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2" r:id="rId3"/>
    <p:sldId id="258" r:id="rId4"/>
    <p:sldId id="259" r:id="rId5"/>
    <p:sldId id="260" r:id="rId6"/>
    <p:sldId id="273" r:id="rId7"/>
    <p:sldId id="264" r:id="rId8"/>
    <p:sldId id="274" r:id="rId9"/>
    <p:sldId id="265" r:id="rId10"/>
    <p:sldId id="275" r:id="rId11"/>
    <p:sldId id="266" r:id="rId12"/>
    <p:sldId id="276" r:id="rId13"/>
    <p:sldId id="267" r:id="rId14"/>
    <p:sldId id="277" r:id="rId15"/>
    <p:sldId id="268" r:id="rId16"/>
    <p:sldId id="278" r:id="rId17"/>
    <p:sldId id="269" r:id="rId18"/>
    <p:sldId id="270" r:id="rId19"/>
    <p:sldId id="271" r:id="rId20"/>
    <p:sldId id="279" r:id="rId21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5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Клацніть, щоб редагувати стиль зразка підзаголовка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0D64-A4AC-4F76-96B6-2D74291D23CC}" type="datetimeFigureOut">
              <a:rPr lang="uk-UA" smtClean="0"/>
              <a:t>19.11.2018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C63C-6733-40A6-9F2B-7EE81D0BD19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28794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0D64-A4AC-4F76-96B6-2D74291D23CC}" type="datetimeFigureOut">
              <a:rPr lang="uk-UA" smtClean="0"/>
              <a:t>19.11.2018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C63C-6733-40A6-9F2B-7EE81D0BD19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50429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0D64-A4AC-4F76-96B6-2D74291D23CC}" type="datetimeFigureOut">
              <a:rPr lang="uk-UA" smtClean="0"/>
              <a:t>19.11.2018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C63C-6733-40A6-9F2B-7EE81D0BD19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7410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0D64-A4AC-4F76-96B6-2D74291D23CC}" type="datetimeFigureOut">
              <a:rPr lang="uk-UA" smtClean="0"/>
              <a:t>19.11.2018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C63C-6733-40A6-9F2B-7EE81D0BD19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25128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0D64-A4AC-4F76-96B6-2D74291D23CC}" type="datetimeFigureOut">
              <a:rPr lang="uk-UA" smtClean="0"/>
              <a:t>19.11.2018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C63C-6733-40A6-9F2B-7EE81D0BD19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7028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0D64-A4AC-4F76-96B6-2D74291D23CC}" type="datetimeFigureOut">
              <a:rPr lang="uk-UA" smtClean="0"/>
              <a:t>19.11.2018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C63C-6733-40A6-9F2B-7EE81D0BD19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465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0D64-A4AC-4F76-96B6-2D74291D23CC}" type="datetimeFigureOut">
              <a:rPr lang="uk-UA" smtClean="0"/>
              <a:t>19.11.2018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C63C-6733-40A6-9F2B-7EE81D0BD19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29319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0D64-A4AC-4F76-96B6-2D74291D23CC}" type="datetimeFigureOut">
              <a:rPr lang="uk-UA" smtClean="0"/>
              <a:t>19.11.2018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C63C-6733-40A6-9F2B-7EE81D0BD19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83038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0D64-A4AC-4F76-96B6-2D74291D23CC}" type="datetimeFigureOut">
              <a:rPr lang="uk-UA" smtClean="0"/>
              <a:t>19.11.2018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C63C-6733-40A6-9F2B-7EE81D0BD19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59700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0D64-A4AC-4F76-96B6-2D74291D23CC}" type="datetimeFigureOut">
              <a:rPr lang="uk-UA" smtClean="0"/>
              <a:t>19.11.2018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C63C-6733-40A6-9F2B-7EE81D0BD19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94631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0D64-A4AC-4F76-96B6-2D74291D23CC}" type="datetimeFigureOut">
              <a:rPr lang="uk-UA" smtClean="0"/>
              <a:t>19.11.2018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C63C-6733-40A6-9F2B-7EE81D0BD19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298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30D64-A4AC-4F76-96B6-2D74291D23CC}" type="datetimeFigureOut">
              <a:rPr lang="uk-UA" smtClean="0"/>
              <a:t>19.11.2018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7C63C-6733-40A6-9F2B-7EE81D0BD19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87732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85" y="4623758"/>
            <a:ext cx="3352800" cy="15773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Місце для вмісту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5125"/>
                <a:ext cx="10515600" cy="419825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uk-UA" sz="2000" b="1" u="sng" dirty="0"/>
                  <a:t>Випадкові процеси</a:t>
                </a:r>
                <a:endParaRPr lang="uk-UA" sz="2000" dirty="0"/>
              </a:p>
              <a:p>
                <a:pPr marL="0" indent="0">
                  <a:buNone/>
                </a:pPr>
                <a:r>
                  <a:rPr lang="uk-UA" sz="2000" dirty="0"/>
                  <a:t> 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	</a:t>
                </a:r>
                <a:r>
                  <a:rPr lang="uk-UA" sz="2000" b="1" dirty="0" smtClean="0"/>
                  <a:t>1.</a:t>
                </a:r>
                <a:r>
                  <a:rPr lang="uk-UA" sz="2000" b="1" u="sng" dirty="0" smtClean="0"/>
                  <a:t>Пуасонівський </a:t>
                </a:r>
                <a:r>
                  <a:rPr lang="uk-UA" sz="2000" b="1" u="sng" dirty="0" err="1"/>
                  <a:t>процес.Опис</a:t>
                </a:r>
                <a:r>
                  <a:rPr lang="uk-UA" sz="2000" b="1" u="sng" dirty="0"/>
                  <a:t> процесу</a:t>
                </a:r>
                <a:endParaRPr lang="uk-UA" sz="2000" dirty="0"/>
              </a:p>
              <a:p>
                <a:pPr marL="0" indent="0">
                  <a:buNone/>
                </a:pPr>
                <a:r>
                  <a:rPr lang="uk-UA" sz="2000" dirty="0"/>
                  <a:t>Розглянемо випадковий процес без післядії з множиною станів Е</a:t>
                </a:r>
                <a:r>
                  <a:rPr lang="uk-UA" sz="2000" baseline="-25000" dirty="0"/>
                  <a:t>0</a:t>
                </a:r>
                <a:r>
                  <a:rPr lang="uk-UA" sz="2000" dirty="0"/>
                  <a:t> , Е</a:t>
                </a:r>
                <a:r>
                  <a:rPr lang="uk-UA" sz="2000" baseline="-25000" dirty="0"/>
                  <a:t>1 </a:t>
                </a:r>
                <a:r>
                  <a:rPr lang="uk-UA" sz="2000" dirty="0"/>
                  <a:t>, Е</a:t>
                </a:r>
                <a:r>
                  <a:rPr lang="uk-UA" sz="2000" baseline="-25000" dirty="0"/>
                  <a:t>2</a:t>
                </a:r>
                <a:r>
                  <a:rPr lang="uk-UA" sz="2000" dirty="0"/>
                  <a:t> , … .Якщо в момент </a:t>
                </a:r>
                <a:r>
                  <a:rPr lang="en-GB" sz="2000" dirty="0"/>
                  <a:t>t </a:t>
                </a:r>
                <a:r>
                  <a:rPr lang="uk-UA" sz="2000" dirty="0"/>
                  <a:t>система перебуває в стані </a:t>
                </a:r>
                <a:r>
                  <a:rPr lang="en-GB" sz="2000" dirty="0" smtClean="0"/>
                  <a:t>E</a:t>
                </a:r>
                <a:r>
                  <a:rPr lang="en-US" sz="2000" baseline="-25000" dirty="0"/>
                  <a:t>k</a:t>
                </a:r>
                <a:r>
                  <a:rPr lang="ru-RU" sz="2000" dirty="0" smtClean="0"/>
                  <a:t> </a:t>
                </a:r>
                <a:r>
                  <a:rPr lang="uk-UA" sz="2000" dirty="0"/>
                  <a:t>і к = 0 , 1 , 2 ,… , то за час Δ</a:t>
                </a:r>
                <a:r>
                  <a:rPr lang="en-GB" sz="2000" dirty="0"/>
                  <a:t>t </a:t>
                </a:r>
                <a:r>
                  <a:rPr lang="uk-UA" sz="2000" dirty="0"/>
                  <a:t>вона перейде в стан Е</a:t>
                </a:r>
                <a:r>
                  <a:rPr lang="uk-UA" sz="2000" baseline="-25000" dirty="0"/>
                  <a:t>к+1</a:t>
                </a:r>
                <a:r>
                  <a:rPr lang="uk-UA" sz="2000" dirty="0"/>
                  <a:t> з ймовірністю </a:t>
                </a:r>
                <a:r>
                  <a:rPr lang="uk-UA" sz="2000" dirty="0" err="1"/>
                  <a:t>λΔ</a:t>
                </a:r>
                <a:r>
                  <a:rPr lang="en-GB" sz="2000" dirty="0"/>
                  <a:t>t </a:t>
                </a:r>
                <a:r>
                  <a:rPr lang="ru-RU" sz="2000" dirty="0"/>
                  <a:t>+ </a:t>
                </a:r>
                <a:r>
                  <a:rPr lang="ru-RU" sz="2000" dirty="0" smtClean="0"/>
                  <a:t>(</a:t>
                </a:r>
                <a:r>
                  <a:rPr lang="en-US" sz="2000" dirty="0" smtClean="0"/>
                  <a:t>O</a:t>
                </a:r>
                <a:r>
                  <a:rPr lang="ru-RU" sz="2000" dirty="0" smtClean="0"/>
                  <a:t>Δ</a:t>
                </a:r>
                <a:r>
                  <a:rPr lang="en-GB" sz="2000" dirty="0"/>
                  <a:t>t</a:t>
                </a:r>
                <a:r>
                  <a:rPr lang="ru-RU" sz="2000" dirty="0"/>
                  <a:t>)</a:t>
                </a:r>
                <a:r>
                  <a:rPr lang="uk-UA" sz="2000" dirty="0"/>
                  <a:t>, де λ-</a:t>
                </a:r>
                <a:r>
                  <a:rPr lang="uk-UA" sz="2000" dirty="0" err="1"/>
                  <a:t>додатня</a:t>
                </a:r>
                <a:r>
                  <a:rPr lang="uk-UA" sz="2000" dirty="0"/>
                  <a:t> стала  та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uk-UA" sz="200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uk-UA" sz="2000" i="1">
                                <a:latin typeface="Cambria Math"/>
                              </a:rPr>
                              <m:t>𝛥</m:t>
                            </m:r>
                            <m:r>
                              <a:rPr lang="en-GB" sz="2000" i="1">
                                <a:latin typeface="Cambria Math"/>
                              </a:rPr>
                              <m:t>𝑡</m:t>
                            </m:r>
                            <m:r>
                              <a:rPr lang="ru-RU" sz="2000" i="1">
                                <a:latin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type m:val="skw"/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uk-UA" sz="2000" i="1">
                                <a:latin typeface="Cambria Math"/>
                              </a:rPr>
                              <m:t>0(</m:t>
                            </m:r>
                            <m:r>
                              <a:rPr lang="uk-UA" sz="2000" i="1">
                                <a:latin typeface="Cambria Math"/>
                              </a:rPr>
                              <m:t>𝛥</m:t>
                            </m:r>
                            <m:r>
                              <a:rPr lang="uk-UA" sz="2000" i="1">
                                <a:latin typeface="Cambria Math"/>
                              </a:rPr>
                              <m:t>𝑡</m:t>
                            </m:r>
                            <m:r>
                              <a:rPr lang="uk-UA" sz="2000" i="1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uk-UA" sz="2000" i="1">
                                <a:latin typeface="Cambria Math"/>
                              </a:rPr>
                              <m:t>𝛥</m:t>
                            </m:r>
                            <m:r>
                              <a:rPr lang="uk-UA" sz="2000" i="1">
                                <a:latin typeface="Cambria Math"/>
                              </a:rPr>
                              <m:t>𝑡</m:t>
                            </m:r>
                          </m:den>
                        </m:f>
                      </m:e>
                    </m:func>
                  </m:oMath>
                </a14:m>
                <a:r>
                  <a:rPr lang="uk-UA" sz="2000" dirty="0"/>
                  <a:t> </a:t>
                </a:r>
                <a:r>
                  <a:rPr lang="ru-RU" sz="2000" dirty="0"/>
                  <a:t>= 0 , з </a:t>
                </a:r>
                <a:r>
                  <a:rPr lang="ru-RU" sz="2000" dirty="0" err="1"/>
                  <a:t>ймовірністю</a:t>
                </a:r>
                <a:r>
                  <a:rPr lang="ru-RU" sz="2000" dirty="0"/>
                  <a:t> 1- </a:t>
                </a:r>
                <a:r>
                  <a:rPr lang="ru-RU" sz="2000" dirty="0" err="1"/>
                  <a:t>λΔ</a:t>
                </a:r>
                <a:r>
                  <a:rPr lang="en-US" sz="2000" dirty="0"/>
                  <a:t>t </a:t>
                </a:r>
                <a:r>
                  <a:rPr lang="ru-RU" sz="2000" dirty="0"/>
                  <a:t>+ </a:t>
                </a:r>
                <a:r>
                  <a:rPr lang="en-US" sz="2000" dirty="0" smtClean="0"/>
                  <a:t>O</a:t>
                </a:r>
                <a:r>
                  <a:rPr lang="ru-RU" sz="2000" dirty="0" smtClean="0"/>
                  <a:t>(</a:t>
                </a:r>
                <a:r>
                  <a:rPr lang="en-US" sz="2000" dirty="0" err="1"/>
                  <a:t>Δt</a:t>
                </a:r>
                <a:r>
                  <a:rPr lang="ru-RU" sz="2000" dirty="0"/>
                  <a:t>)</a:t>
                </a:r>
                <a:r>
                  <a:rPr lang="uk-UA" sz="2000" dirty="0"/>
                  <a:t> не змінить свого стану , де всі інші переходи  мають ймовірність </a:t>
                </a:r>
                <a:r>
                  <a:rPr lang="en-US" sz="2000" dirty="0" smtClean="0"/>
                  <a:t>O</a:t>
                </a:r>
                <a:r>
                  <a:rPr lang="uk-UA" sz="2000" dirty="0" smtClean="0"/>
                  <a:t>(</a:t>
                </a:r>
                <a:r>
                  <a:rPr lang="en-US" sz="2000" dirty="0" err="1"/>
                  <a:t>Δt</a:t>
                </a:r>
                <a:r>
                  <a:rPr lang="uk-UA" sz="2000" dirty="0"/>
                  <a:t>). Знайти ймовірність </a:t>
                </a:r>
                <a:r>
                  <a:rPr lang="en-GB" sz="2000" dirty="0" err="1"/>
                  <a:t>P</a:t>
                </a:r>
                <a:r>
                  <a:rPr lang="en-GB" sz="2000" baseline="-25000" dirty="0" err="1"/>
                  <a:t>k</a:t>
                </a:r>
                <a:r>
                  <a:rPr lang="ru-RU" sz="2000" dirty="0"/>
                  <a:t>(</a:t>
                </a:r>
                <a:r>
                  <a:rPr lang="en-GB" sz="2000" dirty="0"/>
                  <a:t>t</a:t>
                </a:r>
                <a:r>
                  <a:rPr lang="ru-RU" sz="2000" dirty="0"/>
                  <a:t>) </a:t>
                </a:r>
                <a:r>
                  <a:rPr lang="uk-UA" sz="2000" dirty="0"/>
                  <a:t>того , що в момент </a:t>
                </a:r>
                <a:r>
                  <a:rPr lang="en-GB" sz="2000" dirty="0"/>
                  <a:t>t </a:t>
                </a:r>
                <a:r>
                  <a:rPr lang="uk-UA" sz="2000" dirty="0"/>
                  <a:t>система </a:t>
                </a:r>
                <a:r>
                  <a:rPr lang="uk-UA" sz="2000" dirty="0" err="1"/>
                  <a:t>перебувє</a:t>
                </a:r>
                <a:r>
                  <a:rPr lang="uk-UA" sz="2000" dirty="0"/>
                  <a:t> в стані </a:t>
                </a:r>
                <a:r>
                  <a:rPr lang="uk-UA" sz="2000" dirty="0" err="1"/>
                  <a:t>Е</a:t>
                </a:r>
                <a:r>
                  <a:rPr lang="uk-UA" sz="2000" baseline="-25000" dirty="0" err="1"/>
                  <a:t>к</a:t>
                </a:r>
                <a:r>
                  <a:rPr lang="uk-UA" sz="2000" dirty="0"/>
                  <a:t> , </a:t>
                </a:r>
                <a:r>
                  <a:rPr lang="uk-UA" sz="2000" dirty="0" err="1"/>
                  <a:t>ячкщо</a:t>
                </a:r>
                <a:r>
                  <a:rPr lang="uk-UA" sz="2000" dirty="0"/>
                  <a:t> в початковий момент вона перебуває в стані Е</a:t>
                </a:r>
                <a:r>
                  <a:rPr lang="uk-UA" sz="2000" baseline="-25000" dirty="0"/>
                  <a:t>0</a:t>
                </a:r>
                <a:r>
                  <a:rPr lang="uk-UA" sz="2000" dirty="0"/>
                  <a:t> , тобто коли P</a:t>
                </a:r>
                <a:r>
                  <a:rPr lang="uk-UA" sz="2000" baseline="-25000" dirty="0"/>
                  <a:t>0</a:t>
                </a:r>
                <a:r>
                  <a:rPr lang="uk-UA" sz="2000" dirty="0"/>
                  <a:t>(0) = 1.</a:t>
                </a:r>
              </a:p>
              <a:p>
                <a:pPr marL="0" indent="0">
                  <a:buNone/>
                </a:pPr>
                <a:r>
                  <a:rPr lang="uk-UA" sz="2000" dirty="0"/>
                  <a:t>        </a:t>
                </a:r>
                <a:r>
                  <a:rPr lang="uk-UA" sz="2000" b="1" dirty="0"/>
                  <a:t>	2.</a:t>
                </a:r>
                <a:r>
                  <a:rPr lang="uk-UA" sz="2000" b="1" u="sng" dirty="0"/>
                  <a:t>Граф процесу</a:t>
                </a:r>
                <a:endParaRPr lang="uk-UA" sz="2000" dirty="0"/>
              </a:p>
              <a:p>
                <a:pPr marL="0" indent="0">
                  <a:buNone/>
                </a:pPr>
                <a:r>
                  <a:rPr lang="uk-UA" sz="2000" dirty="0"/>
                  <a:t>На основі опису процесу , знехтувавши ймовірностями </a:t>
                </a:r>
                <a:r>
                  <a:rPr lang="en-US" sz="2000" dirty="0"/>
                  <a:t>O</a:t>
                </a:r>
                <a:r>
                  <a:rPr lang="uk-UA" sz="2000" dirty="0" smtClean="0"/>
                  <a:t>(</a:t>
                </a:r>
                <a:r>
                  <a:rPr lang="en-GB" sz="2000" dirty="0" err="1"/>
                  <a:t>Δt</a:t>
                </a:r>
                <a:r>
                  <a:rPr lang="uk-UA" sz="2000" dirty="0"/>
                  <a:t>) отримуємо граф </a:t>
                </a:r>
                <a:r>
                  <a:rPr lang="uk-UA" sz="2000" dirty="0" err="1"/>
                  <a:t>представленний</a:t>
                </a:r>
                <a:r>
                  <a:rPr lang="uk-UA" sz="2000" dirty="0"/>
                  <a:t> на рис.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1 - x</a:t>
                </a:r>
                <a:r>
                  <a:rPr lang="en-GB" sz="2000" dirty="0" smtClean="0"/>
                  <a:t> </a:t>
                </a:r>
                <a:r>
                  <a:rPr lang="en-GB" sz="2000" dirty="0" err="1"/>
                  <a:t>Δt</a:t>
                </a:r>
                <a:r>
                  <a:rPr lang="en-US" sz="2000" dirty="0" smtClean="0"/>
                  <a:t>                   1 -</a:t>
                </a:r>
                <a:r>
                  <a:rPr lang="en-GB" sz="2000" dirty="0" smtClean="0"/>
                  <a:t> </a:t>
                </a:r>
                <a:r>
                  <a:rPr lang="ru-RU" sz="2000" dirty="0"/>
                  <a:t>λ</a:t>
                </a:r>
                <a:r>
                  <a:rPr lang="en-GB" sz="2000" dirty="0" err="1" smtClean="0"/>
                  <a:t>Δt</a:t>
                </a:r>
                <a:r>
                  <a:rPr lang="en-GB" sz="2000" dirty="0" smtClean="0"/>
                  <a:t> </a:t>
                </a:r>
                <a:r>
                  <a:rPr lang="uk-UA" sz="2000" dirty="0"/>
                  <a:t>	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</a:t>
                </a:r>
                <a:r>
                  <a:rPr lang="ru-RU" sz="2000" dirty="0" smtClean="0"/>
                  <a:t> λ</a:t>
                </a:r>
                <a:r>
                  <a:rPr lang="en-GB" sz="2000" dirty="0" err="1" smtClean="0"/>
                  <a:t>Δt</a:t>
                </a:r>
                <a:r>
                  <a:rPr lang="en-GB" sz="2000" dirty="0" smtClean="0"/>
                  <a:t> 		</a:t>
                </a:r>
                <a:r>
                  <a:rPr lang="ru-RU" sz="2000" dirty="0" smtClean="0"/>
                  <a:t> </a:t>
                </a:r>
                <a:r>
                  <a:rPr lang="ru-RU" sz="2000" dirty="0"/>
                  <a:t>λ</a:t>
                </a:r>
                <a:r>
                  <a:rPr lang="en-GB" sz="2000" dirty="0" err="1"/>
                  <a:t>Δt</a:t>
                </a:r>
                <a:r>
                  <a:rPr lang="en-GB" sz="2000" dirty="0"/>
                  <a:t> </a:t>
                </a:r>
                <a:endParaRPr lang="en-GB" sz="2000" dirty="0" smtClean="0"/>
              </a:p>
              <a:p>
                <a:pPr marL="0" indent="0">
                  <a:buNone/>
                </a:pPr>
                <a:r>
                  <a:rPr lang="en-GB" sz="2000" dirty="0" smtClean="0"/>
                  <a:t>			    …</a:t>
                </a:r>
                <a:endParaRPr lang="en-GB" sz="2000" dirty="0"/>
              </a:p>
              <a:p>
                <a:pPr marL="0" indent="0">
                  <a:buNone/>
                </a:pPr>
                <a:r>
                  <a:rPr lang="uk-UA" sz="2000" dirty="0" smtClean="0"/>
                  <a:t>Е</a:t>
                </a:r>
                <a:r>
                  <a:rPr lang="uk-UA" sz="2000" baseline="-25000" dirty="0" smtClean="0"/>
                  <a:t>0</a:t>
                </a:r>
                <a:r>
                  <a:rPr lang="en-US" sz="2000" baseline="-25000" dirty="0" smtClean="0"/>
                  <a:t>	                  </a:t>
                </a:r>
                <a:r>
                  <a:rPr lang="uk-UA" sz="2000" dirty="0" smtClean="0"/>
                  <a:t> Е</a:t>
                </a:r>
                <a:r>
                  <a:rPr lang="en-US" sz="2000" baseline="-25000" dirty="0" smtClean="0"/>
                  <a:t>1</a:t>
                </a:r>
              </a:p>
              <a:p>
                <a:pPr marL="0" indent="0">
                  <a:buNone/>
                </a:pPr>
                <a:endParaRPr lang="en-US" sz="2000" baseline="-25000" dirty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Місце для вмісту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5125"/>
                <a:ext cx="10515600" cy="4198250"/>
              </a:xfrm>
              <a:blipFill rotWithShape="1">
                <a:blip r:embed="rId3"/>
                <a:stretch>
                  <a:fillRect l="-638" t="-1451" r="-1043" b="-4905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555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Місце для вмісту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5124"/>
                <a:ext cx="10515600" cy="64928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	</a:t>
                </a:r>
                <a:r>
                  <a:rPr lang="uk-UA" sz="2000" dirty="0" smtClean="0"/>
                  <a:t>Систему рівнянь (1) в загальному випадку аналітично </a:t>
                </a:r>
                <a:r>
                  <a:rPr lang="uk-UA" sz="2000" dirty="0" err="1" smtClean="0"/>
                  <a:t>розвязати</a:t>
                </a:r>
                <a:r>
                  <a:rPr lang="uk-UA" sz="2000" dirty="0" smtClean="0"/>
                  <a:t> важко. Зате в частинних випадках легко </a:t>
                </a:r>
                <a:r>
                  <a:rPr lang="uk-UA" sz="2000" dirty="0" err="1" smtClean="0"/>
                  <a:t>розвязати</a:t>
                </a:r>
                <a:r>
                  <a:rPr lang="uk-UA" sz="2000" dirty="0" smtClean="0"/>
                  <a:t>. Розглянемо такі чотири випадки: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uk-UA" sz="2000" dirty="0" smtClean="0"/>
                  <a:t>процес чистого розмноження з незалежним від часу </a:t>
                </a:r>
                <a:r>
                  <a:rPr lang="uk-UA" sz="2000" dirty="0" err="1" smtClean="0"/>
                  <a:t>інтенсивностями</a:t>
                </a:r>
                <a:r>
                  <a:rPr lang="uk-UA" sz="20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uk-UA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uk-UA" sz="20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uk-UA" sz="20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=0,1,2…</m:t>
                    </m:r>
                  </m:oMath>
                </a14:m>
                <a:endParaRPr lang="uk-UA" sz="2000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uk-UA" sz="2000" dirty="0" smtClean="0"/>
                  <a:t>Процес чистого розмноження з незалежними від стану </a:t>
                </a:r>
                <a:r>
                  <a:rPr lang="uk-UA" sz="2000" dirty="0" err="1" smtClean="0"/>
                  <a:t>інтенсивностями</a:t>
                </a:r>
                <a:r>
                  <a:rPr lang="uk-UA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uk-UA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uk-UA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uk-UA" sz="2000" dirty="0" smtClean="0"/>
                  <a:t>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d>
                      <m:d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uk-UA" sz="2000" dirty="0" smtClean="0"/>
                  <a:t> 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uk-UA" sz="2000" dirty="0"/>
                  <a:t>процес чистого розмноження з незалежним від часу </a:t>
                </a:r>
                <a:r>
                  <a:rPr lang="uk-UA" sz="2000" dirty="0" err="1" smtClean="0"/>
                  <a:t>інтенсивностями</a:t>
                </a:r>
                <a:r>
                  <a:rPr lang="uk-UA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uk-UA" sz="2000" dirty="0" smtClean="0"/>
                  <a:t>=0,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uk-UA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uk-UA" sz="2000" dirty="0"/>
                  <a:t>Процес чистого розмноження з незалежними від стану </a:t>
                </a:r>
                <a:r>
                  <a:rPr lang="uk-UA" sz="2000" dirty="0" err="1"/>
                  <a:t>інтенсивностями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uk-U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uk-UA" sz="2000" dirty="0"/>
                  <a:t>=0,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uk-UA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uk-UA" sz="2000" dirty="0"/>
                  <a:t> </a:t>
                </a:r>
                <a:endParaRPr lang="en-US" sz="20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uk-UA" sz="2000" dirty="0"/>
                  <a:t>процес чистого розмноження з незалежним від часу </a:t>
                </a:r>
                <a:r>
                  <a:rPr lang="uk-UA" sz="2000" dirty="0" err="1" smtClean="0"/>
                  <a:t>інтенсивностями</a:t>
                </a:r>
                <a:r>
                  <a:rPr lang="en-US" sz="2000" dirty="0" smtClean="0"/>
                  <a:t> </a:t>
                </a:r>
                <a:r>
                  <a:rPr lang="ru-RU" sz="2000" dirty="0" err="1" smtClean="0"/>
                  <a:t>опису</a:t>
                </a:r>
                <a:r>
                  <a:rPr lang="uk-UA" sz="2000" dirty="0" err="1" smtClean="0"/>
                  <a:t>ється</a:t>
                </a:r>
                <a:r>
                  <a:rPr lang="uk-UA" sz="2000" dirty="0" smtClean="0"/>
                  <a:t> системою рівнянь: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uk-UA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uk-UA" sz="20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uk-UA" sz="2000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uk-UA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uk-UA" sz="20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k</m:t>
                    </m:r>
                    <m:r>
                      <a:rPr lang="ru-RU" sz="2000">
                        <a:latin typeface="Cambria Math" panose="02040503050406030204" pitchFamily="18" charset="0"/>
                      </a:rPr>
                      <m:t>=0,1,2…</m:t>
                    </m:r>
                  </m:oMath>
                </a14:m>
                <a:endParaRPr lang="uk-UA" sz="2000" dirty="0"/>
              </a:p>
              <a:p>
                <a:pPr marL="0" indent="0">
                  <a:buNone/>
                </a:pPr>
                <a:r>
                  <a:rPr lang="uk-UA" sz="20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uk-U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uk-UA" sz="2000" dirty="0" smtClean="0"/>
              </a:p>
              <a:p>
                <a:pPr marL="0" indent="0">
                  <a:buNone/>
                </a:pPr>
                <a:r>
                  <a:rPr lang="uk-UA" sz="20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uk-UA" sz="2000" dirty="0" smtClean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uk-UA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uk-UA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k</m:t>
                    </m:r>
                    <m:r>
                      <a:rPr lang="ru-RU" sz="2000">
                        <a:latin typeface="Cambria Math" panose="02040503050406030204" pitchFamily="18" charset="0"/>
                      </a:rPr>
                      <m:t>=0,1,2…</m:t>
                    </m:r>
                  </m:oMath>
                </a14:m>
                <a:endParaRPr lang="uk-UA" sz="2000" dirty="0"/>
              </a:p>
              <a:p>
                <a:pPr marL="0" indent="0">
                  <a:buNone/>
                </a:pPr>
                <a:r>
                  <a:rPr lang="uk-UA" sz="2000" dirty="0" smtClean="0"/>
                  <a:t>	Для означеності приймемо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uk-UA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uk-UA" sz="2000" dirty="0" smtClean="0"/>
                  <a:t>.  Процес </a:t>
                </a:r>
                <a:r>
                  <a:rPr lang="uk-UA" sz="2000" dirty="0" err="1"/>
                  <a:t>процес</a:t>
                </a:r>
                <a:r>
                  <a:rPr lang="uk-UA" sz="2000" dirty="0"/>
                  <a:t> чистого розмноження з незалежним від часу </a:t>
                </a:r>
                <a:r>
                  <a:rPr lang="uk-UA" sz="2000" dirty="0" err="1" smtClean="0"/>
                  <a:t>інтенсивностями</a:t>
                </a:r>
                <a:r>
                  <a:rPr lang="uk-UA" sz="2000" dirty="0" smtClean="0"/>
                  <a:t>. Інтегруючи послідовну рекурентну систему (2), при вибраній початковій умові дістаємо крок за кроком </a:t>
                </a:r>
                <a:r>
                  <a:rPr lang="uk-UA" sz="2000" dirty="0" err="1" smtClean="0"/>
                  <a:t>йм-ть</a:t>
                </a:r>
                <a:r>
                  <a:rPr lang="uk-UA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uk-UA" sz="20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uk-UA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</m:oMath>
                </a14:m>
                <a:endParaRPr lang="uk-UA" sz="2000" dirty="0" smtClean="0"/>
              </a:p>
            </p:txBody>
          </p:sp>
        </mc:Choice>
        <mc:Fallback xmlns="">
          <p:sp>
            <p:nvSpPr>
              <p:cNvPr id="4" name="Місце для вмісту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5124"/>
                <a:ext cx="10515600" cy="6492875"/>
              </a:xfrm>
              <a:blipFill rotWithShape="1">
                <a:blip r:embed="rId2"/>
                <a:stretch>
                  <a:fillRect l="-638" t="-939" r="-52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2331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Місце для вмісту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5124"/>
                <a:ext cx="10515600" cy="649287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dirty="0"/>
                  <a:t> 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uk-U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uk-U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uk-U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dirty="0"/>
                  <a:t> = 0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dirty="0"/>
                  <a:t> =&gt;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ln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ln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sz="2000" dirty="0"/>
                  <a:t>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ln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dirty="0"/>
                  <a:t> = 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t 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uk-UA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US" sz="2000">
                        <a:latin typeface="Cambria Math" panose="02040503050406030204" pitchFamily="18" charset="0"/>
                      </a:rPr>
                      <m:t>+0(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uk-UA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uk-U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uk-U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C(t))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uk-UA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	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C(t) </a:t>
                </a:r>
              </a:p>
              <a:p>
                <a:pPr marL="0" indent="0">
                  <a:buNone/>
                </a:pPr>
                <a:r>
                  <a:rPr lang="uk-UA" sz="2000" dirty="0"/>
                  <a:t/>
                </a:r>
                <a:br>
                  <a:rPr lang="uk-UA" sz="20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uk-UA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uk-UA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uk-UA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uk-UA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uk-UA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uk-UA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/>
                  <a:t> , …</a:t>
                </a:r>
                <a:endParaRPr lang="uk-UA" sz="2000" dirty="0"/>
              </a:p>
              <a:p>
                <a:pPr marL="457200" lvl="1" indent="0">
                  <a:buNone/>
                </a:pPr>
                <a:r>
                  <a:rPr lang="uk-UA" sz="2000" dirty="0" smtClean="0"/>
                  <a:t>	</a:t>
                </a:r>
                <a:endParaRPr lang="en-US" sz="2000" dirty="0" smtClean="0"/>
              </a:p>
              <a:p>
                <a:pPr marL="457200" lvl="1" indent="0">
                  <a:buNone/>
                </a:pPr>
                <a:r>
                  <a:rPr lang="en-US" sz="2000" dirty="0" smtClean="0"/>
                  <a:t>	</a:t>
                </a:r>
                <a:r>
                  <a:rPr lang="uk-UA" sz="2000" dirty="0" smtClean="0"/>
                  <a:t>Зазначимо, що при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uk-U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uk-UA" sz="2000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uk-U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uk-U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uk-U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uk-U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uk-U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…= </m:t>
                    </m:r>
                    <m:r>
                      <a:rPr lang="uk-U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uk-U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uk-UA" sz="2000" dirty="0" smtClean="0"/>
                  <a:t> система (1*) збігається з системою (1), а значить описує </a:t>
                </a:r>
                <a:r>
                  <a:rPr lang="uk-UA" sz="2000" dirty="0" err="1"/>
                  <a:t>пуасонівський</a:t>
                </a:r>
                <a:r>
                  <a:rPr lang="uk-UA" sz="2000" dirty="0"/>
                  <a:t> </a:t>
                </a:r>
                <a:r>
                  <a:rPr lang="uk-UA" sz="2000" dirty="0" smtClean="0"/>
                  <a:t>процес. Таким чином, </a:t>
                </a:r>
                <a:r>
                  <a:rPr lang="uk-UA" sz="2000" dirty="0" err="1" smtClean="0"/>
                  <a:t>пуасонівський</a:t>
                </a:r>
                <a:r>
                  <a:rPr lang="uk-UA" sz="2000" dirty="0" smtClean="0"/>
                  <a:t> процес є процесом чистого розмноження зі сталою інтенсивністю.</a:t>
                </a:r>
              </a:p>
              <a:p>
                <a:pPr marL="457200" lvl="1" indent="0">
                  <a:buNone/>
                </a:pPr>
                <a:r>
                  <a:rPr lang="uk-UA" sz="2000" dirty="0"/>
                  <a:t>	</a:t>
                </a:r>
                <a:r>
                  <a:rPr lang="uk-UA" sz="2000" dirty="0" smtClean="0"/>
                  <a:t>Зазначимо, що коли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000" dirty="0" smtClean="0"/>
                  <a:t> </a:t>
                </a:r>
                <a:r>
                  <a:rPr lang="uk-UA" sz="2000" dirty="0" smtClean="0"/>
                  <a:t>досить швидко ростуть, то може трапитися, що </a:t>
                </a:r>
                <a:r>
                  <a:rPr lang="uk-UA" sz="2000" dirty="0" err="1" smtClean="0"/>
                  <a:t>йм-ть</a:t>
                </a:r>
                <a:r>
                  <a:rPr lang="uk-UA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uk-UA" sz="2000" dirty="0" smtClean="0"/>
                  <a:t> не утворюють розподілу, тобто, що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uk-UA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uk-UA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&lt;1</m:t>
                        </m:r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.  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uk-UA" sz="2000" dirty="0" smtClean="0"/>
                  <a:t>Про це детально говорить.</a:t>
                </a:r>
              </a:p>
              <a:p>
                <a:pPr marL="457200" lvl="1" indent="0">
                  <a:buNone/>
                </a:pPr>
                <a:endParaRPr lang="uk-UA" sz="2000" dirty="0" smtClean="0"/>
              </a:p>
              <a:p>
                <a:pPr marL="457200" lvl="1" indent="0">
                  <a:buNone/>
                </a:pPr>
                <a:r>
                  <a:rPr lang="uk-UA" sz="2000" dirty="0" smtClean="0"/>
                  <a:t/>
                </a:r>
                <a:br>
                  <a:rPr lang="uk-UA" sz="2000" dirty="0" smtClean="0"/>
                </a:br>
                <a:r>
                  <a:rPr lang="uk-UA" sz="2000" dirty="0" smtClean="0"/>
                  <a:t/>
                </a:r>
                <a:br>
                  <a:rPr lang="uk-UA" sz="2000" dirty="0" smtClean="0"/>
                </a:br>
                <a:endParaRPr lang="ru-RU" sz="2000" dirty="0" smtClean="0"/>
              </a:p>
              <a:p>
                <a:pPr marL="0" indent="0">
                  <a:buNone/>
                </a:pPr>
                <a:r>
                  <a:rPr lang="ru-RU" sz="2000" dirty="0"/>
                  <a:t/>
                </a:r>
                <a:br>
                  <a:rPr lang="ru-RU" sz="2000" dirty="0"/>
                </a:br>
                <a:endParaRPr lang="uk-UA" sz="2000" dirty="0"/>
              </a:p>
            </p:txBody>
          </p:sp>
        </mc:Choice>
        <mc:Fallback xmlns="">
          <p:sp>
            <p:nvSpPr>
              <p:cNvPr id="3" name="Місце для вмісту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5124"/>
                <a:ext cx="10515600" cy="6492875"/>
              </a:xfrm>
              <a:blipFill rotWithShape="1">
                <a:blip r:embed="rId2"/>
                <a:stretch>
                  <a:fillRect t="-939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153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Місце для вмісту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5124"/>
                <a:ext cx="10515600" cy="6492875"/>
              </a:xfrm>
            </p:spPr>
            <p:txBody>
              <a:bodyPr>
                <a:noAutofit/>
              </a:bodyPr>
              <a:lstStyle/>
              <a:p>
                <a:pPr marL="457200" lvl="1" indent="0">
                  <a:buNone/>
                </a:pPr>
                <a:r>
                  <a:rPr lang="ru-RU" sz="2000" b="1" u="sng" dirty="0" smtClean="0"/>
                  <a:t>Вставка </a:t>
                </a:r>
              </a:p>
              <a:p>
                <a:pPr marL="457200" lvl="1" indent="0">
                  <a:buNone/>
                </a:pPr>
                <a:r>
                  <a:rPr lang="ru-RU" sz="2000" dirty="0" smtClean="0"/>
                  <a:t>Систему </a:t>
                </a:r>
                <a:r>
                  <a:rPr lang="ru-RU" sz="2000" dirty="0" err="1"/>
                  <a:t>рівнянь</a:t>
                </a:r>
                <a:r>
                  <a:rPr lang="ru-RU" sz="2000" dirty="0"/>
                  <a:t> (1*) </a:t>
                </a:r>
                <a:r>
                  <a:rPr lang="ru-RU" sz="2000" dirty="0" err="1"/>
                  <a:t>розв’яжемо</a:t>
                </a:r>
                <a:r>
                  <a:rPr lang="ru-RU" sz="2000" dirty="0"/>
                  <a:t> </a:t>
                </a:r>
                <a:r>
                  <a:rPr lang="ru-RU" sz="2000" dirty="0" err="1" smtClean="0"/>
                  <a:t>послідовно</a:t>
                </a:r>
                <a:r>
                  <a:rPr lang="ru-RU" sz="20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uk-U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 smtClean="0"/>
                  <a:t>, =&gt;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uk-U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𝑙𝑛𝐶</m:t>
                    </m:r>
                  </m:oMath>
                </a14:m>
                <a:r>
                  <a:rPr lang="en-US" sz="2000" dirty="0" smtClean="0"/>
                  <a:t> 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dirty="0" smtClean="0"/>
                  <a:t> = C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uk-UA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ru-RU" sz="2000" dirty="0"/>
                  <a:t>При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sz="2000" dirty="0"/>
                  <a:t> з </a:t>
                </a:r>
                <a:r>
                  <a:rPr lang="ru-RU" sz="2000" dirty="0" err="1"/>
                  <a:t>врахуванням</a:t>
                </a:r>
                <a:r>
                  <a:rPr lang="ru-RU" sz="2000" dirty="0"/>
                  <a:t> </a:t>
                </a:r>
                <a:r>
                  <a:rPr lang="ru-RU" sz="2000" dirty="0" err="1"/>
                  <a:t>початкової</a:t>
                </a:r>
                <a:r>
                  <a:rPr lang="ru-RU" sz="2000" dirty="0"/>
                  <a:t> </a:t>
                </a:r>
                <a:r>
                  <a:rPr lang="ru-RU" sz="2000" dirty="0" err="1"/>
                  <a:t>умови</a:t>
                </a:r>
                <a:r>
                  <a:rPr lang="ru-RU" sz="2000" dirty="0"/>
                  <a:t> </a:t>
                </a:r>
                <a:r>
                  <a:rPr lang="ru-RU" sz="2000" dirty="0" smtClean="0"/>
                  <a:t>одержимо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С=1</m:t>
                    </m:r>
                  </m:oMath>
                </a14:m>
                <a:r>
                  <a:rPr lang="ru-RU" sz="2000" dirty="0" smtClean="0"/>
                  <a:t> </a:t>
                </a:r>
                <a:r>
                  <a:rPr lang="ru-RU" sz="2000" dirty="0" err="1" smtClean="0"/>
                  <a:t>тобто</a:t>
                </a:r>
                <a:r>
                  <a:rPr lang="ru-RU" sz="2000" dirty="0" smtClean="0"/>
                  <a:t>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ru-RU" sz="2000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uk-UA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</m:oMath>
                </a14:m>
                <a:r>
                  <a:rPr lang="ru-RU" sz="2000" dirty="0"/>
                  <a:t>. </a:t>
                </a:r>
                <a:r>
                  <a:rPr lang="ru-RU" sz="2000" dirty="0" err="1"/>
                  <a:t>Отже</a:t>
                </a:r>
                <a:r>
                  <a:rPr lang="ru-RU" sz="2000" dirty="0"/>
                  <a:t> друге </a:t>
                </a:r>
                <a:r>
                  <a:rPr lang="ru-RU" sz="2000" dirty="0" err="1"/>
                  <a:t>рівняння</a:t>
                </a:r>
                <a:r>
                  <a:rPr lang="ru-RU" sz="2000" dirty="0"/>
                  <a:t> </a:t>
                </a:r>
                <a:r>
                  <a:rPr lang="ru-RU" sz="2000" dirty="0" err="1"/>
                  <a:t>системи</a:t>
                </a:r>
                <a:r>
                  <a:rPr lang="ru-RU" sz="2000" dirty="0"/>
                  <a:t> (1*) є таким: при к=1</a:t>
                </a:r>
                <a:r>
                  <a:rPr lang="ru-RU" sz="2000" dirty="0" smtClean="0"/>
                  <a:t>.</a:t>
                </a:r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sz="20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sz="2000" i="1" dirty="0">
                        <a:latin typeface="Cambria Math" panose="02040503050406030204" pitchFamily="18" charset="0"/>
                      </a:rPr>
                      <m:t>’(</m:t>
                    </m:r>
                    <m:r>
                      <a:rPr lang="de-DE" sz="20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2000" i="1" dirty="0">
                        <a:latin typeface="Cambria Math" panose="02040503050406030204" pitchFamily="18" charset="0"/>
                      </a:rPr>
                      <m:t>)+</m:t>
                    </m:r>
                    <m:r>
                      <a:rPr lang="de-DE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de-DE" sz="20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sz="20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0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2000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de-DE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de-DE" sz="2000" i="1" baseline="-25000" dirty="0">
                        <a:latin typeface="Cambria Math" panose="02040503050406030204" pitchFamily="18" charset="0"/>
                      </a:rPr>
                      <m:t>0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uk-UA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000" dirty="0" smtClean="0"/>
                  <a:t>. (2*)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uk-UA" sz="2000" dirty="0"/>
                  <a:t>З теорії з </a:t>
                </a:r>
                <a:r>
                  <a:rPr lang="uk-UA" sz="2000" dirty="0" err="1"/>
                  <a:t>диф</a:t>
                </a:r>
                <a:r>
                  <a:rPr lang="uk-UA" sz="2000" dirty="0"/>
                  <a:t>. рівнянь </a:t>
                </a:r>
                <a:r>
                  <a:rPr lang="uk-UA" sz="2000" dirty="0" smtClean="0"/>
                  <a:t>відомо</a:t>
                </a:r>
                <a:r>
                  <a:rPr lang="en-US" sz="2000" dirty="0" smtClean="0"/>
                  <a:t>,</a:t>
                </a:r>
                <a:r>
                  <a:rPr lang="uk-UA" sz="2000" dirty="0" smtClean="0"/>
                  <a:t> </a:t>
                </a:r>
                <a:r>
                  <a:rPr lang="uk-UA" sz="2000" dirty="0"/>
                  <a:t>що лінійне </a:t>
                </a:r>
                <a:r>
                  <a:rPr lang="uk-UA" sz="2000" dirty="0" err="1"/>
                  <a:t>диф</a:t>
                </a:r>
                <a:r>
                  <a:rPr lang="uk-UA" sz="2000" dirty="0"/>
                  <a:t>. рівняння 1-го порядку із </a:t>
                </a:r>
                <a:r>
                  <a:rPr lang="uk-UA" sz="2000" dirty="0" err="1"/>
                  <a:t>зміними</a:t>
                </a:r>
                <a:r>
                  <a:rPr lang="uk-UA" sz="2000" dirty="0"/>
                  <a:t> </a:t>
                </a:r>
                <a:r>
                  <a:rPr lang="uk-UA" sz="2000" dirty="0" err="1"/>
                  <a:t>коеф</a:t>
                </a:r>
                <a:r>
                  <a:rPr lang="uk-UA" sz="2000" dirty="0"/>
                  <a:t>-ми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  <m:r>
                      <a:rPr lang="uk-UA" sz="2000" i="1" dirty="0" smtClean="0">
                        <a:latin typeface="Cambria Math" panose="02040503050406030204" pitchFamily="18" charset="0"/>
                      </a:rPr>
                      <m:t>’(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uk-UA" sz="2000" dirty="0"/>
                  <a:t>має </a:t>
                </a:r>
                <a:r>
                  <a:rPr lang="uk-UA" sz="2000" dirty="0" err="1"/>
                  <a:t>заг</a:t>
                </a:r>
                <a:r>
                  <a:rPr lang="uk-UA" sz="2000" dirty="0"/>
                  <a:t>. р-к</a:t>
                </a:r>
                <a:r>
                  <a:rPr lang="uk-UA" sz="2000" dirty="0" smtClean="0"/>
                  <a:t>:</a:t>
                </a:r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</m:sup>
                    </m:sSup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ru-RU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e>
                            </m:nary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sz="2000" i="1" dirty="0">
                        <a:latin typeface="Cambria Math" panose="02040503050406030204" pitchFamily="18" charset="0"/>
                      </a:rPr>
                      <m:t>). </m:t>
                    </m:r>
                  </m:oMath>
                </a14:m>
                <a:r>
                  <a:rPr lang="en-US" sz="2000" dirty="0"/>
                  <a:t>(3</a:t>
                </a:r>
                <a:r>
                  <a:rPr lang="en-US" sz="2000" dirty="0" smtClean="0"/>
                  <a:t>*)</a:t>
                </a:r>
              </a:p>
              <a:p>
                <a:pPr marL="0" indent="0">
                  <a:buNone/>
                </a:pPr>
                <a:r>
                  <a:rPr lang="uk-UA" sz="2000" dirty="0" smtClean="0"/>
                  <a:t>	У </a:t>
                </a:r>
                <a:r>
                  <a:rPr lang="uk-UA" sz="2000" dirty="0"/>
                  <a:t>нашому випадку </a:t>
                </a:r>
                <a:r>
                  <a:rPr lang="uk-UA" sz="2000" dirty="0" smtClean="0"/>
                  <a:t>розв’язок </a:t>
                </a:r>
                <a:r>
                  <a:rPr lang="uk-UA" sz="2000" dirty="0"/>
                  <a:t>набуде вигляду.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de-DE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de-DE" sz="20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de-DE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de-DE" sz="2000" i="1" baseline="-25000" dirty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uk-UA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US" sz="2000" i="1" dirty="0"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uk-UA" sz="2000" dirty="0" err="1" smtClean="0"/>
                  <a:t>розвязок</a:t>
                </a:r>
                <a:r>
                  <a:rPr lang="uk-UA" sz="2000" dirty="0" smtClean="0"/>
                  <a:t> набуде вигляду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uk-UA" sz="20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uk-UA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uk-UA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uk-UA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uk-UA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uk-UA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uk-UA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 err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uk-UA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uk-UA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uk-UA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uk-UA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uk-UA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 err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uk-UA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uk-UA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uk-UA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uk-UA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uk-UA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uk-UA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uk-UA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000" dirty="0" smtClean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uk-UA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	</a:t>
                </a:r>
                <a:r>
                  <a:rPr lang="en-US" sz="2000" dirty="0"/>
                  <a:t/>
                </a:r>
                <a:br>
                  <a:rPr lang="en-US" sz="2000" dirty="0"/>
                </a:br>
                <a:r>
                  <a:rPr lang="uk-UA" sz="2000" dirty="0"/>
                  <a:t/>
                </a:r>
                <a:br>
                  <a:rPr lang="uk-UA" sz="2000" dirty="0"/>
                </a:br>
                <a:r>
                  <a:rPr lang="uk-UA" sz="2000" dirty="0"/>
                  <a:t/>
                </a:r>
                <a:br>
                  <a:rPr lang="uk-UA" sz="2000" dirty="0"/>
                </a:br>
                <a:endParaRPr lang="ru-RU" sz="2000" dirty="0"/>
              </a:p>
              <a:p>
                <a:pPr marL="0" indent="0">
                  <a:buNone/>
                </a:pPr>
                <a:r>
                  <a:rPr lang="ru-RU" sz="2000" dirty="0"/>
                  <a:t/>
                </a:r>
                <a:br>
                  <a:rPr lang="ru-RU" sz="2000" dirty="0"/>
                </a:br>
                <a:endParaRPr lang="uk-UA" sz="2000" dirty="0"/>
              </a:p>
            </p:txBody>
          </p:sp>
        </mc:Choice>
        <mc:Fallback xmlns="">
          <p:sp>
            <p:nvSpPr>
              <p:cNvPr id="4" name="Місце для вмісту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5124"/>
                <a:ext cx="10515600" cy="6492875"/>
              </a:xfrm>
              <a:blipFill rotWithShape="1">
                <a:blip r:embed="rId2"/>
                <a:stretch>
                  <a:fillRect l="-638" t="-939" r="-40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594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Місце для вмісту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5124"/>
                <a:ext cx="10515600" cy="649287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	</a:t>
                </a:r>
                <a:r>
                  <a:rPr lang="uk-UA" sz="2000" dirty="0" smtClean="0"/>
                  <a:t>Враховуючи </a:t>
                </a:r>
                <a:r>
                  <a:rPr lang="uk-UA" sz="2000" dirty="0"/>
                  <a:t>те, що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(0)=0</m:t>
                    </m:r>
                  </m:oMath>
                </a14:m>
                <a:r>
                  <a:rPr lang="en-US" sz="2000" dirty="0"/>
                  <a:t>, </a:t>
                </a:r>
                <a:r>
                  <a:rPr lang="uk-UA" sz="2000" dirty="0"/>
                  <a:t>звідси отримаємо</a:t>
                </a:r>
                <a14:m>
                  <m:oMath xmlns:m="http://schemas.openxmlformats.org/officeDocument/2006/math">
                    <m:r>
                      <a:rPr lang="uk-UA" sz="2000" b="0" i="0" smtClean="0">
                        <a:latin typeface="Cambria Math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/>
                  <a:t>,  </a:t>
                </a:r>
                <a:r>
                  <a:rPr lang="uk-UA" sz="2000" dirty="0"/>
                  <a:t>а отже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 =</m:t>
                    </m:r>
                    <m:sSub>
                      <m:sSub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uk-UA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uk-UA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uk-UA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uk-UA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baseline="-25000" dirty="0"/>
                  <a:t>. </a:t>
                </a:r>
                <a:r>
                  <a:rPr lang="en-US" sz="2000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	</a:t>
                </a:r>
                <a:r>
                  <a:rPr lang="uk-UA" sz="2000" dirty="0" smtClean="0"/>
                  <a:t>Тепер </a:t>
                </a:r>
                <a:r>
                  <a:rPr lang="uk-UA" sz="2000" dirty="0"/>
                  <a:t>можемо розв’язати друге рівняння при </a:t>
                </a:r>
                <a:r>
                  <a:rPr lang="en-US" sz="2000" dirty="0" smtClean="0"/>
                  <a:t>k</a:t>
                </a:r>
                <a:r>
                  <a:rPr lang="uk-UA" sz="2000" dirty="0" smtClean="0"/>
                  <a:t>=2 </a:t>
                </a:r>
                <a:r>
                  <a:rPr lang="uk-UA" sz="2000" dirty="0"/>
                  <a:t>в результаті одержимо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 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uk-UA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uk-UA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uk-UA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uk-UA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uk-UA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uk-UA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uk-UA" sz="2000" dirty="0" smtClean="0"/>
                  <a:t>і П.Р.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	</a:t>
                </a:r>
                <a:r>
                  <a:rPr lang="uk-UA" sz="2000" dirty="0" smtClean="0"/>
                  <a:t>Зазначимо, що при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uk-UA" sz="2000" dirty="0" smtClean="0"/>
                  <a:t> =</a:t>
                </a:r>
                <a:r>
                  <a:rPr lang="en-US" sz="2000" baseline="-25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uk-UA" sz="2000" dirty="0" smtClean="0"/>
                  <a:t> =</a:t>
                </a:r>
                <a:r>
                  <a:rPr lang="en-US" sz="2000" dirty="0" smtClean="0"/>
                  <a:t> </a:t>
                </a:r>
                <a:r>
                  <a:rPr lang="uk-UA" sz="2000" dirty="0" smtClean="0"/>
                  <a:t>...</a:t>
                </a:r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uk-UA" sz="2000" dirty="0" smtClean="0"/>
                  <a:t>система (1*) збігається з мат. моделлю </a:t>
                </a:r>
                <a:r>
                  <a:rPr lang="uk-UA" sz="2000" dirty="0" err="1" smtClean="0"/>
                  <a:t>Пуасона</a:t>
                </a:r>
                <a:r>
                  <a:rPr lang="uk-UA" sz="2000" dirty="0" smtClean="0"/>
                  <a:t> системою (1), а значить описує </a:t>
                </a:r>
                <a:r>
                  <a:rPr lang="uk-UA" sz="2000" dirty="0" err="1" smtClean="0"/>
                  <a:t>пуасонівський</a:t>
                </a:r>
                <a:r>
                  <a:rPr lang="uk-UA" sz="2000" dirty="0" smtClean="0"/>
                  <a:t> процес. Таким чином, </a:t>
                </a:r>
                <a:r>
                  <a:rPr lang="uk-UA" sz="2000" dirty="0" err="1" smtClean="0"/>
                  <a:t>пуасонівський</a:t>
                </a:r>
                <a:r>
                  <a:rPr lang="uk-UA" sz="2000" dirty="0" smtClean="0"/>
                  <a:t> процес є процесом чистого розмноження зі сталою інтенсивністю.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	</a:t>
                </a:r>
                <a:r>
                  <a:rPr lang="uk-UA" sz="2000" dirty="0" smtClean="0"/>
                  <a:t>Зазначимо</a:t>
                </a:r>
                <a:r>
                  <a:rPr lang="uk-UA" sz="2000" dirty="0"/>
                  <a:t>, що </a:t>
                </a:r>
                <a:r>
                  <a:rPr lang="uk-UA" sz="2000" dirty="0" smtClean="0"/>
                  <a:t>коли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uk-UA" sz="2000" dirty="0" smtClean="0"/>
                  <a:t> </a:t>
                </a:r>
                <a:r>
                  <a:rPr lang="uk-UA" sz="2000" dirty="0"/>
                  <a:t>досить швидко ростуть, то може трапитися, що </a:t>
                </a:r>
              </a:p>
              <a:p>
                <a:pPr marL="0" indent="0">
                  <a:buNone/>
                </a:pPr>
                <a:r>
                  <a:rPr lang="uk-UA" sz="2000" dirty="0" err="1"/>
                  <a:t>йм-ть</a:t>
                </a:r>
                <a:r>
                  <a:rPr lang="uk-UA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uk-UA" sz="2000" i="1" baseline="-25000" dirty="0">
                        <a:latin typeface="Cambria Math" panose="02040503050406030204" pitchFamily="18" charset="0"/>
                      </a:rPr>
                      <m:t>к</m:t>
                    </m:r>
                    <m:r>
                      <a:rPr lang="uk-UA" sz="2000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uk-UA" sz="2000" dirty="0"/>
                  <a:t>не утворюють розподілу ймовірностей, тобто, </a:t>
                </a:r>
                <a:r>
                  <a:rPr lang="uk-UA" sz="2000" dirty="0" smtClean="0"/>
                  <a:t>що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)&lt;1</m:t>
                        </m:r>
                      </m:e>
                    </m:nary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uk-UA" sz="2000" dirty="0"/>
                  <a:t>Умови при яких розв’язки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(</a:t>
                </a:r>
                <a:r>
                  <a:rPr lang="en-US" sz="2000" dirty="0"/>
                  <a:t>k</a:t>
                </a:r>
                <a:r>
                  <a:rPr lang="uk-UA" sz="2000" dirty="0" smtClean="0"/>
                  <a:t>=0,1</a:t>
                </a:r>
                <a:r>
                  <a:rPr lang="uk-UA" sz="2000" dirty="0"/>
                  <a:t>,...) утворюють розподіл ймовірностей до системи </a:t>
                </a:r>
                <a:r>
                  <a:rPr lang="uk-UA" sz="2000" dirty="0" err="1"/>
                  <a:t>Еллера</a:t>
                </a:r>
                <a:r>
                  <a:rPr lang="uk-UA" sz="2000" dirty="0"/>
                  <a:t>.            </a:t>
                </a:r>
                <a:r>
                  <a:rPr lang="uk-UA" sz="2000" dirty="0" smtClean="0"/>
                  <a:t/>
                </a:r>
                <a:br>
                  <a:rPr lang="uk-UA" sz="2000" dirty="0" smtClean="0"/>
                </a:br>
                <a:r>
                  <a:rPr lang="en-US" sz="2000" dirty="0" smtClean="0"/>
                  <a:t>	</a:t>
                </a:r>
                <a:endParaRPr lang="uk-UA" sz="2000" dirty="0"/>
              </a:p>
            </p:txBody>
          </p:sp>
        </mc:Choice>
        <mc:Fallback xmlns="">
          <p:sp>
            <p:nvSpPr>
              <p:cNvPr id="3" name="Місце для вмісту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5124"/>
                <a:ext cx="10515600" cy="6492875"/>
              </a:xfrm>
              <a:blipFill rotWithShape="1"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690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Місце для вмісту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5124"/>
                <a:ext cx="10515600" cy="649287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/>
                  <a:t>	</a:t>
                </a:r>
                <a:r>
                  <a:rPr lang="uk-UA" sz="2000" b="1" u="sng" dirty="0" smtClean="0"/>
                  <a:t>2.Процес </a:t>
                </a:r>
                <a:r>
                  <a:rPr lang="uk-UA" sz="2000" b="1" u="sng" dirty="0"/>
                  <a:t>чистого розмноження з незалежними від станів </a:t>
                </a:r>
                <a:r>
                  <a:rPr lang="uk-UA" sz="2000" b="1" u="sng" dirty="0" err="1"/>
                  <a:t>інтенсивностями</a:t>
                </a:r>
                <a:r>
                  <a:rPr lang="uk-UA" sz="2000" b="1" u="sng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uk-UA" sz="2000" i="1">
                        <a:latin typeface="Cambria Math"/>
                      </a:rPr>
                      <m:t>𝜇</m:t>
                    </m:r>
                    <m:sSub>
                      <m:sSub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bPr>
                      <m:e/>
                      <m:sub>
                        <m:r>
                          <a:rPr lang="uk-UA" sz="2000" i="1">
                            <a:latin typeface="Cambria Math"/>
                          </a:rPr>
                          <m:t>𝑘</m:t>
                        </m:r>
                        <m:r>
                          <a:rPr lang="uk-UA" sz="2000" i="1">
                            <a:latin typeface="Cambria Math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0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uk-UA" sz="2000" i="1">
                        <a:latin typeface="Cambria Math"/>
                      </a:rPr>
                      <m:t>≡0</m:t>
                    </m:r>
                  </m:oMath>
                </a14:m>
                <a:r>
                  <a:rPr lang="uk-UA" sz="2000" dirty="0"/>
                  <a:t>; </a:t>
                </a:r>
                <a14:m>
                  <m:oMath xmlns:m="http://schemas.openxmlformats.org/officeDocument/2006/math">
                    <m:r>
                      <a:rPr lang="uk-UA" sz="2000" i="1">
                        <a:latin typeface="Cambria Math"/>
                      </a:rPr>
                      <m:t>𝜆</m:t>
                    </m:r>
                    <m:sSub>
                      <m:sSub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bPr>
                      <m:e/>
                      <m:sub>
                        <m:r>
                          <a:rPr lang="uk-UA" sz="2000" i="1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0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uk-UA" sz="2000" i="1">
                        <a:latin typeface="Cambria Math"/>
                      </a:rPr>
                      <m:t>=</m:t>
                    </m:r>
                    <m:r>
                      <a:rPr lang="uk-UA" sz="2000" i="1">
                        <a:latin typeface="Cambria Math"/>
                      </a:rPr>
                      <m:t>𝜆</m:t>
                    </m:r>
                    <m:d>
                      <m:d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000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uk-UA" sz="2000" dirty="0"/>
                  <a:t>, ( k = 0,1,....).</a:t>
                </a:r>
              </a:p>
              <a:p>
                <a:pPr marL="0" indent="0">
                  <a:buNone/>
                </a:pPr>
                <a:r>
                  <a:rPr lang="uk-UA" sz="2000" dirty="0"/>
                  <a:t>У цьому випадку із системи(1) отримуємо наступну математичну модель такого процесу: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uk-UA" sz="2000" i="1">
                        <a:latin typeface="Cambria Math"/>
                      </a:rPr>
                      <m:t>{</m:t>
                    </m:r>
                    <m:r>
                      <a:rPr lang="uk-UA" sz="2000" i="1">
                        <a:latin typeface="Cambria Math"/>
                      </a:rPr>
                      <m:t>𝑃</m:t>
                    </m:r>
                    <m:sSubSup>
                      <m:sSubSup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bSupPr>
                      <m:e/>
                      <m:sub>
                        <m:r>
                          <a:rPr lang="uk-UA" sz="20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uk-UA" sz="2000" i="1">
                            <a:latin typeface="Cambria Math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0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uk-UA" sz="2000" i="1">
                        <a:latin typeface="Cambria Math"/>
                      </a:rPr>
                      <m:t>= −</m:t>
                    </m:r>
                    <m:r>
                      <a:rPr lang="uk-UA" sz="2000" i="1">
                        <a:latin typeface="Cambria Math"/>
                      </a:rPr>
                      <m:t>𝜆</m:t>
                    </m:r>
                    <m:d>
                      <m:d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0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uk-UA" sz="2000" i="1">
                        <a:latin typeface="Cambria Math"/>
                      </a:rPr>
                      <m:t>𝑃</m:t>
                    </m:r>
                    <m:sSub>
                      <m:sSub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bPr>
                      <m:e/>
                      <m:sub>
                        <m:r>
                          <a:rPr lang="uk-UA" sz="2000" i="1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000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uk-UA" sz="2000" dirty="0"/>
                  <a:t>,                        (4*)</a:t>
                </a:r>
                <a:br>
                  <a:rPr lang="uk-UA" sz="2000" dirty="0"/>
                </a:br>
                <a:r>
                  <a:rPr lang="uk-UA" sz="2000" dirty="0"/>
                  <a:t>{</a:t>
                </a:r>
                <a14:m>
                  <m:oMath xmlns:m="http://schemas.openxmlformats.org/officeDocument/2006/math">
                    <m:r>
                      <a:rPr lang="uk-UA" sz="2000" i="1">
                        <a:latin typeface="Cambria Math"/>
                      </a:rPr>
                      <m:t>𝑃</m:t>
                    </m:r>
                    <m:sSubSup>
                      <m:sSubSup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bSupPr>
                      <m:e/>
                      <m:sub>
                        <m:r>
                          <a:rPr lang="uk-UA" sz="2000" i="1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uk-UA" sz="2000" i="1">
                            <a:latin typeface="Cambria Math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0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uk-UA" sz="2000" i="1">
                        <a:latin typeface="Cambria Math"/>
                      </a:rPr>
                      <m:t>=</m:t>
                    </m:r>
                    <m:r>
                      <a:rPr lang="uk-UA" sz="2000" i="1">
                        <a:latin typeface="Cambria Math"/>
                      </a:rPr>
                      <m:t>𝜆</m:t>
                    </m:r>
                    <m:d>
                      <m:d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000" i="1">
                            <a:latin typeface="Cambria Math"/>
                          </a:rPr>
                          <m:t>𝑡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000" i="1">
                            <a:latin typeface="Cambria Math"/>
                          </a:rPr>
                          <m:t>𝑃</m:t>
                        </m:r>
                        <m:sSub>
                          <m:sSubPr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/>
                          <m:sub>
                            <m:r>
                              <a:rPr lang="uk-UA" sz="2000" i="1">
                                <a:latin typeface="Cambria Math"/>
                              </a:rPr>
                              <m:t>𝑘</m:t>
                            </m:r>
                            <m:r>
                              <a:rPr lang="uk-UA" sz="2000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uk-UA" sz="20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uk-UA" sz="2000" i="1">
                            <a:latin typeface="Cambria Math"/>
                          </a:rPr>
                          <m:t>−</m:t>
                        </m:r>
                        <m:r>
                          <a:rPr lang="uk-UA" sz="2000" i="1">
                            <a:latin typeface="Cambria Math"/>
                          </a:rPr>
                          <m:t>𝑃</m:t>
                        </m:r>
                        <m:sSub>
                          <m:sSubPr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/>
                          <m:sub>
                            <m:r>
                              <a:rPr lang="uk-UA" sz="20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uk-UA" sz="20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uk-UA" sz="2000" dirty="0"/>
                  <a:t>,k=1,2,...</a:t>
                </a:r>
              </a:p>
              <a:p>
                <a:pPr marL="0" indent="0">
                  <a:buNone/>
                </a:pPr>
                <a:r>
                  <a:rPr lang="uk-UA" sz="2000" dirty="0"/>
                  <a:t>при початковій умові </a:t>
                </a:r>
                <a14:m>
                  <m:oMath xmlns:m="http://schemas.openxmlformats.org/officeDocument/2006/math">
                    <m:r>
                      <a:rPr lang="uk-UA" sz="2000" i="1">
                        <a:latin typeface="Cambria Math"/>
                      </a:rPr>
                      <m:t>𝑃</m:t>
                    </m:r>
                    <m:sSub>
                      <m:sSub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bPr>
                      <m:e/>
                      <m:sub>
                        <m:r>
                          <a:rPr lang="uk-UA" sz="2000" i="1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000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uk-UA" sz="2000" i="1">
                        <a:latin typeface="Cambria Math"/>
                      </a:rPr>
                      <m:t>=1,</m:t>
                    </m:r>
                    <m:r>
                      <a:rPr lang="uk-UA" sz="2000" i="1">
                        <a:latin typeface="Cambria Math"/>
                      </a:rPr>
                      <m:t>𝑃</m:t>
                    </m:r>
                    <m:sSub>
                      <m:sSub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bPr>
                      <m:e/>
                      <m:sub>
                        <m:r>
                          <a:rPr lang="uk-UA" sz="2000" i="1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000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uk-UA" sz="2000" i="1">
                        <a:latin typeface="Cambria Math"/>
                      </a:rPr>
                      <m:t>=0,(</m:t>
                    </m:r>
                    <m:r>
                      <a:rPr lang="uk-UA" sz="2000" i="1">
                        <a:latin typeface="Cambria Math"/>
                      </a:rPr>
                      <m:t>𝑘</m:t>
                    </m:r>
                    <m:r>
                      <a:rPr lang="uk-UA" sz="2000" i="1">
                        <a:latin typeface="Cambria Math"/>
                      </a:rPr>
                      <m:t>=1,2,...)</m:t>
                    </m:r>
                  </m:oMath>
                </a14:m>
                <a:endParaRPr lang="uk-UA" sz="2000" dirty="0"/>
              </a:p>
              <a:p>
                <a:pPr marL="0" indent="0">
                  <a:buNone/>
                </a:pPr>
                <a:r>
                  <a:rPr lang="uk-UA" sz="2000" dirty="0" smtClean="0"/>
                  <a:t>	Інтегруючи </a:t>
                </a:r>
                <a:r>
                  <a:rPr lang="uk-UA" sz="2000" dirty="0"/>
                  <a:t>послідовно рекурентну систему (4*) </a:t>
                </a:r>
                <a:r>
                  <a:rPr lang="uk-UA" sz="2000" dirty="0" err="1"/>
                  <a:t>лін.диф</a:t>
                </a:r>
                <a:r>
                  <a:rPr lang="uk-UA" sz="2000" dirty="0"/>
                  <a:t>. рівнянь 1-го порядку , при вибраній початковій умові, дістанемо розподіл </a:t>
                </a:r>
                <a:r>
                  <a:rPr lang="uk-UA" sz="2000" dirty="0" err="1"/>
                  <a:t>Пуасона</a:t>
                </a:r>
                <a:r>
                  <a:rPr lang="uk-UA" sz="2000" dirty="0"/>
                  <a:t/>
                </a:r>
                <a:br>
                  <a:rPr lang="uk-UA" sz="2000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2000" i="1">
                            <a:latin typeface="Cambria Math"/>
                          </a:rPr>
                          <m:t>𝑃</m:t>
                        </m:r>
                        <m:sSubSup>
                          <m:sSubSupPr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/>
                          <m:sub>
                            <m:r>
                              <a:rPr lang="uk-UA" sz="2000" i="1"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uk-UA" sz="2000" i="1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uk-UA" sz="20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uk-UA" sz="2000" i="1">
                            <a:latin typeface="Cambria Math"/>
                          </a:rPr>
                          <m:t>𝑃</m:t>
                        </m:r>
                        <m:sSub>
                          <m:sSubPr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/>
                          <m:sub>
                            <m:r>
                              <a:rPr lang="uk-UA" sz="20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uk-UA" sz="20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uk-UA" sz="2000" i="1">
                        <a:latin typeface="Cambria Math"/>
                      </a:rPr>
                      <m:t>=−</m:t>
                    </m:r>
                    <m:r>
                      <a:rPr lang="uk-UA" sz="2000" i="1">
                        <a:latin typeface="Cambria Math"/>
                      </a:rPr>
                      <m:t>𝜆</m:t>
                    </m:r>
                    <m:d>
                      <m:d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000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uk-UA" sz="2000" dirty="0"/>
                  <a:t>,</a:t>
                </a:r>
                <a14:m>
                  <m:oMath xmlns:m="http://schemas.openxmlformats.org/officeDocument/2006/math">
                    <m:r>
                      <a:rPr lang="uk-UA" sz="2000" i="1">
                        <a:latin typeface="Cambria Math"/>
                      </a:rPr>
                      <m:t>𝑙𝑛</m:t>
                    </m:r>
                    <m:r>
                      <a:rPr lang="uk-UA" sz="2000" i="1">
                        <a:latin typeface="Cambria Math"/>
                      </a:rPr>
                      <m:t>(</m:t>
                    </m:r>
                    <m:r>
                      <a:rPr lang="uk-UA" sz="2000" i="1">
                        <a:latin typeface="Cambria Math"/>
                      </a:rPr>
                      <m:t>𝑃</m:t>
                    </m:r>
                    <m:sSub>
                      <m:sSub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bPr>
                      <m:e/>
                      <m:sub>
                        <m:r>
                          <a:rPr lang="uk-UA" sz="2000" i="1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0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uk-UA" sz="2000" i="1">
                        <a:latin typeface="Cambria Math"/>
                      </a:rPr>
                      <m:t>) =−</m:t>
                    </m:r>
                    <m:nary>
                      <m:nary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uk-UA" sz="20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uk-UA" sz="2000" i="1">
                            <a:latin typeface="Cambria Math"/>
                          </a:rPr>
                          <m:t>𝑡</m:t>
                        </m:r>
                      </m:sup>
                      <m:e/>
                    </m:nary>
                    <m:r>
                      <a:rPr lang="uk-UA" sz="2000" i="1">
                        <a:latin typeface="Cambria Math"/>
                      </a:rPr>
                      <m:t>𝜆</m:t>
                    </m:r>
                    <m:d>
                      <m:d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000" i="1">
                            <a:latin typeface="Cambria Math"/>
                          </a:rPr>
                          <m:t>𝜏</m:t>
                        </m:r>
                      </m:e>
                    </m:d>
                    <m:r>
                      <a:rPr lang="uk-UA" sz="2000" i="1">
                        <a:latin typeface="Cambria Math"/>
                      </a:rPr>
                      <m:t>𝑑</m:t>
                    </m:r>
                    <m:r>
                      <a:rPr lang="uk-UA" sz="2000" i="1">
                        <a:latin typeface="Cambria Math"/>
                      </a:rPr>
                      <m:t>𝜏</m:t>
                    </m:r>
                  </m:oMath>
                </a14:m>
                <a:r>
                  <a:rPr lang="uk-UA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	</a:t>
                </a:r>
                <a:r>
                  <a:rPr lang="uk-UA" sz="2000" dirty="0" smtClean="0"/>
                  <a:t>Позначимо </a:t>
                </a:r>
                <a:r>
                  <a:rPr lang="uk-UA" sz="2000" dirty="0"/>
                  <a:t>:</a:t>
                </a:r>
                <a:br>
                  <a:rPr lang="uk-UA" sz="2000" dirty="0"/>
                </a:br>
                <a14:m>
                  <m:oMath xmlns:m="http://schemas.openxmlformats.org/officeDocument/2006/math">
                    <m:r>
                      <a:rPr lang="uk-UA" sz="2000" i="1">
                        <a:latin typeface="Cambria Math"/>
                      </a:rPr>
                      <m:t>𝛬</m:t>
                    </m:r>
                    <m:d>
                      <m:d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0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uk-UA" sz="2000" i="1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uk-UA" sz="20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uk-UA" sz="2000" i="1">
                            <a:latin typeface="Cambria Math"/>
                          </a:rPr>
                          <m:t>𝑡</m:t>
                        </m:r>
                      </m:sup>
                      <m:e/>
                    </m:nary>
                    <m:r>
                      <a:rPr lang="uk-UA" sz="2000" i="1">
                        <a:latin typeface="Cambria Math"/>
                      </a:rPr>
                      <m:t>𝜆</m:t>
                    </m:r>
                    <m:d>
                      <m:d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000" i="1">
                            <a:latin typeface="Cambria Math"/>
                          </a:rPr>
                          <m:t>𝜏</m:t>
                        </m:r>
                      </m:e>
                    </m:d>
                    <m:r>
                      <a:rPr lang="uk-UA" sz="2000" i="1">
                        <a:latin typeface="Cambria Math"/>
                      </a:rPr>
                      <m:t>𝑑</m:t>
                    </m:r>
                    <m:r>
                      <a:rPr lang="uk-UA" sz="2000" i="1">
                        <a:latin typeface="Cambria Math"/>
                      </a:rPr>
                      <m:t>𝜏</m:t>
                    </m:r>
                  </m:oMath>
                </a14:m>
                <a:r>
                  <a:rPr lang="uk-UA" sz="2000" dirty="0"/>
                  <a:t>.</a:t>
                </a:r>
              </a:p>
              <a:p>
                <a:pPr marL="0" indent="0">
                  <a:buNone/>
                </a:pPr>
                <a:endParaRPr lang="uk-UA" sz="2000" dirty="0"/>
              </a:p>
            </p:txBody>
          </p:sp>
        </mc:Choice>
        <mc:Fallback xmlns="">
          <p:sp>
            <p:nvSpPr>
              <p:cNvPr id="5" name="Місце для вмісту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5124"/>
                <a:ext cx="10515600" cy="6492875"/>
              </a:xfrm>
              <a:blipFill rotWithShape="1">
                <a:blip r:embed="rId2"/>
                <a:stretch>
                  <a:fillRect l="-638" t="-939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924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Місце для вмісту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5124"/>
                <a:ext cx="10515600" cy="649287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	</a:t>
                </a:r>
                <a:r>
                  <a:rPr lang="uk-UA" sz="2000" dirty="0" smtClean="0"/>
                  <a:t>Тоді </a:t>
                </a:r>
                <a:r>
                  <a:rPr lang="uk-UA" sz="20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2000" i="1">
                          <a:latin typeface="Cambria Math"/>
                        </a:rPr>
                        <m:t>𝑃</m:t>
                      </m:r>
                      <m:sSub>
                        <m:sSub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/>
                        <m:sub>
                          <m:r>
                            <a:rPr lang="uk-UA" sz="2000" i="1">
                              <a:latin typeface="Cambria Math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sz="20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uk-UA" sz="2000" i="1">
                          <a:latin typeface="Cambria Math"/>
                        </a:rPr>
                        <m:t>=</m:t>
                      </m:r>
                      <m:r>
                        <a:rPr lang="uk-UA" sz="2000" i="1">
                          <a:latin typeface="Cambria Math"/>
                        </a:rPr>
                        <m:t>𝑒</m:t>
                      </m:r>
                      <m:sSup>
                        <m:sSup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/>
                        <m:sup>
                          <m:r>
                            <a:rPr lang="uk-UA" sz="2000" i="1">
                              <a:latin typeface="Cambria Math"/>
                            </a:rPr>
                            <m:t>−</m:t>
                          </m:r>
                          <m:r>
                            <a:rPr lang="uk-UA" sz="2000" i="1">
                              <a:latin typeface="Cambria Math"/>
                            </a:rPr>
                            <m:t>𝛬</m:t>
                          </m:r>
                          <m:d>
                            <m:dPr>
                              <m:ctrlPr>
                                <a:rPr lang="uk-UA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uk-UA" sz="200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uk-UA" sz="2000" dirty="0"/>
              </a:p>
              <a:p>
                <a:pPr marL="0" indent="0">
                  <a:buNone/>
                </a:pPr>
                <a:r>
                  <a:rPr lang="uk-UA" sz="2000" dirty="0"/>
                  <a:t>З другого рівняння (4*) при k=1 , отримуємо</a:t>
                </a:r>
                <a14:m>
                  <m:oMath xmlns:m="http://schemas.openxmlformats.org/officeDocument/2006/math">
                    <m:r>
                      <a:rPr lang="uk-UA" sz="2000" i="1">
                        <a:latin typeface="Cambria Math"/>
                      </a:rPr>
                      <m:t>𝑃</m:t>
                    </m:r>
                    <m:sSubSup>
                      <m:sSubSup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bSupPr>
                      <m:e/>
                      <m:sub>
                        <m:r>
                          <a:rPr lang="uk-UA" sz="20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uk-UA" sz="2000" i="1">
                            <a:latin typeface="Cambria Math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0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uk-UA" sz="2000" i="1">
                        <a:latin typeface="Cambria Math"/>
                      </a:rPr>
                      <m:t>+</m:t>
                    </m:r>
                    <m:r>
                      <a:rPr lang="uk-UA" sz="2000" i="1">
                        <a:latin typeface="Cambria Math"/>
                      </a:rPr>
                      <m:t>𝜆</m:t>
                    </m:r>
                    <m:d>
                      <m:d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0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uk-UA" sz="2000" i="1">
                        <a:latin typeface="Cambria Math"/>
                      </a:rPr>
                      <m:t>𝑃</m:t>
                    </m:r>
                    <m:sSub>
                      <m:sSub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bPr>
                      <m:e/>
                      <m:sub>
                        <m:r>
                          <a:rPr lang="uk-UA" sz="2000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0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uk-UA" sz="2000" i="1">
                        <a:latin typeface="Cambria Math"/>
                      </a:rPr>
                      <m:t>=</m:t>
                    </m:r>
                    <m:r>
                      <a:rPr lang="uk-UA" sz="2000" i="1">
                        <a:latin typeface="Cambria Math"/>
                      </a:rPr>
                      <m:t>𝜆</m:t>
                    </m:r>
                    <m:d>
                      <m:d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0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uk-UA" sz="2000" i="1">
                        <a:latin typeface="Cambria Math"/>
                      </a:rPr>
                      <m:t>𝑒</m:t>
                    </m:r>
                    <m:sSup>
                      <m:sSup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pPr>
                      <m:e/>
                      <m:sup>
                        <m:r>
                          <a:rPr lang="uk-UA" sz="2000" i="1">
                            <a:latin typeface="Cambria Math"/>
                          </a:rPr>
                          <m:t>−</m:t>
                        </m:r>
                        <m:r>
                          <a:rPr lang="uk-UA" sz="2000" i="1">
                            <a:latin typeface="Cambria Math"/>
                          </a:rPr>
                          <m:t>𝛬</m:t>
                        </m:r>
                        <m:d>
                          <m:dPr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uk-UA" sz="20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sup>
                    </m:sSup>
                  </m:oMath>
                </a14:m>
                <a:endParaRPr lang="uk-UA" sz="2000" dirty="0"/>
              </a:p>
              <a:p>
                <a:pPr marL="0" indent="0">
                  <a:buNone/>
                </a:pPr>
                <a:r>
                  <a:rPr lang="uk-UA" sz="2000" dirty="0"/>
                  <a:t>Тому згідно (3*)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2000" i="1">
                          <a:latin typeface="Cambria Math"/>
                        </a:rPr>
                        <m:t>𝑃</m:t>
                      </m:r>
                      <m:sSub>
                        <m:sSub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/>
                        <m:sub>
                          <m:r>
                            <a:rPr lang="uk-UA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sz="20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uk-UA" sz="2000" i="1">
                          <a:latin typeface="Cambria Math"/>
                        </a:rPr>
                        <m:t>=</m:t>
                      </m:r>
                      <m:r>
                        <a:rPr lang="uk-UA" sz="2000" i="1">
                          <a:latin typeface="Cambria Math"/>
                        </a:rPr>
                        <m:t>𝑒</m:t>
                      </m:r>
                      <m:sSup>
                        <m:sSup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/>
                        <m:sup>
                          <m:r>
                            <a:rPr lang="uk-UA" sz="2000" i="1">
                              <a:latin typeface="Cambria Math"/>
                            </a:rPr>
                            <m:t>−</m:t>
                          </m:r>
                          <m:nary>
                            <m:naryPr>
                              <m:ctrlPr>
                                <a:rPr lang="uk-UA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uk-UA" sz="2000" i="1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uk-UA" sz="2000" i="1">
                                  <a:latin typeface="Cambria Math"/>
                                </a:rPr>
                                <m:t>𝑡</m:t>
                              </m:r>
                            </m:sup>
                            <m:e/>
                          </m:nary>
                          <m:r>
                            <a:rPr lang="uk-UA" sz="2000" i="1">
                              <a:latin typeface="Cambria Math"/>
                            </a:rPr>
                            <m:t>𝜆</m:t>
                          </m:r>
                          <m:d>
                            <m:dPr>
                              <m:ctrlPr>
                                <a:rPr lang="uk-UA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uk-UA" sz="2000" i="1">
                                  <a:latin typeface="Cambria Math"/>
                                </a:rPr>
                                <m:t>𝜏</m:t>
                              </m:r>
                            </m:e>
                          </m:d>
                          <m:r>
                            <a:rPr lang="uk-UA" sz="2000" i="1">
                              <a:latin typeface="Cambria Math"/>
                            </a:rPr>
                            <m:t>𝑑</m:t>
                          </m:r>
                          <m:r>
                            <a:rPr lang="uk-UA" sz="2000" i="1">
                              <a:latin typeface="Cambria Math"/>
                            </a:rPr>
                            <m:t>𝜏</m:t>
                          </m:r>
                        </m:sup>
                      </m:sSup>
                      <m:d>
                        <m:d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sz="2000" i="1">
                              <a:latin typeface="Cambria Math"/>
                            </a:rPr>
                            <m:t>𝑐</m:t>
                          </m:r>
                          <m:r>
                            <a:rPr lang="uk-UA" sz="2000" i="1">
                              <a:latin typeface="Cambria Math"/>
                            </a:rPr>
                            <m:t>+</m:t>
                          </m:r>
                          <m:nary>
                            <m:naryPr>
                              <m:ctrlPr>
                                <a:rPr lang="uk-UA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uk-UA" sz="2000" i="1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uk-UA" sz="2000" i="1">
                                  <a:latin typeface="Cambria Math"/>
                                </a:rPr>
                                <m:t>𝑡</m:t>
                              </m:r>
                            </m:sup>
                            <m:e/>
                          </m:nary>
                          <m:r>
                            <a:rPr lang="uk-UA" sz="2000" i="1">
                              <a:latin typeface="Cambria Math"/>
                            </a:rPr>
                            <m:t>𝜆</m:t>
                          </m:r>
                          <m:d>
                            <m:dPr>
                              <m:ctrlPr>
                                <a:rPr lang="uk-UA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uk-UA" sz="2000" i="1">
                                  <a:latin typeface="Cambria Math"/>
                                </a:rPr>
                                <m:t>𝜏</m:t>
                              </m:r>
                            </m:e>
                          </m:d>
                          <m:r>
                            <a:rPr lang="uk-UA" sz="2000" i="1">
                              <a:latin typeface="Cambria Math"/>
                            </a:rPr>
                            <m:t>𝑒</m:t>
                          </m:r>
                          <m:sSup>
                            <m:sSupPr>
                              <m:ctrlPr>
                                <a:rPr lang="uk-UA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/>
                            <m:sup>
                              <m:r>
                                <a:rPr lang="uk-UA" sz="2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uk-UA" sz="2000" i="1">
                                  <a:latin typeface="Cambria Math"/>
                                </a:rPr>
                                <m:t>𝛬</m:t>
                              </m:r>
                              <m:r>
                                <a:rPr lang="uk-UA" sz="20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uk-UA" sz="2000" i="1">
                                  <a:latin typeface="Cambria Math"/>
                                </a:rPr>
                                <m:t>𝜏</m:t>
                              </m:r>
                              <m:r>
                                <a:rPr lang="uk-UA" sz="2000" i="1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  <m:r>
                            <a:rPr lang="uk-UA" sz="2000" i="1">
                              <a:latin typeface="Cambria Math"/>
                            </a:rPr>
                            <m:t>𝑒</m:t>
                          </m:r>
                          <m:sSup>
                            <m:sSupPr>
                              <m:ctrlPr>
                                <a:rPr lang="uk-UA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/>
                            <m:sup>
                              <m:r>
                                <a:rPr lang="uk-UA" sz="2000" i="1">
                                  <a:latin typeface="Cambria Math"/>
                                </a:rPr>
                                <m:t>𝛬</m:t>
                              </m:r>
                              <m:d>
                                <m:dPr>
                                  <m:ctrlPr>
                                    <a:rPr lang="uk-UA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uk-UA" sz="2000" i="1">
                                      <a:latin typeface="Cambria Math"/>
                                    </a:rPr>
                                    <m:t>𝜏</m:t>
                                  </m:r>
                                </m:e>
                              </m:d>
                            </m:sup>
                          </m:sSup>
                          <m:r>
                            <a:rPr lang="uk-UA" sz="2000" i="1">
                              <a:latin typeface="Cambria Math"/>
                            </a:rPr>
                            <m:t>𝑑</m:t>
                          </m:r>
                          <m:r>
                            <a:rPr lang="uk-UA" sz="2000" i="1">
                              <a:latin typeface="Cambria Math"/>
                            </a:rPr>
                            <m:t>𝜏</m:t>
                          </m:r>
                        </m:e>
                      </m:d>
                      <m:r>
                        <a:rPr lang="uk-UA" sz="2000" i="1">
                          <a:latin typeface="Cambria Math"/>
                        </a:rPr>
                        <m:t>=</m:t>
                      </m:r>
                      <m:r>
                        <a:rPr lang="uk-UA" sz="2000" i="1">
                          <a:latin typeface="Cambria Math"/>
                        </a:rPr>
                        <m:t>𝑒</m:t>
                      </m:r>
                      <m:sSup>
                        <m:sSup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/>
                        <m:sup>
                          <m:r>
                            <a:rPr lang="uk-UA" sz="2000" i="1">
                              <a:latin typeface="Cambria Math"/>
                            </a:rPr>
                            <m:t>−</m:t>
                          </m:r>
                          <m:r>
                            <a:rPr lang="uk-UA" sz="2000" i="1">
                              <a:latin typeface="Cambria Math"/>
                            </a:rPr>
                            <m:t>𝛬</m:t>
                          </m:r>
                          <m:d>
                            <m:dPr>
                              <m:ctrlPr>
                                <a:rPr lang="uk-UA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uk-UA" sz="200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sz="2000" i="1">
                              <a:latin typeface="Cambria Math"/>
                            </a:rPr>
                            <m:t>𝐶</m:t>
                          </m:r>
                          <m:r>
                            <a:rPr lang="uk-UA" sz="2000" i="1">
                              <a:latin typeface="Cambria Math"/>
                            </a:rPr>
                            <m:t>+</m:t>
                          </m:r>
                          <m:nary>
                            <m:naryPr>
                              <m:ctrlPr>
                                <a:rPr lang="uk-UA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uk-UA" sz="2000" i="1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uk-UA" sz="2000" i="1">
                                  <a:latin typeface="Cambria Math"/>
                                </a:rPr>
                                <m:t>𝑡</m:t>
                              </m:r>
                            </m:sup>
                            <m:e/>
                          </m:nary>
                          <m:r>
                            <a:rPr lang="uk-UA" sz="2000" i="1">
                              <a:latin typeface="Cambria Math"/>
                            </a:rPr>
                            <m:t>𝜆</m:t>
                          </m:r>
                          <m:d>
                            <m:dPr>
                              <m:ctrlPr>
                                <a:rPr lang="uk-UA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uk-UA" sz="2000" i="1">
                                  <a:latin typeface="Cambria Math"/>
                                </a:rPr>
                                <m:t>𝜏</m:t>
                              </m:r>
                            </m:e>
                          </m:d>
                          <m:r>
                            <a:rPr lang="uk-UA" sz="2000" i="1">
                              <a:latin typeface="Cambria Math"/>
                            </a:rPr>
                            <m:t>𝑑</m:t>
                          </m:r>
                          <m:r>
                            <a:rPr lang="uk-UA" sz="2000" i="1">
                              <a:latin typeface="Cambria Math"/>
                            </a:rPr>
                            <m:t>𝜏</m:t>
                          </m:r>
                        </m:e>
                      </m:d>
                      <m:r>
                        <a:rPr lang="uk-UA" sz="20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uk-UA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uk-UA" sz="2000" i="1">
                        <a:latin typeface="Cambria Math"/>
                      </a:rPr>
                      <m:t>=</m:t>
                    </m:r>
                    <m:r>
                      <a:rPr lang="uk-UA" sz="2000" i="1">
                        <a:latin typeface="Cambria Math"/>
                      </a:rPr>
                      <m:t>𝑒</m:t>
                    </m:r>
                    <m:sSup>
                      <m:sSup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pPr>
                      <m:e/>
                      <m:sup>
                        <m:r>
                          <a:rPr lang="uk-UA" sz="2000" i="1">
                            <a:latin typeface="Cambria Math"/>
                          </a:rPr>
                          <m:t>−</m:t>
                        </m:r>
                        <m:r>
                          <a:rPr lang="uk-UA" sz="2000" i="1">
                            <a:latin typeface="Cambria Math"/>
                          </a:rPr>
                          <m:t>𝛬</m:t>
                        </m:r>
                        <m:d>
                          <m:dPr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uk-UA" sz="20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000" i="1">
                            <a:latin typeface="Cambria Math"/>
                          </a:rPr>
                          <m:t>𝐶</m:t>
                        </m:r>
                        <m:r>
                          <a:rPr lang="uk-UA" sz="2000" i="1">
                            <a:latin typeface="Cambria Math"/>
                          </a:rPr>
                          <m:t>+</m:t>
                        </m:r>
                        <m:r>
                          <a:rPr lang="uk-UA" sz="2000" i="1">
                            <a:latin typeface="Cambria Math"/>
                          </a:rPr>
                          <m:t>𝛬</m:t>
                        </m:r>
                        <m:d>
                          <m:dPr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uk-UA" sz="20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uk-UA" sz="2000" dirty="0"/>
                  <a:t>.</a:t>
                </a:r>
              </a:p>
              <a:p>
                <a:pPr marL="0" indent="0">
                  <a:buNone/>
                </a:pPr>
                <a:r>
                  <a:rPr lang="uk-UA" sz="2000" dirty="0"/>
                  <a:t>Отже , оскільки </a:t>
                </a:r>
                <a14:m>
                  <m:oMath xmlns:m="http://schemas.openxmlformats.org/officeDocument/2006/math">
                    <m:r>
                      <a:rPr lang="uk-UA" sz="2000" i="1">
                        <a:latin typeface="Cambria Math"/>
                      </a:rPr>
                      <m:t>𝛬</m:t>
                    </m:r>
                    <m:sSub>
                      <m:sSub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bPr>
                      <m:e/>
                      <m:sub>
                        <m:r>
                          <a:rPr lang="uk-UA" sz="20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uk-UA" sz="2000" i="1">
                        <a:latin typeface="Cambria Math"/>
                      </a:rPr>
                      <m:t>=0, </m:t>
                    </m:r>
                    <m:r>
                      <a:rPr lang="uk-UA" sz="2000" i="1">
                        <a:latin typeface="Cambria Math"/>
                      </a:rPr>
                      <m:t>𝑃</m:t>
                    </m:r>
                    <m:sSub>
                      <m:sSub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bPr>
                      <m:e/>
                      <m:sub>
                        <m:r>
                          <a:rPr lang="uk-UA" sz="2000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000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uk-UA" sz="2000" i="1">
                        <a:latin typeface="Cambria Math"/>
                      </a:rPr>
                      <m:t>=</m:t>
                    </m:r>
                    <m:r>
                      <a:rPr lang="uk-UA" sz="2000" i="1">
                        <a:latin typeface="Cambria Math"/>
                      </a:rPr>
                      <m:t>𝐶</m:t>
                    </m:r>
                    <m:r>
                      <a:rPr lang="uk-UA" sz="2000" i="1">
                        <a:latin typeface="Cambria Math"/>
                      </a:rPr>
                      <m:t>=0</m:t>
                    </m:r>
                  </m:oMath>
                </a14:m>
                <a:r>
                  <a:rPr lang="uk-UA" sz="2000" dirty="0"/>
                  <a:t>.Отже </a:t>
                </a:r>
                <a14:m>
                  <m:oMath xmlns:m="http://schemas.openxmlformats.org/officeDocument/2006/math">
                    <m:r>
                      <a:rPr lang="uk-UA" sz="2000" i="1">
                        <a:latin typeface="Cambria Math"/>
                      </a:rPr>
                      <m:t>𝑃</m:t>
                    </m:r>
                    <m:sSub>
                      <m:sSub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bPr>
                      <m:e/>
                      <m:sub>
                        <m:r>
                          <a:rPr lang="uk-UA" sz="2000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0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uk-UA" sz="2000" i="1">
                        <a:latin typeface="Cambria Math"/>
                      </a:rPr>
                      <m:t>=</m:t>
                    </m:r>
                    <m:r>
                      <a:rPr lang="uk-UA" sz="2000" i="1">
                        <a:latin typeface="Cambria Math"/>
                      </a:rPr>
                      <m:t>𝛬</m:t>
                    </m:r>
                    <m:d>
                      <m:d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0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uk-UA" sz="2000" i="1">
                        <a:latin typeface="Cambria Math"/>
                      </a:rPr>
                      <m:t>𝑒</m:t>
                    </m:r>
                    <m:sSup>
                      <m:sSup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pPr>
                      <m:e/>
                      <m:sup>
                        <m:r>
                          <a:rPr lang="uk-UA" sz="2000" i="1">
                            <a:latin typeface="Cambria Math"/>
                          </a:rPr>
                          <m:t>−</m:t>
                        </m:r>
                        <m:r>
                          <a:rPr lang="uk-UA" sz="2000" i="1">
                            <a:latin typeface="Cambria Math"/>
                          </a:rPr>
                          <m:t>𝛬</m:t>
                        </m:r>
                        <m:d>
                          <m:dPr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uk-UA" sz="20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sup>
                    </m:sSup>
                  </m:oMath>
                </a14:m>
                <a:r>
                  <a:rPr lang="uk-UA" sz="2000" dirty="0"/>
                  <a:t>.</a:t>
                </a:r>
              </a:p>
              <a:p>
                <a:pPr marL="0" indent="0">
                  <a:buNone/>
                </a:pPr>
                <a:r>
                  <a:rPr lang="uk-UA" sz="2000" dirty="0"/>
                  <a:t>Індукцією по k , k=0,1,... неважко показати , що </a:t>
                </a:r>
                <a:br>
                  <a:rPr lang="uk-UA" sz="2000" dirty="0"/>
                </a:br>
                <a14:m>
                  <m:oMath xmlns:m="http://schemas.openxmlformats.org/officeDocument/2006/math">
                    <m:r>
                      <a:rPr lang="uk-UA" sz="2000" i="1">
                        <a:latin typeface="Cambria Math"/>
                      </a:rPr>
                      <m:t>𝑃</m:t>
                    </m:r>
                    <m:sSub>
                      <m:sSub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bPr>
                      <m:e/>
                      <m:sub>
                        <m:r>
                          <a:rPr lang="uk-UA" sz="2000" i="1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0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uk-UA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uk-UA" sz="2000" i="1">
                                <a:latin typeface="Cambria Math"/>
                              </a:rPr>
                              <m:t>𝛬</m:t>
                            </m:r>
                            <m:d>
                              <m:dPr>
                                <m:ctrlPr>
                                  <a:rPr lang="uk-UA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uk-UA" sz="2000" i="1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  <m:sSup>
                          <m:sSupPr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/>
                          <m:sup>
                            <m:r>
                              <a:rPr lang="uk-UA" sz="2000" i="1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uk-UA" sz="2000" i="1">
                            <a:latin typeface="Cambria Math"/>
                          </a:rPr>
                          <m:t>𝑘</m:t>
                        </m:r>
                        <m:r>
                          <a:rPr lang="uk-UA" sz="2000" i="1">
                            <a:latin typeface="Cambria Math"/>
                          </a:rPr>
                          <m:t>!</m:t>
                        </m:r>
                      </m:den>
                    </m:f>
                    <m:r>
                      <a:rPr lang="uk-UA" sz="2000" i="1">
                        <a:latin typeface="Cambria Math"/>
                      </a:rPr>
                      <m:t>𝑒</m:t>
                    </m:r>
                    <m:sSup>
                      <m:sSup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pPr>
                      <m:e/>
                      <m:sup>
                        <m:r>
                          <a:rPr lang="uk-UA" sz="2000" i="1">
                            <a:latin typeface="Cambria Math"/>
                          </a:rPr>
                          <m:t>−</m:t>
                        </m:r>
                        <m:r>
                          <a:rPr lang="uk-UA" sz="2000" i="1">
                            <a:latin typeface="Cambria Math"/>
                          </a:rPr>
                          <m:t>𝛬</m:t>
                        </m:r>
                        <m:d>
                          <m:dPr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uk-UA" sz="20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uk-UA" sz="2000" i="1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000" i="1">
                            <a:latin typeface="Cambria Math"/>
                          </a:rPr>
                          <m:t>𝑘</m:t>
                        </m:r>
                        <m:r>
                          <a:rPr lang="uk-UA" sz="2000" i="1">
                            <a:latin typeface="Cambria Math"/>
                          </a:rPr>
                          <m:t>=0,1,...</m:t>
                        </m:r>
                      </m:e>
                    </m:d>
                    <m:r>
                      <a:rPr lang="uk-UA" sz="2000" i="1">
                        <a:latin typeface="Cambria Math"/>
                      </a:rPr>
                      <m:t>, де </m:t>
                    </m:r>
                    <m:r>
                      <a:rPr lang="uk-UA" sz="2000" i="1">
                        <a:latin typeface="Cambria Math"/>
                      </a:rPr>
                      <m:t>𝛬</m:t>
                    </m:r>
                    <m:d>
                      <m:d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0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uk-UA" sz="2000" i="1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uk-UA" sz="20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uk-UA" sz="2000" i="1">
                            <a:latin typeface="Cambria Math"/>
                          </a:rPr>
                          <m:t>𝑡</m:t>
                        </m:r>
                      </m:sup>
                      <m:e/>
                    </m:nary>
                    <m:r>
                      <a:rPr lang="uk-UA" sz="2000" i="1">
                        <a:latin typeface="Cambria Math"/>
                      </a:rPr>
                      <m:t>𝜆</m:t>
                    </m:r>
                    <m:d>
                      <m:d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000" i="1">
                            <a:latin typeface="Cambria Math"/>
                          </a:rPr>
                          <m:t>𝜏</m:t>
                        </m:r>
                      </m:e>
                    </m:d>
                    <m:r>
                      <a:rPr lang="uk-UA" sz="2000" i="1">
                        <a:latin typeface="Cambria Math"/>
                      </a:rPr>
                      <m:t>𝑑</m:t>
                    </m:r>
                    <m:r>
                      <a:rPr lang="uk-UA" sz="2000" i="1">
                        <a:latin typeface="Cambria Math"/>
                      </a:rPr>
                      <m:t>𝜏</m:t>
                    </m:r>
                  </m:oMath>
                </a14:m>
                <a:r>
                  <a:rPr lang="uk-UA" sz="2000" dirty="0"/>
                  <a:t>.</a:t>
                </a:r>
              </a:p>
              <a:p>
                <a:pPr marL="0" indent="0">
                  <a:buNone/>
                </a:pPr>
                <a:r>
                  <a:rPr lang="uk-UA" sz="2000" dirty="0" smtClean="0"/>
                  <a:t>Одержимо розподіл </a:t>
                </a:r>
                <a:r>
                  <a:rPr lang="uk-UA" sz="2000" dirty="0" err="1"/>
                  <a:t>Пуасона</a:t>
                </a:r>
                <a:r>
                  <a:rPr lang="uk-UA" sz="2000" dirty="0"/>
                  <a:t> зі змінним параметром </a:t>
                </a:r>
                <a14:m>
                  <m:oMath xmlns:m="http://schemas.openxmlformats.org/officeDocument/2006/math">
                    <m:r>
                      <a:rPr lang="uk-UA" sz="2000" i="1">
                        <a:latin typeface="Cambria Math"/>
                      </a:rPr>
                      <m:t>𝜆</m:t>
                    </m:r>
                    <m:r>
                      <a:rPr lang="uk-UA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2000" i="1">
                            <a:latin typeface="Cambria Math"/>
                          </a:rPr>
                          <m:t>𝛬</m:t>
                        </m:r>
                        <m:d>
                          <m:dPr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uk-UA" sz="20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uk-UA" sz="2000" i="1">
                            <a:latin typeface="Cambria Math"/>
                          </a:rPr>
                          <m:t>𝑡</m:t>
                        </m:r>
                      </m:den>
                    </m:f>
                  </m:oMath>
                </a14:m>
                <a:r>
                  <a:rPr lang="uk-UA" sz="2000" dirty="0"/>
                  <a:t>.</a:t>
                </a:r>
              </a:p>
              <a:p>
                <a:pPr marL="0" indent="0">
                  <a:buNone/>
                </a:pPr>
                <a:r>
                  <a:rPr lang="uk-UA" sz="2000" dirty="0"/>
                  <a:t>Параметр </a:t>
                </a:r>
                <a14:m>
                  <m:oMath xmlns:m="http://schemas.openxmlformats.org/officeDocument/2006/math">
                    <m:r>
                      <a:rPr lang="uk-UA" sz="2000" i="1">
                        <a:latin typeface="Cambria Math"/>
                      </a:rPr>
                      <m:t>𝛬</m:t>
                    </m:r>
                    <m:d>
                      <m:d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000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uk-UA" sz="2000" dirty="0"/>
                  <a:t>називають </a:t>
                </a:r>
                <a:r>
                  <a:rPr lang="uk-UA" sz="2000" u="sng" dirty="0"/>
                  <a:t>миттєвою</a:t>
                </a:r>
                <a:r>
                  <a:rPr lang="uk-UA" sz="2000" dirty="0"/>
                  <a:t> </a:t>
                </a:r>
                <a:r>
                  <a:rPr lang="uk-UA" sz="2000" u="sng" dirty="0"/>
                  <a:t>інтенсивністю </a:t>
                </a:r>
                <a:r>
                  <a:rPr lang="uk-UA" sz="2000" dirty="0"/>
                  <a:t>розмноження в момент часу t .</a:t>
                </a:r>
              </a:p>
              <a:p>
                <a:pPr marL="0" indent="0">
                  <a:buNone/>
                </a:pPr>
                <a:r>
                  <a:rPr lang="uk-UA" sz="2000" dirty="0"/>
                  <a:t>Відповідно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2000" i="1">
                            <a:latin typeface="Cambria Math"/>
                          </a:rPr>
                          <m:t>𝛬</m:t>
                        </m:r>
                        <m:d>
                          <m:dPr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uk-UA" sz="20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uk-UA" sz="2000" i="1">
                            <a:latin typeface="Cambria Math"/>
                          </a:rPr>
                          <m:t>𝑡</m:t>
                        </m:r>
                      </m:den>
                    </m:f>
                  </m:oMath>
                </a14:m>
                <a:r>
                  <a:rPr lang="uk-UA" sz="2000" dirty="0"/>
                  <a:t> - середня інтенсивність розмноження за час t</a:t>
                </a:r>
                <a:r>
                  <a:rPr lang="uk-UA" sz="2000" dirty="0" smtClean="0"/>
                  <a:t>.</a:t>
                </a:r>
                <a:endParaRPr lang="uk-UA" sz="2000" dirty="0"/>
              </a:p>
              <a:p>
                <a:pPr marL="0" indent="0">
                  <a:buNone/>
                </a:pPr>
                <a:endParaRPr lang="uk-UA" sz="2000" dirty="0"/>
              </a:p>
            </p:txBody>
          </p:sp>
        </mc:Choice>
        <mc:Fallback xmlns="">
          <p:sp>
            <p:nvSpPr>
              <p:cNvPr id="3" name="Місце для вмісту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5124"/>
                <a:ext cx="10515600" cy="6492875"/>
              </a:xfrm>
              <a:blipFill rotWithShape="1">
                <a:blip r:embed="rId2"/>
                <a:stretch>
                  <a:fillRect l="-638" t="-939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600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Місце для вмісту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5124"/>
                <a:ext cx="10515600" cy="649287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		</a:t>
                </a:r>
                <a:r>
                  <a:rPr lang="uk-UA" sz="2000" b="1" u="sng" dirty="0" smtClean="0"/>
                  <a:t>3.Процес </a:t>
                </a:r>
                <a:r>
                  <a:rPr lang="uk-UA" sz="2000" b="1" u="sng" dirty="0"/>
                  <a:t>чистого вимирання з незалежними від часу </a:t>
                </a:r>
                <a:r>
                  <a:rPr lang="uk-UA" sz="2000" b="1" u="sng" dirty="0" err="1"/>
                  <a:t>інтенсивностями</a:t>
                </a:r>
                <a:endParaRPr lang="uk-UA" sz="2000" b="1" u="sng" dirty="0"/>
              </a:p>
              <a:p>
                <a:pPr marL="0" indent="0">
                  <a:buNone/>
                </a:pPr>
                <a:r>
                  <a:rPr lang="uk-UA" sz="2000" dirty="0"/>
                  <a:t>Нехай </a:t>
                </a:r>
                <a14:m>
                  <m:oMath xmlns:m="http://schemas.openxmlformats.org/officeDocument/2006/math">
                    <m:r>
                      <a:rPr lang="uk-UA" sz="2000" i="1">
                        <a:latin typeface="Cambria Math"/>
                      </a:rPr>
                      <m:t>𝜆</m:t>
                    </m:r>
                    <m:sSub>
                      <m:sSub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bPr>
                      <m:e/>
                      <m:sub>
                        <m:r>
                          <a:rPr lang="uk-UA" sz="2000" i="1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0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uk-UA" sz="2000" i="1">
                        <a:latin typeface="Cambria Math"/>
                      </a:rPr>
                      <m:t>=0,</m:t>
                    </m:r>
                    <m:r>
                      <a:rPr lang="uk-UA" sz="2000" i="1">
                        <a:latin typeface="Cambria Math"/>
                      </a:rPr>
                      <m:t>𝜇</m:t>
                    </m:r>
                    <m:sSub>
                      <m:sSub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bPr>
                      <m:e/>
                      <m:sub>
                        <m:r>
                          <a:rPr lang="uk-UA" sz="2000" i="1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0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uk-UA" sz="2000" i="1">
                        <a:latin typeface="Cambria Math"/>
                      </a:rPr>
                      <m:t>=</m:t>
                    </m:r>
                    <m:r>
                      <a:rPr lang="uk-UA" sz="2000" i="1">
                        <a:latin typeface="Cambria Math"/>
                      </a:rPr>
                      <m:t>𝜇</m:t>
                    </m:r>
                    <m:sSub>
                      <m:sSub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bPr>
                      <m:e/>
                      <m:sub>
                        <m:r>
                          <a:rPr lang="uk-UA" sz="20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uk-UA" sz="2000" i="1">
                        <a:latin typeface="Cambria Math"/>
                      </a:rPr>
                      <m:t>, </m:t>
                    </m:r>
                    <m:d>
                      <m:d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000" i="1">
                            <a:latin typeface="Cambria Math"/>
                          </a:rPr>
                          <m:t>𝑘</m:t>
                        </m:r>
                        <m:r>
                          <a:rPr lang="uk-UA" sz="2000" i="1">
                            <a:latin typeface="Cambria Math"/>
                          </a:rPr>
                          <m:t>=0,1,....</m:t>
                        </m:r>
                      </m:e>
                    </m:d>
                    <m:r>
                      <a:rPr lang="uk-UA" sz="2000" i="1">
                        <a:latin typeface="Cambria Math"/>
                      </a:rPr>
                      <m:t>.</m:t>
                    </m:r>
                  </m:oMath>
                </a14:m>
                <a:r>
                  <a:rPr lang="uk-UA" sz="2000" dirty="0"/>
                  <a:t>Тоді з (1) отримуємо наступну математичну модель такого процесу </a:t>
                </a:r>
                <a:br>
                  <a:rPr lang="uk-UA" sz="2000" dirty="0"/>
                </a:br>
                <a14:m>
                  <m:oMath xmlns:m="http://schemas.openxmlformats.org/officeDocument/2006/math">
                    <m:r>
                      <a:rPr lang="uk-UA" sz="2000" i="1">
                        <a:latin typeface="Cambria Math"/>
                      </a:rPr>
                      <m:t>{</m:t>
                    </m:r>
                    <m:r>
                      <a:rPr lang="uk-UA" sz="2000" i="1">
                        <a:latin typeface="Cambria Math"/>
                      </a:rPr>
                      <m:t>𝑃</m:t>
                    </m:r>
                    <m:sSubSup>
                      <m:sSubSup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bSupPr>
                      <m:e/>
                      <m:sub>
                        <m:r>
                          <a:rPr lang="uk-UA" sz="20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uk-UA" sz="2000" i="1">
                            <a:latin typeface="Cambria Math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0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uk-UA" sz="2000" i="1">
                        <a:latin typeface="Cambria Math"/>
                      </a:rPr>
                      <m:t>=</m:t>
                    </m:r>
                    <m:r>
                      <a:rPr lang="uk-UA" sz="2000" i="1">
                        <a:latin typeface="Cambria Math"/>
                      </a:rPr>
                      <m:t>𝜇</m:t>
                    </m:r>
                    <m:sSub>
                      <m:sSub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bPr>
                      <m:e/>
                      <m:sub>
                        <m:r>
                          <a:rPr lang="uk-UA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uk-UA" sz="2000" i="1">
                        <a:latin typeface="Cambria Math"/>
                      </a:rPr>
                      <m:t>𝑃</m:t>
                    </m:r>
                    <m:sSub>
                      <m:sSub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bPr>
                      <m:e/>
                      <m:sub>
                        <m:r>
                          <a:rPr lang="uk-UA" sz="2000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000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uk-UA" sz="2000" dirty="0"/>
                  <a:t>                (5*)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2000" i="1">
                          <a:latin typeface="Cambria Math"/>
                        </a:rPr>
                        <m:t>{</m:t>
                      </m:r>
                      <m:r>
                        <a:rPr lang="uk-UA" sz="2000" i="1">
                          <a:latin typeface="Cambria Math"/>
                        </a:rPr>
                        <m:t>𝑃</m:t>
                      </m:r>
                      <m:sSubSup>
                        <m:sSubSup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/>
                        <m:sub>
                          <m:r>
                            <a:rPr lang="uk-UA" sz="2000" i="1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uk-UA" sz="2000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sz="20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uk-UA" sz="2000" i="1">
                          <a:latin typeface="Cambria Math"/>
                        </a:rPr>
                        <m:t>= −</m:t>
                      </m:r>
                      <m:r>
                        <a:rPr lang="uk-UA" sz="2000" i="1">
                          <a:latin typeface="Cambria Math"/>
                        </a:rPr>
                        <m:t>𝜇</m:t>
                      </m:r>
                      <m:sSub>
                        <m:sSub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/>
                        <m:sub>
                          <m:r>
                            <a:rPr lang="uk-UA" sz="20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uk-UA" sz="2000" i="1">
                          <a:latin typeface="Cambria Math"/>
                        </a:rPr>
                        <m:t>𝑃</m:t>
                      </m:r>
                      <m:sSub>
                        <m:sSub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/>
                        <m:sub>
                          <m:r>
                            <a:rPr lang="uk-UA" sz="20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sz="20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uk-UA" sz="2000" i="1">
                          <a:latin typeface="Cambria Math"/>
                        </a:rPr>
                        <m:t>+</m:t>
                      </m:r>
                      <m:r>
                        <a:rPr lang="uk-UA" sz="2000" i="1">
                          <a:latin typeface="Cambria Math"/>
                        </a:rPr>
                        <m:t>𝜇</m:t>
                      </m:r>
                      <m:sSub>
                        <m:sSub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/>
                        <m:sub>
                          <m:r>
                            <a:rPr lang="uk-UA" sz="2000" i="1">
                              <a:latin typeface="Cambria Math"/>
                            </a:rPr>
                            <m:t>𝑘</m:t>
                          </m:r>
                          <m:r>
                            <a:rPr lang="uk-UA" sz="2000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uk-UA" sz="2000" i="1">
                          <a:latin typeface="Cambria Math"/>
                        </a:rPr>
                        <m:t>𝑃</m:t>
                      </m:r>
                      <m:sSub>
                        <m:sSub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/>
                        <m:sub>
                          <m:r>
                            <a:rPr lang="uk-UA" sz="2000" i="1">
                              <a:latin typeface="Cambria Math"/>
                            </a:rPr>
                            <m:t>𝑘</m:t>
                          </m:r>
                          <m:r>
                            <a:rPr lang="uk-UA" sz="2000" i="1">
                              <a:latin typeface="Cambria Math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sz="20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uk-UA" sz="2000" i="1"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sz="2000" i="1">
                              <a:latin typeface="Cambria Math"/>
                            </a:rPr>
                            <m:t>𝑘</m:t>
                          </m:r>
                          <m:r>
                            <a:rPr lang="uk-UA" sz="2000" i="1">
                              <a:latin typeface="Cambria Math"/>
                            </a:rPr>
                            <m:t>=0,1,...</m:t>
                          </m:r>
                        </m:e>
                      </m:d>
                    </m:oMath>
                  </m:oMathPara>
                </a14:m>
                <a:endParaRPr lang="uk-UA" sz="2000" dirty="0"/>
              </a:p>
              <a:p>
                <a:pPr marL="0" indent="0">
                  <a:buNone/>
                </a:pPr>
                <a:r>
                  <a:rPr lang="uk-UA" sz="2000" dirty="0"/>
                  <a:t>При початкових умовах </a:t>
                </a:r>
                <a14:m>
                  <m:oMath xmlns:m="http://schemas.openxmlformats.org/officeDocument/2006/math">
                    <m:r>
                      <a:rPr lang="uk-UA" sz="2000" i="1">
                        <a:latin typeface="Cambria Math"/>
                      </a:rPr>
                      <m:t>𝑃</m:t>
                    </m:r>
                    <m:sSub>
                      <m:sSub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bPr>
                      <m:e/>
                      <m:sub>
                        <m:r>
                          <a:rPr lang="uk-UA" sz="2000" i="1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000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uk-UA" sz="2000" i="1">
                        <a:latin typeface="Cambria Math"/>
                      </a:rPr>
                      <m:t>=1,</m:t>
                    </m:r>
                    <m:r>
                      <a:rPr lang="uk-UA" sz="2000" i="1">
                        <a:latin typeface="Cambria Math"/>
                      </a:rPr>
                      <m:t>𝑃</m:t>
                    </m:r>
                    <m:sSub>
                      <m:sSub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bPr>
                      <m:e/>
                      <m:sub>
                        <m:r>
                          <a:rPr lang="uk-UA" sz="2000" i="1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000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uk-UA" sz="2000" i="1">
                        <a:latin typeface="Cambria Math"/>
                      </a:rPr>
                      <m:t>=0,(</m:t>
                    </m:r>
                    <m:r>
                      <a:rPr lang="uk-UA" sz="2000" i="1">
                        <a:latin typeface="Cambria Math"/>
                      </a:rPr>
                      <m:t>𝑘</m:t>
                    </m:r>
                    <m:r>
                      <a:rPr lang="uk-UA" sz="2000" i="1">
                        <a:latin typeface="Cambria Math"/>
                      </a:rPr>
                      <m:t>=1,2,...)</m:t>
                    </m:r>
                  </m:oMath>
                </a14:m>
                <a:r>
                  <a:rPr lang="uk-UA" sz="2000" dirty="0"/>
                  <a:t>.З огляду на те , що в такому стохастичному процесі кожен момент часу система може або залишатися в тому стані , в якому  вона перебувала до  цього моменту , або лише перейти в попередній стан.</a:t>
                </a:r>
                <a:br>
                  <a:rPr lang="uk-UA" sz="2000" dirty="0"/>
                </a:br>
                <a:r>
                  <a:rPr lang="uk-UA" sz="2000" dirty="0"/>
                  <a:t>Математичну модель (5*) </a:t>
                </a:r>
                <a:r>
                  <a:rPr lang="uk-UA" sz="2000" dirty="0" err="1"/>
                  <a:t>запишемо</a:t>
                </a:r>
                <a:r>
                  <a:rPr lang="uk-UA" sz="2000" dirty="0"/>
                  <a:t> в іншому еквівалентному вигляді :</a:t>
                </a:r>
                <a:br>
                  <a:rPr lang="uk-UA" sz="2000" dirty="0"/>
                </a:br>
                <a14:m>
                  <m:oMath xmlns:m="http://schemas.openxmlformats.org/officeDocument/2006/math">
                    <m:r>
                      <a:rPr lang="uk-UA" sz="2000" i="1">
                        <a:latin typeface="Cambria Math"/>
                      </a:rPr>
                      <m:t>{</m:t>
                    </m:r>
                    <m:r>
                      <a:rPr lang="uk-UA" sz="2000" i="1">
                        <a:latin typeface="Cambria Math"/>
                      </a:rPr>
                      <m:t>𝑃</m:t>
                    </m:r>
                    <m:sSubSup>
                      <m:sSubSup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bSupPr>
                      <m:e/>
                      <m:sub>
                        <m:r>
                          <a:rPr lang="uk-UA" sz="2000" i="1"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uk-UA" sz="2000" i="1">
                            <a:latin typeface="Cambria Math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0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uk-UA" sz="2000" i="1">
                        <a:latin typeface="Cambria Math"/>
                      </a:rPr>
                      <m:t>=−</m:t>
                    </m:r>
                    <m:r>
                      <a:rPr lang="uk-UA" sz="2000" i="1">
                        <a:latin typeface="Cambria Math"/>
                      </a:rPr>
                      <m:t>𝜇</m:t>
                    </m:r>
                    <m:sSub>
                      <m:sSub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bPr>
                      <m:e/>
                      <m:sub>
                        <m:r>
                          <a:rPr lang="uk-UA" sz="20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uk-UA" sz="2000" i="1">
                        <a:latin typeface="Cambria Math"/>
                      </a:rPr>
                      <m:t>𝑃</m:t>
                    </m:r>
                    <m:sSub>
                      <m:sSub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bPr>
                      <m:e/>
                      <m:sub>
                        <m:r>
                          <a:rPr lang="uk-UA" sz="2000" i="1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000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uk-UA" sz="2000" dirty="0"/>
                  <a:t>        (6*)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2000" i="1">
                          <a:latin typeface="Cambria Math"/>
                        </a:rPr>
                        <m:t>{</m:t>
                      </m:r>
                      <m:r>
                        <a:rPr lang="uk-UA" sz="2000" i="1">
                          <a:latin typeface="Cambria Math"/>
                        </a:rPr>
                        <m:t>𝑃</m:t>
                      </m:r>
                      <m:sSubSup>
                        <m:sSubSup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/>
                        <m:sub>
                          <m:r>
                            <a:rPr lang="uk-UA" sz="2000" i="1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uk-UA" sz="2000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sz="20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uk-UA" sz="2000" i="1">
                          <a:latin typeface="Cambria Math"/>
                        </a:rPr>
                        <m:t>=</m:t>
                      </m:r>
                      <m:r>
                        <a:rPr lang="uk-UA" sz="2000" i="1">
                          <a:latin typeface="Cambria Math"/>
                        </a:rPr>
                        <m:t>𝜇</m:t>
                      </m:r>
                      <m:sSub>
                        <m:sSub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/>
                        <m:sub>
                          <m:r>
                            <a:rPr lang="uk-UA" sz="2000" i="1">
                              <a:latin typeface="Cambria Math"/>
                            </a:rPr>
                            <m:t>𝑘</m:t>
                          </m:r>
                          <m:r>
                            <a:rPr lang="uk-UA" sz="2000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uk-UA" sz="2000" i="1">
                          <a:latin typeface="Cambria Math"/>
                        </a:rPr>
                        <m:t>𝑃</m:t>
                      </m:r>
                      <m:sSub>
                        <m:sSub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/>
                        <m:sub>
                          <m:r>
                            <a:rPr lang="uk-UA" sz="2000" i="1">
                              <a:latin typeface="Cambria Math"/>
                            </a:rPr>
                            <m:t>𝑘</m:t>
                          </m:r>
                          <m:r>
                            <a:rPr lang="uk-UA" sz="2000" i="1">
                              <a:latin typeface="Cambria Math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sz="20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uk-UA" sz="2000" i="1">
                          <a:latin typeface="Cambria Math"/>
                        </a:rPr>
                        <m:t>−</m:t>
                      </m:r>
                      <m:r>
                        <a:rPr lang="uk-UA" sz="2000" i="1">
                          <a:latin typeface="Cambria Math"/>
                        </a:rPr>
                        <m:t>𝜇</m:t>
                      </m:r>
                      <m:sSub>
                        <m:sSub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/>
                        <m:sub>
                          <m:r>
                            <a:rPr lang="uk-UA" sz="20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uk-UA" sz="2000" i="1">
                          <a:latin typeface="Cambria Math"/>
                        </a:rPr>
                        <m:t>𝑃</m:t>
                      </m:r>
                      <m:sSub>
                        <m:sSub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/>
                        <m:sub>
                          <m:r>
                            <a:rPr lang="uk-UA" sz="20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sz="20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uk-UA" sz="2000" i="1"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sz="2000" i="1">
                              <a:latin typeface="Cambria Math"/>
                            </a:rPr>
                            <m:t>𝑘</m:t>
                          </m:r>
                          <m:r>
                            <a:rPr lang="uk-UA" sz="2000" i="1">
                              <a:latin typeface="Cambria Math"/>
                            </a:rPr>
                            <m:t>=</m:t>
                          </m:r>
                          <m:r>
                            <a:rPr lang="uk-UA" sz="2000" i="1">
                              <a:latin typeface="Cambria Math"/>
                            </a:rPr>
                            <m:t>𝑛</m:t>
                          </m:r>
                          <m:r>
                            <a:rPr lang="uk-UA" sz="2000" i="1">
                              <a:latin typeface="Cambria Math"/>
                            </a:rPr>
                            <m:t>−1,</m:t>
                          </m:r>
                          <m:r>
                            <a:rPr lang="uk-UA" sz="2000" i="1">
                              <a:latin typeface="Cambria Math"/>
                            </a:rPr>
                            <m:t>𝑛</m:t>
                          </m:r>
                          <m:r>
                            <a:rPr lang="uk-UA" sz="2000" i="1">
                              <a:latin typeface="Cambria Math"/>
                            </a:rPr>
                            <m:t>−2,...,1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uk-UA" sz="2000" i="1">
                          <a:latin typeface="Cambria Math"/>
                        </a:rPr>
                        <m:t>{</m:t>
                      </m:r>
                      <m:r>
                        <a:rPr lang="uk-UA" sz="2000" i="1">
                          <a:latin typeface="Cambria Math"/>
                        </a:rPr>
                        <m:t>𝑃</m:t>
                      </m:r>
                      <m:sSup>
                        <m:sSup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uk-UA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/>
                            <m:sub>
                              <m:r>
                                <a:rPr lang="uk-UA" sz="2000" i="1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uk-UA" sz="2000" i="1">
                                  <a:latin typeface="Cambria Math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uk-UA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uk-UA" sz="200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uk-UA" sz="2000" i="1">
                              <a:latin typeface="Cambria Math"/>
                            </a:rPr>
                            <m:t>=</m:t>
                          </m:r>
                          <m:r>
                            <a:rPr lang="uk-UA" sz="2000" i="1">
                              <a:latin typeface="Cambria Math"/>
                            </a:rPr>
                            <m:t>𝜇</m:t>
                          </m:r>
                          <m:sSub>
                            <m:sSubPr>
                              <m:ctrlPr>
                                <a:rPr lang="uk-UA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/>
                            <m:sub>
                              <m:r>
                                <a:rPr lang="uk-UA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uk-UA" sz="2000" i="1">
                              <a:latin typeface="Cambria Math"/>
                            </a:rPr>
                            <m:t>𝑃</m:t>
                          </m:r>
                          <m:sSub>
                            <m:sSubPr>
                              <m:ctrlPr>
                                <a:rPr lang="uk-UA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/>
                            <m:sub>
                              <m:r>
                                <a:rPr lang="uk-UA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uk-UA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uk-UA" sz="200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  <m:sup/>
                      </m:sSup>
                    </m:oMath>
                  </m:oMathPara>
                </a14:m>
                <a:endParaRPr lang="uk-UA" sz="2000" dirty="0"/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uk-UA" sz="2000" dirty="0"/>
                  <a:t>При початкових умовах </a:t>
                </a:r>
                <a14:m>
                  <m:oMath xmlns:m="http://schemas.openxmlformats.org/officeDocument/2006/math">
                    <m:r>
                      <a:rPr lang="uk-UA" sz="2000" i="1">
                        <a:latin typeface="Cambria Math"/>
                      </a:rPr>
                      <m:t>𝑃</m:t>
                    </m:r>
                    <m:sSub>
                      <m:sSub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bPr>
                      <m:e/>
                      <m:sub>
                        <m:r>
                          <a:rPr lang="uk-UA" sz="2000" i="1">
                            <a:latin typeface="Cambria Math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uk-UA" sz="2000" i="1"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lang="uk-UA" sz="2000" i="1">
                            <a:latin typeface="Cambria Math"/>
                          </a:rPr>
                          <m:t>=1,</m:t>
                        </m:r>
                        <m:r>
                          <a:rPr lang="uk-UA" sz="2000" i="1">
                            <a:latin typeface="Cambria Math"/>
                          </a:rPr>
                          <m:t>𝑃</m:t>
                        </m:r>
                        <m:sSub>
                          <m:sSubPr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/>
                          <m:sub>
                            <m:r>
                              <a:rPr lang="uk-UA" sz="20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uk-UA" sz="2000" i="1"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lang="uk-UA" sz="2000" i="1">
                            <a:latin typeface="Cambria Math"/>
                          </a:rPr>
                          <m:t>=0,</m:t>
                        </m:r>
                        <m:d>
                          <m:dPr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uk-UA" sz="2000" i="1">
                                <a:latin typeface="Cambria Math"/>
                              </a:rPr>
                              <m:t>𝑘</m:t>
                            </m:r>
                            <m:r>
                              <a:rPr lang="uk-UA" sz="2000" i="1">
                                <a:latin typeface="Cambria Math"/>
                              </a:rPr>
                              <m:t>=0,1,....,</m:t>
                            </m:r>
                            <m:r>
                              <a:rPr lang="uk-UA" sz="2000" i="1">
                                <a:latin typeface="Cambria Math"/>
                              </a:rPr>
                              <m:t>𝑛</m:t>
                            </m:r>
                            <m:r>
                              <a:rPr lang="uk-UA" sz="2000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e>
                      <m:sub/>
                    </m:sSub>
                  </m:oMath>
                </a14:m>
                <a:r>
                  <a:rPr lang="uk-UA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uk-UA" sz="2000" dirty="0"/>
                  <a:t>Аналогічно до попереднього, систему (6*) можна розв’язати </a:t>
                </a:r>
                <a:r>
                  <a:rPr lang="uk-UA" sz="2000" dirty="0" err="1"/>
                  <a:t>послідовно.Зокрема</a:t>
                </a:r>
                <a:r>
                  <a:rPr lang="uk-UA" sz="2000" dirty="0"/>
                  <a:t> , якщо всі </a:t>
                </a:r>
                <a14:m>
                  <m:oMath xmlns:m="http://schemas.openxmlformats.org/officeDocument/2006/math">
                    <m:r>
                      <a:rPr lang="uk-UA" sz="2000" i="1">
                        <a:latin typeface="Cambria Math"/>
                      </a:rPr>
                      <m:t>𝜇</m:t>
                    </m:r>
                    <m:sSub>
                      <m:sSub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bPr>
                      <m:e/>
                      <m:sub>
                        <m:r>
                          <a:rPr lang="uk-UA" sz="20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uk-UA" sz="2000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000" i="1">
                            <a:latin typeface="Cambria Math"/>
                          </a:rPr>
                          <m:t>𝑘</m:t>
                        </m:r>
                        <m:r>
                          <a:rPr lang="uk-UA" sz="2000" i="1">
                            <a:latin typeface="Cambria Math"/>
                          </a:rPr>
                          <m:t>=1,...</m:t>
                        </m:r>
                        <m:r>
                          <a:rPr lang="uk-UA" sz="2000" i="1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uk-UA" sz="2000" dirty="0"/>
                  <a:t>однакові тобто </a:t>
                </a:r>
                <a14:m>
                  <m:oMath xmlns:m="http://schemas.openxmlformats.org/officeDocument/2006/math">
                    <m:r>
                      <a:rPr lang="uk-UA" sz="2000" i="1">
                        <a:latin typeface="Cambria Math"/>
                      </a:rPr>
                      <m:t>𝜇</m:t>
                    </m:r>
                    <m:sSub>
                      <m:sSub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bPr>
                      <m:e/>
                      <m:sub>
                        <m:r>
                          <a:rPr lang="uk-UA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uk-UA" sz="2000" i="1">
                        <a:latin typeface="Cambria Math"/>
                      </a:rPr>
                      <m:t>=</m:t>
                    </m:r>
                    <m:r>
                      <a:rPr lang="uk-UA" sz="2000" i="1">
                        <a:latin typeface="Cambria Math"/>
                      </a:rPr>
                      <m:t>𝜇</m:t>
                    </m:r>
                    <m:sSub>
                      <m:sSub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bPr>
                      <m:e/>
                      <m:sub>
                        <m:r>
                          <a:rPr lang="uk-UA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uk-UA" sz="2000" i="1">
                        <a:latin typeface="Cambria Math"/>
                      </a:rPr>
                      <m:t>=...=</m:t>
                    </m:r>
                    <m:r>
                      <a:rPr lang="uk-UA" sz="2000" i="1">
                        <a:latin typeface="Cambria Math"/>
                      </a:rPr>
                      <m:t>𝜇</m:t>
                    </m:r>
                    <m:sSub>
                      <m:sSub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bPr>
                      <m:e/>
                      <m:sub>
                        <m:r>
                          <a:rPr lang="uk-UA" sz="20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uk-UA" sz="2000" i="1">
                        <a:latin typeface="Cambria Math"/>
                      </a:rPr>
                      <m:t>=</m:t>
                    </m:r>
                    <m:r>
                      <a:rPr lang="uk-UA" sz="2000" i="1">
                        <a:latin typeface="Cambria Math"/>
                      </a:rPr>
                      <m:t>𝜇</m:t>
                    </m:r>
                  </m:oMath>
                </a14:m>
                <a:r>
                  <a:rPr lang="uk-UA" sz="2000" dirty="0"/>
                  <a:t>то </a:t>
                </a:r>
                <a:r>
                  <a:rPr lang="uk-UA" sz="2000" dirty="0" err="1"/>
                  <a:t>розв’язком</a:t>
                </a:r>
                <a:r>
                  <a:rPr lang="uk-UA" sz="2000" dirty="0"/>
                  <a:t> буде скінченний розподіл </a:t>
                </a:r>
                <a:r>
                  <a:rPr lang="uk-UA" sz="2000" dirty="0" err="1"/>
                  <a:t>Пуасона</a:t>
                </a:r>
                <a:r>
                  <a:rPr lang="uk-UA" sz="2000" dirty="0"/>
                  <a:t> порядку n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2000" i="1">
                          <a:latin typeface="Cambria Math"/>
                        </a:rPr>
                        <m:t>𝑃</m:t>
                      </m:r>
                      <m:sSub>
                        <m:sSub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/>
                        <m:sub>
                          <m:r>
                            <a:rPr lang="uk-UA" sz="20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sz="20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uk-UA" sz="2000" i="1">
                          <a:latin typeface="Cambria Math"/>
                        </a:rPr>
                        <m:t>=</m:t>
                      </m:r>
                      <m:r>
                        <a:rPr lang="uk-UA" sz="2000" i="1">
                          <a:latin typeface="Cambria Math"/>
                        </a:rPr>
                        <m:t>𝑒</m:t>
                      </m:r>
                      <m:sSup>
                        <m:sSup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/>
                        <m:sup>
                          <m:r>
                            <a:rPr lang="uk-UA" sz="2000" i="1">
                              <a:latin typeface="Cambria Math"/>
                            </a:rPr>
                            <m:t>−</m:t>
                          </m:r>
                          <m:r>
                            <a:rPr lang="uk-UA" sz="2000" i="1">
                              <a:latin typeface="Cambria Math"/>
                            </a:rPr>
                            <m:t>𝜇</m:t>
                          </m:r>
                          <m:r>
                            <a:rPr lang="uk-UA" sz="2000" i="1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uk-UA" sz="2000" i="1">
                          <a:latin typeface="Cambria Math"/>
                        </a:rPr>
                        <m:t>,</m:t>
                      </m:r>
                      <m:r>
                        <a:rPr lang="uk-UA" sz="2000" i="1">
                          <a:latin typeface="Cambria Math"/>
                        </a:rPr>
                        <m:t>𝑃</m:t>
                      </m:r>
                      <m:sSub>
                        <m:sSub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/>
                        <m:sub>
                          <m:r>
                            <a:rPr lang="uk-UA" sz="20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sz="20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uk-UA" sz="2000" i="1">
                          <a:latin typeface="Cambria Math"/>
                        </a:rPr>
                        <m:t>=</m:t>
                      </m:r>
                      <m:r>
                        <a:rPr lang="uk-UA" sz="2000" i="1">
                          <a:latin typeface="Cambria Math"/>
                        </a:rPr>
                        <m:t>𝑒</m:t>
                      </m:r>
                      <m:sSup>
                        <m:sSup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/>
                        <m:sup>
                          <m:r>
                            <a:rPr lang="uk-UA" sz="2000" i="1">
                              <a:latin typeface="Cambria Math"/>
                            </a:rPr>
                            <m:t>−</m:t>
                          </m:r>
                          <m:r>
                            <a:rPr lang="uk-UA" sz="2000" i="1">
                              <a:latin typeface="Cambria Math"/>
                            </a:rPr>
                            <m:t>𝜇</m:t>
                          </m:r>
                          <m:r>
                            <a:rPr lang="uk-UA" sz="2000" i="1">
                              <a:latin typeface="Cambria Math"/>
                            </a:rPr>
                            <m:t>𝑡</m:t>
                          </m:r>
                        </m:sup>
                      </m:sSup>
                      <m:f>
                        <m:f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uk-UA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uk-UA" sz="2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uk-UA" sz="2000" i="1">
                                  <a:latin typeface="Cambria Math"/>
                                </a:rPr>
                                <m:t>𝜇</m:t>
                              </m:r>
                              <m:r>
                                <a:rPr lang="uk-UA" sz="200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uk-UA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/>
                            <m:sup>
                              <m:r>
                                <a:rPr lang="uk-UA" sz="2000" i="1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uk-UA" sz="2000" i="1">
                              <a:latin typeface="Cambria Math"/>
                            </a:rPr>
                            <m:t>𝑘</m:t>
                          </m:r>
                          <m:r>
                            <a:rPr lang="uk-UA" sz="2000" i="1">
                              <a:latin typeface="Cambria Math"/>
                            </a:rPr>
                            <m:t>!</m:t>
                          </m:r>
                        </m:den>
                      </m:f>
                      <m:r>
                        <a:rPr lang="uk-UA" sz="2000" i="1">
                          <a:latin typeface="Cambria Math"/>
                        </a:rPr>
                        <m:t>, </m:t>
                      </m:r>
                      <m:r>
                        <a:rPr lang="uk-UA" sz="2000" i="1">
                          <a:latin typeface="Cambria Math"/>
                        </a:rPr>
                        <m:t>𝑘</m:t>
                      </m:r>
                      <m:r>
                        <a:rPr lang="uk-UA" sz="2000" i="1">
                          <a:latin typeface="Cambria Math"/>
                        </a:rPr>
                        <m:t>=1,...,</m:t>
                      </m:r>
                      <m:r>
                        <a:rPr lang="uk-UA" sz="2000" i="1">
                          <a:latin typeface="Cambria Math"/>
                        </a:rPr>
                        <m:t>𝑛</m:t>
                      </m:r>
                      <m:r>
                        <a:rPr lang="uk-UA" sz="2000" i="1">
                          <a:latin typeface="Cambria Math"/>
                        </a:rPr>
                        <m:t>−1;</m:t>
                      </m:r>
                    </m:oMath>
                  </m:oMathPara>
                </a14:m>
                <a:endParaRPr lang="uk-UA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uk-UA" sz="2000" i="1">
                        <a:latin typeface="Cambria Math"/>
                      </a:rPr>
                      <m:t>𝑃</m:t>
                    </m:r>
                    <m:sSub>
                      <m:sSub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bPr>
                      <m:e/>
                      <m:sub>
                        <m:r>
                          <a:rPr lang="uk-UA" sz="2000" i="1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0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uk-UA" sz="2000" i="1">
                        <a:latin typeface="Cambria Math"/>
                      </a:rPr>
                      <m:t>=1−</m:t>
                    </m:r>
                    <m:nary>
                      <m:naryPr>
                        <m:chr m:val="∑"/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uk-UA" sz="2000" i="1">
                            <a:latin typeface="Cambria Math"/>
                          </a:rPr>
                          <m:t>𝑘</m:t>
                        </m:r>
                        <m:r>
                          <a:rPr lang="uk-UA" sz="2000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uk-UA" sz="2000" i="1">
                            <a:latin typeface="Cambria Math"/>
                          </a:rPr>
                          <m:t>𝑛</m:t>
                        </m:r>
                        <m:r>
                          <a:rPr lang="uk-UA" sz="2000" i="1">
                            <a:latin typeface="Cambria Math"/>
                          </a:rPr>
                          <m:t>−1</m:t>
                        </m:r>
                      </m:sup>
                      <m:e/>
                    </m:nary>
                    <m:r>
                      <a:rPr lang="uk-UA" sz="2000" i="1">
                        <a:latin typeface="Cambria Math"/>
                      </a:rPr>
                      <m:t>𝑒</m:t>
                    </m:r>
                    <m:sSup>
                      <m:sSup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pPr>
                      <m:e/>
                      <m:sup>
                        <m:r>
                          <a:rPr lang="uk-UA" sz="2000" i="1">
                            <a:latin typeface="Cambria Math"/>
                          </a:rPr>
                          <m:t>−</m:t>
                        </m:r>
                        <m:r>
                          <a:rPr lang="uk-UA" sz="2000" i="1">
                            <a:latin typeface="Cambria Math"/>
                          </a:rPr>
                          <m:t>𝜇</m:t>
                        </m:r>
                        <m:r>
                          <a:rPr lang="uk-UA" sz="2000" i="1">
                            <a:latin typeface="Cambria Math"/>
                          </a:rPr>
                          <m:t>𝑡</m:t>
                        </m:r>
                      </m:sup>
                    </m:sSup>
                    <m:f>
                      <m:f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uk-UA" sz="2000" i="1">
                                <a:latin typeface="Cambria Math"/>
                              </a:rPr>
                              <m:t>−</m:t>
                            </m:r>
                            <m:r>
                              <a:rPr lang="uk-UA" sz="2000" i="1">
                                <a:latin typeface="Cambria Math"/>
                              </a:rPr>
                              <m:t>𝜇</m:t>
                            </m:r>
                            <m:r>
                              <a:rPr lang="uk-UA" sz="20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sSup>
                          <m:sSupPr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/>
                          <m:sup>
                            <m:r>
                              <a:rPr lang="uk-UA" sz="2000" i="1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uk-UA" sz="2000" i="1">
                            <a:latin typeface="Cambria Math"/>
                          </a:rPr>
                          <m:t>𝑘</m:t>
                        </m:r>
                        <m:r>
                          <a:rPr lang="uk-UA" sz="2000" i="1"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r>
                  <a:rPr lang="uk-UA" sz="2000" dirty="0"/>
                  <a:t>.</a:t>
                </a:r>
              </a:p>
              <a:p>
                <a:pPr marL="0" indent="0">
                  <a:buNone/>
                </a:pPr>
                <a:endParaRPr lang="uk-UA" sz="2000" dirty="0"/>
              </a:p>
              <a:p>
                <a:pPr marL="0" indent="0">
                  <a:buNone/>
                </a:pPr>
                <a:endParaRPr lang="uk-UA" sz="2000" dirty="0"/>
              </a:p>
            </p:txBody>
          </p:sp>
        </mc:Choice>
        <mc:Fallback xmlns="">
          <p:sp>
            <p:nvSpPr>
              <p:cNvPr id="4" name="Місце для вмісту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5124"/>
                <a:ext cx="10515600" cy="6492875"/>
              </a:xfrm>
              <a:blipFill rotWithShape="1">
                <a:blip r:embed="rId2"/>
                <a:stretch>
                  <a:fillRect l="-638" t="-939" r="-150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0199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Місце для вмісту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5124"/>
                <a:ext cx="10515600" cy="64928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		</a:t>
                </a:r>
                <a:r>
                  <a:rPr lang="uk-UA" sz="2000" b="1" u="sng" dirty="0" smtClean="0"/>
                  <a:t>4. Процес </a:t>
                </a:r>
                <a:r>
                  <a:rPr lang="uk-UA" sz="2000" b="1" u="sng" dirty="0"/>
                  <a:t>чистого вимирання з незалежними від стану </a:t>
                </a:r>
                <a:r>
                  <a:rPr lang="uk-UA" sz="2000" b="1" u="sng" dirty="0" err="1"/>
                  <a:t>інтенсивностями</a:t>
                </a:r>
                <a:endParaRPr lang="uk-UA" sz="2000" b="1" u="sng" dirty="0"/>
              </a:p>
              <a:p>
                <a:pPr marL="0" indent="0">
                  <a:buNone/>
                </a:pPr>
                <a:r>
                  <a:rPr lang="en-US" sz="2000" dirty="0" smtClean="0"/>
                  <a:t>	</a:t>
                </a:r>
                <a:r>
                  <a:rPr lang="uk-UA" sz="2000" dirty="0" smtClean="0"/>
                  <a:t>Нехай </a:t>
                </a:r>
                <a14:m>
                  <m:oMath xmlns:m="http://schemas.openxmlformats.org/officeDocument/2006/math">
                    <m:r>
                      <a:rPr lang="uk-UA" sz="2000" i="1">
                        <a:latin typeface="Cambria Math"/>
                      </a:rPr>
                      <m:t>𝜆</m:t>
                    </m:r>
                    <m:sSub>
                      <m:sSub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bPr>
                      <m:e/>
                      <m:sub>
                        <m:r>
                          <a:rPr lang="uk-UA" sz="2000" i="1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0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uk-UA" sz="2000" i="1">
                        <a:latin typeface="Cambria Math"/>
                      </a:rPr>
                      <m:t>=0,</m:t>
                    </m:r>
                    <m:r>
                      <a:rPr lang="uk-UA" sz="2000" i="1">
                        <a:latin typeface="Cambria Math"/>
                      </a:rPr>
                      <m:t>𝜇</m:t>
                    </m:r>
                    <m:sSub>
                      <m:sSub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bPr>
                      <m:e/>
                      <m:sub>
                        <m:r>
                          <a:rPr lang="uk-UA" sz="2000" i="1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0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uk-UA" sz="2000" i="1">
                        <a:latin typeface="Cambria Math"/>
                      </a:rPr>
                      <m:t>=</m:t>
                    </m:r>
                    <m:r>
                      <a:rPr lang="uk-UA" sz="2000" i="1">
                        <a:latin typeface="Cambria Math"/>
                      </a:rPr>
                      <m:t>𝜇</m:t>
                    </m:r>
                    <m:d>
                      <m:d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000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uk-UA" sz="2000" dirty="0"/>
                  <a:t>.Тоді з (1) отримуємо математичну модель такого процесу: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uk-UA" sz="2000" i="1">
                        <a:latin typeface="Cambria Math"/>
                      </a:rPr>
                      <m:t>{</m:t>
                    </m:r>
                    <m:r>
                      <a:rPr lang="uk-UA" sz="2000" i="1">
                        <a:latin typeface="Cambria Math"/>
                      </a:rPr>
                      <m:t>𝑃</m:t>
                    </m:r>
                    <m:sSubSup>
                      <m:sSubSup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bSupPr>
                      <m:e/>
                      <m:sub>
                        <m:r>
                          <a:rPr lang="uk-UA" sz="20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uk-UA" sz="2000" i="1">
                            <a:latin typeface="Cambria Math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0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uk-UA" sz="2000" i="1">
                        <a:latin typeface="Cambria Math"/>
                      </a:rPr>
                      <m:t>=</m:t>
                    </m:r>
                    <m:r>
                      <a:rPr lang="uk-UA" sz="2000" i="1">
                        <a:latin typeface="Cambria Math"/>
                      </a:rPr>
                      <m:t>𝜇</m:t>
                    </m:r>
                    <m:d>
                      <m:d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0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uk-UA" sz="2000" i="1">
                        <a:latin typeface="Cambria Math"/>
                      </a:rPr>
                      <m:t>𝑃</m:t>
                    </m:r>
                    <m:sSub>
                      <m:sSub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bPr>
                      <m:e/>
                      <m:sub>
                        <m:r>
                          <a:rPr lang="uk-UA" sz="2000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000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uk-UA" sz="2000" dirty="0"/>
                  <a:t>                (7*)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2000" i="1">
                          <a:latin typeface="Cambria Math"/>
                        </a:rPr>
                        <m:t>{</m:t>
                      </m:r>
                      <m:r>
                        <a:rPr lang="uk-UA" sz="2000" i="1">
                          <a:latin typeface="Cambria Math"/>
                        </a:rPr>
                        <m:t>𝑃</m:t>
                      </m:r>
                      <m:sSubSup>
                        <m:sSubSup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/>
                        <m:sub>
                          <m:r>
                            <a:rPr lang="uk-UA" sz="2000" i="1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uk-UA" sz="2000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sz="20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uk-UA" sz="2000" i="1">
                          <a:latin typeface="Cambria Math"/>
                        </a:rPr>
                        <m:t>= −</m:t>
                      </m:r>
                      <m:r>
                        <a:rPr lang="uk-UA" sz="2000" i="1">
                          <a:latin typeface="Cambria Math"/>
                        </a:rPr>
                        <m:t>𝜇</m:t>
                      </m:r>
                      <m:d>
                        <m:d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sz="20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uk-UA" sz="2000" i="1">
                          <a:latin typeface="Cambria Math"/>
                        </a:rPr>
                        <m:t>𝑃</m:t>
                      </m:r>
                      <m:sSub>
                        <m:sSub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/>
                        <m:sub>
                          <m:r>
                            <a:rPr lang="uk-UA" sz="20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sz="20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uk-UA" sz="2000" i="1">
                          <a:latin typeface="Cambria Math"/>
                        </a:rPr>
                        <m:t>+</m:t>
                      </m:r>
                      <m:r>
                        <a:rPr lang="uk-UA" sz="2000" i="1">
                          <a:latin typeface="Cambria Math"/>
                        </a:rPr>
                        <m:t>𝜇</m:t>
                      </m:r>
                      <m:d>
                        <m:d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sz="20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uk-UA" sz="2000" i="1">
                          <a:latin typeface="Cambria Math"/>
                        </a:rPr>
                        <m:t>𝑃</m:t>
                      </m:r>
                      <m:sSub>
                        <m:sSub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/>
                        <m:sub>
                          <m:r>
                            <a:rPr lang="uk-UA" sz="2000" i="1">
                              <a:latin typeface="Cambria Math"/>
                            </a:rPr>
                            <m:t>𝑘</m:t>
                          </m:r>
                          <m:r>
                            <a:rPr lang="uk-UA" sz="2000" i="1">
                              <a:latin typeface="Cambria Math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sz="20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uk-UA" sz="2000" i="1"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sz="2000" i="1">
                              <a:latin typeface="Cambria Math"/>
                            </a:rPr>
                            <m:t>𝑘</m:t>
                          </m:r>
                          <m:r>
                            <a:rPr lang="uk-UA" sz="2000" i="1">
                              <a:latin typeface="Cambria Math"/>
                            </a:rPr>
                            <m:t>=0,1,...</m:t>
                          </m:r>
                        </m:e>
                      </m:d>
                    </m:oMath>
                  </m:oMathPara>
                </a14:m>
                <a:endParaRPr lang="uk-UA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	</a:t>
                </a:r>
                <a:r>
                  <a:rPr lang="uk-UA" sz="2000" dirty="0" smtClean="0"/>
                  <a:t>При </a:t>
                </a:r>
                <a:r>
                  <a:rPr lang="uk-UA" sz="2000" dirty="0"/>
                  <a:t>початкових умовах </a:t>
                </a:r>
                <a14:m>
                  <m:oMath xmlns:m="http://schemas.openxmlformats.org/officeDocument/2006/math">
                    <m:r>
                      <a:rPr lang="uk-UA" sz="2000" i="1">
                        <a:latin typeface="Cambria Math"/>
                      </a:rPr>
                      <m:t>𝑃</m:t>
                    </m:r>
                    <m:sSub>
                      <m:sSub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bPr>
                      <m:e/>
                      <m:sub>
                        <m:r>
                          <a:rPr lang="uk-UA" sz="2000" i="1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000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uk-UA" sz="2000" i="1">
                        <a:latin typeface="Cambria Math"/>
                      </a:rPr>
                      <m:t>=1,</m:t>
                    </m:r>
                    <m:r>
                      <a:rPr lang="uk-UA" sz="2000" i="1">
                        <a:latin typeface="Cambria Math"/>
                      </a:rPr>
                      <m:t>𝑃</m:t>
                    </m:r>
                    <m:sSub>
                      <m:sSub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bPr>
                      <m:e/>
                      <m:sub>
                        <m:r>
                          <a:rPr lang="uk-UA" sz="2000" i="1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000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uk-UA" sz="2000" i="1">
                        <a:latin typeface="Cambria Math"/>
                      </a:rPr>
                      <m:t>=0,(</m:t>
                    </m:r>
                    <m:r>
                      <a:rPr lang="uk-UA" sz="2000" i="1">
                        <a:latin typeface="Cambria Math"/>
                      </a:rPr>
                      <m:t>𝑘</m:t>
                    </m:r>
                    <m:r>
                      <a:rPr lang="uk-UA" sz="2000" i="1">
                        <a:latin typeface="Cambria Math"/>
                      </a:rPr>
                      <m:t>=</m:t>
                    </m:r>
                    <m:r>
                      <a:rPr lang="uk-UA" sz="2000" i="1">
                        <a:latin typeface="Cambria Math"/>
                      </a:rPr>
                      <m:t>𝑛</m:t>
                    </m:r>
                    <m:r>
                      <a:rPr lang="uk-UA" sz="2000" i="1">
                        <a:latin typeface="Cambria Math"/>
                      </a:rPr>
                      <m:t>−1,....1)</m:t>
                    </m:r>
                  </m:oMath>
                </a14:m>
                <a:r>
                  <a:rPr lang="uk-UA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uk-UA" sz="2000" dirty="0"/>
                  <a:t>З огляду  на початкові умови , аналогічно як і при побудові моделі (6*) отримаємо еквівалентну модель 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uk-UA" sz="2000" i="1">
                        <a:latin typeface="Cambria Math"/>
                      </a:rPr>
                      <m:t>{</m:t>
                    </m:r>
                    <m:r>
                      <a:rPr lang="uk-UA" sz="2000" i="1">
                        <a:latin typeface="Cambria Math"/>
                      </a:rPr>
                      <m:t>𝑃</m:t>
                    </m:r>
                    <m:sSubSup>
                      <m:sSubSup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bSupPr>
                      <m:e/>
                      <m:sub>
                        <m:r>
                          <a:rPr lang="uk-UA" sz="2000" i="1"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uk-UA" sz="2000" i="1">
                            <a:latin typeface="Cambria Math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0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uk-UA" sz="2000" i="1">
                        <a:latin typeface="Cambria Math"/>
                      </a:rPr>
                      <m:t>=−</m:t>
                    </m:r>
                    <m:r>
                      <a:rPr lang="uk-UA" sz="2000" i="1">
                        <a:latin typeface="Cambria Math"/>
                      </a:rPr>
                      <m:t>𝜇</m:t>
                    </m:r>
                    <m:d>
                      <m:d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0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uk-UA" sz="2000" i="1">
                        <a:latin typeface="Cambria Math"/>
                      </a:rPr>
                      <m:t>𝑃</m:t>
                    </m:r>
                    <m:sSub>
                      <m:sSub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bPr>
                      <m:e/>
                      <m:sub>
                        <m:r>
                          <a:rPr lang="uk-UA" sz="2000" i="1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000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uk-UA" sz="2000" dirty="0"/>
                  <a:t>        (8*)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2000" i="1">
                          <a:latin typeface="Cambria Math"/>
                        </a:rPr>
                        <m:t>{</m:t>
                      </m:r>
                      <m:r>
                        <a:rPr lang="uk-UA" sz="2000" i="1">
                          <a:latin typeface="Cambria Math"/>
                        </a:rPr>
                        <m:t>𝑃</m:t>
                      </m:r>
                      <m:sSubSup>
                        <m:sSubSup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/>
                        <m:sub>
                          <m:r>
                            <a:rPr lang="uk-UA" sz="2000" i="1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uk-UA" sz="2000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sz="20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uk-UA" sz="2000" i="1">
                          <a:latin typeface="Cambria Math"/>
                        </a:rPr>
                        <m:t>=</m:t>
                      </m:r>
                      <m:r>
                        <a:rPr lang="uk-UA" sz="2000" i="1">
                          <a:latin typeface="Cambria Math"/>
                        </a:rPr>
                        <m:t>𝜇</m:t>
                      </m:r>
                      <m:d>
                        <m:d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sz="20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uk-UA" sz="2000" i="1">
                          <a:latin typeface="Cambria Math"/>
                        </a:rPr>
                        <m:t>𝑃</m:t>
                      </m:r>
                      <m:sSub>
                        <m:sSub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/>
                        <m:sub>
                          <m:r>
                            <a:rPr lang="uk-UA" sz="20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sz="20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uk-UA" sz="2000" i="1">
                          <a:latin typeface="Cambria Math"/>
                        </a:rPr>
                        <m:t>−</m:t>
                      </m:r>
                      <m:r>
                        <a:rPr lang="uk-UA" sz="2000" i="1">
                          <a:latin typeface="Cambria Math"/>
                        </a:rPr>
                        <m:t>𝜇</m:t>
                      </m:r>
                      <m:d>
                        <m:d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sz="20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uk-UA" sz="2000" i="1">
                          <a:latin typeface="Cambria Math"/>
                        </a:rPr>
                        <m:t>𝑃</m:t>
                      </m:r>
                      <m:sSub>
                        <m:sSub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/>
                        <m:sub>
                          <m:r>
                            <a:rPr lang="uk-UA" sz="2000" i="1">
                              <a:latin typeface="Cambria Math"/>
                            </a:rPr>
                            <m:t>𝑘</m:t>
                          </m:r>
                          <m:r>
                            <a:rPr lang="uk-UA" sz="2000" i="1">
                              <a:latin typeface="Cambria Math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sz="20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uk-UA" sz="2000" i="1"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sz="2000" i="1">
                              <a:latin typeface="Cambria Math"/>
                            </a:rPr>
                            <m:t>𝑘</m:t>
                          </m:r>
                          <m:r>
                            <a:rPr lang="uk-UA" sz="2000" i="1">
                              <a:latin typeface="Cambria Math"/>
                            </a:rPr>
                            <m:t>=</m:t>
                          </m:r>
                          <m:r>
                            <a:rPr lang="uk-UA" sz="2000" i="1">
                              <a:latin typeface="Cambria Math"/>
                            </a:rPr>
                            <m:t>𝑛</m:t>
                          </m:r>
                          <m:r>
                            <a:rPr lang="uk-UA" sz="2000" i="1">
                              <a:latin typeface="Cambria Math"/>
                            </a:rPr>
                            <m:t>−1,</m:t>
                          </m:r>
                          <m:r>
                            <a:rPr lang="uk-UA" sz="2000" i="1">
                              <a:latin typeface="Cambria Math"/>
                            </a:rPr>
                            <m:t>𝑛</m:t>
                          </m:r>
                          <m:r>
                            <a:rPr lang="uk-UA" sz="2000" i="1">
                              <a:latin typeface="Cambria Math"/>
                            </a:rPr>
                            <m:t>−2,...,1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uk-UA" sz="2000" i="1">
                          <a:latin typeface="Cambria Math"/>
                        </a:rPr>
                        <m:t>{</m:t>
                      </m:r>
                      <m:r>
                        <a:rPr lang="uk-UA" sz="2000" i="1">
                          <a:latin typeface="Cambria Math"/>
                        </a:rPr>
                        <m:t>𝑃</m:t>
                      </m:r>
                      <m:sSup>
                        <m:sSup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uk-UA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/>
                            <m:sub>
                              <m:r>
                                <a:rPr lang="uk-UA" sz="2000" i="1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uk-UA" sz="2000" i="1">
                                  <a:latin typeface="Cambria Math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uk-UA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uk-UA" sz="200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uk-UA" sz="2000" i="1">
                              <a:latin typeface="Cambria Math"/>
                            </a:rPr>
                            <m:t>=</m:t>
                          </m:r>
                          <m:r>
                            <a:rPr lang="uk-UA" sz="2000" i="1">
                              <a:latin typeface="Cambria Math"/>
                            </a:rPr>
                            <m:t>𝜇</m:t>
                          </m:r>
                          <m:d>
                            <m:dPr>
                              <m:ctrlPr>
                                <a:rPr lang="uk-UA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uk-UA" sz="200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uk-UA" sz="2000" i="1">
                              <a:latin typeface="Cambria Math"/>
                            </a:rPr>
                            <m:t>𝑃</m:t>
                          </m:r>
                          <m:sSub>
                            <m:sSubPr>
                              <m:ctrlPr>
                                <a:rPr lang="uk-UA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/>
                            <m:sub>
                              <m:r>
                                <a:rPr lang="uk-UA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uk-UA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uk-UA" sz="200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  <m:sup/>
                      </m:sSup>
                    </m:oMath>
                  </m:oMathPara>
                </a14:m>
                <a:endParaRPr lang="uk-UA" sz="2000" dirty="0"/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uk-UA" sz="2000" dirty="0"/>
                  <a:t>При початкових умовах </a:t>
                </a:r>
                <a14:m>
                  <m:oMath xmlns:m="http://schemas.openxmlformats.org/officeDocument/2006/math">
                    <m:r>
                      <a:rPr lang="uk-UA" sz="2000" i="1">
                        <a:latin typeface="Cambria Math"/>
                      </a:rPr>
                      <m:t>𝑃</m:t>
                    </m:r>
                    <m:sSub>
                      <m:sSub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bPr>
                      <m:e/>
                      <m:sub>
                        <m:r>
                          <a:rPr lang="uk-UA" sz="2000" i="1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000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uk-UA" sz="2000" i="1">
                        <a:latin typeface="Cambria Math"/>
                      </a:rPr>
                      <m:t>=1,</m:t>
                    </m:r>
                    <m:r>
                      <a:rPr lang="uk-UA" sz="2000" i="1">
                        <a:latin typeface="Cambria Math"/>
                      </a:rPr>
                      <m:t>𝑃</m:t>
                    </m:r>
                    <m:sSub>
                      <m:sSub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bPr>
                      <m:e/>
                      <m:sub>
                        <m:r>
                          <a:rPr lang="uk-UA" sz="2000" i="1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000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uk-UA" sz="2000" i="1">
                        <a:latin typeface="Cambria Math"/>
                      </a:rPr>
                      <m:t>=0,(</m:t>
                    </m:r>
                    <m:r>
                      <a:rPr lang="uk-UA" sz="2000" i="1">
                        <a:latin typeface="Cambria Math"/>
                      </a:rPr>
                      <m:t>𝑘</m:t>
                    </m:r>
                    <m:r>
                      <a:rPr lang="uk-UA" sz="2000" i="1">
                        <a:latin typeface="Cambria Math"/>
                      </a:rPr>
                      <m:t>=</m:t>
                    </m:r>
                    <m:r>
                      <a:rPr lang="uk-UA" sz="2000" i="1">
                        <a:latin typeface="Cambria Math"/>
                      </a:rPr>
                      <m:t>𝑛</m:t>
                    </m:r>
                    <m:r>
                      <a:rPr lang="uk-UA" sz="2000" i="1">
                        <a:latin typeface="Cambria Math"/>
                      </a:rPr>
                      <m:t>−1,....1)</m:t>
                    </m:r>
                  </m:oMath>
                </a14:m>
                <a:endParaRPr lang="uk-UA" sz="2000" dirty="0"/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uk-UA" sz="2000" dirty="0"/>
                  <a:t>Систему (8*) можна розв’язати послідовно. Зокрема з першого рівняння цієї системи одержимо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2000" i="1">
                          <a:latin typeface="Cambria Math"/>
                        </a:rPr>
                        <m:t>𝑙𝑛</m:t>
                      </m:r>
                      <m:d>
                        <m:d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sz="2000" i="1">
                              <a:latin typeface="Cambria Math"/>
                            </a:rPr>
                            <m:t>𝑃</m:t>
                          </m:r>
                          <m:sSub>
                            <m:sSubPr>
                              <m:ctrlPr>
                                <a:rPr lang="uk-UA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/>
                            <m:sub>
                              <m:r>
                                <a:rPr lang="uk-UA" sz="20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uk-UA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uk-UA" sz="200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uk-UA" sz="2000" i="1">
                          <a:latin typeface="Cambria Math"/>
                        </a:rPr>
                        <m:t>−</m:t>
                      </m:r>
                      <m:r>
                        <a:rPr lang="uk-UA" sz="2000" i="1">
                          <a:latin typeface="Cambria Math"/>
                        </a:rPr>
                        <m:t>𝑙𝑛</m:t>
                      </m:r>
                      <m:d>
                        <m:d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sz="2000" i="1">
                              <a:latin typeface="Cambria Math"/>
                            </a:rPr>
                            <m:t>𝑃</m:t>
                          </m:r>
                          <m:sSub>
                            <m:sSubPr>
                              <m:ctrlPr>
                                <a:rPr lang="uk-UA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/>
                            <m:sub>
                              <m:r>
                                <a:rPr lang="uk-UA" sz="20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uk-UA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uk-UA" sz="2000" i="1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uk-UA" sz="2000" i="1">
                          <a:latin typeface="Cambria Math"/>
                        </a:rPr>
                        <m:t>= −</m:t>
                      </m:r>
                      <m:nary>
                        <m:nary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uk-UA" sz="2000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uk-UA" sz="2000" i="1">
                              <a:latin typeface="Cambria Math"/>
                            </a:rPr>
                            <m:t>𝑡</m:t>
                          </m:r>
                        </m:sup>
                        <m:e/>
                      </m:nary>
                      <m:r>
                        <a:rPr lang="uk-UA" sz="2000" i="1">
                          <a:latin typeface="Cambria Math"/>
                        </a:rPr>
                        <m:t>𝜇</m:t>
                      </m:r>
                      <m:d>
                        <m:d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sz="2000" i="1">
                              <a:latin typeface="Cambria Math"/>
                            </a:rPr>
                            <m:t>𝜏</m:t>
                          </m:r>
                        </m:e>
                      </m:d>
                      <m:r>
                        <a:rPr lang="uk-UA" sz="2000" i="1">
                          <a:latin typeface="Cambria Math"/>
                        </a:rPr>
                        <m:t>𝑑</m:t>
                      </m:r>
                      <m:r>
                        <a:rPr lang="uk-UA" sz="2000" i="1">
                          <a:latin typeface="Cambria Math"/>
                        </a:rPr>
                        <m:t>𝜏</m:t>
                      </m:r>
                    </m:oMath>
                  </m:oMathPara>
                </a14:m>
                <a:endParaRPr lang="uk-UA" sz="2000" dirty="0"/>
              </a:p>
              <a:p>
                <a:pPr marL="0" indent="0">
                  <a:buNone/>
                </a:pPr>
                <a:endParaRPr lang="uk-UA" sz="2000" dirty="0"/>
              </a:p>
            </p:txBody>
          </p:sp>
        </mc:Choice>
        <mc:Fallback xmlns="">
          <p:sp>
            <p:nvSpPr>
              <p:cNvPr id="3" name="Місце для вмісту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5124"/>
                <a:ext cx="10515600" cy="6492875"/>
              </a:xfrm>
              <a:blipFill rotWithShape="1">
                <a:blip r:embed="rId2"/>
                <a:stretch>
                  <a:fillRect l="-638" t="-939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713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Місце для вмісту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5124"/>
                <a:ext cx="10515600" cy="64928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	</a:t>
                </a:r>
                <a:r>
                  <a:rPr lang="uk-UA" sz="2000" dirty="0" smtClean="0"/>
                  <a:t>Позначимо </a:t>
                </a:r>
                <a14:m>
                  <m:oMath xmlns:m="http://schemas.openxmlformats.org/officeDocument/2006/math">
                    <m:r>
                      <a:rPr lang="uk-UA" sz="2000" i="1">
                        <a:latin typeface="Cambria Math"/>
                      </a:rPr>
                      <m:t>𝑀</m:t>
                    </m:r>
                    <m:d>
                      <m:d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0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uk-UA" sz="2000" i="1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uk-UA" sz="20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uk-UA" sz="2000" i="1">
                            <a:latin typeface="Cambria Math"/>
                          </a:rPr>
                          <m:t>𝑡</m:t>
                        </m:r>
                      </m:sup>
                      <m:e/>
                    </m:nary>
                    <m:r>
                      <a:rPr lang="uk-UA" sz="2000" i="1">
                        <a:latin typeface="Cambria Math"/>
                      </a:rPr>
                      <m:t>𝜇</m:t>
                    </m:r>
                    <m:d>
                      <m:d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000" i="1">
                            <a:latin typeface="Cambria Math"/>
                          </a:rPr>
                          <m:t>𝜏</m:t>
                        </m:r>
                      </m:e>
                    </m:d>
                    <m:r>
                      <a:rPr lang="uk-UA" sz="2000" i="1">
                        <a:latin typeface="Cambria Math"/>
                      </a:rPr>
                      <m:t>𝑑</m:t>
                    </m:r>
                    <m:r>
                      <a:rPr lang="uk-UA" sz="2000" i="1">
                        <a:latin typeface="Cambria Math"/>
                      </a:rPr>
                      <m:t>𝜏</m:t>
                    </m:r>
                  </m:oMath>
                </a14:m>
                <a:r>
                  <a:rPr lang="uk-UA" sz="2000" dirty="0"/>
                  <a:t>.Тоді врахувавши початкові умови маємо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uk-UA" sz="2000" i="1">
                        <a:latin typeface="Cambria Math"/>
                      </a:rPr>
                      <m:t>𝑃</m:t>
                    </m:r>
                    <m:sSub>
                      <m:sSub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bPr>
                      <m:e/>
                      <m:sub>
                        <m:r>
                          <a:rPr lang="uk-UA" sz="2000" i="1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0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uk-UA" sz="20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uk-UA" sz="20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uk-UA" sz="2000" i="1">
                            <a:latin typeface="Cambria Math"/>
                          </a:rPr>
                          <m:t>−</m:t>
                        </m:r>
                        <m:r>
                          <a:rPr lang="uk-UA" sz="2000" i="1">
                            <a:latin typeface="Cambria Math"/>
                          </a:rPr>
                          <m:t>𝑀</m:t>
                        </m:r>
                        <m:d>
                          <m:dPr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uk-UA" sz="20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sup>
                    </m:sSup>
                  </m:oMath>
                </a14:m>
                <a:r>
                  <a:rPr lang="uk-UA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	</a:t>
                </a:r>
                <a:r>
                  <a:rPr lang="uk-UA" sz="2000" dirty="0" smtClean="0"/>
                  <a:t>Продовжуючи </a:t>
                </a:r>
                <a:r>
                  <a:rPr lang="uk-UA" sz="2000" dirty="0"/>
                  <a:t>так і далі та використовуючи (3*) , з інших рівнянь системи (8*)послідовно одержимо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2000" i="1">
                          <a:latin typeface="Cambria Math"/>
                        </a:rPr>
                        <m:t>{</m:t>
                      </m:r>
                      <m:sSub>
                        <m:sSub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20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uk-UA" sz="20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sz="20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uk-UA" sz="20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uk-UA" sz="20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uk-UA" sz="2000" i="1">
                              <a:latin typeface="Cambria Math"/>
                            </a:rPr>
                            <m:t>−</m:t>
                          </m:r>
                          <m:r>
                            <a:rPr lang="uk-UA" sz="2000" i="1">
                              <a:latin typeface="Cambria Math"/>
                            </a:rPr>
                            <m:t>𝑀</m:t>
                          </m:r>
                          <m:d>
                            <m:dPr>
                              <m:ctrlPr>
                                <a:rPr lang="uk-UA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uk-UA" sz="200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uk-UA" sz="2000" i="1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uk-UA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uk-UA" sz="2000" i="1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0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uk-UA" sz="2000" i="1">
                            <a:latin typeface="Cambria Math"/>
                          </a:rPr>
                          <m:t>𝑛</m:t>
                        </m:r>
                        <m:r>
                          <a:rPr lang="uk-UA" sz="2000" i="1">
                            <a:latin typeface="Cambria Math"/>
                          </a:rPr>
                          <m:t>−</m:t>
                        </m:r>
                        <m:r>
                          <a:rPr lang="uk-UA" sz="2000" i="1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0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uk-UA" sz="20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uk-UA" sz="20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uk-UA" sz="2000" i="1">
                            <a:latin typeface="Cambria Math"/>
                          </a:rPr>
                          <m:t>−</m:t>
                        </m:r>
                        <m:r>
                          <a:rPr lang="uk-UA" sz="2000" i="1">
                            <a:latin typeface="Cambria Math"/>
                          </a:rPr>
                          <m:t>𝑀</m:t>
                        </m:r>
                        <m:d>
                          <m:dPr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uk-UA" sz="20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uk-UA" sz="2000" i="1">
                        <a:latin typeface="Cambria Math"/>
                      </a:rPr>
                      <m:t>∗</m:t>
                    </m:r>
                    <m:f>
                      <m:f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uk-UA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uk-UA" sz="2000" i="1">
                                    <a:latin typeface="Cambria Math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uk-UA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uk-UA" sz="2000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uk-UA" sz="2000" i="1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uk-UA" sz="2000" i="1">
                            <a:latin typeface="Cambria Math"/>
                          </a:rPr>
                          <m:t>𝑘</m:t>
                        </m:r>
                        <m:r>
                          <a:rPr lang="uk-UA" sz="2000" i="1">
                            <a:latin typeface="Cambria Math"/>
                          </a:rPr>
                          <m:t>!</m:t>
                        </m:r>
                      </m:den>
                    </m:f>
                    <m:r>
                      <a:rPr lang="uk-UA" sz="2000" i="1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000" i="1">
                            <a:latin typeface="Cambria Math"/>
                          </a:rPr>
                          <m:t>𝑘</m:t>
                        </m:r>
                        <m:r>
                          <a:rPr lang="uk-UA" sz="2000" i="1">
                            <a:latin typeface="Cambria Math"/>
                          </a:rPr>
                          <m:t>=1,2,...,</m:t>
                        </m:r>
                        <m:r>
                          <a:rPr lang="uk-UA" sz="2000" i="1">
                            <a:latin typeface="Cambria Math"/>
                          </a:rPr>
                          <m:t>𝑛</m:t>
                        </m:r>
                        <m:r>
                          <a:rPr lang="uk-UA" sz="2000" i="1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r>
                  <a:rPr lang="uk-UA" sz="2000" dirty="0"/>
                  <a:t>  (9*)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uk-UA" sz="2000" i="1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0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uk-UA" sz="2000" i="1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0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uk-UA" sz="2000" i="1">
                        <a:latin typeface="Cambria Math"/>
                      </a:rPr>
                      <m:t>=1−</m:t>
                    </m:r>
                    <m:nary>
                      <m:naryPr>
                        <m:chr m:val="∑"/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uk-UA" sz="2000" i="1">
                            <a:latin typeface="Cambria Math"/>
                          </a:rPr>
                          <m:t>𝑘</m:t>
                        </m:r>
                        <m:r>
                          <a:rPr lang="uk-UA" sz="2000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uk-UA" sz="2000" i="1">
                            <a:latin typeface="Cambria Math"/>
                          </a:rPr>
                          <m:t>𝑛</m:t>
                        </m:r>
                        <m:r>
                          <a:rPr lang="uk-UA" sz="2000" i="1">
                            <a:latin typeface="Cambria Math"/>
                          </a:rPr>
                          <m:t>−1</m:t>
                        </m:r>
                      </m:sup>
                      <m:e/>
                    </m:nary>
                    <m:sSup>
                      <m:sSup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uk-UA" sz="20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uk-UA" sz="2000" i="1">
                            <a:latin typeface="Cambria Math"/>
                          </a:rPr>
                          <m:t>−</m:t>
                        </m:r>
                        <m:r>
                          <a:rPr lang="uk-UA" sz="2000" i="1">
                            <a:latin typeface="Cambria Math"/>
                          </a:rPr>
                          <m:t>𝑀</m:t>
                        </m:r>
                        <m:d>
                          <m:dPr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uk-UA" sz="20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uk-UA" sz="2000" i="1">
                        <a:latin typeface="Cambria Math"/>
                      </a:rPr>
                      <m:t>∗</m:t>
                    </m:r>
                    <m:f>
                      <m:f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uk-UA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uk-UA" sz="2000" i="1">
                                    <a:latin typeface="Cambria Math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uk-UA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uk-UA" sz="2000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uk-UA" sz="2000" i="1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uk-UA" sz="2000" i="1">
                            <a:latin typeface="Cambria Math"/>
                          </a:rPr>
                          <m:t>𝑘</m:t>
                        </m:r>
                        <m:r>
                          <a:rPr lang="uk-UA" sz="2000" i="1"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r>
                  <a:rPr lang="uk-UA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	</a:t>
                </a:r>
                <a:r>
                  <a:rPr lang="uk-UA" sz="2000" dirty="0" smtClean="0"/>
                  <a:t>Розподіл </a:t>
                </a:r>
                <a:r>
                  <a:rPr lang="uk-UA" sz="2000" dirty="0"/>
                  <a:t>ймовірностей (9*) є скінченним розподілом </a:t>
                </a:r>
                <a:r>
                  <a:rPr lang="uk-UA" sz="2000" dirty="0" err="1"/>
                  <a:t>Пуасона</a:t>
                </a:r>
                <a:r>
                  <a:rPr lang="uk-UA" sz="2000" dirty="0"/>
                  <a:t> зі змінним параметром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2000" i="1">
                            <a:latin typeface="Cambria Math"/>
                          </a:rPr>
                          <m:t>𝑀</m:t>
                        </m:r>
                        <m:d>
                          <m:dPr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uk-UA" sz="20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uk-UA" sz="2000" i="1">
                            <a:latin typeface="Cambria Math"/>
                          </a:rPr>
                          <m:t>𝑡</m:t>
                        </m:r>
                      </m:den>
                    </m:f>
                  </m:oMath>
                </a14:m>
                <a:r>
                  <a:rPr lang="uk-UA" sz="2000" dirty="0"/>
                  <a:t>, де </a:t>
                </a:r>
                <a14:m>
                  <m:oMath xmlns:m="http://schemas.openxmlformats.org/officeDocument/2006/math">
                    <m:r>
                      <a:rPr lang="uk-UA" sz="2000" i="1">
                        <a:latin typeface="Cambria Math"/>
                      </a:rPr>
                      <m:t>𝑀</m:t>
                    </m:r>
                    <m:d>
                      <m:d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0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uk-UA" sz="2000" i="1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uk-UA" sz="20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uk-UA" sz="2000" i="1">
                            <a:latin typeface="Cambria Math"/>
                          </a:rPr>
                          <m:t>𝑡</m:t>
                        </m:r>
                      </m:sup>
                      <m:e/>
                    </m:nary>
                    <m:r>
                      <a:rPr lang="uk-UA" sz="2000" i="1">
                        <a:latin typeface="Cambria Math"/>
                      </a:rPr>
                      <m:t>𝜇</m:t>
                    </m:r>
                    <m:d>
                      <m:d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000" i="1">
                            <a:latin typeface="Cambria Math"/>
                          </a:rPr>
                          <m:t>𝜏</m:t>
                        </m:r>
                      </m:e>
                    </m:d>
                    <m:r>
                      <a:rPr lang="uk-UA" sz="2000" i="1">
                        <a:latin typeface="Cambria Math"/>
                      </a:rPr>
                      <m:t>𝑑</m:t>
                    </m:r>
                    <m:r>
                      <a:rPr lang="uk-UA" sz="2000" i="1">
                        <a:latin typeface="Cambria Math"/>
                      </a:rPr>
                      <m:t>𝜏</m:t>
                    </m:r>
                  </m:oMath>
                </a14:m>
                <a:r>
                  <a:rPr lang="uk-UA" sz="2000" dirty="0"/>
                  <a:t>. Параметр </a:t>
                </a:r>
                <a14:m>
                  <m:oMath xmlns:m="http://schemas.openxmlformats.org/officeDocument/2006/math">
                    <m:r>
                      <a:rPr lang="uk-UA" sz="2000" i="1">
                        <a:latin typeface="Cambria Math"/>
                      </a:rPr>
                      <m:t>𝑀</m:t>
                    </m:r>
                    <m:d>
                      <m:d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000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uk-UA" sz="2000" dirty="0"/>
                  <a:t>називають </a:t>
                </a:r>
                <a:r>
                  <a:rPr lang="uk-UA" sz="2000" u="sng" dirty="0"/>
                  <a:t>миттєвою</a:t>
                </a:r>
                <a:r>
                  <a:rPr lang="uk-UA" sz="2000" dirty="0"/>
                  <a:t> </a:t>
                </a:r>
                <a:r>
                  <a:rPr lang="uk-UA" sz="2000" u="sng" dirty="0"/>
                  <a:t>інтенсивністю</a:t>
                </a:r>
                <a:r>
                  <a:rPr lang="uk-UA" sz="2000" dirty="0"/>
                  <a:t> </a:t>
                </a:r>
                <a:r>
                  <a:rPr lang="uk-UA" sz="2000" u="sng" dirty="0"/>
                  <a:t>вимирання</a:t>
                </a:r>
                <a:r>
                  <a:rPr lang="uk-UA" sz="2000" dirty="0"/>
                  <a:t> в момент часу  t. Відповідно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2000" i="1">
                            <a:latin typeface="Cambria Math"/>
                          </a:rPr>
                          <m:t>𝑀</m:t>
                        </m:r>
                        <m:d>
                          <m:dPr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uk-UA" sz="20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uk-UA" sz="2000" i="1">
                            <a:latin typeface="Cambria Math"/>
                          </a:rPr>
                          <m:t>𝑡</m:t>
                        </m:r>
                      </m:den>
                    </m:f>
                  </m:oMath>
                </a14:m>
                <a:r>
                  <a:rPr lang="uk-UA" sz="2000" dirty="0"/>
                  <a:t>- </a:t>
                </a:r>
                <a:r>
                  <a:rPr lang="uk-UA" sz="2000" u="sng" dirty="0"/>
                  <a:t>середня</a:t>
                </a:r>
                <a:r>
                  <a:rPr lang="uk-UA" sz="2000" dirty="0"/>
                  <a:t> </a:t>
                </a:r>
                <a:r>
                  <a:rPr lang="uk-UA" sz="2000" u="sng" dirty="0"/>
                  <a:t>інтенсивність</a:t>
                </a:r>
                <a:r>
                  <a:rPr lang="uk-UA" sz="2000" dirty="0"/>
                  <a:t> </a:t>
                </a:r>
                <a:r>
                  <a:rPr lang="uk-UA" sz="2000" u="sng" dirty="0"/>
                  <a:t>вимирання</a:t>
                </a:r>
                <a:r>
                  <a:rPr lang="uk-UA" sz="2000" dirty="0"/>
                  <a:t> за час t.</a:t>
                </a:r>
              </a:p>
              <a:p>
                <a:pPr marL="0" indent="0">
                  <a:buNone/>
                </a:pPr>
                <a:endParaRPr lang="uk-UA" sz="2000" dirty="0"/>
              </a:p>
            </p:txBody>
          </p:sp>
        </mc:Choice>
        <mc:Fallback xmlns="">
          <p:sp>
            <p:nvSpPr>
              <p:cNvPr id="3" name="Місце для вмісту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5124"/>
                <a:ext cx="10515600" cy="6492875"/>
              </a:xfrm>
              <a:blipFill rotWithShape="1">
                <a:blip r:embed="rId2"/>
                <a:stretch>
                  <a:fillRect l="-638" r="-29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3184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Місце для вмісту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5124"/>
                <a:ext cx="10515600" cy="64928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/>
                  <a:t>	</a:t>
                </a:r>
                <a:r>
                  <a:rPr lang="uk-UA" sz="2000" b="1" u="sng" dirty="0" smtClean="0"/>
                  <a:t>Вставка</a:t>
                </a:r>
                <a:endParaRPr lang="uk-UA" sz="2000" b="1" u="sng" dirty="0"/>
              </a:p>
              <a:p>
                <a:pPr marL="0" indent="0">
                  <a:buNone/>
                </a:pPr>
                <a:r>
                  <a:rPr lang="en-US" sz="2000" dirty="0" smtClean="0"/>
                  <a:t>	</a:t>
                </a:r>
                <a:r>
                  <a:rPr lang="uk-UA" sz="2000" dirty="0" smtClean="0"/>
                  <a:t>Зауваження</a:t>
                </a:r>
                <a:r>
                  <a:rPr lang="uk-UA" sz="2000" dirty="0"/>
                  <a:t/>
                </a:r>
                <a:br>
                  <a:rPr lang="uk-UA" sz="2000" dirty="0"/>
                </a:br>
                <a:r>
                  <a:rPr lang="en-US" sz="2000" dirty="0" smtClean="0"/>
                  <a:t>	</a:t>
                </a:r>
                <a:r>
                  <a:rPr lang="uk-UA" sz="2000" dirty="0" smtClean="0"/>
                  <a:t>З </a:t>
                </a:r>
                <a:r>
                  <a:rPr lang="uk-UA" sz="2000" dirty="0"/>
                  <a:t>означення математичного сподівання випливає , що момент порядку k дискретної випадкової змінної </a:t>
                </a:r>
                <a14:m>
                  <m:oMath xmlns:m="http://schemas.openxmlformats.org/officeDocument/2006/math">
                    <m:r>
                      <a:rPr lang="uk-UA" sz="2000" i="1">
                        <a:latin typeface="Cambria Math"/>
                      </a:rPr>
                      <m:t>𝜉</m:t>
                    </m:r>
                  </m:oMath>
                </a14:m>
                <a:r>
                  <a:rPr lang="uk-UA" sz="2000" dirty="0"/>
                  <a:t> відносно сталої a обчислюємо за такою формулою </a:t>
                </a:r>
                <a:br>
                  <a:rPr lang="uk-UA" sz="2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uk-UA" sz="2000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uk-UA" sz="2000" i="1">
                              <a:latin typeface="Cambria Math"/>
                            </a:rPr>
                            <m:t>𝑎</m:t>
                          </m:r>
                        </m:sub>
                        <m:sup>
                          <m:d>
                            <m:dPr>
                              <m:ctrlPr>
                                <a:rPr lang="uk-UA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uk-UA" sz="2000" i="1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sz="2000" i="1">
                              <a:latin typeface="Cambria Math"/>
                            </a:rPr>
                            <m:t>𝜉</m:t>
                          </m:r>
                        </m:e>
                      </m:d>
                      <m:r>
                        <a:rPr lang="uk-UA" sz="20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uk-UA" sz="2000" i="1">
                              <a:latin typeface="Cambria Math"/>
                            </a:rPr>
                            <m:t>𝑖</m:t>
                          </m:r>
                        </m:sub>
                        <m:sup/>
                        <m:e/>
                      </m:nary>
                      <m:sSup>
                        <m:sSup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uk-UA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uk-UA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uk-UA" sz="20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uk-UA" sz="2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uk-UA" sz="2000" i="1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uk-UA" sz="2000" i="1">
                              <a:latin typeface="Cambria Math"/>
                            </a:rPr>
                            <m:t>𝑘</m:t>
                          </m:r>
                        </m:sup>
                      </m:sSup>
                      <m:sSub>
                        <m:sSub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20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uk-UA" sz="20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uk-UA" sz="2000" i="1">
                          <a:latin typeface="Cambria Math"/>
                        </a:rPr>
                        <m:t>=</m:t>
                      </m:r>
                      <m:r>
                        <a:rPr lang="uk-UA" sz="2000" i="1">
                          <a:latin typeface="Cambria Math"/>
                        </a:rPr>
                        <m:t>𝑀</m:t>
                      </m:r>
                      <m:sSup>
                        <m:sSup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uk-UA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uk-UA" sz="2000" i="1">
                                  <a:latin typeface="Cambria Math"/>
                                </a:rPr>
                                <m:t>𝜉</m:t>
                              </m:r>
                              <m:r>
                                <a:rPr lang="uk-UA" sz="2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uk-UA" sz="2000" i="1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uk-UA" sz="2000" i="1">
                              <a:latin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uk-UA" sz="2000" dirty="0"/>
              </a:p>
              <a:p>
                <a:pPr marL="0" indent="0">
                  <a:buNone/>
                </a:pPr>
                <a:r>
                  <a:rPr lang="uk-UA" sz="2000" dirty="0"/>
                  <a:t>де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uk-UA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uk-UA" sz="2000" dirty="0"/>
                  <a:t> значення цієї змінної які вона набуває з ймовірністю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0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uk-UA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uk-UA" sz="2000" dirty="0"/>
                  <a:t> відповідно.</a:t>
                </a:r>
              </a:p>
              <a:p>
                <a:pPr marL="0" indent="0">
                  <a:buNone/>
                </a:pPr>
                <a:r>
                  <a:rPr lang="uk-UA" sz="2000" dirty="0"/>
                  <a:t>Для абсолютно неперервної випадкової  змінної </a:t>
                </a:r>
                <a14:m>
                  <m:oMath xmlns:m="http://schemas.openxmlformats.org/officeDocument/2006/math">
                    <m:r>
                      <a:rPr lang="uk-UA" sz="2000" i="1">
                        <a:latin typeface="Cambria Math"/>
                      </a:rPr>
                      <m:t>𝜉</m:t>
                    </m:r>
                  </m:oMath>
                </a14:m>
                <a:r>
                  <a:rPr lang="uk-UA" sz="2000" dirty="0"/>
                  <a:t> із функцією розподілу </a:t>
                </a:r>
                <a14:m>
                  <m:oMath xmlns:m="http://schemas.openxmlformats.org/officeDocument/2006/math">
                    <m:r>
                      <a:rPr lang="uk-UA" sz="2000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0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uk-UA" sz="2000" dirty="0"/>
                  <a:t>та щільністю </a:t>
                </a:r>
                <a14:m>
                  <m:oMath xmlns:m="http://schemas.openxmlformats.org/officeDocument/2006/math">
                    <m:r>
                      <a:rPr lang="uk-UA" sz="2000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0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uk-UA" sz="2000" dirty="0"/>
                  <a:t> визначається за формулами: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uk-UA" sz="2000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uk-UA" sz="2000" i="1">
                              <a:latin typeface="Cambria Math"/>
                            </a:rPr>
                            <m:t>𝑎</m:t>
                          </m:r>
                        </m:sub>
                        <m:sup>
                          <m:d>
                            <m:dPr>
                              <m:ctrlPr>
                                <a:rPr lang="uk-UA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uk-UA" sz="2000" i="1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sz="2000" i="1">
                              <a:latin typeface="Cambria Math"/>
                            </a:rPr>
                            <m:t>𝜉</m:t>
                          </m:r>
                        </m:e>
                      </m:d>
                      <m:r>
                        <a:rPr lang="uk-UA" sz="2000" i="1">
                          <a:latin typeface="Cambria Math"/>
                        </a:rPr>
                        <m:t>=</m:t>
                      </m:r>
                      <m:r>
                        <a:rPr lang="uk-UA" sz="2000" i="1">
                          <a:latin typeface="Cambria Math"/>
                        </a:rPr>
                        <m:t>𝑀</m:t>
                      </m:r>
                      <m:sSup>
                        <m:sSup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uk-UA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uk-UA" sz="2000" i="1">
                                  <a:latin typeface="Cambria Math"/>
                                </a:rPr>
                                <m:t>𝜉</m:t>
                              </m:r>
                              <m:r>
                                <a:rPr lang="uk-UA" sz="2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uk-UA" sz="2000" i="1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uk-UA" sz="2000" i="1"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uk-UA" sz="2000" i="1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uk-UA" sz="2000" i="1">
                              <a:latin typeface="Cambria Math"/>
                            </a:rPr>
                            <m:t>−∞</m:t>
                          </m:r>
                        </m:sub>
                        <m:sup>
                          <m:r>
                            <a:rPr lang="uk-UA" sz="2000" i="1">
                              <a:latin typeface="Cambria Math"/>
                            </a:rPr>
                            <m:t>∞</m:t>
                          </m:r>
                        </m:sup>
                        <m:e/>
                      </m:nary>
                      <m:sSup>
                        <m:sSup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uk-UA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uk-UA" sz="20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uk-UA" sz="2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uk-UA" sz="2000" i="1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uk-UA" sz="2000" i="1"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uk-UA" sz="2000" i="1">
                          <a:latin typeface="Cambria Math"/>
                        </a:rPr>
                        <m:t>𝑑𝐹</m:t>
                      </m:r>
                      <m:d>
                        <m:d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sz="20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uk-UA" sz="2000" i="1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uk-UA" sz="2000" i="1">
                              <a:latin typeface="Cambria Math"/>
                            </a:rPr>
                            <m:t>−∞</m:t>
                          </m:r>
                        </m:sub>
                        <m:sup>
                          <m:r>
                            <a:rPr lang="uk-UA" sz="2000" i="1">
                              <a:latin typeface="Cambria Math"/>
                            </a:rPr>
                            <m:t>∞</m:t>
                          </m:r>
                        </m:sup>
                        <m:e/>
                      </m:nary>
                      <m:sSup>
                        <m:sSup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uk-UA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uk-UA" sz="20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uk-UA" sz="2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uk-UA" sz="2000" i="1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uk-UA" sz="2000" i="1"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uk-UA" sz="2000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sz="20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uk-UA" sz="2000" i="1">
                          <a:latin typeface="Cambria Math"/>
                        </a:rPr>
                        <m:t>𝑑𝑥</m:t>
                      </m:r>
                    </m:oMath>
                  </m:oMathPara>
                </a14:m>
                <a:endParaRPr lang="uk-UA" sz="2000" dirty="0"/>
              </a:p>
            </p:txBody>
          </p:sp>
        </mc:Choice>
        <mc:Fallback xmlns="">
          <p:sp>
            <p:nvSpPr>
              <p:cNvPr id="3" name="Місце для вмісту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5124"/>
                <a:ext cx="10515600" cy="6492875"/>
              </a:xfrm>
              <a:blipFill rotWithShape="1">
                <a:blip r:embed="rId2"/>
                <a:stretch>
                  <a:fillRect l="-638" t="-939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3383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Місце для вмісту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5124"/>
                <a:ext cx="10515600" cy="649287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/>
                  <a:t>	</a:t>
                </a:r>
                <a:r>
                  <a:rPr lang="uk-UA" sz="2000" b="1" dirty="0" smtClean="0"/>
                  <a:t>3.</a:t>
                </a:r>
                <a:r>
                  <a:rPr lang="uk-UA" sz="2000" b="1" u="sng" dirty="0" smtClean="0"/>
                  <a:t>Рівняння процесу</a:t>
                </a:r>
                <a:endParaRPr lang="uk-UA" sz="2000" dirty="0" smtClean="0"/>
              </a:p>
              <a:p>
                <a:pPr marL="0" indent="0">
                  <a:buNone/>
                </a:pPr>
                <a:r>
                  <a:rPr lang="uk-UA" sz="2000" dirty="0" smtClean="0"/>
                  <a:t>Оскільки процес без післядії , то на основі графа на рис. Формули повної ймовірності </a:t>
                </a:r>
                <a:r>
                  <a:rPr lang="uk-UA" sz="2000" dirty="0" err="1" smtClean="0"/>
                  <a:t>дістнемо</a:t>
                </a:r>
                <a:r>
                  <a:rPr lang="uk-UA" sz="2000" dirty="0" smtClean="0"/>
                  <a:t> співвідношення:</a:t>
                </a:r>
              </a:p>
              <a:p>
                <a:pPr marL="0" indent="0">
                  <a:buNone/>
                </a:pPr>
                <a:r>
                  <a:rPr lang="en-GB" sz="2000" dirty="0" smtClean="0"/>
                  <a:t>P</a:t>
                </a:r>
                <a:r>
                  <a:rPr lang="uk-UA" sz="2000" baseline="-25000" dirty="0" smtClean="0"/>
                  <a:t>0</a:t>
                </a:r>
                <a:r>
                  <a:rPr lang="uk-UA" sz="2000" dirty="0" smtClean="0"/>
                  <a:t>(</a:t>
                </a:r>
                <a:r>
                  <a:rPr lang="en-GB" sz="2000" dirty="0" smtClean="0"/>
                  <a:t>t</a:t>
                </a:r>
                <a:r>
                  <a:rPr lang="en-GB" sz="2000" baseline="-25000" dirty="0" smtClean="0"/>
                  <a:t> </a:t>
                </a:r>
                <a:r>
                  <a:rPr lang="uk-UA" sz="2000" dirty="0" smtClean="0"/>
                  <a:t>+ </a:t>
                </a:r>
                <a:r>
                  <a:rPr lang="en-GB" sz="2000" dirty="0" err="1" smtClean="0"/>
                  <a:t>Δt</a:t>
                </a:r>
                <a:r>
                  <a:rPr lang="uk-UA" sz="2000" dirty="0" smtClean="0"/>
                  <a:t>) = </a:t>
                </a:r>
                <a:r>
                  <a:rPr lang="en-GB" sz="2000" dirty="0" smtClean="0"/>
                  <a:t>P</a:t>
                </a:r>
                <a:r>
                  <a:rPr lang="uk-UA" sz="2000" baseline="-25000" dirty="0" smtClean="0"/>
                  <a:t>0</a:t>
                </a:r>
                <a:r>
                  <a:rPr lang="uk-UA" sz="2000" dirty="0" smtClean="0"/>
                  <a:t>(</a:t>
                </a:r>
                <a:r>
                  <a:rPr lang="en-GB" sz="2000" dirty="0" smtClean="0"/>
                  <a:t>t</a:t>
                </a:r>
                <a:r>
                  <a:rPr lang="uk-UA" sz="2000" dirty="0" smtClean="0"/>
                  <a:t>)[1 - </a:t>
                </a:r>
                <a:r>
                  <a:rPr lang="en-GB" sz="2000" dirty="0" err="1" smtClean="0"/>
                  <a:t>λΔt</a:t>
                </a:r>
                <a:r>
                  <a:rPr lang="uk-UA" sz="2000" dirty="0" smtClean="0"/>
                  <a:t>] + </a:t>
                </a:r>
                <a:r>
                  <a:rPr lang="en-US" sz="2000" dirty="0" smtClean="0"/>
                  <a:t>O</a:t>
                </a:r>
                <a:r>
                  <a:rPr lang="uk-UA" sz="2000" dirty="0" smtClean="0"/>
                  <a:t>(</a:t>
                </a:r>
                <a:r>
                  <a:rPr lang="en-GB" sz="2000" dirty="0" err="1" smtClean="0"/>
                  <a:t>Δt</a:t>
                </a:r>
                <a:r>
                  <a:rPr lang="uk-UA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GB" sz="2000" dirty="0" smtClean="0"/>
                  <a:t>P</a:t>
                </a:r>
                <a:r>
                  <a:rPr lang="uk-UA" sz="2000" baseline="-25000" dirty="0" smtClean="0"/>
                  <a:t>k</a:t>
                </a:r>
                <a:r>
                  <a:rPr lang="uk-UA" sz="2000" dirty="0" smtClean="0"/>
                  <a:t>(</a:t>
                </a:r>
                <a:r>
                  <a:rPr lang="en-GB" sz="2000" dirty="0" smtClean="0"/>
                  <a:t>t</a:t>
                </a:r>
                <a:r>
                  <a:rPr lang="en-GB" sz="2000" baseline="-25000" dirty="0" smtClean="0"/>
                  <a:t> </a:t>
                </a:r>
                <a:r>
                  <a:rPr lang="uk-UA" sz="2000" dirty="0" smtClean="0"/>
                  <a:t>+ </a:t>
                </a:r>
                <a:r>
                  <a:rPr lang="en-GB" sz="2000" dirty="0" err="1" smtClean="0"/>
                  <a:t>Δt</a:t>
                </a:r>
                <a:r>
                  <a:rPr lang="uk-UA" sz="2000" dirty="0" smtClean="0"/>
                  <a:t>) = </a:t>
                </a:r>
                <a:r>
                  <a:rPr lang="en-GB" sz="2000" dirty="0" smtClean="0"/>
                  <a:t>P</a:t>
                </a:r>
                <a:r>
                  <a:rPr lang="uk-UA" sz="2000" baseline="-25000" dirty="0" smtClean="0"/>
                  <a:t>k</a:t>
                </a:r>
                <a:r>
                  <a:rPr lang="uk-UA" sz="2000" dirty="0" smtClean="0"/>
                  <a:t>(</a:t>
                </a:r>
                <a:r>
                  <a:rPr lang="en-GB" sz="2000" dirty="0" smtClean="0"/>
                  <a:t>t</a:t>
                </a:r>
                <a:r>
                  <a:rPr lang="uk-UA" sz="2000" dirty="0" smtClean="0"/>
                  <a:t>)[1 - </a:t>
                </a:r>
                <a:r>
                  <a:rPr lang="en-GB" sz="2000" dirty="0" err="1" smtClean="0"/>
                  <a:t>λΔt</a:t>
                </a:r>
                <a:r>
                  <a:rPr lang="uk-UA" sz="2000" dirty="0" smtClean="0"/>
                  <a:t>] + </a:t>
                </a:r>
                <a:r>
                  <a:rPr lang="en-GB" sz="2000" dirty="0" err="1" smtClean="0"/>
                  <a:t>P</a:t>
                </a:r>
                <a:r>
                  <a:rPr lang="en-GB" sz="2000" baseline="-25000" dirty="0" err="1" smtClean="0"/>
                  <a:t>k</a:t>
                </a:r>
                <a:r>
                  <a:rPr lang="uk-UA" sz="2000" baseline="-25000" dirty="0" smtClean="0"/>
                  <a:t>-1</a:t>
                </a:r>
                <a:r>
                  <a:rPr lang="uk-UA" sz="2000" dirty="0" smtClean="0"/>
                  <a:t>(</a:t>
                </a:r>
                <a:r>
                  <a:rPr lang="en-GB" sz="2000" dirty="0" smtClean="0"/>
                  <a:t>t</a:t>
                </a:r>
                <a:r>
                  <a:rPr lang="uk-UA" sz="2000" dirty="0" smtClean="0"/>
                  <a:t>)[</a:t>
                </a:r>
                <a:r>
                  <a:rPr lang="en-GB" sz="2000" dirty="0" err="1" smtClean="0"/>
                  <a:t>λΔt</a:t>
                </a:r>
                <a:r>
                  <a:rPr lang="uk-UA" sz="2000" dirty="0" smtClean="0"/>
                  <a:t>] + </a:t>
                </a:r>
                <a:r>
                  <a:rPr lang="en-US" sz="2000" dirty="0" smtClean="0"/>
                  <a:t>O</a:t>
                </a:r>
                <a:r>
                  <a:rPr lang="uk-UA" sz="2000" dirty="0" smtClean="0"/>
                  <a:t>(</a:t>
                </a:r>
                <a:r>
                  <a:rPr lang="en-GB" sz="2000" dirty="0" err="1" smtClean="0"/>
                  <a:t>Δt</a:t>
                </a:r>
                <a:r>
                  <a:rPr lang="uk-UA" sz="2000" dirty="0" smtClean="0"/>
                  <a:t>) , (</a:t>
                </a:r>
                <a:r>
                  <a:rPr lang="en-GB" sz="2000" dirty="0" smtClean="0"/>
                  <a:t>k</a:t>
                </a:r>
                <a:r>
                  <a:rPr lang="uk-UA" sz="2000" dirty="0" smtClean="0"/>
                  <a:t>=1,2,…)</a:t>
                </a:r>
              </a:p>
              <a:p>
                <a:pPr marL="0" indent="0">
                  <a:buNone/>
                </a:pPr>
                <a:r>
                  <a:rPr lang="uk-UA" sz="2000" dirty="0"/>
                  <a:t>Які можна записати у вигляді: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uk-UA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uk-UA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uk-UA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sz="2000" i="1"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uk-UA" sz="2000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uk-UA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uk-UA" sz="2000" i="1"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uk-UA" sz="2000" i="1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uk-UA" sz="2000" i="1">
                                          <a:latin typeface="Cambria Math"/>
                                        </a:rPr>
                                        <m:t>𝛥</m:t>
                                      </m:r>
                                      <m:r>
                                        <a:rPr lang="uk-UA" sz="2000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uk-UA" sz="20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uk-UA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sz="2000" i="1"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uk-UA" sz="2000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uk-UA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uk-UA" sz="2000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uk-UA" sz="2000" i="1">
                                      <a:latin typeface="Cambria Math"/>
                                    </a:rPr>
                                    <m:t>𝛥</m:t>
                                  </m:r>
                                  <m:r>
                                    <a:rPr lang="uk-UA" sz="2000" i="1">
                                      <a:latin typeface="Cambria Math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uk-UA" sz="2000" i="1">
                                  <a:latin typeface="Cambria Math"/>
                                </a:rPr>
                                <m:t>= −</m:t>
                              </m:r>
                              <m:r>
                                <a:rPr lang="uk-UA" sz="2000" i="1">
                                  <a:latin typeface="Cambria Math"/>
                                </a:rPr>
                                <m:t>𝜆</m:t>
                              </m:r>
                              <m:r>
                                <a:rPr lang="en-GB" sz="2000" i="1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uk-UA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0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GB" sz="2000" i="1">
                                  <a:latin typeface="Cambria Math"/>
                                </a:rPr>
                                <m:t>+ </m:t>
                              </m:r>
                              <m:f>
                                <m:fPr>
                                  <m:ctrlPr>
                                    <a:rPr lang="uk-UA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𝑂</m:t>
                                  </m:r>
                                  <m:r>
                                    <a:rPr lang="en-GB" sz="2000" i="1">
                                      <a:latin typeface="Cambria Math"/>
                                    </a:rPr>
                                    <m:t>(∆</m:t>
                                  </m:r>
                                  <m:r>
                                    <a:rPr lang="en-GB" sz="2000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GB" sz="2000" i="1">
                                      <a:latin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GB" sz="2000" i="1">
                                      <a:latin typeface="Cambria Math"/>
                                    </a:rPr>
                                    <m:t>∆</m:t>
                                  </m:r>
                                  <m:r>
                                    <a:rPr lang="en-GB" sz="2000" i="1">
                                      <a:latin typeface="Cambria Math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uk-UA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uk-UA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sz="2000" i="1"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uk-UA" sz="2000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uk-UA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uk-UA" sz="2000" i="1"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uk-UA" sz="2000" i="1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uk-UA" sz="2000" i="1">
                                          <a:latin typeface="Cambria Math"/>
                                        </a:rPr>
                                        <m:t>𝛥</m:t>
                                      </m:r>
                                      <m:r>
                                        <a:rPr lang="uk-UA" sz="2000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uk-UA" sz="20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uk-UA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sz="2000" i="1"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uk-UA" sz="2000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uk-UA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uk-UA" sz="2000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uk-UA" sz="2000" i="1">
                                      <a:latin typeface="Cambria Math"/>
                                    </a:rPr>
                                    <m:t>𝛥</m:t>
                                  </m:r>
                                  <m:r>
                                    <a:rPr lang="uk-UA" sz="2000" i="1">
                                      <a:latin typeface="Cambria Math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uk-UA" sz="2000" i="1">
                                  <a:latin typeface="Cambria Math"/>
                                </a:rPr>
                                <m:t>= </m:t>
                              </m:r>
                              <m:r>
                                <a:rPr lang="uk-UA" sz="2000" i="1">
                                  <a:latin typeface="Cambria Math"/>
                                </a:rPr>
                                <m:t>𝜆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uk-UA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uk-UA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sz="2000" i="1"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uk-UA" sz="2000" i="1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uk-UA" sz="2000" i="1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uk-UA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uk-UA" sz="2000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uk-UA" sz="20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uk-UA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sz="2000" i="1"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uk-UA" sz="2000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uk-UA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uk-UA" sz="2000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uk-UA" sz="2000" i="1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uk-UA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𝑂</m:t>
                                  </m:r>
                                  <m:r>
                                    <a:rPr lang="en-GB" sz="2000" i="1">
                                      <a:latin typeface="Cambria Math"/>
                                    </a:rPr>
                                    <m:t>(∆</m:t>
                                  </m:r>
                                  <m:r>
                                    <a:rPr lang="en-GB" sz="2000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GB" sz="2000" i="1">
                                      <a:latin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GB" sz="2000" i="1">
                                      <a:latin typeface="Cambria Math"/>
                                    </a:rPr>
                                    <m:t>∆</m:t>
                                  </m:r>
                                  <m:r>
                                    <a:rPr lang="en-GB" sz="2000" i="1">
                                      <a:latin typeface="Cambria Math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uk-UA" sz="2000" dirty="0"/>
              </a:p>
              <a:p>
                <a:pPr marL="0" indent="0">
                  <a:buNone/>
                </a:pPr>
                <a:r>
                  <a:rPr lang="uk-UA" sz="2000" dirty="0"/>
                  <a:t>В останніх співвідношеннях спрямуємо Δ</a:t>
                </a:r>
                <a:r>
                  <a:rPr lang="en-GB" sz="2000" dirty="0"/>
                  <a:t>t </a:t>
                </a:r>
                <a:r>
                  <a:rPr lang="uk-UA" sz="2000" dirty="0"/>
                  <a:t>до нуля. Зрозуміло , що границі справа існують. Отже існують відповідні їм границі зліва, які є похідними.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uk-UA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sz="2000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uk-UA" sz="2000" i="1">
                                    <a:latin typeface="Cambria Math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uk-UA" sz="2000" i="1">
                                    <a:latin typeface="Cambria Math"/>
                                  </a:rPr>
                                  <m:t>′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uk-UA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000" i="1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uk-UA" sz="2000" i="1">
                                <a:latin typeface="Cambria Math"/>
                              </a:rPr>
                              <m:t>=−</m:t>
                            </m:r>
                            <m:r>
                              <a:rPr lang="en-GB" sz="2000" i="1">
                                <a:latin typeface="Cambria Math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uk-UA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uk-UA" sz="2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uk-UA" sz="2000" i="1">
                                <a:latin typeface="Cambria Math"/>
                              </a:rPr>
                              <m:t>(</m:t>
                            </m:r>
                            <m:r>
                              <a:rPr lang="en-GB" sz="2000" i="1">
                                <a:latin typeface="Cambria Math"/>
                              </a:rPr>
                              <m:t>𝑡</m:t>
                            </m:r>
                            <m:r>
                              <a:rPr lang="uk-UA" sz="2000" i="1">
                                <a:latin typeface="Cambria Math"/>
                              </a:rPr>
                              <m:t>)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uk-UA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uk-UA" sz="200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uk-UA" sz="2000" i="1">
                                    <a:latin typeface="Cambria Math"/>
                                  </a:rPr>
                                  <m:t>′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uk-UA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uk-UA" sz="2000" i="1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uk-UA" sz="2000" i="1">
                                <a:latin typeface="Cambria Math"/>
                              </a:rPr>
                              <m:t>=</m:t>
                            </m:r>
                            <m:r>
                              <a:rPr lang="uk-UA" sz="2000" i="1">
                                <a:latin typeface="Cambria Math"/>
                              </a:rPr>
                              <m:t>𝜆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uk-UA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uk-UA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sz="2000" i="1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uk-UA" sz="2000" i="1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uk-UA" sz="2000" i="1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uk-UA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uk-UA" sz="2000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uk-UA" sz="20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uk-UA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sz="2000" i="1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uk-UA" sz="2000" i="1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uk-UA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uk-UA" sz="2000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  <m:r>
                              <a:rPr lang="uk-UA" sz="2000" i="1">
                                <a:latin typeface="Cambria Math"/>
                              </a:rPr>
                              <m:t>,</m:t>
                            </m:r>
                            <m:r>
                              <a:rPr lang="uk-UA" sz="2000">
                                <a:latin typeface="Cambria Math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GB" sz="2000">
                                <a:latin typeface="Cambria Math"/>
                              </a:rPr>
                              <m:t>k</m:t>
                            </m:r>
                            <m:r>
                              <a:rPr lang="uk-UA" sz="2000">
                                <a:latin typeface="Cambria Math"/>
                              </a:rPr>
                              <m:t>=1,2,…)</m:t>
                            </m:r>
                          </m:e>
                        </m:eqArr>
                      </m:e>
                    </m:d>
                  </m:oMath>
                </a14:m>
                <a:r>
                  <a:rPr lang="uk-UA" sz="2000" dirty="0"/>
                  <a:t>  (1)</a:t>
                </a:r>
              </a:p>
              <a:p>
                <a:pPr marL="0" indent="0">
                  <a:buNone/>
                </a:pPr>
                <a:r>
                  <a:rPr lang="uk-UA" sz="2000" dirty="0"/>
                  <a:t>Систему різницево – диференціальних рівнянь (1) розв’яжемо при початковій умові </a:t>
                </a:r>
                <a:r>
                  <a:rPr lang="en-GB" sz="2000" dirty="0"/>
                  <a:t>P</a:t>
                </a:r>
                <a:r>
                  <a:rPr lang="uk-UA" sz="2000" baseline="-25000" dirty="0"/>
                  <a:t>0</a:t>
                </a:r>
                <a:r>
                  <a:rPr lang="uk-UA" sz="2000" dirty="0"/>
                  <a:t>(0)=1 (2</a:t>
                </a:r>
                <a:r>
                  <a:rPr lang="uk-UA" sz="2000" dirty="0" smtClean="0"/>
                  <a:t>), </a:t>
                </a:r>
                <a:r>
                  <a:rPr lang="uk-UA" sz="2000" dirty="0"/>
                  <a:t>тобто отримаєм задачу Коші яке є математичною моделлю процесу </a:t>
                </a:r>
                <a:r>
                  <a:rPr lang="uk-UA" sz="2000" dirty="0" err="1"/>
                  <a:t>Пуасонна</a:t>
                </a:r>
                <a:r>
                  <a:rPr lang="uk-UA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4" name="Місце для вмісту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5124"/>
                <a:ext cx="10515600" cy="6492875"/>
              </a:xfrm>
              <a:blipFill rotWithShape="1">
                <a:blip r:embed="rId2"/>
                <a:stretch>
                  <a:fillRect l="-638" t="-939" r="-928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895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Місце для вмісту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5124"/>
                <a:ext cx="10515600" cy="64928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	</a:t>
                </a:r>
                <a:r>
                  <a:rPr lang="uk-UA" sz="2000" dirty="0" smtClean="0"/>
                  <a:t>А </a:t>
                </a:r>
                <a:r>
                  <a:rPr lang="uk-UA" sz="2000" dirty="0"/>
                  <a:t>початковий момент порядку k дискретно випадкової змінної </a:t>
                </a:r>
                <a14:m>
                  <m:oMath xmlns:m="http://schemas.openxmlformats.org/officeDocument/2006/math">
                    <m:r>
                      <a:rPr lang="uk-UA" sz="2000" i="1">
                        <a:latin typeface="Cambria Math"/>
                      </a:rPr>
                      <m:t>𝜉</m:t>
                    </m:r>
                    <m:r>
                      <a:rPr lang="uk-UA" sz="2000" i="1">
                        <a:latin typeface="Cambria Math"/>
                      </a:rPr>
                      <m:t> </m:t>
                    </m:r>
                  </m:oMath>
                </a14:m>
                <a:r>
                  <a:rPr lang="uk-UA" sz="2000" dirty="0"/>
                  <a:t>обчислюється за формулою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20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uk-UA" sz="20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sz="2000" i="1">
                              <a:latin typeface="Cambria Math"/>
                            </a:rPr>
                            <m:t>𝜉</m:t>
                          </m:r>
                        </m:e>
                      </m:d>
                      <m:r>
                        <a:rPr lang="uk-UA" sz="2000" i="1">
                          <a:latin typeface="Cambria Math"/>
                        </a:rPr>
                        <m:t>=</m:t>
                      </m:r>
                      <m:r>
                        <a:rPr lang="uk-UA" sz="2000" i="1">
                          <a:latin typeface="Cambria Math"/>
                        </a:rPr>
                        <m:t>𝑀</m:t>
                      </m:r>
                      <m:sSup>
                        <m:sSup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uk-UA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uk-UA" sz="2000" i="1">
                                  <a:latin typeface="Cambria Math"/>
                                </a:rPr>
                                <m:t>𝜉</m:t>
                              </m:r>
                            </m:e>
                          </m:d>
                        </m:e>
                        <m:sup>
                          <m:r>
                            <a:rPr lang="uk-UA" sz="2000" i="1"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uk-UA" sz="20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uk-UA" sz="2000" i="1">
                              <a:latin typeface="Cambria Math"/>
                            </a:rPr>
                            <m:t>𝑖</m:t>
                          </m:r>
                        </m:sub>
                        <m:sup/>
                        <m:e/>
                      </m:nary>
                      <m:sSubSup>
                        <m:sSubSup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uk-UA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uk-UA" sz="2000" i="1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uk-UA" sz="2000" i="1">
                              <a:latin typeface="Cambria Math"/>
                            </a:rPr>
                            <m:t>𝑘</m:t>
                          </m:r>
                        </m:sup>
                      </m:sSubSup>
                      <m:sSub>
                        <m:sSub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20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uk-UA" sz="20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uk-UA" sz="2000" dirty="0"/>
              </a:p>
              <a:p>
                <a:pPr marL="0" indent="0">
                  <a:buNone/>
                </a:pPr>
                <a:r>
                  <a:rPr lang="uk-UA" sz="2000" dirty="0"/>
                  <a:t>а для абсолютно неперервної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20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uk-UA" sz="20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sz="2000" i="1">
                              <a:latin typeface="Cambria Math"/>
                            </a:rPr>
                            <m:t>𝜉</m:t>
                          </m:r>
                        </m:e>
                      </m:d>
                      <m:r>
                        <a:rPr lang="uk-UA" sz="2000" i="1">
                          <a:latin typeface="Cambria Math"/>
                        </a:rPr>
                        <m:t>=</m:t>
                      </m:r>
                      <m:r>
                        <a:rPr lang="uk-UA" sz="2000" i="1">
                          <a:latin typeface="Cambria Math"/>
                        </a:rPr>
                        <m:t>𝑀</m:t>
                      </m:r>
                      <m:sSup>
                        <m:sSup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uk-UA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uk-UA" sz="2000" i="1">
                                  <a:latin typeface="Cambria Math"/>
                                </a:rPr>
                                <m:t>𝜉</m:t>
                              </m:r>
                            </m:e>
                          </m:d>
                        </m:e>
                        <m:sup>
                          <m:r>
                            <a:rPr lang="uk-UA" sz="2000" i="1"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uk-UA" sz="2000" i="1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uk-UA" sz="2000" i="1">
                              <a:latin typeface="Cambria Math"/>
                            </a:rPr>
                            <m:t>−∞</m:t>
                          </m:r>
                        </m:sub>
                        <m:sup>
                          <m:r>
                            <a:rPr lang="uk-UA" sz="2000" i="1">
                              <a:latin typeface="Cambria Math"/>
                            </a:rPr>
                            <m:t>∞</m:t>
                          </m:r>
                        </m:sup>
                        <m:e/>
                      </m:nary>
                      <m:sSup>
                        <m:sSup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uk-UA" sz="20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uk-UA" sz="2000" i="1"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uk-UA" sz="2000" i="1">
                          <a:latin typeface="Cambria Math"/>
                        </a:rPr>
                        <m:t>𝑑𝐹</m:t>
                      </m:r>
                      <m:d>
                        <m:d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sz="20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uk-UA" sz="2000" i="1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uk-UA" sz="2000" i="1">
                              <a:latin typeface="Cambria Math"/>
                            </a:rPr>
                            <m:t>−∞</m:t>
                          </m:r>
                        </m:sub>
                        <m:sup>
                          <m:r>
                            <a:rPr lang="uk-UA" sz="2000" i="1">
                              <a:latin typeface="Cambria Math"/>
                            </a:rPr>
                            <m:t>∞</m:t>
                          </m:r>
                        </m:sup>
                        <m:e/>
                      </m:nary>
                      <m:sSup>
                        <m:sSup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uk-UA" sz="20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uk-UA" sz="2000" i="1"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uk-UA" sz="2000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sz="20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uk-UA" sz="2000" i="1">
                          <a:latin typeface="Cambria Math"/>
                        </a:rPr>
                        <m:t>𝑑𝑥</m:t>
                      </m:r>
                    </m:oMath>
                  </m:oMathPara>
                </a14:m>
                <a:endParaRPr lang="uk-UA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2000" i="1">
                          <a:latin typeface="Cambria Math"/>
                        </a:rPr>
                        <m:t>𝑎</m:t>
                      </m:r>
                      <m:r>
                        <a:rPr lang="uk-UA" sz="2000" i="1">
                          <a:latin typeface="Cambria Math"/>
                        </a:rPr>
                        <m:t>=</m:t>
                      </m:r>
                      <m:r>
                        <a:rPr lang="uk-UA" sz="2000" i="1"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sz="2000" i="1">
                              <a:latin typeface="Cambria Math"/>
                            </a:rPr>
                            <m:t>𝜉</m:t>
                          </m:r>
                        </m:e>
                      </m:d>
                    </m:oMath>
                  </m:oMathPara>
                </a14:m>
                <a:endParaRPr lang="uk-UA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2000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uk-UA" sz="20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sz="2000" i="1">
                              <a:latin typeface="Cambria Math"/>
                            </a:rPr>
                            <m:t>𝜉</m:t>
                          </m:r>
                        </m:e>
                      </m:d>
                      <m:r>
                        <a:rPr lang="uk-UA" sz="2000" i="1">
                          <a:latin typeface="Cambria Math"/>
                        </a:rPr>
                        <m:t>=</m:t>
                      </m:r>
                      <m:r>
                        <a:rPr lang="uk-UA" sz="2000" i="1">
                          <a:latin typeface="Cambria Math"/>
                        </a:rPr>
                        <m:t>𝑀</m:t>
                      </m:r>
                      <m:sSup>
                        <m:sSup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uk-UA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uk-UA" sz="2000" i="1">
                                  <a:latin typeface="Cambria Math"/>
                                </a:rPr>
                                <m:t>𝜉</m:t>
                              </m:r>
                              <m:r>
                                <a:rPr lang="uk-UA" sz="2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uk-UA" sz="2000" i="1">
                                  <a:latin typeface="Cambria Math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uk-UA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uk-UA" sz="2000" i="1">
                                      <a:latin typeface="Cambria Math"/>
                                    </a:rPr>
                                    <m:t>𝜉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uk-UA" sz="2000" i="1">
                              <a:latin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uk-UA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uk-UA" sz="2000" i="1">
                        <a:latin typeface="Cambria Math"/>
                      </a:rPr>
                      <m:t>𝜉</m:t>
                    </m:r>
                    <m:r>
                      <a:rPr lang="uk-UA" sz="2000" i="1">
                        <a:latin typeface="Cambria Math"/>
                      </a:rPr>
                      <m:t> </m:t>
                    </m:r>
                  </m:oMath>
                </a14:m>
                <a:r>
                  <a:rPr lang="uk-UA" sz="2000" dirty="0"/>
                  <a:t>-</a:t>
                </a:r>
                <a:r>
                  <a:rPr lang="uk-UA" sz="2000" dirty="0" err="1"/>
                  <a:t>дискр</a:t>
                </a:r>
                <a:r>
                  <a:rPr lang="uk-UA" sz="2000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2000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uk-UA" sz="20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sz="2000" i="1">
                              <a:latin typeface="Cambria Math"/>
                            </a:rPr>
                            <m:t>𝜉</m:t>
                          </m:r>
                        </m:e>
                      </m:d>
                      <m:r>
                        <a:rPr lang="uk-UA" sz="20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uk-UA" sz="2000" i="1">
                              <a:latin typeface="Cambria Math"/>
                            </a:rPr>
                            <m:t>𝑖</m:t>
                          </m:r>
                        </m:sub>
                        <m:sup/>
                        <m:e/>
                      </m:nary>
                      <m:sSup>
                        <m:sSup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uk-UA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uk-UA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uk-UA" sz="20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uk-UA" sz="2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uk-UA" sz="2000" i="1">
                                  <a:latin typeface="Cambria Math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uk-UA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uk-UA" sz="2000" i="1">
                                      <a:latin typeface="Cambria Math"/>
                                    </a:rPr>
                                    <m:t>𝜉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uk-UA" sz="2000" i="1">
                              <a:latin typeface="Cambria Math"/>
                            </a:rPr>
                            <m:t>𝑘</m:t>
                          </m:r>
                        </m:sup>
                      </m:sSup>
                      <m:sSub>
                        <m:sSub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20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uk-UA" sz="20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uk-UA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uk-UA" sz="2000" i="1">
                        <a:latin typeface="Cambria Math"/>
                      </a:rPr>
                      <m:t>𝜉</m:t>
                    </m:r>
                    <m:r>
                      <a:rPr lang="uk-UA" sz="2000" i="1">
                        <a:latin typeface="Cambria Math"/>
                      </a:rPr>
                      <m:t> </m:t>
                    </m:r>
                  </m:oMath>
                </a14:m>
                <a:r>
                  <a:rPr lang="uk-UA" sz="2000" dirty="0"/>
                  <a:t>- </a:t>
                </a:r>
                <a:r>
                  <a:rPr lang="uk-UA" sz="2000" dirty="0" err="1"/>
                  <a:t>абс</a:t>
                </a:r>
                <a:r>
                  <a:rPr lang="uk-UA" sz="2000" dirty="0"/>
                  <a:t>. </a:t>
                </a:r>
                <a:r>
                  <a:rPr lang="uk-UA" sz="2000" dirty="0" err="1"/>
                  <a:t>непер</a:t>
                </a:r>
                <a:r>
                  <a:rPr lang="uk-UA" sz="2000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2000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uk-UA" sz="20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sz="2000" i="1">
                              <a:latin typeface="Cambria Math"/>
                            </a:rPr>
                            <m:t>𝜉</m:t>
                          </m:r>
                        </m:e>
                      </m:d>
                      <m:r>
                        <a:rPr lang="uk-UA" sz="2000" i="1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uk-UA" sz="2000" i="1">
                              <a:latin typeface="Cambria Math"/>
                            </a:rPr>
                            <m:t>−∞</m:t>
                          </m:r>
                        </m:sub>
                        <m:sup>
                          <m:r>
                            <a:rPr lang="uk-UA" sz="2000" i="1">
                              <a:latin typeface="Cambria Math"/>
                            </a:rPr>
                            <m:t>∞</m:t>
                          </m:r>
                        </m:sup>
                        <m:e/>
                      </m:nary>
                      <m:sSup>
                        <m:sSup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uk-UA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uk-UA" sz="20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uk-UA" sz="2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uk-UA" sz="2000" i="1">
                                  <a:latin typeface="Cambria Math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uk-UA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uk-UA" sz="2000" i="1">
                                      <a:latin typeface="Cambria Math"/>
                                    </a:rPr>
                                    <m:t>𝜉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uk-UA" sz="2000" i="1"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uk-UA" sz="2000" i="1">
                          <a:latin typeface="Cambria Math"/>
                        </a:rPr>
                        <m:t>𝑑𝐹</m:t>
                      </m:r>
                      <m:d>
                        <m:d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sz="2000" i="1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uk-UA" sz="2000" dirty="0"/>
              </a:p>
              <a:p>
                <a:pPr marL="0" indent="0">
                  <a:buNone/>
                </a:pPr>
                <a:endParaRPr lang="uk-UA" sz="2000" dirty="0"/>
              </a:p>
            </p:txBody>
          </p:sp>
        </mc:Choice>
        <mc:Fallback xmlns="">
          <p:sp>
            <p:nvSpPr>
              <p:cNvPr id="4" name="Місце для вмісту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5124"/>
                <a:ext cx="10515600" cy="6492875"/>
              </a:xfrm>
              <a:blipFill rotWithShape="1">
                <a:blip r:embed="rId2"/>
                <a:stretch>
                  <a:fillRect l="-638" t="-939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1406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Місце для вмісту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5124"/>
                <a:ext cx="10515600" cy="649287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/>
                  <a:t>	</a:t>
                </a:r>
                <a:r>
                  <a:rPr lang="uk-UA" sz="2000" b="1" dirty="0" smtClean="0"/>
                  <a:t>4.</a:t>
                </a:r>
                <a:r>
                  <a:rPr lang="uk-UA" sz="2000" b="1" u="sng" dirty="0" smtClean="0"/>
                  <a:t>Розподіл </a:t>
                </a:r>
                <a:r>
                  <a:rPr lang="uk-UA" sz="2000" b="1" u="sng" dirty="0" err="1"/>
                  <a:t>Пуасона</a:t>
                </a:r>
                <a:endParaRPr lang="uk-UA" sz="2000" dirty="0"/>
              </a:p>
              <a:p>
                <a:pPr marL="0" indent="0">
                  <a:buNone/>
                </a:pPr>
                <a:r>
                  <a:rPr lang="uk-UA" sz="2000" dirty="0" smtClean="0"/>
                  <a:t>Позначимо </a:t>
                </a:r>
                <a:r>
                  <a:rPr lang="uk-UA" sz="2000" dirty="0"/>
                  <a:t>через </a:t>
                </a:r>
                <a:r>
                  <a:rPr lang="en-GB" sz="2000" dirty="0"/>
                  <a:t>g</a:t>
                </a:r>
                <a:r>
                  <a:rPr lang="uk-UA" sz="2000" dirty="0"/>
                  <a:t>(</a:t>
                </a:r>
                <a:r>
                  <a:rPr lang="en-GB" sz="2000" dirty="0"/>
                  <a:t>s</a:t>
                </a:r>
                <a:r>
                  <a:rPr lang="uk-UA" sz="2000" dirty="0"/>
                  <a:t>,</a:t>
                </a:r>
                <a:r>
                  <a:rPr lang="en-GB" sz="2000" dirty="0"/>
                  <a:t>t</a:t>
                </a:r>
                <a:r>
                  <a:rPr lang="uk-UA" sz="2000" dirty="0"/>
                  <a:t>) послідовність дій {</a:t>
                </a:r>
                <a:r>
                  <a:rPr lang="en-GB" sz="2000" dirty="0" err="1"/>
                  <a:t>P</a:t>
                </a:r>
                <a:r>
                  <a:rPr lang="en-GB" sz="2000" baseline="-25000" dirty="0" err="1"/>
                  <a:t>k</a:t>
                </a:r>
                <a:r>
                  <a:rPr lang="uk-UA" sz="2000" dirty="0"/>
                  <a:t>(</a:t>
                </a:r>
                <a:r>
                  <a:rPr lang="en-GB" sz="2000" dirty="0"/>
                  <a:t>t</a:t>
                </a:r>
                <a:r>
                  <a:rPr lang="uk-UA" sz="2000" dirty="0"/>
                  <a:t>)}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uk-UA" sz="2000" i="1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000" i="1">
                            <a:latin typeface="Cambria Math"/>
                          </a:rPr>
                          <m:t>𝑠</m:t>
                        </m:r>
                        <m:r>
                          <a:rPr lang="uk-UA" sz="2000" i="1">
                            <a:latin typeface="Cambria Math"/>
                          </a:rPr>
                          <m:t>,</m:t>
                        </m:r>
                        <m:r>
                          <a:rPr lang="uk-UA" sz="20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uk-UA" sz="2000" i="1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uk-UA" sz="2000" i="1">
                            <a:latin typeface="Cambria Math"/>
                          </a:rPr>
                          <m:t>𝑘</m:t>
                        </m:r>
                        <m:r>
                          <a:rPr lang="uk-UA" sz="2000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uk-UA" sz="2000" i="1">
                            <a:latin typeface="Cambria Math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0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uk-UA" sz="20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uk-UA" sz="20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sSup>
                          <m:sSupPr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uk-UA" sz="2000" i="1"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uk-UA" sz="2000" i="1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r>
                          <a:rPr lang="uk-UA" sz="2000" i="1">
                            <a:latin typeface="Cambria Math"/>
                          </a:rPr>
                          <m:t>,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uk-UA" sz="2000" i="1">
                                <a:latin typeface="Cambria Math"/>
                              </a:rPr>
                              <m:t>𝑠</m:t>
                            </m:r>
                          </m:e>
                        </m:d>
                        <m:r>
                          <a:rPr lang="uk-UA" sz="2000" i="1">
                            <a:latin typeface="Cambria Math"/>
                          </a:rPr>
                          <m:t>&lt;1</m:t>
                        </m:r>
                      </m:e>
                    </m:nary>
                  </m:oMath>
                </a14:m>
                <a:r>
                  <a:rPr lang="uk-UA" sz="2000" i="1" dirty="0"/>
                  <a:t>   </a:t>
                </a:r>
                <a:r>
                  <a:rPr lang="uk-UA" sz="2000" dirty="0"/>
                  <a:t>(3)</a:t>
                </a:r>
              </a:p>
              <a:p>
                <a:pPr marL="0" indent="0">
                  <a:buNone/>
                </a:pPr>
                <a:r>
                  <a:rPr lang="uk-UA" sz="2000" dirty="0"/>
                  <a:t>З огляду на початкову умову (2)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2000" i="1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/>
                          </a:rPr>
                          <m:t>𝑠</m:t>
                        </m:r>
                        <m:r>
                          <a:rPr lang="ru-RU" sz="2000" i="1">
                            <a:latin typeface="Cambria Math"/>
                          </a:rPr>
                          <m:t>,0</m:t>
                        </m:r>
                      </m:e>
                    </m:d>
                    <m:r>
                      <a:rPr lang="ru-RU" sz="2000" i="1">
                        <a:latin typeface="Cambria Math"/>
                      </a:rPr>
                      <m:t>=1</m:t>
                    </m:r>
                  </m:oMath>
                </a14:m>
                <a:r>
                  <a:rPr lang="ru-RU" sz="2000" i="1" dirty="0"/>
                  <a:t> </a:t>
                </a:r>
                <a:r>
                  <a:rPr lang="ru-RU" sz="2000" i="1" dirty="0" smtClean="0"/>
                  <a:t>		</a:t>
                </a:r>
                <a:r>
                  <a:rPr lang="uk-UA" sz="2000" dirty="0" smtClean="0"/>
                  <a:t>(</a:t>
                </a:r>
                <a:r>
                  <a:rPr lang="uk-UA" sz="2000" dirty="0"/>
                  <a:t>4)</a:t>
                </a:r>
              </a:p>
              <a:p>
                <a:pPr marL="0" indent="0">
                  <a:buNone/>
                </a:pPr>
                <a:r>
                  <a:rPr lang="uk-UA" sz="2000" dirty="0"/>
                  <a:t>Помножимо друге рівняння (1) на </a:t>
                </a:r>
                <a:r>
                  <a:rPr lang="en-GB" sz="2000" dirty="0" err="1"/>
                  <a:t>s</a:t>
                </a:r>
                <a:r>
                  <a:rPr lang="en-GB" sz="2000" baseline="30000" dirty="0" err="1"/>
                  <a:t>k</a:t>
                </a:r>
                <a:r>
                  <a:rPr lang="en-GB" sz="2000" baseline="30000" dirty="0"/>
                  <a:t> </a:t>
                </a:r>
                <a:r>
                  <a:rPr lang="ru-RU" sz="2000" dirty="0"/>
                  <a:t>, </a:t>
                </a:r>
                <a:r>
                  <a:rPr lang="uk-UA" sz="2000" dirty="0"/>
                  <a:t>просумуємо їх на </a:t>
                </a:r>
                <a:r>
                  <a:rPr lang="en-US" sz="2000" dirty="0"/>
                  <a:t>k</a:t>
                </a:r>
                <a:r>
                  <a:rPr lang="uk-UA" sz="2000" dirty="0"/>
                  <a:t> від 1 до</a:t>
                </a:r>
                <a14:m>
                  <m:oMath xmlns:m="http://schemas.openxmlformats.org/officeDocument/2006/math">
                    <m:r>
                      <a:rPr lang="uk-UA" sz="2000" i="1">
                        <a:latin typeface="Cambria Math"/>
                      </a:rPr>
                      <m:t> ∞</m:t>
                    </m:r>
                  </m:oMath>
                </a14:m>
                <a:r>
                  <a:rPr lang="uk-UA" sz="2000" dirty="0"/>
                  <a:t>, </a:t>
                </a:r>
                <a:r>
                  <a:rPr lang="uk-UA" sz="2000" dirty="0" err="1"/>
                  <a:t>додамо</a:t>
                </a:r>
                <a:r>
                  <a:rPr lang="uk-UA" sz="2000" dirty="0"/>
                  <a:t> результат до першого рівняння (1) . Одержимо співвідношення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000" i="1">
                              <a:latin typeface="Cambria Math"/>
                            </a:rPr>
                            <m:t>𝑘</m:t>
                          </m:r>
                          <m:r>
                            <a:rPr lang="en-GB" sz="20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uk-UA" sz="2000" i="1">
                              <a:latin typeface="Cambria Math"/>
                            </a:rPr>
                            <m:t>∞</m:t>
                          </m:r>
                        </m:sup>
                        <m:e>
                          <m:sSubSup>
                            <m:sSubSupPr>
                              <m:ctrlPr>
                                <a:rPr lang="uk-UA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uk-UA" sz="20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uk-UA" sz="2000" i="1">
                                  <a:latin typeface="Cambria Math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uk-UA" sz="2000" i="1">
                                  <a:latin typeface="Cambria Math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uk-UA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uk-UA" sz="200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uk-UA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uk-UA" sz="2000" i="1"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uk-UA" sz="2000" i="1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  <m:r>
                            <a:rPr lang="uk-UA" sz="2000" i="1">
                              <a:latin typeface="Cambria Math"/>
                            </a:rPr>
                            <m:t>=</m:t>
                          </m:r>
                          <m:r>
                            <a:rPr lang="uk-UA" sz="2000" i="1">
                              <a:latin typeface="Cambria Math"/>
                            </a:rPr>
                            <m:t>𝜆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uk-UA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uk-UA" sz="20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uk-UA" sz="20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uk-UA" sz="2000" i="1">
                                  <a:latin typeface="Cambria Math"/>
                                </a:rPr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uk-UA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sz="2000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uk-UA" sz="20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uk-UA" sz="2000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uk-UA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uk-UA" sz="20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uk-UA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uk-UA" sz="2000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uk-UA" sz="2000" i="1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uk-UA" sz="2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uk-UA" sz="2000" i="1">
                                  <a:latin typeface="Cambria Math"/>
                                </a:rPr>
                                <m:t>𝜆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uk-UA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uk-UA" sz="20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uk-UA" sz="2000" i="1">
                                      <a:latin typeface="Cambria Math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uk-UA" sz="2000" i="1">
                                      <a:latin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uk-UA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sz="2000" i="1"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uk-UA" sz="2000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uk-UA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uk-UA" sz="2000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uk-UA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uk-UA" sz="2000" i="1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uk-UA" sz="2000" i="1">
                                          <a:latin typeface="Cambria Math"/>
                                        </a:rPr>
                                        <m:t>𝑘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uk-UA" sz="2000" dirty="0"/>
              </a:p>
              <a:p>
                <a:pPr marL="0" indent="0">
                  <a:buNone/>
                </a:pPr>
                <a:r>
                  <a:rPr lang="uk-UA" sz="2000" dirty="0"/>
                  <a:t>Яке в термінах </a:t>
                </a:r>
                <a:r>
                  <a:rPr lang="uk-UA" sz="2000" dirty="0" err="1"/>
                  <a:t>генератриса</a:t>
                </a:r>
                <a:r>
                  <a:rPr lang="uk-UA" sz="2000" dirty="0"/>
                  <a:t> (3) записується так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2000" i="1">
                            <a:latin typeface="Cambria Math"/>
                          </a:rPr>
                          <m:t>𝜕</m:t>
                        </m:r>
                        <m:r>
                          <a:rPr lang="en-GB" sz="2000" i="1">
                            <a:latin typeface="Cambria Math"/>
                          </a:rPr>
                          <m:t>𝑔</m:t>
                        </m:r>
                        <m:r>
                          <a:rPr lang="en-GB" sz="2000" i="1">
                            <a:latin typeface="Cambria Math"/>
                          </a:rPr>
                          <m:t>(</m:t>
                        </m:r>
                        <m:r>
                          <a:rPr lang="en-GB" sz="2000" i="1">
                            <a:latin typeface="Cambria Math"/>
                          </a:rPr>
                          <m:t>𝑠</m:t>
                        </m:r>
                        <m:r>
                          <a:rPr lang="en-GB" sz="2000" i="1">
                            <a:latin typeface="Cambria Math"/>
                          </a:rPr>
                          <m:t>,</m:t>
                        </m:r>
                        <m:r>
                          <a:rPr lang="en-GB" sz="2000" i="1">
                            <a:latin typeface="Cambria Math"/>
                          </a:rPr>
                          <m:t>𝑡</m:t>
                        </m:r>
                        <m:r>
                          <a:rPr lang="en-GB" sz="2000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uk-UA" sz="2000" i="1">
                            <a:latin typeface="Cambria Math"/>
                          </a:rPr>
                          <m:t>𝜕</m:t>
                        </m:r>
                        <m:r>
                          <a:rPr lang="uk-UA" sz="2000" i="1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uk-UA" sz="2000" i="1">
                        <a:latin typeface="Cambria Math"/>
                      </a:rPr>
                      <m:t>=</m:t>
                    </m:r>
                  </m:oMath>
                </a14:m>
                <a:r>
                  <a:rPr lang="en-GB" sz="2000" dirty="0"/>
                  <a:t> λ(1-1)g(</a:t>
                </a:r>
                <a:r>
                  <a:rPr lang="en-GB" sz="2000" dirty="0" err="1"/>
                  <a:t>s,t</a:t>
                </a:r>
                <a:r>
                  <a:rPr lang="en-GB" sz="2000" dirty="0"/>
                  <a:t>)</a:t>
                </a:r>
                <a:endParaRPr lang="uk-UA" sz="2000" dirty="0"/>
              </a:p>
              <a:p>
                <a:pPr marL="0" indent="0">
                  <a:buNone/>
                </a:pPr>
                <a:r>
                  <a:rPr lang="ru-RU" sz="2000" dirty="0" err="1"/>
                  <a:t>Звідси</a:t>
                </a:r>
                <a:r>
                  <a:rPr lang="ru-RU" sz="2000" dirty="0"/>
                  <a:t> 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sz="20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GB" sz="2000" i="1">
                            <a:latin typeface="Cambria Math"/>
                          </a:rPr>
                          <m:t>𝑡</m:t>
                        </m:r>
                      </m:sup>
                      <m:e>
                        <m:f>
                          <m:fPr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000" i="1">
                                <a:latin typeface="Cambria Math"/>
                              </a:rPr>
                              <m:t>𝜕</m:t>
                            </m:r>
                            <m:r>
                              <a:rPr lang="en-GB" sz="2000" i="1">
                                <a:latin typeface="Cambria Math"/>
                              </a:rPr>
                              <m:t>𝑙𝑛𝑔</m:t>
                            </m:r>
                            <m:r>
                              <a:rPr lang="ru-RU" sz="2000" i="1">
                                <a:latin typeface="Cambria Math"/>
                              </a:rPr>
                              <m:t>(</m:t>
                            </m:r>
                            <m:r>
                              <a:rPr lang="en-GB" sz="2000" i="1">
                                <a:latin typeface="Cambria Math"/>
                              </a:rPr>
                              <m:t>𝑠</m:t>
                            </m:r>
                            <m:r>
                              <a:rPr lang="ru-RU" sz="2000" i="1">
                                <a:latin typeface="Cambria Math"/>
                              </a:rPr>
                              <m:t>,</m:t>
                            </m:r>
                            <m:r>
                              <a:rPr lang="en-GB" sz="2000" i="1">
                                <a:latin typeface="Cambria Math"/>
                              </a:rPr>
                              <m:t>𝑡</m:t>
                            </m:r>
                            <m:r>
                              <a:rPr lang="ru-RU" sz="2000" i="1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GB" sz="2000" i="1">
                                <a:latin typeface="Cambria Math"/>
                              </a:rPr>
                              <m:t>𝜕</m:t>
                            </m:r>
                            <m:r>
                              <a:rPr lang="en-GB" sz="2000" i="1">
                                <a:latin typeface="Cambria Math"/>
                              </a:rPr>
                              <m:t>𝑡</m:t>
                            </m:r>
                          </m:den>
                        </m:f>
                      </m:e>
                    </m:nary>
                    <m:r>
                      <a:rPr lang="ru-RU" sz="2000" i="1">
                        <a:latin typeface="Cambria Math"/>
                      </a:rPr>
                      <m:t>= </m:t>
                    </m:r>
                    <m:nary>
                      <m:naryPr>
                        <m:limLoc m:val="subSup"/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sz="20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GB" sz="2000" i="1">
                            <a:latin typeface="Cambria Math"/>
                          </a:rPr>
                          <m:t>𝑡</m:t>
                        </m:r>
                      </m:sup>
                      <m:e>
                        <m:r>
                          <a:rPr lang="en-GB" sz="2000" i="1">
                            <a:latin typeface="Cambria Math"/>
                          </a:rPr>
                          <m:t>𝜆</m:t>
                        </m:r>
                        <m:r>
                          <a:rPr lang="ru-RU" sz="2000" i="1">
                            <a:latin typeface="Cambria Math"/>
                          </a:rPr>
                          <m:t>(</m:t>
                        </m:r>
                        <m:r>
                          <a:rPr lang="en-GB" sz="2000" i="1">
                            <a:latin typeface="Cambria Math"/>
                          </a:rPr>
                          <m:t>𝑠</m:t>
                        </m:r>
                        <m:r>
                          <a:rPr lang="ru-RU" sz="2000" i="1">
                            <a:latin typeface="Cambria Math"/>
                          </a:rPr>
                          <m:t>−1)</m:t>
                        </m:r>
                        <m:r>
                          <a:rPr lang="en-GB" sz="2000" i="1">
                            <a:latin typeface="Cambria Math"/>
                          </a:rPr>
                          <m:t>𝜕</m:t>
                        </m:r>
                        <m:r>
                          <a:rPr lang="en-GB" sz="2000" i="1">
                            <a:latin typeface="Cambria Math"/>
                          </a:rPr>
                          <m:t>𝑡</m:t>
                        </m:r>
                      </m:e>
                    </m:nary>
                  </m:oMath>
                </a14:m>
                <a:endParaRPr lang="uk-UA" sz="2000" dirty="0"/>
              </a:p>
              <a:p>
                <a:pPr marL="0" indent="0">
                  <a:buNone/>
                </a:pPr>
                <a:r>
                  <a:rPr lang="uk-UA" sz="2000" dirty="0"/>
                  <a:t>Отже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uk-UA" sz="2000">
                              <a:latin typeface="Cambria Math"/>
                            </a:rPr>
                            <m:t>ln</m:t>
                          </m:r>
                        </m:fName>
                        <m:e>
                          <m:r>
                            <a:rPr lang="uk-UA" sz="2000" i="1">
                              <a:latin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lang="uk-UA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uk-UA" sz="200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uk-UA" sz="20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uk-UA" sz="200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uk-UA" sz="2000" i="1">
                              <a:latin typeface="Cambria Math"/>
                            </a:rPr>
                            <m:t>=</m:t>
                          </m:r>
                          <m:func>
                            <m:funcPr>
                              <m:ctrlPr>
                                <a:rPr lang="uk-UA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uk-UA" sz="2000">
                                  <a:latin typeface="Cambria Math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uk-UA" sz="2000" i="1">
                                  <a:latin typeface="Cambria Math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uk-UA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uk-UA" sz="2000" i="1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uk-UA" sz="2000" i="1">
                                      <a:latin typeface="Cambria Math"/>
                                    </a:rPr>
                                    <m:t>,0</m:t>
                                  </m:r>
                                </m:e>
                              </m:d>
                              <m:r>
                                <a:rPr lang="uk-UA" sz="2000" i="1">
                                  <a:latin typeface="Cambria Math"/>
                                </a:rPr>
                                <m:t>= </m:t>
                              </m:r>
                              <m:r>
                                <a:rPr lang="uk-UA" sz="2000" i="1">
                                  <a:latin typeface="Cambria Math"/>
                                </a:rPr>
                                <m:t>𝜆</m:t>
                              </m:r>
                              <m:r>
                                <a:rPr lang="uk-UA" sz="20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uk-UA" sz="200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uk-UA" sz="2000" i="1">
                                  <a:latin typeface="Cambria Math"/>
                                </a:rPr>
                                <m:t>−1)</m:t>
                              </m:r>
                              <m:r>
                                <a:rPr lang="uk-UA" sz="2000" i="1">
                                  <a:latin typeface="Cambria Math"/>
                                </a:rPr>
                                <m:t>𝑡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uk-UA" sz="2000" dirty="0"/>
              </a:p>
              <a:p>
                <a:pPr marL="0" indent="0">
                  <a:buNone/>
                </a:pPr>
                <a:endParaRPr lang="uk-UA" sz="2000" dirty="0"/>
              </a:p>
            </p:txBody>
          </p:sp>
        </mc:Choice>
        <mc:Fallback xmlns="">
          <p:sp>
            <p:nvSpPr>
              <p:cNvPr id="3" name="Місце для вмісту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5124"/>
                <a:ext cx="10515600" cy="6492875"/>
              </a:xfrm>
              <a:blipFill rotWithShape="1">
                <a:blip r:embed="rId2"/>
                <a:stretch>
                  <a:fillRect l="-638" t="-939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904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Місце для вмісту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5124"/>
                <a:ext cx="10515600" cy="649287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uk-UA" sz="2000" dirty="0" smtClean="0"/>
                  <a:t>З </a:t>
                </a:r>
                <a:r>
                  <a:rPr lang="uk-UA" sz="2000" dirty="0"/>
                  <a:t>огляду на умову (4) отримаємо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2000" i="1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sz="2000" i="1">
                              <a:latin typeface="Cambria Math"/>
                            </a:rPr>
                            <m:t>𝑠</m:t>
                          </m:r>
                          <m:r>
                            <a:rPr lang="uk-UA" sz="2000" i="1">
                              <a:latin typeface="Cambria Math"/>
                            </a:rPr>
                            <m:t>,</m:t>
                          </m:r>
                          <m:r>
                            <a:rPr lang="uk-UA" sz="20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uk-UA" sz="2000" i="1">
                          <a:latin typeface="Cambria Math"/>
                        </a:rPr>
                        <m:t>= </m:t>
                      </m:r>
                      <m:sSup>
                        <m:sSup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uk-UA" sz="20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uk-UA" sz="2000" i="1">
                              <a:latin typeface="Cambria Math"/>
                            </a:rPr>
                            <m:t>𝜆</m:t>
                          </m:r>
                          <m:d>
                            <m:dPr>
                              <m:ctrlPr>
                                <a:rPr lang="uk-UA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uk-UA" sz="200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uk-UA" sz="2000" i="1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uk-UA" sz="2000" i="1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uk-UA" sz="20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uk-UA" sz="20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uk-UA" sz="2000" i="1">
                              <a:latin typeface="Cambria Math"/>
                            </a:rPr>
                            <m:t>−</m:t>
                          </m:r>
                          <m:r>
                            <a:rPr lang="uk-UA" sz="2000" i="1">
                              <a:latin typeface="Cambria Math"/>
                            </a:rPr>
                            <m:t>𝜆</m:t>
                          </m:r>
                          <m:r>
                            <a:rPr lang="uk-UA" sz="2000" i="1">
                              <a:latin typeface="Cambria Math"/>
                            </a:rPr>
                            <m:t>𝑡</m:t>
                          </m:r>
                        </m:sup>
                      </m:sSup>
                      <m:nary>
                        <m:naryPr>
                          <m:chr m:val="∑"/>
                          <m:limLoc m:val="undOvr"/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uk-UA" sz="2000" i="1">
                              <a:latin typeface="Cambria Math"/>
                            </a:rPr>
                            <m:t>𝑘</m:t>
                          </m:r>
                          <m:r>
                            <a:rPr lang="uk-UA" sz="20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uk-UA" sz="2000" i="1">
                              <a:latin typeface="Cambria Math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uk-UA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uk-UA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uk-UA" sz="20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uk-UA" sz="2000" i="1">
                                      <a:latin typeface="Cambria Math"/>
                                    </a:rPr>
                                    <m:t>𝜆</m:t>
                                  </m:r>
                                  <m:r>
                                    <a:rPr lang="uk-UA" sz="2000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uk-UA" sz="20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uk-UA" sz="2000" i="1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uk-UA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uk-UA" sz="200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uk-UA" sz="2000" i="1"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sSup>
                        <m:sSup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uk-UA" sz="2000" i="1"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uk-UA" sz="2000" i="1">
                              <a:latin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uk-UA" sz="2000" dirty="0"/>
              </a:p>
              <a:p>
                <a:pPr marL="0" indent="0">
                  <a:buNone/>
                </a:pPr>
                <a:r>
                  <a:rPr lang="uk-UA" sz="2000" dirty="0"/>
                  <a:t>Порівнюючи останній вираз із виразом (3) , приходимо до висновку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uk-UA" sz="2000" i="1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0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uk-UA" sz="2000" i="1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uk-UA" sz="20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uk-UA" sz="2000" i="1">
                            <a:latin typeface="Cambria Math"/>
                          </a:rPr>
                          <m:t>−</m:t>
                        </m:r>
                        <m:r>
                          <a:rPr lang="uk-UA" sz="2000" i="1">
                            <a:latin typeface="Cambria Math"/>
                          </a:rPr>
                          <m:t>𝜆</m:t>
                        </m:r>
                        <m:r>
                          <a:rPr lang="uk-UA" sz="2000" i="1">
                            <a:latin typeface="Cambria Math"/>
                          </a:rPr>
                          <m:t>𝑡</m:t>
                        </m:r>
                      </m:sup>
                    </m:sSup>
                    <m:f>
                      <m:f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uk-UA" sz="2000" i="1">
                                <a:latin typeface="Cambria Math"/>
                              </a:rPr>
                              <m:t>(</m:t>
                            </m:r>
                            <m:r>
                              <a:rPr lang="uk-UA" sz="2000" i="1">
                                <a:latin typeface="Cambria Math"/>
                              </a:rPr>
                              <m:t>𝜆</m:t>
                            </m:r>
                            <m:r>
                              <a:rPr lang="uk-UA" sz="2000" i="1">
                                <a:latin typeface="Cambria Math"/>
                              </a:rPr>
                              <m:t>𝑡</m:t>
                            </m:r>
                            <m:r>
                              <a:rPr lang="uk-UA" sz="2000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uk-UA" sz="2000" i="1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uk-UA" sz="2000" i="1">
                                <a:latin typeface="Cambria Math"/>
                              </a:rPr>
                              <m:t>𝑘</m:t>
                            </m:r>
                          </m:e>
                          <m:sup>
                            <m:r>
                              <a:rPr lang="uk-UA" sz="2000" i="1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</m:den>
                    </m:f>
                    <m:r>
                      <a:rPr lang="uk-UA" sz="2000" i="1">
                        <a:latin typeface="Cambria Math"/>
                      </a:rPr>
                      <m:t>, (</m:t>
                    </m:r>
                    <m:r>
                      <a:rPr lang="uk-UA" sz="2000" i="1">
                        <a:latin typeface="Cambria Math"/>
                      </a:rPr>
                      <m:t>𝑘</m:t>
                    </m:r>
                    <m:r>
                      <a:rPr lang="uk-UA" sz="2000" i="1">
                        <a:latin typeface="Cambria Math"/>
                      </a:rPr>
                      <m:t>=0,1,2,…)</m:t>
                    </m:r>
                  </m:oMath>
                </a14:m>
                <a:r>
                  <a:rPr lang="uk-UA" sz="2000" dirty="0"/>
                  <a:t> </a:t>
                </a:r>
                <a:r>
                  <a:rPr lang="uk-UA" sz="2000" dirty="0" smtClean="0"/>
                  <a:t>		(</a:t>
                </a:r>
                <a:r>
                  <a:rPr lang="uk-UA" sz="2000" dirty="0"/>
                  <a:t>5)</a:t>
                </a:r>
              </a:p>
              <a:p>
                <a:pPr marL="0" indent="0">
                  <a:buNone/>
                </a:pPr>
                <a:r>
                  <a:rPr lang="uk-UA" sz="2000" dirty="0"/>
                  <a:t>Оскільки </a:t>
                </a:r>
                <a:r>
                  <a:rPr lang="uk-UA" sz="2000" dirty="0" err="1"/>
                  <a:t>сумма</a:t>
                </a:r>
                <a:r>
                  <a:rPr lang="uk-UA" sz="2000" dirty="0"/>
                  <a:t> виразів справа у формулі (5) дорівнює одиниці при довільному </a:t>
                </a:r>
                <a:r>
                  <a:rPr lang="en-GB" sz="2000" dirty="0"/>
                  <a:t>t</a:t>
                </a:r>
                <a:r>
                  <a:rPr lang="ru-RU" sz="2000" dirty="0"/>
                  <a:t> ≥ 0, то </a:t>
                </a:r>
                <a:r>
                  <a:rPr lang="ru-RU" sz="2000" dirty="0" err="1"/>
                  <a:t>ймовірності</a:t>
                </a:r>
                <a:r>
                  <a:rPr lang="ru-RU" sz="2000" dirty="0"/>
                  <a:t> (5) </a:t>
                </a:r>
                <a:r>
                  <a:rPr lang="ru-RU" sz="2000" dirty="0" err="1"/>
                  <a:t>утворюють</a:t>
                </a:r>
                <a:r>
                  <a:rPr lang="ru-RU" sz="2000" dirty="0"/>
                  <a:t> </a:t>
                </a:r>
                <a:r>
                  <a:rPr lang="ru-RU" sz="2000" dirty="0" err="1"/>
                  <a:t>розподіл</a:t>
                </a:r>
                <a:r>
                  <a:rPr lang="ru-RU" sz="2000" dirty="0"/>
                  <a:t> . </a:t>
                </a:r>
                <a:r>
                  <a:rPr lang="ru-RU" sz="2000" dirty="0" err="1"/>
                  <a:t>Це</a:t>
                </a:r>
                <a:r>
                  <a:rPr lang="ru-RU" sz="2000" dirty="0"/>
                  <a:t> і є </a:t>
                </a:r>
                <a:r>
                  <a:rPr lang="ru-RU" sz="2000" dirty="0" err="1"/>
                  <a:t>розподіл</a:t>
                </a:r>
                <a:r>
                  <a:rPr lang="ru-RU" sz="2000" dirty="0"/>
                  <a:t> </a:t>
                </a:r>
                <a:r>
                  <a:rPr lang="ru-RU" sz="2000" dirty="0" err="1"/>
                  <a:t>Пуасона</a:t>
                </a:r>
                <a:r>
                  <a:rPr lang="ru-RU" sz="2000" dirty="0"/>
                  <a:t> з параметрами λ</a:t>
                </a:r>
                <a:r>
                  <a:rPr lang="en-GB" sz="2000" dirty="0"/>
                  <a:t>t</a:t>
                </a:r>
                <a:r>
                  <a:rPr lang="uk-UA" sz="2000" dirty="0"/>
                  <a:t>.</a:t>
                </a:r>
              </a:p>
              <a:p>
                <a:pPr marL="0" indent="0">
                  <a:buNone/>
                </a:pPr>
                <a:r>
                  <a:rPr lang="uk-UA" sz="2000" dirty="0"/>
                  <a:t>Функція </a:t>
                </a:r>
                <a:r>
                  <a:rPr lang="en-GB" sz="2000" dirty="0"/>
                  <a:t>p</a:t>
                </a:r>
                <a:r>
                  <a:rPr lang="ru-RU" sz="2000" baseline="-25000" dirty="0"/>
                  <a:t>0</a:t>
                </a:r>
                <a:r>
                  <a:rPr lang="ru-RU" sz="2000" dirty="0"/>
                  <a:t>(</a:t>
                </a:r>
                <a:r>
                  <a:rPr lang="en-GB" sz="2000" dirty="0"/>
                  <a:t>t</a:t>
                </a:r>
                <a:r>
                  <a:rPr lang="ru-RU" sz="2000" dirty="0"/>
                  <a:t>) </a:t>
                </a:r>
                <a:r>
                  <a:rPr lang="uk-UA" sz="2000" dirty="0"/>
                  <a:t>монотонно спадає від одиниці при </a:t>
                </a:r>
                <a:r>
                  <a:rPr lang="en-US" sz="2000" dirty="0"/>
                  <a:t>t</a:t>
                </a:r>
                <a:r>
                  <a:rPr lang="ru-RU" sz="2000" dirty="0"/>
                  <a:t> = 0, </a:t>
                </a:r>
                <a:r>
                  <a:rPr lang="uk-UA" sz="2000" dirty="0"/>
                  <a:t>до нуля при </a:t>
                </a:r>
                <a:r>
                  <a:rPr lang="en-GB" sz="2000" dirty="0"/>
                  <a:t>t</a:t>
                </a:r>
                <a:r>
                  <a:rPr lang="ru-RU" sz="2000" dirty="0"/>
                  <a:t> = ∞.</a:t>
                </a:r>
                <a:endParaRPr lang="uk-UA" sz="2000" dirty="0"/>
              </a:p>
              <a:p>
                <a:pPr marL="0" indent="0">
                  <a:buNone/>
                </a:pPr>
                <a:r>
                  <a:rPr lang="uk-UA" sz="2000" dirty="0"/>
                  <a:t>Функції </a:t>
                </a:r>
                <a:r>
                  <a:rPr lang="en-GB" sz="2000" dirty="0" err="1"/>
                  <a:t>P</a:t>
                </a:r>
                <a:r>
                  <a:rPr lang="en-GB" sz="2000" baseline="-25000" dirty="0" err="1"/>
                  <a:t>k</a:t>
                </a:r>
                <a:r>
                  <a:rPr lang="ru-RU" sz="2000" dirty="0"/>
                  <a:t>(</a:t>
                </a:r>
                <a:r>
                  <a:rPr lang="en-GB" sz="2000" dirty="0"/>
                  <a:t>t</a:t>
                </a:r>
                <a:r>
                  <a:rPr lang="ru-RU" sz="2000" dirty="0"/>
                  <a:t>)</a:t>
                </a:r>
                <a:r>
                  <a:rPr lang="uk-UA" sz="2000" dirty="0"/>
                  <a:t>,</a:t>
                </a:r>
                <a:r>
                  <a:rPr lang="ru-RU" sz="2000" dirty="0"/>
                  <a:t>(</a:t>
                </a:r>
                <a:r>
                  <a:rPr lang="en-GB" sz="2000" dirty="0"/>
                  <a:t>k</a:t>
                </a:r>
                <a:r>
                  <a:rPr lang="ru-RU" sz="2000" dirty="0"/>
                  <a:t> = 1,2,…) </a:t>
                </a:r>
                <a:r>
                  <a:rPr lang="uk-UA" sz="2000" dirty="0"/>
                  <a:t>монотонно зростають від нуля при </a:t>
                </a:r>
                <a:r>
                  <a:rPr lang="en-GB" sz="2000" dirty="0"/>
                  <a:t>t</a:t>
                </a:r>
                <a:r>
                  <a:rPr lang="ru-RU" sz="2000" dirty="0"/>
                  <a:t> = 0, </a:t>
                </a:r>
                <a:r>
                  <a:rPr lang="uk-UA" sz="2000" dirty="0"/>
                  <a:t>до максимального значення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uk-UA" sz="2000" i="1" baseline="3000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baseline="3000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ru-RU" sz="2000" i="1" baseline="30000">
                            <a:latin typeface="Cambria Math"/>
                          </a:rPr>
                          <m:t>−</m:t>
                        </m:r>
                        <m:r>
                          <a:rPr lang="en-US" sz="2000" i="1" baseline="30000">
                            <a:latin typeface="Cambria Math"/>
                          </a:rPr>
                          <m:t>𝑘</m:t>
                        </m:r>
                      </m:sup>
                    </m:sSup>
                    <m:f>
                      <m:fPr>
                        <m:ctrlPr>
                          <a:rPr lang="uk-UA" sz="2000" i="1" baseline="3000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uk-UA" sz="2000" i="1" baseline="3000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baseline="30000">
                                <a:latin typeface="Cambria Math"/>
                              </a:rPr>
                              <m:t>𝑘</m:t>
                            </m:r>
                          </m:e>
                          <m:sup>
                            <m:r>
                              <a:rPr lang="en-US" sz="2000" i="1" baseline="3000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uk-UA" sz="2000" i="1" baseline="3000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baseline="30000">
                                <a:latin typeface="Cambria Math"/>
                              </a:rPr>
                              <m:t>𝑘</m:t>
                            </m:r>
                          </m:e>
                          <m:sup>
                            <m:r>
                              <a:rPr lang="en-US" sz="2000" i="1" baseline="30000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</m:den>
                    </m:f>
                  </m:oMath>
                </a14:m>
                <a:r>
                  <a:rPr lang="ru-RU" sz="2000" baseline="30000" dirty="0"/>
                  <a:t>   </a:t>
                </a:r>
                <a:r>
                  <a:rPr lang="uk-UA" sz="2000" dirty="0"/>
                  <a:t>при </a:t>
                </a:r>
                <a:r>
                  <a:rPr lang="uk-UA" sz="2000" baseline="30000" dirty="0"/>
                  <a:t> </a:t>
                </a:r>
                <a14:m>
                  <m:oMath xmlns:m="http://schemas.openxmlformats.org/officeDocument/2006/math">
                    <m:r>
                      <a:rPr lang="uk-UA" sz="2000" i="1" baseline="30000">
                        <a:latin typeface="Cambria Math"/>
                      </a:rPr>
                      <m:t>𝑡</m:t>
                    </m:r>
                    <m:r>
                      <a:rPr lang="uk-UA" sz="2000" i="1" baseline="3000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uk-UA" sz="2000" i="1" baseline="3000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2000" i="1" baseline="30000">
                            <a:latin typeface="Cambria Math"/>
                          </a:rPr>
                          <m:t>𝑘</m:t>
                        </m:r>
                      </m:num>
                      <m:den>
                        <m:r>
                          <a:rPr lang="uk-UA" sz="2000" i="1" baseline="30000">
                            <a:latin typeface="Cambria Math"/>
                          </a:rPr>
                          <m:t>𝜆</m:t>
                        </m:r>
                      </m:den>
                    </m:f>
                  </m:oMath>
                </a14:m>
                <a:r>
                  <a:rPr lang="ru-RU" sz="2000" baseline="30000" dirty="0"/>
                  <a:t>  </a:t>
                </a:r>
                <a:r>
                  <a:rPr lang="ru-RU" sz="2000" dirty="0"/>
                  <a:t>,  а </a:t>
                </a:r>
                <a:r>
                  <a:rPr lang="ru-RU" sz="2000" dirty="0" err="1"/>
                  <a:t>потім</a:t>
                </a:r>
                <a:r>
                  <a:rPr lang="ru-RU" sz="2000" dirty="0"/>
                  <a:t> монотонно </a:t>
                </a:r>
                <a:r>
                  <a:rPr lang="ru-RU" sz="2000" dirty="0" err="1"/>
                  <a:t>спадають</a:t>
                </a:r>
                <a:r>
                  <a:rPr lang="ru-RU" sz="2000" dirty="0"/>
                  <a:t> до нуля при </a:t>
                </a:r>
                <a:r>
                  <a:rPr lang="en-US" sz="2000" dirty="0"/>
                  <a:t>t</a:t>
                </a:r>
                <a:r>
                  <a:rPr lang="ru-RU" sz="2000" dirty="0"/>
                  <a:t> = ∞.</a:t>
                </a:r>
                <a:endParaRPr lang="uk-UA" sz="2000" dirty="0"/>
              </a:p>
              <a:p>
                <a:pPr marL="0" indent="0">
                  <a:buNone/>
                </a:pPr>
                <a:r>
                  <a:rPr lang="uk-UA" sz="2000" dirty="0"/>
                  <a:t>При великих </a:t>
                </a:r>
                <a:r>
                  <a:rPr lang="en-US" sz="2000" dirty="0"/>
                  <a:t>k</a:t>
                </a:r>
                <a:r>
                  <a:rPr lang="uk-UA" sz="2000" dirty="0"/>
                  <a:t> </a:t>
                </a:r>
                <a:r>
                  <a:rPr lang="uk-UA" sz="2000" dirty="0" err="1"/>
                  <a:t>максимамум</a:t>
                </a:r>
                <a:r>
                  <a:rPr lang="uk-UA" sz="2000" dirty="0"/>
                  <a:t> функції </a:t>
                </a:r>
                <a:r>
                  <a:rPr lang="en-GB" sz="2000" dirty="0" err="1"/>
                  <a:t>P</a:t>
                </a:r>
                <a:r>
                  <a:rPr lang="en-GB" sz="2000" baseline="-25000" dirty="0" err="1"/>
                  <a:t>k</a:t>
                </a:r>
                <a:r>
                  <a:rPr lang="ru-RU" sz="2000" dirty="0"/>
                  <a:t>(</a:t>
                </a:r>
                <a:r>
                  <a:rPr lang="en-GB" sz="2000" dirty="0"/>
                  <a:t>t</a:t>
                </a:r>
                <a:r>
                  <a:rPr lang="ru-RU" sz="2000" dirty="0"/>
                  <a:t>) </a:t>
                </a:r>
                <a:r>
                  <a:rPr lang="uk-UA" sz="2000" dirty="0" err="1"/>
                  <a:t>наближенно</a:t>
                </a:r>
                <a:r>
                  <a:rPr lang="uk-UA" sz="2000" dirty="0"/>
                  <a:t> дорівнює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2000" i="1"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uk-UA" sz="2000" i="1">
                                <a:latin typeface="Cambria Math"/>
                              </a:rPr>
                              <m:t>2</m:t>
                            </m:r>
                            <m:r>
                              <a:rPr lang="uk-UA" sz="2000" i="1">
                                <a:latin typeface="Cambria Math"/>
                              </a:rPr>
                              <m:t>𝜋</m:t>
                            </m:r>
                            <m:r>
                              <a:rPr lang="en-GB" sz="2000" i="1">
                                <a:latin typeface="Cambria Math"/>
                              </a:rPr>
                              <m:t>𝑘</m:t>
                            </m:r>
                          </m:e>
                        </m:rad>
                      </m:den>
                    </m:f>
                  </m:oMath>
                </a14:m>
                <a:r>
                  <a:rPr lang="uk-UA" sz="2000" dirty="0"/>
                  <a:t>  . Графік функції (5) обмежує площу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2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uk-UA" sz="2000" i="1">
                            <a:latin typeface="Cambria Math"/>
                          </a:rPr>
                          <m:t>𝜆</m:t>
                        </m:r>
                      </m:den>
                    </m:f>
                  </m:oMath>
                </a14:m>
                <a:r>
                  <a:rPr lang="uk-UA" sz="2000" dirty="0"/>
                  <a:t> для всіх </a:t>
                </a:r>
                <a:r>
                  <a:rPr lang="en-GB" sz="2000" dirty="0"/>
                  <a:t>k</a:t>
                </a:r>
                <a:r>
                  <a:rPr lang="ru-RU" sz="2000" dirty="0"/>
                  <a:t>.</a:t>
                </a:r>
                <a:endParaRPr lang="uk-UA" sz="2000" dirty="0"/>
              </a:p>
              <a:p>
                <a:pPr marL="0" indent="0">
                  <a:buNone/>
                </a:pPr>
                <a:r>
                  <a:rPr lang="uk-UA" sz="2000" dirty="0"/>
                  <a:t>Позначимо через ξ</a:t>
                </a:r>
                <a:r>
                  <a:rPr lang="ru-RU" sz="2000" dirty="0"/>
                  <a:t>(</a:t>
                </a:r>
                <a:r>
                  <a:rPr lang="en-US" sz="2000" dirty="0"/>
                  <a:t>t</a:t>
                </a:r>
                <a:r>
                  <a:rPr lang="ru-RU" sz="2000" dirty="0"/>
                  <a:t>) </a:t>
                </a:r>
                <a:r>
                  <a:rPr lang="uk-UA" sz="2000" dirty="0"/>
                  <a:t>число переходів системи зі стану в стан . Очевидно, що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uk-UA" sz="2000" i="1">
                        <a:latin typeface="Cambria Math"/>
                      </a:rPr>
                      <m:t>𝑅</m:t>
                    </m:r>
                    <m:d>
                      <m:dPr>
                        <m:begChr m:val="{"/>
                        <m:endChr m:val="}"/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uk-UA" sz="2000">
                            <a:latin typeface="Cambria Math"/>
                          </a:rPr>
                          <m:t>ξ</m:t>
                        </m:r>
                        <m:d>
                          <m:dPr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uk-UA" sz="2000">
                                <a:latin typeface="Cambria Math"/>
                              </a:rPr>
                              <m:t>t</m:t>
                            </m:r>
                          </m:e>
                        </m:d>
                        <m:r>
                          <a:rPr lang="uk-UA" sz="2000" i="1">
                            <a:latin typeface="Cambria Math"/>
                          </a:rPr>
                          <m:t>=</m:t>
                        </m:r>
                        <m:r>
                          <a:rPr lang="uk-UA" sz="2000" i="1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uk-UA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0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uk-UA" sz="2000" i="1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0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uk-UA" sz="2000" i="1">
                        <a:latin typeface="Cambria Math"/>
                      </a:rPr>
                      <m:t>;(</m:t>
                    </m:r>
                    <m:r>
                      <a:rPr lang="uk-UA" sz="2000" i="1">
                        <a:latin typeface="Cambria Math"/>
                      </a:rPr>
                      <m:t>𝑘</m:t>
                    </m:r>
                    <m:r>
                      <a:rPr lang="uk-UA" sz="20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/>
                  <a:t>0,1,2,…) </a:t>
                </a:r>
                <a:endParaRPr lang="uk-UA" sz="2000" dirty="0"/>
              </a:p>
            </p:txBody>
          </p:sp>
        </mc:Choice>
        <mc:Fallback xmlns="">
          <p:sp>
            <p:nvSpPr>
              <p:cNvPr id="3" name="Місце для вмісту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5124"/>
                <a:ext cx="10515600" cy="6492875"/>
              </a:xfrm>
              <a:blipFill rotWithShape="1">
                <a:blip r:embed="rId2"/>
                <a:stretch>
                  <a:fillRect l="-638" t="-939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134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Місце для вмісту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5124"/>
                <a:ext cx="10515600" cy="64928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uk-UA" sz="2000" dirty="0" smtClean="0"/>
                  <a:t>Задається формулою (5). Звідси функція розподілу випадкового процесу ξ(</a:t>
                </a:r>
                <a:r>
                  <a:rPr lang="en-US" sz="2000" dirty="0"/>
                  <a:t>t</a:t>
                </a:r>
                <a:r>
                  <a:rPr lang="ru-RU" sz="2000" dirty="0"/>
                  <a:t>)</a:t>
                </a:r>
                <a:endParaRPr lang="uk-UA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uk-UA" sz="2000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{"/>
                        <m:endChr m:val="}"/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uk-UA" sz="2000">
                            <a:latin typeface="Cambria Math" panose="02040503050406030204" pitchFamily="18" charset="0"/>
                          </a:rPr>
                          <m:t>ξ</m:t>
                        </m:r>
                        <m:d>
                          <m:dPr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uk-UA" sz="200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  <m:r>
                          <a:rPr lang="uk-UA" sz="200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uk-UA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uk-UA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uk-UA" sz="20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uk-UA" sz="2000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  <m:e>
                        <m:sSub>
                          <m:sSubPr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uk-UA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uk-UA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uk-UA" sz="2000" i="1">
                            <a:latin typeface="Cambria Math" panose="02040503050406030204" pitchFamily="18" charset="0"/>
                          </a:rPr>
                          <m:t>= </m:t>
                        </m:r>
                        <m:sSup>
                          <m:sSupPr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uk-UA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uk-UA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uk-UA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uk-UA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nary>
                          <m:naryPr>
                            <m:chr m:val="∑"/>
                            <m:limLoc m:val="undOvr"/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uk-UA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uk-UA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uk-UA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  <m:e>
                            <m:f>
                              <m:fPr>
                                <m:ctrlPr>
                                  <a:rPr lang="uk-UA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uk-UA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uk-UA" sz="2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uk-UA" sz="20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uk-UA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uk-UA" sz="20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uk-UA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uk-UA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uk-UA" sz="2000" i="1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den>
                            </m:f>
                          </m:e>
                        </m:nary>
                      </m:e>
                    </m:nary>
                    <m:r>
                      <a:rPr lang="uk-UA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uk-UA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uk-UA" sz="20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nary>
                      <m:naryPr>
                        <m:limLoc m:val="undOvr"/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uk-UA" sz="20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uk-UA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uk-UA" sz="20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uk-UA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uk-UA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uk-UA" sz="2000">
                                <a:latin typeface="Cambria Math" panose="02040503050406030204" pitchFamily="18" charset="0"/>
                              </a:rPr>
                              <m:t>τ</m:t>
                            </m:r>
                          </m:sup>
                        </m:sSup>
                        <m:sSup>
                          <m:sSupPr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uk-UA" sz="2000">
                                <a:latin typeface="Cambria Math" panose="02040503050406030204" pitchFamily="18" charset="0"/>
                              </a:rPr>
                              <m:t>τ</m:t>
                            </m:r>
                          </m:e>
                          <m:sup>
                            <m:r>
                              <a:rPr lang="uk-UA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  <m:r>
                      <a:rPr lang="uk-UA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m:rPr>
                        <m:sty m:val="p"/>
                      </m:rPr>
                      <a:rPr lang="uk-UA" sz="2000">
                        <a:latin typeface="Cambria Math" panose="02040503050406030204" pitchFamily="18" charset="0"/>
                      </a:rPr>
                      <m:t>τ</m:t>
                    </m:r>
                    <m:r>
                      <a:rPr lang="uk-UA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uk-UA" sz="2000" dirty="0" smtClean="0"/>
                  <a:t>		(</a:t>
                </a:r>
                <a:r>
                  <a:rPr lang="uk-UA" sz="2000" dirty="0"/>
                  <a:t>6)</a:t>
                </a:r>
              </a:p>
              <a:p>
                <a:pPr marL="0" indent="0">
                  <a:buNone/>
                </a:pPr>
                <a:r>
                  <a:rPr lang="uk-UA" sz="2000" dirty="0"/>
                  <a:t>Сподіване число переходів системи зі стану в стан за одиницю часу називають інтенсивністю переходу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uk-UA" sz="2000">
                          <a:latin typeface="Cambria Math" panose="02040503050406030204" pitchFamily="18" charset="0"/>
                        </a:rPr>
                        <m:t>τ</m:t>
                      </m:r>
                      <m:r>
                        <a:rPr lang="uk-UA" sz="2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m:rPr>
                              <m:sty m:val="p"/>
                            </m:rPr>
                            <a:rPr lang="uk-UA" sz="2000">
                              <a:latin typeface="Cambria Math" panose="02040503050406030204" pitchFamily="18" charset="0"/>
                            </a:rPr>
                            <m:t>ξ</m:t>
                          </m:r>
                          <m:r>
                            <a:rPr lang="uk-UA" sz="20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uk-UA" sz="200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uk-UA" sz="200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</m:sSub>
                    </m:oMath>
                  </m:oMathPara>
                </a14:m>
                <a:endParaRPr lang="uk-UA" sz="2000" dirty="0"/>
              </a:p>
              <a:p>
                <a:pPr marL="0" indent="0">
                  <a:buNone/>
                </a:pPr>
                <a:r>
                  <a:rPr lang="uk-UA" sz="2000" dirty="0"/>
                  <a:t>Оскільки для </a:t>
                </a:r>
                <a:r>
                  <a:rPr lang="uk-UA" sz="2000" dirty="0" err="1"/>
                  <a:t>пуасонівського</a:t>
                </a:r>
                <a:r>
                  <a:rPr lang="uk-UA" sz="2000" dirty="0"/>
                  <a:t> процесу </a:t>
                </a:r>
                <a:r>
                  <a:rPr lang="en-GB" sz="2000" dirty="0"/>
                  <a:t>M</a:t>
                </a:r>
                <a:r>
                  <a:rPr lang="ru-RU" sz="2000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uk-UA" sz="2000">
                        <a:latin typeface="Cambria Math" panose="02040503050406030204" pitchFamily="18" charset="0"/>
                      </a:rPr>
                      <m:t>ξ</m:t>
                    </m:r>
                    <m:d>
                      <m:d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uk-UA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dirty="0"/>
                  <a:t>=λ</a:t>
                </a:r>
                <a:r>
                  <a:rPr lang="en-GB" sz="2000" dirty="0"/>
                  <a:t>t</a:t>
                </a:r>
                <a:r>
                  <a:rPr lang="ru-RU" sz="2000" dirty="0"/>
                  <a:t> , </a:t>
                </a:r>
                <a:r>
                  <a:rPr lang="uk-UA" sz="2000" dirty="0"/>
                  <a:t>то інтенсивність переходу = параметрові </a:t>
                </a:r>
                <a:r>
                  <a:rPr lang="en-GB" sz="2000" dirty="0"/>
                  <a:t>λ </a:t>
                </a:r>
                <a:endParaRPr lang="uk-UA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uk-UA" sz="2000">
                          <a:latin typeface="Cambria Math" panose="02040503050406030204" pitchFamily="18" charset="0"/>
                        </a:rPr>
                        <m:t>τ</m:t>
                      </m:r>
                      <m:r>
                        <a:rPr lang="uk-UA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uk-UA" sz="200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uk-UA" sz="2000" dirty="0"/>
              </a:p>
              <a:p>
                <a:pPr marL="0" indent="0">
                  <a:buNone/>
                </a:pPr>
                <a:r>
                  <a:rPr lang="uk-UA" sz="2000" dirty="0"/>
                  <a:t>Таким чином , </a:t>
                </a:r>
                <a:r>
                  <a:rPr lang="uk-UA" sz="2000" dirty="0" err="1"/>
                  <a:t>пуасонівські</a:t>
                </a:r>
                <a:r>
                  <a:rPr lang="uk-UA" sz="2000" dirty="0"/>
                  <a:t> процеси відрізняються між собою лише інтенсивністю </a:t>
                </a:r>
              </a:p>
              <a:p>
                <a:pPr marL="0" indent="0">
                  <a:buNone/>
                </a:pPr>
                <a:r>
                  <a:rPr lang="uk-UA" sz="2000" b="1" u="sng" dirty="0"/>
                  <a:t>Вправа:</a:t>
                </a:r>
                <a:r>
                  <a:rPr lang="uk-UA" sz="2000" u="sng" dirty="0"/>
                  <a:t>  </a:t>
                </a:r>
                <a:r>
                  <a:rPr lang="uk-UA" sz="2000" dirty="0"/>
                  <a:t>Намалювати графіки функцій (5) для </a:t>
                </a:r>
                <a:r>
                  <a:rPr lang="en-GB" sz="2000" dirty="0"/>
                  <a:t>k</a:t>
                </a:r>
                <a:r>
                  <a:rPr lang="ru-RU" sz="2000" dirty="0"/>
                  <a:t>=0,1,2,3 </a:t>
                </a:r>
                <a:r>
                  <a:rPr lang="uk-UA" sz="2000" dirty="0"/>
                  <a:t>при значеннях інтенсивності λ=0</a:t>
                </a:r>
                <a:r>
                  <a:rPr lang="ru-RU" sz="2000" dirty="0"/>
                  <a:t>,5; 1; </a:t>
                </a:r>
                <a:r>
                  <a:rPr lang="ru-RU" sz="2000" dirty="0" smtClean="0"/>
                  <a:t>2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	</a:t>
                </a:r>
                <a:r>
                  <a:rPr lang="uk-UA" sz="2000" b="1" dirty="0" smtClean="0"/>
                  <a:t>5.</a:t>
                </a:r>
                <a:r>
                  <a:rPr lang="uk-UA" sz="2000" b="1" u="sng" dirty="0" smtClean="0"/>
                  <a:t>Розподіл </a:t>
                </a:r>
                <a:r>
                  <a:rPr lang="uk-UA" sz="2000" b="1" u="sng" dirty="0"/>
                  <a:t>інтервалу між переходами</a:t>
                </a:r>
                <a:endParaRPr lang="uk-UA" sz="2000" dirty="0"/>
              </a:p>
              <a:p>
                <a:pPr marL="0" indent="0">
                  <a:buNone/>
                </a:pPr>
                <a:r>
                  <a:rPr lang="uk-UA" sz="2000" dirty="0"/>
                  <a:t>Нехай η – довжина інтервалу між двома послідовними переходами .Подія {</a:t>
                </a:r>
                <a:r>
                  <a:rPr lang="ru-RU" sz="2000" dirty="0"/>
                  <a:t>η</a:t>
                </a:r>
                <a:r>
                  <a:rPr lang="uk-UA" sz="2000" dirty="0"/>
                  <a:t>&gt;</a:t>
                </a:r>
                <a:r>
                  <a:rPr lang="en-GB" sz="2000" dirty="0"/>
                  <a:t>t</a:t>
                </a:r>
                <a:r>
                  <a:rPr lang="uk-UA" sz="2000" dirty="0"/>
                  <a:t>} </a:t>
                </a:r>
                <a:r>
                  <a:rPr lang="uk-UA" sz="2000" dirty="0" err="1"/>
                  <a:t>озхначає</a:t>
                </a:r>
                <a:r>
                  <a:rPr lang="uk-UA" sz="2000" dirty="0"/>
                  <a:t> , що за час </a:t>
                </a:r>
                <a:r>
                  <a:rPr lang="en-GB" sz="2000" dirty="0"/>
                  <a:t>t</a:t>
                </a:r>
                <a:r>
                  <a:rPr lang="uk-UA" sz="2000" dirty="0"/>
                  <a:t> не буде переходу в наступний стан , якщо в початковий момент </a:t>
                </a:r>
                <a:r>
                  <a:rPr lang="uk-UA" sz="2000" dirty="0" err="1"/>
                  <a:t>інетервалу</a:t>
                </a:r>
                <a:r>
                  <a:rPr lang="uk-UA" sz="2000" dirty="0"/>
                  <a:t> довжини </a:t>
                </a:r>
                <a:r>
                  <a:rPr lang="en-GB" sz="2000" dirty="0"/>
                  <a:t>t</a:t>
                </a:r>
                <a:r>
                  <a:rPr lang="uk-UA" sz="2000" dirty="0"/>
                  <a:t> система змінила стан. Оскільки </a:t>
                </a:r>
                <a:r>
                  <a:rPr lang="uk-UA" sz="2000" dirty="0" err="1"/>
                  <a:t>випадковийц</a:t>
                </a:r>
                <a:r>
                  <a:rPr lang="uk-UA" sz="2000" dirty="0"/>
                  <a:t> процес без післядії , то ймовірність останньої умовної події дорівнює безумовній імовірності того , що за час </a:t>
                </a:r>
                <a:r>
                  <a:rPr lang="en-GB" sz="2000" dirty="0"/>
                  <a:t>t</a:t>
                </a:r>
                <a:r>
                  <a:rPr lang="uk-UA" sz="2000" dirty="0"/>
                  <a:t> система не змінить свого стану. Отже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2000" i="1">
                          <a:latin typeface="Cambria Math"/>
                        </a:rPr>
                        <m:t>𝑅</m:t>
                      </m:r>
                      <m:d>
                        <m:dPr>
                          <m:begChr m:val="{"/>
                          <m:endChr m:val="}"/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sz="2000" i="1">
                              <a:latin typeface="Cambria Math"/>
                            </a:rPr>
                            <m:t>𝜂</m:t>
                          </m:r>
                          <m:r>
                            <a:rPr lang="uk-UA" sz="2000" i="1">
                              <a:latin typeface="Cambria Math"/>
                            </a:rPr>
                            <m:t>&gt;</m:t>
                          </m:r>
                          <m:r>
                            <a:rPr lang="uk-UA" sz="20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uk-UA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20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uk-UA" sz="2000" i="1">
                              <a:latin typeface="Cambria Math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sz="20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uk-UA" sz="20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uk-UA" sz="20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uk-UA" sz="2000" i="1">
                              <a:latin typeface="Cambria Math"/>
                            </a:rPr>
                            <m:t>−</m:t>
                          </m:r>
                          <m:r>
                            <a:rPr lang="uk-UA" sz="2000" i="1">
                              <a:latin typeface="Cambria Math"/>
                            </a:rPr>
                            <m:t>𝜆</m:t>
                          </m:r>
                          <m:r>
                            <a:rPr lang="uk-UA" sz="2000" i="1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uk-UA" sz="2000" i="1">
                          <a:latin typeface="Cambria Math"/>
                        </a:rPr>
                        <m:t> , </m:t>
                      </m:r>
                      <m:r>
                        <a:rPr lang="uk-UA" sz="2000" i="1">
                          <a:latin typeface="Cambria Math"/>
                        </a:rPr>
                        <m:t>𝑡</m:t>
                      </m:r>
                      <m:r>
                        <a:rPr lang="uk-UA" sz="2000" i="1">
                          <a:latin typeface="Cambria Math"/>
                        </a:rPr>
                        <m:t>&gt;0 (7)</m:t>
                      </m:r>
                    </m:oMath>
                  </m:oMathPara>
                </a14:m>
                <a:endParaRPr lang="uk-UA" sz="2000" dirty="0"/>
              </a:p>
              <a:p>
                <a:pPr marL="0" indent="0">
                  <a:buNone/>
                </a:pPr>
                <a:endParaRPr lang="uk-UA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	</a:t>
                </a:r>
                <a:endParaRPr lang="uk-UA" sz="2000" dirty="0"/>
              </a:p>
              <a:p>
                <a:pPr marL="0" indent="0">
                  <a:buNone/>
                </a:pPr>
                <a:endParaRPr lang="uk-UA" sz="2000" dirty="0"/>
              </a:p>
            </p:txBody>
          </p:sp>
        </mc:Choice>
        <mc:Fallback xmlns="">
          <p:sp>
            <p:nvSpPr>
              <p:cNvPr id="3" name="Місце для вмісту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5124"/>
                <a:ext cx="10515600" cy="6492875"/>
              </a:xfrm>
              <a:blipFill rotWithShape="1">
                <a:blip r:embed="rId2"/>
                <a:stretch>
                  <a:fillRect l="-638" t="-939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989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Місце для вмісту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5124"/>
                <a:ext cx="10515600" cy="64928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/>
                  <a:t>	</a:t>
                </a:r>
                <a:r>
                  <a:rPr lang="uk-UA" sz="2000" dirty="0" smtClean="0"/>
                  <a:t>Звідси </a:t>
                </a:r>
                <a:r>
                  <a:rPr lang="uk-UA" sz="2000" dirty="0"/>
                  <a:t>, довжина інтервалу між двома послідовними переходами системи </a:t>
                </a:r>
                <a:r>
                  <a:rPr lang="uk-UA" sz="2000" dirty="0" err="1"/>
                  <a:t>експонентно</a:t>
                </a:r>
                <a:r>
                  <a:rPr lang="uk-UA" sz="2000" dirty="0"/>
                  <a:t> розподілені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uk-UA" sz="2000" i="1">
                        <a:latin typeface="Cambria Math"/>
                      </a:rPr>
                      <m:t>𝑅</m:t>
                    </m:r>
                    <m:d>
                      <m:dPr>
                        <m:begChr m:val="{"/>
                        <m:endChr m:val="}"/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000" i="1">
                            <a:latin typeface="Cambria Math"/>
                          </a:rPr>
                          <m:t>𝜂</m:t>
                        </m:r>
                        <m:r>
                          <a:rPr lang="uk-UA" sz="2000" i="1">
                            <a:latin typeface="Cambria Math"/>
                          </a:rPr>
                          <m:t>≤</m:t>
                        </m:r>
                        <m:r>
                          <a:rPr lang="uk-UA" sz="20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uk-UA" sz="2000" i="1">
                        <a:latin typeface="Cambria Math"/>
                      </a:rPr>
                      <m:t>=∝−</m:t>
                    </m:r>
                    <m:sSup>
                      <m:sSup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uk-UA" sz="20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uk-UA" sz="2000" i="1">
                            <a:latin typeface="Cambria Math"/>
                          </a:rPr>
                          <m:t>−</m:t>
                        </m:r>
                        <m:r>
                          <a:rPr lang="uk-UA" sz="2000" i="1">
                            <a:latin typeface="Cambria Math"/>
                          </a:rPr>
                          <m:t>𝜆</m:t>
                        </m:r>
                        <m:r>
                          <a:rPr lang="uk-UA" sz="2000" i="1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uk-UA" sz="2000" i="1">
                        <a:latin typeface="Cambria Math"/>
                      </a:rPr>
                      <m:t>   </m:t>
                    </m:r>
                    <m:r>
                      <a:rPr lang="en-GB" sz="2000" i="1">
                        <a:latin typeface="Cambria Math"/>
                      </a:rPr>
                      <m:t>, </m:t>
                    </m:r>
                    <m:r>
                      <a:rPr lang="en-GB" sz="2000" i="1">
                        <a:latin typeface="Cambria Math"/>
                      </a:rPr>
                      <m:t>𝑡</m:t>
                    </m:r>
                    <m:r>
                      <a:rPr lang="en-GB" sz="2000" i="1">
                        <a:latin typeface="Cambria Math"/>
                      </a:rPr>
                      <m:t>≥0               (8)</m:t>
                    </m:r>
                  </m:oMath>
                </a14:m>
                <a:r>
                  <a:rPr lang="uk-UA" sz="2000" dirty="0"/>
                  <a:t> </a:t>
                </a:r>
                <a:endParaRPr lang="uk-UA" sz="2000" dirty="0" smtClean="0"/>
              </a:p>
              <a:p>
                <a:pPr marL="0" indent="0">
                  <a:buNone/>
                </a:pPr>
                <a:r>
                  <a:rPr lang="uk-UA" sz="2000" dirty="0"/>
                  <a:t>	</a:t>
                </a:r>
                <a:r>
                  <a:rPr lang="uk-UA" sz="2000" dirty="0" smtClean="0"/>
                  <a:t>Зазначимо </a:t>
                </a:r>
                <a:r>
                  <a:rPr lang="uk-UA" sz="2000" dirty="0"/>
                  <a:t>, що оскільки </a:t>
                </a:r>
                <a:r>
                  <a:rPr lang="uk-UA" sz="2000" dirty="0" err="1"/>
                  <a:t>пуасонівський</a:t>
                </a:r>
                <a:r>
                  <a:rPr lang="uk-UA" sz="2000" dirty="0"/>
                  <a:t> процес є процесом без післядії , то інтервали між сусідніми переходами системи взаємно незалежні випадкові змінні. Всі вони однаково </a:t>
                </a:r>
                <a:r>
                  <a:rPr lang="uk-UA" sz="2000" dirty="0" err="1"/>
                  <a:t>експонентно</a:t>
                </a:r>
                <a:r>
                  <a:rPr lang="uk-UA" sz="2000" dirty="0"/>
                  <a:t> розподілені з параметром λ. Звідси середня  довжина інтервалу між двома послідовними переходами системи в </a:t>
                </a:r>
                <a:r>
                  <a:rPr lang="uk-UA" sz="2000" dirty="0" err="1"/>
                  <a:t>пуасонівськім</a:t>
                </a:r>
                <a:r>
                  <a:rPr lang="uk-UA" sz="2000" dirty="0"/>
                  <a:t> процесі дорівнює </a:t>
                </a:r>
                <a:r>
                  <a:rPr lang="uk-UA" sz="2000" dirty="0" err="1"/>
                  <a:t>оберненній</a:t>
                </a:r>
                <a:r>
                  <a:rPr lang="uk-UA" sz="2000" dirty="0"/>
                  <a:t> величині інтенсивності переходу.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2000" i="1">
                          <a:latin typeface="Cambria Math" panose="02040503050406030204" pitchFamily="18" charset="0"/>
                        </a:rPr>
                        <m:t>µ</m:t>
                      </m:r>
                      <m:d>
                        <m:d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uk-UA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uk-UA" sz="2000" dirty="0"/>
              </a:p>
              <a:p>
                <a:pPr marL="0" indent="0">
                  <a:buNone/>
                </a:pPr>
                <a:r>
                  <a:rPr lang="uk-UA" sz="2000" dirty="0"/>
                  <a:t>Таким чином коли процес </a:t>
                </a:r>
                <a:r>
                  <a:rPr lang="uk-UA" sz="2000" dirty="0" err="1"/>
                  <a:t>пуасонівський</a:t>
                </a:r>
                <a:r>
                  <a:rPr lang="uk-UA" sz="2000" dirty="0"/>
                  <a:t> з </a:t>
                </a:r>
                <a:r>
                  <a:rPr lang="uk-UA" sz="2000" dirty="0" err="1"/>
                  <a:t>параметрром</a:t>
                </a:r>
                <a:r>
                  <a:rPr lang="uk-UA" sz="2000" dirty="0"/>
                  <a:t> то інтервали між двома послідовними переходами системи </a:t>
                </a:r>
                <a:r>
                  <a:rPr lang="uk-UA" sz="2000" dirty="0" err="1"/>
                  <a:t>експонентно</a:t>
                </a:r>
                <a:r>
                  <a:rPr lang="uk-UA" sz="2000" dirty="0"/>
                  <a:t> розподілені з тим самим параметром λ. Отже </a:t>
                </a:r>
                <a:r>
                  <a:rPr lang="uk-UA" sz="2000" dirty="0" err="1"/>
                  <a:t>пуасонівський</a:t>
                </a:r>
                <a:r>
                  <a:rPr lang="uk-UA" sz="2000" dirty="0"/>
                  <a:t> процес описується формулою (5) або формулою (8)</a:t>
                </a:r>
              </a:p>
              <a:p>
                <a:pPr marL="0" indent="0">
                  <a:buNone/>
                </a:pPr>
                <a:r>
                  <a:rPr lang="uk-UA" sz="2000" dirty="0"/>
                  <a:t>Зі співвідношення (7) випливає , що при фіксованому λ ймовірність того , що за час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GB" sz="2000" dirty="0"/>
                  <a:t> </a:t>
                </a:r>
                <a:r>
                  <a:rPr lang="uk-UA" sz="2000" dirty="0"/>
                  <a:t>не буде переходу системи в наступний стан тим більше , чим </a:t>
                </a:r>
                <a:r>
                  <a:rPr lang="uk-UA" sz="2000" dirty="0" err="1"/>
                  <a:t>меньше</a:t>
                </a:r>
                <a:r>
                  <a:rPr lang="uk-UA" sz="2000" dirty="0"/>
                  <a:t>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/>
                      </a:rPr>
                      <m:t>𝑡</m:t>
                    </m:r>
                  </m:oMath>
                </a14:m>
                <a:r>
                  <a:rPr lang="ru-RU" sz="2000" dirty="0"/>
                  <a:t>. </a:t>
                </a:r>
                <a:r>
                  <a:rPr lang="ru-RU" sz="2000" dirty="0" err="1"/>
                  <a:t>Отже</a:t>
                </a:r>
                <a:r>
                  <a:rPr lang="ru-RU" sz="2000" dirty="0"/>
                  <a:t> </a:t>
                </a:r>
                <a:r>
                  <a:rPr lang="ru-RU" sz="2000" dirty="0" err="1"/>
                  <a:t>кратні</a:t>
                </a:r>
                <a:r>
                  <a:rPr lang="ru-RU" sz="2000" dirty="0"/>
                  <a:t> </a:t>
                </a:r>
                <a:r>
                  <a:rPr lang="ru-RU" sz="2000" dirty="0" err="1"/>
                  <a:t>інтервали</a:t>
                </a:r>
                <a:r>
                  <a:rPr lang="ru-RU" sz="2000" dirty="0"/>
                  <a:t> </a:t>
                </a:r>
                <a:r>
                  <a:rPr lang="ru-RU" sz="2000" dirty="0" err="1"/>
                  <a:t>між</a:t>
                </a:r>
                <a:r>
                  <a:rPr lang="ru-RU" sz="2000" dirty="0"/>
                  <a:t> </a:t>
                </a:r>
                <a:r>
                  <a:rPr lang="ru-RU" sz="2000" dirty="0" err="1"/>
                  <a:t>послідовними</a:t>
                </a:r>
                <a:r>
                  <a:rPr lang="ru-RU" sz="2000" dirty="0"/>
                  <a:t> переходами </a:t>
                </a:r>
                <a:r>
                  <a:rPr lang="ru-RU" sz="2000" dirty="0" err="1"/>
                  <a:t>системи</a:t>
                </a:r>
                <a:r>
                  <a:rPr lang="ru-RU" sz="2000" dirty="0"/>
                  <a:t> </a:t>
                </a:r>
                <a:r>
                  <a:rPr lang="ru-RU" sz="2000" dirty="0" err="1"/>
                  <a:t>частіші</a:t>
                </a:r>
                <a:r>
                  <a:rPr lang="ru-RU" sz="2000" dirty="0"/>
                  <a:t> , </a:t>
                </a:r>
                <a:r>
                  <a:rPr lang="ru-RU" sz="2000" dirty="0" err="1"/>
                  <a:t>ніж</a:t>
                </a:r>
                <a:r>
                  <a:rPr lang="ru-RU" sz="2000" dirty="0"/>
                  <a:t> </a:t>
                </a:r>
                <a:r>
                  <a:rPr lang="ru-RU" sz="2000" dirty="0" err="1"/>
                  <a:t>довші</a:t>
                </a:r>
                <a:r>
                  <a:rPr lang="ru-RU" sz="2000" dirty="0"/>
                  <a:t> . </a:t>
                </a:r>
                <a:r>
                  <a:rPr lang="ru-RU" sz="2000" dirty="0" err="1"/>
                  <a:t>Це</a:t>
                </a:r>
                <a:r>
                  <a:rPr lang="ru-RU" sz="2000" dirty="0"/>
                  <a:t> </a:t>
                </a:r>
                <a:r>
                  <a:rPr lang="ru-RU" sz="2000" dirty="0" err="1"/>
                  <a:t>дозволяє</a:t>
                </a:r>
                <a:r>
                  <a:rPr lang="ru-RU" sz="2000" dirty="0"/>
                  <a:t> </a:t>
                </a:r>
                <a:r>
                  <a:rPr lang="ru-RU" sz="2000" dirty="0" err="1"/>
                  <a:t>зробити</a:t>
                </a:r>
                <a:r>
                  <a:rPr lang="ru-RU" sz="2000" dirty="0"/>
                  <a:t> </a:t>
                </a:r>
                <a:r>
                  <a:rPr lang="ru-RU" sz="2000" dirty="0" err="1"/>
                  <a:t>висновок</a:t>
                </a:r>
                <a:r>
                  <a:rPr lang="ru-RU" sz="2000" dirty="0"/>
                  <a:t> , </a:t>
                </a:r>
                <a:r>
                  <a:rPr lang="ru-RU" sz="2000" dirty="0" err="1"/>
                  <a:t>що</a:t>
                </a:r>
                <a:r>
                  <a:rPr lang="ru-RU" sz="2000" dirty="0"/>
                  <a:t> </a:t>
                </a:r>
                <a:r>
                  <a:rPr lang="ru-RU" sz="2000" dirty="0" err="1"/>
                  <a:t>моменти</a:t>
                </a:r>
                <a:r>
                  <a:rPr lang="ru-RU" sz="2000" dirty="0"/>
                  <a:t> </a:t>
                </a:r>
                <a:r>
                  <a:rPr lang="ru-RU" sz="2000" dirty="0" err="1"/>
                  <a:t>переходів</a:t>
                </a:r>
                <a:r>
                  <a:rPr lang="ru-RU" sz="2000" dirty="0"/>
                  <a:t> </a:t>
                </a:r>
                <a:r>
                  <a:rPr lang="ru-RU" sz="2000" dirty="0" err="1"/>
                  <a:t>пуасонівського</a:t>
                </a:r>
                <a:r>
                  <a:rPr lang="ru-RU" sz="2000" dirty="0"/>
                  <a:t> </a:t>
                </a:r>
                <a:r>
                  <a:rPr lang="ru-RU" sz="2000" dirty="0" err="1"/>
                  <a:t>процесу</a:t>
                </a:r>
                <a:r>
                  <a:rPr lang="ru-RU" sz="2000" dirty="0"/>
                  <a:t> </a:t>
                </a:r>
                <a:r>
                  <a:rPr lang="ru-RU" sz="2000" dirty="0" err="1"/>
                  <a:t>мають</a:t>
                </a:r>
                <a:r>
                  <a:rPr lang="ru-RU" sz="2000" dirty="0"/>
                  <a:t> </a:t>
                </a:r>
                <a:r>
                  <a:rPr lang="ru-RU" sz="2000" dirty="0" err="1"/>
                  <a:t>тенденцію</a:t>
                </a:r>
                <a:r>
                  <a:rPr lang="ru-RU" sz="2000" dirty="0"/>
                  <a:t> </a:t>
                </a:r>
                <a:r>
                  <a:rPr lang="ru-RU" sz="2000" dirty="0" err="1"/>
                  <a:t>групуватись</a:t>
                </a:r>
                <a:r>
                  <a:rPr lang="ru-RU" sz="2000" dirty="0"/>
                  <a:t>.</a:t>
                </a:r>
                <a:endParaRPr lang="uk-UA" sz="2000" dirty="0"/>
              </a:p>
              <a:p>
                <a:pPr marL="0" indent="0">
                  <a:buNone/>
                </a:pPr>
                <a:endParaRPr lang="uk-UA" sz="2000" dirty="0"/>
              </a:p>
              <a:p>
                <a:pPr marL="0" indent="0">
                  <a:buNone/>
                </a:pPr>
                <a:endParaRPr lang="uk-UA" sz="2000" dirty="0"/>
              </a:p>
            </p:txBody>
          </p:sp>
        </mc:Choice>
        <mc:Fallback xmlns="">
          <p:sp>
            <p:nvSpPr>
              <p:cNvPr id="4" name="Місце для вмісту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5124"/>
                <a:ext cx="10515600" cy="6492875"/>
              </a:xfrm>
              <a:blipFill rotWithShape="1">
                <a:blip r:embed="rId2"/>
                <a:stretch>
                  <a:fillRect l="-638" t="-939" r="-928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3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Місце для вмісту 6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5126"/>
                <a:ext cx="10515600" cy="649287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000" b="1" u="sng" dirty="0" smtClean="0"/>
                  <a:t>5. </a:t>
                </a:r>
                <a:r>
                  <a:rPr lang="ru-RU" sz="2000" b="1" u="sng" dirty="0" err="1"/>
                  <a:t>Процес</a:t>
                </a:r>
                <a:r>
                  <a:rPr lang="ru-RU" sz="2000" b="1" u="sng" dirty="0"/>
                  <a:t> </a:t>
                </a:r>
                <a:r>
                  <a:rPr lang="ru-RU" sz="2000" b="1" u="sng" dirty="0" err="1"/>
                  <a:t>розмноження</a:t>
                </a:r>
                <a:r>
                  <a:rPr lang="ru-RU" sz="2000" b="1" u="sng" dirty="0"/>
                  <a:t> та </a:t>
                </a:r>
                <a:r>
                  <a:rPr lang="ru-RU" sz="2000" b="1" u="sng" dirty="0" err="1" smtClean="0"/>
                  <a:t>вимирання</a:t>
                </a:r>
                <a:r>
                  <a:rPr lang="ru-RU" sz="2000" b="1" u="sng" dirty="0"/>
                  <a:t>. </a:t>
                </a:r>
                <a:r>
                  <a:rPr lang="ru-RU" sz="2000" b="1" u="sng" dirty="0" err="1"/>
                  <a:t>Опис</a:t>
                </a:r>
                <a:r>
                  <a:rPr lang="ru-RU" sz="2000" b="1" u="sng" dirty="0"/>
                  <a:t> </a:t>
                </a:r>
                <a:r>
                  <a:rPr lang="ru-RU" sz="2000" b="1" u="sng" dirty="0" err="1"/>
                  <a:t>процесу</a:t>
                </a:r>
                <a:r>
                  <a:rPr lang="ru-RU" sz="2000" b="1" u="sng" dirty="0"/>
                  <a:t>.</a:t>
                </a:r>
                <a:endParaRPr lang="ru-RU" sz="2000" b="1" u="sng" dirty="0" smtClean="0">
                  <a:effectLst/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	</a:t>
                </a:r>
                <a:r>
                  <a:rPr lang="ru-RU" sz="2000" dirty="0" err="1" smtClean="0"/>
                  <a:t>Розглянемо</a:t>
                </a:r>
                <a:r>
                  <a:rPr lang="ru-RU" sz="2000" dirty="0" smtClean="0"/>
                  <a:t> </a:t>
                </a:r>
                <a:r>
                  <a:rPr lang="ru-RU" sz="2000" dirty="0" err="1"/>
                  <a:t>випадковий</a:t>
                </a:r>
                <a:r>
                  <a:rPr lang="ru-RU" sz="2000" dirty="0"/>
                  <a:t> </a:t>
                </a:r>
                <a:r>
                  <a:rPr lang="ru-RU" sz="2000" dirty="0" err="1"/>
                  <a:t>процес</a:t>
                </a:r>
                <a:r>
                  <a:rPr lang="ru-RU" sz="2000" dirty="0"/>
                  <a:t> без </a:t>
                </a:r>
                <a:r>
                  <a:rPr lang="ru-RU" sz="2000" dirty="0" err="1"/>
                  <a:t>післядії</a:t>
                </a:r>
                <a:r>
                  <a:rPr lang="ru-RU" sz="2000" dirty="0"/>
                  <a:t> з </a:t>
                </a:r>
                <a:r>
                  <a:rPr lang="ru-RU" sz="2000" dirty="0" err="1"/>
                  <a:t>множиною</a:t>
                </a:r>
                <a:r>
                  <a:rPr lang="ru-RU" sz="2000" dirty="0"/>
                  <a:t> </a:t>
                </a:r>
                <a:r>
                  <a:rPr lang="ru-RU" sz="2000" dirty="0" err="1" smtClean="0"/>
                  <a:t>стенів</a:t>
                </a:r>
                <a:r>
                  <a:rPr lang="en-US" sz="2000" dirty="0" smtClean="0"/>
                  <a:t> </a:t>
                </a:r>
                <a:r>
                  <a:rPr lang="ru-RU" sz="2000" dirty="0"/>
                  <a:t>E</a:t>
                </a:r>
                <a:r>
                  <a:rPr lang="ru-RU" sz="2000" baseline="-25000" dirty="0"/>
                  <a:t>0</a:t>
                </a:r>
                <a:r>
                  <a:rPr lang="ru-RU" sz="2000" dirty="0"/>
                  <a:t>E</a:t>
                </a:r>
                <a:r>
                  <a:rPr lang="ru-RU" sz="2000" baseline="-25000" dirty="0"/>
                  <a:t>1</a:t>
                </a:r>
                <a:r>
                  <a:rPr lang="ru-RU" sz="2000" dirty="0"/>
                  <a:t>E</a:t>
                </a:r>
                <a:r>
                  <a:rPr lang="ru-RU" sz="2000" baseline="-25000" dirty="0"/>
                  <a:t>2</a:t>
                </a:r>
                <a:r>
                  <a:rPr lang="ru-RU" sz="2000" dirty="0"/>
                  <a:t>,.... </a:t>
                </a:r>
                <a:r>
                  <a:rPr lang="ru-RU" sz="2000" dirty="0" err="1"/>
                  <a:t>Якщо</a:t>
                </a:r>
                <a:r>
                  <a:rPr lang="ru-RU" sz="2000" dirty="0"/>
                  <a:t> в момент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sz="2000" dirty="0" smtClean="0"/>
                  <a:t> </a:t>
                </a:r>
                <a:r>
                  <a:rPr lang="ru-RU" sz="2000" dirty="0"/>
                  <a:t>система </a:t>
                </a:r>
                <a:r>
                  <a:rPr lang="ru-RU" sz="2000" dirty="0" err="1"/>
                  <a:t>перебуває</a:t>
                </a:r>
                <a:r>
                  <a:rPr lang="ru-RU" sz="2000" dirty="0"/>
                  <a:t> в </a:t>
                </a:r>
                <a:r>
                  <a:rPr lang="ru-RU" sz="2000" dirty="0" err="1"/>
                  <a:t>стані</a:t>
                </a:r>
                <a:r>
                  <a:rPr lang="ru-RU" sz="2000" dirty="0"/>
                  <a:t> E</a:t>
                </a:r>
                <a:r>
                  <a:rPr lang="ru-RU" sz="2000" baseline="-25000" dirty="0"/>
                  <a:t>0</a:t>
                </a:r>
                <a:r>
                  <a:rPr lang="ru-RU" sz="2000" dirty="0"/>
                  <a:t> то за час t вона </a:t>
                </a:r>
                <a:r>
                  <a:rPr lang="ru-RU" sz="2000" dirty="0" err="1"/>
                  <a:t>перейде</a:t>
                </a:r>
                <a:r>
                  <a:rPr lang="ru-RU" sz="2000" dirty="0"/>
                  <a:t> в стан E</a:t>
                </a:r>
                <a:r>
                  <a:rPr lang="ru-RU" sz="2000" baseline="-25000" dirty="0"/>
                  <a:t>1</a:t>
                </a:r>
                <a:r>
                  <a:rPr lang="ru-RU" sz="2000" dirty="0"/>
                  <a:t> з </a:t>
                </a:r>
                <a:r>
                  <a:rPr lang="ru-RU" sz="2000" dirty="0" err="1"/>
                  <a:t>йм-тю</a:t>
                </a:r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uk-U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sty m:val="p"/>
                      </m:rPr>
                      <a:rPr lang="el-G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ru-RU" sz="2000" dirty="0" smtClean="0"/>
                  <a:t>, де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uk-UA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uk-UA" sz="2000" b="0" i="1" smtClean="0">
                                    <a:latin typeface="Cambria Math" panose="02040503050406030204" pitchFamily="18" charset="0"/>
                                  </a:rPr>
                                  <m:t>0(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uk-UA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l-G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  <m:r>
                              <a:rPr lang="uk-UA" sz="20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sup/>
                        </m:sSup>
                      </m:e>
                    </m:func>
                  </m:oMath>
                </a14:m>
                <a:r>
                  <a:rPr lang="ru-RU" sz="2000" dirty="0" smtClean="0"/>
                  <a:t> </a:t>
                </a:r>
                <a:r>
                  <a:rPr lang="uk-UA" sz="2000" dirty="0" err="1" smtClean="0"/>
                  <a:t>йм</a:t>
                </a:r>
                <a:r>
                  <a:rPr lang="uk-UA" sz="2000" dirty="0" smtClean="0"/>
                  <a:t>-тю </a:t>
                </a:r>
                <a14:m>
                  <m:oMath xmlns:m="http://schemas.openxmlformats.org/officeDocument/2006/math">
                    <m:r>
                      <a:rPr lang="uk-UA" sz="2000" b="0" i="1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uk-UA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uk-UA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uk-UA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sty m:val="p"/>
                      </m:rPr>
                      <a:rPr lang="el-G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l-G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ru-RU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н</m:t>
                    </m:r>
                  </m:oMath>
                </a14:m>
                <a:r>
                  <a:rPr lang="ru-RU" sz="2000" dirty="0" smtClean="0"/>
                  <a:t>е </a:t>
                </a:r>
                <a:r>
                  <a:rPr lang="ru-RU" sz="2000" dirty="0" err="1"/>
                  <a:t>змінить</a:t>
                </a:r>
                <a:r>
                  <a:rPr lang="ru-RU" sz="2000" dirty="0"/>
                  <a:t> </a:t>
                </a:r>
                <a:r>
                  <a:rPr lang="ru-RU" sz="2000" dirty="0" err="1"/>
                  <a:t>свого</a:t>
                </a:r>
                <a:r>
                  <a:rPr lang="ru-RU" sz="2000" dirty="0"/>
                  <a:t> стану, а </a:t>
                </a:r>
                <a:r>
                  <a:rPr lang="ru-RU" sz="2000" dirty="0" err="1"/>
                  <a:t>всі</a:t>
                </a:r>
                <a:r>
                  <a:rPr lang="ru-RU" sz="2000" dirty="0"/>
                  <a:t> </a:t>
                </a:r>
                <a:r>
                  <a:rPr lang="ru-RU" sz="2000" dirty="0" err="1"/>
                  <a:t>інші</a:t>
                </a:r>
                <a:r>
                  <a:rPr lang="ru-RU" sz="2000" dirty="0"/>
                  <a:t> переходи </a:t>
                </a:r>
                <a:r>
                  <a:rPr lang="ru-RU" sz="2000" dirty="0" err="1"/>
                  <a:t>мають</a:t>
                </a:r>
                <a:r>
                  <a:rPr lang="ru-RU" sz="2000" dirty="0"/>
                  <a:t> </a:t>
                </a:r>
                <a:r>
                  <a:rPr lang="ru-RU" sz="2000" dirty="0" err="1" smtClean="0"/>
                  <a:t>йм-ть</a:t>
                </a:r>
                <a14:m>
                  <m:oMath xmlns:m="http://schemas.openxmlformats.org/officeDocument/2006/math">
                    <m:r>
                      <a:rPr lang="uk-UA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uk-UA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	</a:t>
                </a:r>
                <a:r>
                  <a:rPr lang="uk-UA" sz="2000" dirty="0" smtClean="0"/>
                  <a:t>Якщо </a:t>
                </a:r>
                <a:r>
                  <a:rPr lang="uk-UA" sz="2000" dirty="0"/>
                  <a:t>в </a:t>
                </a:r>
                <a:r>
                  <a:rPr lang="uk-UA" sz="2000" dirty="0" smtClean="0"/>
                  <a:t>момент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/>
                  <a:t>система </a:t>
                </a:r>
                <a:r>
                  <a:rPr lang="ru-RU" sz="2000" dirty="0" err="1"/>
                  <a:t>перебуває</a:t>
                </a:r>
                <a:r>
                  <a:rPr lang="ru-RU" sz="2000" dirty="0"/>
                  <a:t> в </a:t>
                </a:r>
                <a:r>
                  <a:rPr lang="ru-RU" sz="2000" dirty="0" err="1"/>
                  <a:t>стані</a:t>
                </a:r>
                <a:r>
                  <a:rPr lang="ru-RU" sz="2000" dirty="0"/>
                  <a:t> </a:t>
                </a:r>
                <a:r>
                  <a:rPr lang="ru-RU" sz="2000" dirty="0" smtClean="0"/>
                  <a:t>E</a:t>
                </a:r>
                <a:r>
                  <a:rPr lang="en-US" sz="2000" baseline="-25000" dirty="0" smtClean="0"/>
                  <a:t>k</a:t>
                </a:r>
                <a:r>
                  <a:rPr lang="ru-RU" sz="2000" dirty="0" smtClean="0"/>
                  <a:t> (</a:t>
                </a:r>
                <a:r>
                  <a:rPr lang="en-US" sz="2000" dirty="0" smtClean="0"/>
                  <a:t>k</a:t>
                </a:r>
                <a:r>
                  <a:rPr lang="ru-RU" sz="2000" dirty="0" smtClean="0"/>
                  <a:t>=1,2</a:t>
                </a:r>
                <a:r>
                  <a:rPr lang="ru-RU" sz="2000" dirty="0"/>
                  <a:t>,...), то за </a:t>
                </a:r>
                <a:r>
                  <a:rPr lang="ru-RU" sz="2000" dirty="0" smtClean="0"/>
                  <a:t>час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sz="2000" b="0" dirty="0" smtClean="0">
                    <a:effectLst/>
                  </a:rPr>
                  <a:t> </a:t>
                </a:r>
                <a:r>
                  <a:rPr lang="ru-RU" sz="2000" dirty="0"/>
                  <a:t>вона </a:t>
                </a:r>
                <a:r>
                  <a:rPr lang="ru-RU" sz="2000" dirty="0" err="1"/>
                  <a:t>перейде</a:t>
                </a:r>
                <a:r>
                  <a:rPr lang="ru-RU" sz="2000" dirty="0"/>
                  <a:t> в стан </a:t>
                </a:r>
                <a:r>
                  <a:rPr lang="ru-RU" sz="2000" dirty="0" smtClean="0"/>
                  <a:t>E</a:t>
                </a:r>
                <a:r>
                  <a:rPr lang="en-US" sz="2000" baseline="-25000" dirty="0"/>
                  <a:t>k</a:t>
                </a:r>
                <a:r>
                  <a:rPr lang="ru-RU" sz="2000" baseline="-25000" dirty="0" smtClean="0"/>
                  <a:t>+1</a:t>
                </a:r>
                <a:r>
                  <a:rPr lang="ru-RU" sz="2000" dirty="0"/>
                  <a:t> з </a:t>
                </a:r>
                <a:r>
                  <a:rPr lang="ru-RU" sz="2000" dirty="0" err="1" smtClean="0"/>
                  <a:t>йм-тю</a:t>
                </a:r>
                <a:r>
                  <a:rPr lang="ru-RU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sty m:val="p"/>
                      </m:rPr>
                      <a:rPr lang="el-G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b="0" dirty="0" smtClean="0">
                    <a:effectLst/>
                  </a:rPr>
                  <a:t>, </a:t>
                </a:r>
                <a:r>
                  <a:rPr lang="uk-UA" sz="2000" dirty="0"/>
                  <a:t>з </a:t>
                </a:r>
                <a:r>
                  <a:rPr lang="uk-UA" sz="2000" dirty="0" err="1"/>
                  <a:t>йм</a:t>
                </a:r>
                <a:r>
                  <a:rPr lang="uk-UA" sz="2000" dirty="0"/>
                  <a:t>-тю</a:t>
                </a:r>
                <a:r>
                  <a:rPr lang="ru-RU" sz="2000" b="0" dirty="0" smtClean="0">
                    <a:effectLst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sty m:val="p"/>
                      </m:rPr>
                      <a:rPr lang="el-G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b="0" dirty="0" smtClean="0">
                    <a:effectLst/>
                  </a:rPr>
                  <a:t> </a:t>
                </a:r>
                <a:r>
                  <a:rPr lang="ru-RU" sz="2000" dirty="0" err="1"/>
                  <a:t>перейде</a:t>
                </a:r>
                <a:r>
                  <a:rPr lang="ru-RU" sz="2000" dirty="0"/>
                  <a:t> в </a:t>
                </a:r>
                <a:r>
                  <a:rPr lang="ru-RU" sz="2000" dirty="0" smtClean="0"/>
                  <a:t>стан</a:t>
                </a:r>
                <a:r>
                  <a:rPr lang="en-US" sz="2000" dirty="0" smtClean="0"/>
                  <a:t> </a:t>
                </a:r>
                <a:r>
                  <a:rPr lang="ru-RU" sz="2000" dirty="0" smtClean="0"/>
                  <a:t>E</a:t>
                </a:r>
                <a:r>
                  <a:rPr lang="en-US" sz="2000" baseline="-25000" dirty="0" smtClean="0"/>
                  <a:t>k</a:t>
                </a:r>
                <a:r>
                  <a:rPr lang="ru-RU" sz="2000" baseline="-25000" dirty="0" smtClean="0"/>
                  <a:t>-1</a:t>
                </a:r>
                <a:r>
                  <a:rPr lang="ru-RU" sz="2000" dirty="0"/>
                  <a:t>, з </a:t>
                </a:r>
                <a:r>
                  <a:rPr lang="ru-RU" sz="2000" dirty="0" err="1" smtClean="0"/>
                  <a:t>йм-тю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uk-UA" sz="2000" b="0" i="1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uk-UA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uk-U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uk-UA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20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m:rPr>
                        <m:sty m:val="p"/>
                      </m:rPr>
                      <a:rPr lang="el-G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l-G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sz="2000" b="0" dirty="0" smtClean="0">
                    <a:effectLst/>
                  </a:rPr>
                  <a:t> </a:t>
                </a:r>
                <a:r>
                  <a:rPr lang="ru-RU" sz="2000" dirty="0"/>
                  <a:t>не </a:t>
                </a:r>
                <a:r>
                  <a:rPr lang="ru-RU" sz="2000" dirty="0" err="1"/>
                  <a:t>змінить</a:t>
                </a:r>
                <a:r>
                  <a:rPr lang="ru-RU" sz="2000" dirty="0"/>
                  <a:t> </a:t>
                </a:r>
                <a:r>
                  <a:rPr lang="ru-RU" sz="2000" dirty="0" err="1"/>
                  <a:t>свого</a:t>
                </a:r>
                <a:r>
                  <a:rPr lang="ru-RU" sz="2000" dirty="0"/>
                  <a:t> стану, а </a:t>
                </a:r>
                <a:r>
                  <a:rPr lang="ru-RU" sz="2000" dirty="0" err="1"/>
                  <a:t>всі</a:t>
                </a:r>
                <a:r>
                  <a:rPr lang="ru-RU" sz="2000" dirty="0"/>
                  <a:t> </a:t>
                </a:r>
                <a:r>
                  <a:rPr lang="ru-RU" sz="2000" dirty="0" err="1"/>
                  <a:t>інші</a:t>
                </a:r>
                <a:r>
                  <a:rPr lang="ru-RU" sz="2000" dirty="0"/>
                  <a:t> переходи </a:t>
                </a:r>
                <a:r>
                  <a:rPr lang="ru-RU" sz="2000" dirty="0" err="1"/>
                  <a:t>мають</a:t>
                </a:r>
                <a:r>
                  <a:rPr lang="ru-RU" sz="2000" dirty="0"/>
                  <a:t> </a:t>
                </a:r>
                <a:r>
                  <a:rPr lang="ru-RU" sz="2000" dirty="0" err="1" smtClean="0"/>
                  <a:t>йм-ть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sz="2000" b="0" dirty="0" smtClean="0">
                    <a:effectLst/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ru-RU" sz="2000" dirty="0" err="1" smtClean="0"/>
                  <a:t>Знайти</a:t>
                </a:r>
                <a:r>
                  <a:rPr lang="ru-RU" sz="2000" dirty="0" smtClean="0"/>
                  <a:t> </a:t>
                </a:r>
                <a:r>
                  <a:rPr lang="ru-RU" sz="2000" dirty="0" err="1"/>
                  <a:t>йм-ть</a:t>
                </a:r>
                <a:r>
                  <a:rPr lang="ru-RU" sz="2000" dirty="0"/>
                  <a:t> </a:t>
                </a:r>
                <a:r>
                  <a:rPr lang="ru-RU" sz="2000" dirty="0" smtClean="0"/>
                  <a:t>P</a:t>
                </a:r>
                <a:r>
                  <a:rPr lang="en-US" sz="2000" baseline="-25000" dirty="0" err="1" smtClean="0"/>
                  <a:t>k</a:t>
                </a:r>
                <a:r>
                  <a:rPr lang="ru-RU" sz="2000" dirty="0" smtClean="0"/>
                  <a:t>(t</a:t>
                </a:r>
                <a:r>
                  <a:rPr lang="ru-RU" sz="2000" dirty="0"/>
                  <a:t>) того, </a:t>
                </a:r>
                <a:r>
                  <a:rPr lang="ru-RU" sz="2000" dirty="0" err="1"/>
                  <a:t>що</a:t>
                </a:r>
                <a:r>
                  <a:rPr lang="ru-RU" sz="2000" dirty="0"/>
                  <a:t> в момент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sz="2000" dirty="0" smtClean="0"/>
                  <a:t> система </a:t>
                </a:r>
                <a:r>
                  <a:rPr lang="ru-RU" sz="2000" dirty="0" err="1"/>
                  <a:t>перебуває</a:t>
                </a:r>
                <a:r>
                  <a:rPr lang="ru-RU" sz="2000" dirty="0"/>
                  <a:t> в </a:t>
                </a:r>
                <a:r>
                  <a:rPr lang="ru-RU" sz="2000" dirty="0" err="1"/>
                  <a:t>стані</a:t>
                </a:r>
                <a:r>
                  <a:rPr lang="ru-RU" sz="2000" dirty="0"/>
                  <a:t> </a:t>
                </a:r>
                <a:r>
                  <a:rPr lang="ru-RU" sz="2000" dirty="0" smtClean="0"/>
                  <a:t>E</a:t>
                </a:r>
                <a:r>
                  <a:rPr lang="en-US" sz="2000" baseline="-25000" dirty="0" err="1" smtClean="0"/>
                  <a:t>k</a:t>
                </a:r>
                <a:r>
                  <a:rPr lang="ru-RU" sz="2000" dirty="0" smtClean="0"/>
                  <a:t>, </a:t>
                </a:r>
                <a:r>
                  <a:rPr lang="ru-RU" sz="2000" dirty="0" err="1"/>
                  <a:t>якщо</a:t>
                </a:r>
                <a:r>
                  <a:rPr lang="ru-RU" sz="2000" dirty="0"/>
                  <a:t> в </a:t>
                </a:r>
                <a:r>
                  <a:rPr lang="ru-RU" sz="2000" dirty="0" err="1"/>
                  <a:t>початковий</a:t>
                </a:r>
                <a:r>
                  <a:rPr lang="ru-RU" sz="2000" dirty="0"/>
                  <a:t> момент вона </a:t>
                </a:r>
                <a:r>
                  <a:rPr lang="ru-RU" sz="2000" dirty="0" err="1"/>
                  <a:t>перебуває</a:t>
                </a:r>
                <a:r>
                  <a:rPr lang="ru-RU" sz="2000" dirty="0"/>
                  <a:t> в </a:t>
                </a:r>
                <a:r>
                  <a:rPr lang="ru-RU" sz="2000" dirty="0" err="1" smtClean="0"/>
                  <a:t>системі</a:t>
                </a:r>
                <a:r>
                  <a:rPr lang="en-US" sz="2000" dirty="0" smtClean="0"/>
                  <a:t> </a:t>
                </a:r>
                <a:r>
                  <a:rPr lang="ru-RU" sz="2000" dirty="0" smtClean="0"/>
                  <a:t>E</a:t>
                </a:r>
                <a:r>
                  <a:rPr lang="en-US" sz="2000" baseline="-25000" dirty="0" err="1" smtClean="0"/>
                  <a:t>i</a:t>
                </a:r>
                <a:r>
                  <a:rPr lang="ru-RU" sz="2000" dirty="0" smtClean="0"/>
                  <a:t>, </a:t>
                </a:r>
                <a:r>
                  <a:rPr lang="ru-RU" sz="2000" dirty="0" err="1"/>
                  <a:t>тобто</a:t>
                </a:r>
                <a:r>
                  <a:rPr lang="ru-RU" sz="2000" dirty="0"/>
                  <a:t> коли </a:t>
                </a:r>
                <a:r>
                  <a:rPr lang="ru-RU" sz="2000" dirty="0" err="1"/>
                  <a:t>P</a:t>
                </a:r>
                <a:r>
                  <a:rPr lang="ru-RU" sz="2000" baseline="-25000" dirty="0" err="1"/>
                  <a:t>і</a:t>
                </a:r>
                <a:r>
                  <a:rPr lang="ru-RU" sz="2000" dirty="0"/>
                  <a:t>(0)=1</a:t>
                </a:r>
                <a:r>
                  <a:rPr lang="ru-RU" sz="2000" dirty="0" smtClean="0"/>
                  <a:t>.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0" dirty="0">
                    <a:effectLst/>
                  </a:rPr>
                  <a:t>	</a:t>
                </a:r>
                <a:r>
                  <a:rPr lang="ru-RU" sz="2000" dirty="0" smtClean="0"/>
                  <a:t>Граф </a:t>
                </a:r>
                <a:r>
                  <a:rPr lang="ru-RU" sz="2000" dirty="0" err="1"/>
                  <a:t>процесу</a:t>
                </a:r>
                <a:r>
                  <a:rPr lang="ru-RU" sz="2000" dirty="0"/>
                  <a:t>. На </a:t>
                </a:r>
                <a:r>
                  <a:rPr lang="ru-RU" sz="2000" dirty="0" err="1"/>
                  <a:t>основі</a:t>
                </a:r>
                <a:r>
                  <a:rPr lang="ru-RU" sz="2000" dirty="0"/>
                  <a:t> </a:t>
                </a:r>
                <a:r>
                  <a:rPr lang="ru-RU" sz="2000" dirty="0" err="1"/>
                  <a:t>опису</a:t>
                </a:r>
                <a:r>
                  <a:rPr lang="ru-RU" sz="2000" dirty="0"/>
                  <a:t> </a:t>
                </a:r>
                <a:r>
                  <a:rPr lang="ru-RU" sz="2000" dirty="0" err="1"/>
                  <a:t>процесу</a:t>
                </a:r>
                <a:r>
                  <a:rPr lang="ru-RU" sz="2000" dirty="0"/>
                  <a:t>, </a:t>
                </a:r>
                <a:r>
                  <a:rPr lang="ru-RU" sz="2000" dirty="0" err="1"/>
                  <a:t>знехтувавши</a:t>
                </a:r>
                <a:r>
                  <a:rPr lang="ru-RU" sz="2000" dirty="0"/>
                  <a:t> </a:t>
                </a:r>
                <a:r>
                  <a:rPr lang="ru-RU" sz="2000" dirty="0" err="1" smtClean="0"/>
                  <a:t>йм</a:t>
                </a:r>
                <a:r>
                  <a:rPr lang="ru-RU" sz="2000" dirty="0" smtClean="0"/>
                  <a:t>-ми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uk-UA" sz="2000" b="0" i="1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uk-UA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uk-UA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uk-UA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sty m:val="p"/>
                      </m:rPr>
                      <a:rPr lang="el-G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l-G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b="0" dirty="0" smtClean="0">
                    <a:effectLst/>
                  </a:rPr>
                  <a:t> </a:t>
                </a:r>
                <a:r>
                  <a:rPr lang="ru-RU" sz="2000" dirty="0"/>
                  <a:t>одержимо граф, представлений на рис</a:t>
                </a:r>
                <a:r>
                  <a:rPr lang="ru-RU" sz="2000" dirty="0" smtClean="0"/>
                  <a:t>.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7" name="Місце для вмісту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5126"/>
                <a:ext cx="10515600" cy="6492874"/>
              </a:xfrm>
              <a:blipFill rotWithShape="1">
                <a:blip r:embed="rId2"/>
                <a:stretch>
                  <a:fillRect l="-638" t="-939" r="-348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849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772" y="405977"/>
            <a:ext cx="4301169" cy="238953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80" y="607744"/>
            <a:ext cx="4208454" cy="21998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Місце для вмісту 6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0"/>
                <a:ext cx="10515600" cy="68580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		          </a:t>
                </a:r>
                <a14:m>
                  <m:oMath xmlns:m="http://schemas.openxmlformats.org/officeDocument/2006/math">
                    <m:r>
                      <a:rPr lang="uk-UA" sz="2000" i="1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uk-U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			             </a:t>
                </a:r>
                <a14:m>
                  <m:oMath xmlns:m="http://schemas.openxmlformats.org/officeDocument/2006/math">
                    <m:r>
                      <a:rPr lang="uk-UA" sz="2000" i="1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uk-U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uk-U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 smtClean="0"/>
                  <a:t>	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ea typeface="Cambria Math" panose="02040503050406030204" pitchFamily="18" charset="0"/>
                          </a:rPr>
                          <m:t>        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 smtClean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 smtClean="0"/>
                  <a:t>	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				              …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</a:t>
                </a:r>
                <a:r>
                  <a:rPr lang="ru-RU" sz="2000" dirty="0" smtClean="0"/>
                  <a:t>E</a:t>
                </a:r>
                <a:r>
                  <a:rPr lang="ru-RU" sz="2000" baseline="-25000" dirty="0" smtClean="0"/>
                  <a:t>1</a:t>
                </a:r>
                <a:r>
                  <a:rPr lang="en-US" sz="2000" baseline="-250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uk-UA" sz="2000" b="0" i="1" smtClean="0">
                            <a:latin typeface="Cambria Math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dirty="0" smtClean="0"/>
                  <a:t>          </a:t>
                </a:r>
                <a:r>
                  <a:rPr lang="ru-RU" sz="2000" dirty="0" smtClean="0"/>
                  <a:t>E</a:t>
                </a:r>
                <a:r>
                  <a:rPr lang="en-US" sz="2000" baseline="-25000" dirty="0" smtClean="0"/>
                  <a:t>2</a:t>
                </a:r>
                <a:r>
                  <a:rPr lang="en-US" sz="2000" dirty="0" smtClean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uk-UA" sz="2000" b="0" i="1" smtClean="0">
                            <a:latin typeface="Cambria Math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dirty="0" smtClean="0"/>
                  <a:t>           </a:t>
                </a:r>
                <a:r>
                  <a:rPr lang="ru-RU" sz="2000" dirty="0" smtClean="0"/>
                  <a:t>E</a:t>
                </a:r>
                <a:r>
                  <a:rPr lang="en-US" sz="2000" baseline="-25000" dirty="0" smtClean="0"/>
                  <a:t>3		</a:t>
                </a:r>
                <a:r>
                  <a:rPr lang="en-US" sz="2000" dirty="0" smtClean="0"/>
                  <a:t>         </a:t>
                </a:r>
                <a:r>
                  <a:rPr lang="ru-RU" sz="2000" dirty="0" smtClean="0"/>
                  <a:t>E</a:t>
                </a:r>
                <a:r>
                  <a:rPr lang="en-US" sz="2000" baseline="-25000" dirty="0" smtClean="0"/>
                  <a:t>k-1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000" b="0" i="1" smtClean="0">
                            <a:latin typeface="Cambria Math"/>
                          </a:rPr>
                          <m:t> </m:t>
                        </m:r>
                        <m: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baseline="-25000" dirty="0" smtClean="0"/>
                  <a:t>	 </a:t>
                </a:r>
                <a:r>
                  <a:rPr lang="ru-RU" sz="2000" dirty="0"/>
                  <a:t>E</a:t>
                </a:r>
                <a:r>
                  <a:rPr lang="en-US" sz="2000" baseline="-25000" dirty="0" smtClean="0"/>
                  <a:t>k</a:t>
                </a:r>
                <a:r>
                  <a:rPr lang="uk-UA" sz="2000" dirty="0" smtClean="0"/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uk-UA" sz="2000" b="0" i="1" smtClean="0">
                            <a:latin typeface="Cambria Math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dirty="0" smtClean="0"/>
                  <a:t>            </a:t>
                </a:r>
                <a:r>
                  <a:rPr lang="ru-RU" sz="2000" dirty="0" smtClean="0"/>
                  <a:t>E</a:t>
                </a:r>
                <a:r>
                  <a:rPr lang="en-US" sz="2000" baseline="-25000" dirty="0" smtClean="0"/>
                  <a:t>k+1</a:t>
                </a:r>
              </a:p>
              <a:p>
                <a:pPr marL="0" indent="0">
                  <a:buNone/>
                </a:pPr>
                <a:r>
                  <a:rPr lang="ru-RU" sz="2000" dirty="0" err="1" smtClean="0"/>
                  <a:t>Рівняння</a:t>
                </a:r>
                <a:r>
                  <a:rPr lang="ru-RU" sz="2000" dirty="0" smtClean="0"/>
                  <a:t> </a:t>
                </a:r>
                <a:r>
                  <a:rPr lang="ru-RU" sz="2000" dirty="0" err="1"/>
                  <a:t>процесу</a:t>
                </a:r>
                <a:r>
                  <a:rPr lang="ru-RU" sz="2000" dirty="0"/>
                  <a:t>. </a:t>
                </a:r>
                <a:r>
                  <a:rPr lang="ru-RU" sz="2000" dirty="0" err="1"/>
                  <a:t>Оскільки</a:t>
                </a:r>
                <a:r>
                  <a:rPr lang="ru-RU" sz="2000" dirty="0"/>
                  <a:t> </a:t>
                </a:r>
                <a:r>
                  <a:rPr lang="ru-RU" sz="2000" dirty="0" err="1"/>
                  <a:t>процес</a:t>
                </a:r>
                <a:r>
                  <a:rPr lang="ru-RU" sz="2000" dirty="0"/>
                  <a:t> без </a:t>
                </a:r>
                <a:r>
                  <a:rPr lang="ru-RU" sz="2000" dirty="0" err="1" smtClean="0"/>
                  <a:t>післядії</a:t>
                </a:r>
                <a:r>
                  <a:rPr lang="ru-RU" sz="2000" dirty="0"/>
                  <a:t>, то на </a:t>
                </a:r>
                <a:r>
                  <a:rPr lang="ru-RU" sz="2000" dirty="0" err="1"/>
                  <a:t>основі</a:t>
                </a:r>
                <a:r>
                  <a:rPr lang="ru-RU" sz="2000" dirty="0"/>
                  <a:t> графа і </a:t>
                </a:r>
                <a:r>
                  <a:rPr lang="ru-RU" sz="2000" dirty="0" err="1"/>
                  <a:t>формули</a:t>
                </a:r>
                <a:r>
                  <a:rPr lang="ru-RU" sz="2000" dirty="0"/>
                  <a:t> </a:t>
                </a:r>
                <a:r>
                  <a:rPr lang="ru-RU" sz="2000" dirty="0" err="1"/>
                  <a:t>повної</a:t>
                </a:r>
                <a:r>
                  <a:rPr lang="ru-RU" sz="2000" dirty="0"/>
                  <a:t> </a:t>
                </a:r>
                <a:r>
                  <a:rPr lang="ru-RU" sz="2000" dirty="0" err="1"/>
                  <a:t>йм-ті</a:t>
                </a:r>
                <a:r>
                  <a:rPr lang="ru-RU" sz="2000" dirty="0"/>
                  <a:t> </a:t>
                </a:r>
                <a:r>
                  <a:rPr lang="ru-RU" sz="2000" dirty="0" err="1"/>
                  <a:t>дістаємо</a:t>
                </a:r>
                <a:r>
                  <a:rPr lang="ru-RU" sz="2000" dirty="0"/>
                  <a:t> </a:t>
                </a:r>
                <a:r>
                  <a:rPr lang="ru-RU" sz="2000" dirty="0" err="1"/>
                  <a:t>співвідношення</a:t>
                </a:r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000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uk-UA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{1−</m:t>
                    </m:r>
                    <m:sSub>
                      <m:sSubPr>
                        <m:ctrlPr>
                          <a:rPr lang="uk-UA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uk-U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sz="2000" dirty="0" smtClean="0"/>
                  <a:t>+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sz="2000" dirty="0" smtClean="0"/>
                  <a:t> </a:t>
                </a:r>
                <a:r>
                  <a:rPr lang="ru-RU" sz="2000" dirty="0"/>
                  <a:t>(</a:t>
                </a:r>
                <a:r>
                  <a:rPr lang="en-US" sz="2000" dirty="0"/>
                  <a:t>k</a:t>
                </a:r>
                <a:r>
                  <a:rPr lang="ru-RU" sz="2000" dirty="0"/>
                  <a:t>=1,2</a:t>
                </a:r>
                <a:r>
                  <a:rPr lang="ru-RU" sz="2000" dirty="0" smtClean="0"/>
                  <a:t>,...)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ru-RU" sz="2000" dirty="0"/>
                  <a:t>	</a:t>
                </a:r>
                <a:r>
                  <a:rPr lang="ru-RU" sz="2000" dirty="0" err="1" smtClean="0"/>
                  <a:t>Це</a:t>
                </a:r>
                <a:r>
                  <a:rPr lang="ru-RU" sz="2000" dirty="0" smtClean="0"/>
                  <a:t> </a:t>
                </a:r>
                <a:r>
                  <a:rPr lang="ru-RU" sz="2000" dirty="0" err="1" smtClean="0"/>
                  <a:t>можна</a:t>
                </a:r>
                <a:r>
                  <a:rPr lang="ru-RU" sz="2000" dirty="0" smtClean="0"/>
                  <a:t> </a:t>
                </a:r>
                <a:r>
                  <a:rPr lang="ru-RU" sz="2000" dirty="0" err="1" smtClean="0"/>
                  <a:t>записати</a:t>
                </a:r>
                <a:r>
                  <a:rPr lang="ru-RU" sz="2000" dirty="0" smtClean="0"/>
                  <a:t> у </a:t>
                </a:r>
                <a:r>
                  <a:rPr lang="ru-RU" sz="2000" dirty="0" err="1" smtClean="0"/>
                  <a:t>вигляд</a:t>
                </a:r>
                <a:r>
                  <a:rPr lang="uk-UA" sz="2000" dirty="0" smtClean="0"/>
                  <a:t>і: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+∆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uk-U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uk-UA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uk-UA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sz="2000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uk-U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+∆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uk-U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uk-UA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uk-UA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sz="20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uk-U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sz="2000" dirty="0" smtClean="0">
                    <a:ea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0(∆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  <a:r>
                  <a:rPr lang="ru-RU" sz="2000" dirty="0" smtClean="0"/>
                  <a:t>(</a:t>
                </a:r>
                <a:r>
                  <a:rPr lang="en-US" sz="2000" dirty="0" smtClean="0"/>
                  <a:t>k</a:t>
                </a:r>
                <a:r>
                  <a:rPr lang="ru-RU" sz="2000" dirty="0" smtClean="0"/>
                  <a:t>=1,2,...)</a:t>
                </a:r>
                <a:r>
                  <a:rPr lang="uk-UA" sz="2000" dirty="0"/>
                  <a:t>	</a:t>
                </a:r>
                <a:r>
                  <a:rPr lang="uk-UA" sz="2000" dirty="0" smtClean="0"/>
                  <a:t> </a:t>
                </a:r>
                <a:r>
                  <a:rPr lang="en-US" sz="2000" dirty="0" smtClean="0"/>
                  <a:t>(1)</a:t>
                </a:r>
              </a:p>
            </p:txBody>
          </p:sp>
        </mc:Choice>
        <mc:Fallback xmlns="">
          <p:sp>
            <p:nvSpPr>
              <p:cNvPr id="4" name="Місце для вмісту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0"/>
                <a:ext cx="10515600" cy="6858000"/>
              </a:xfrm>
              <a:blipFill rotWithShape="1">
                <a:blip r:embed="rId4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5524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Місце для вмісту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5124"/>
                <a:ext cx="10515600" cy="64928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	</a:t>
                </a:r>
                <a:r>
                  <a:rPr lang="uk-UA" sz="2000" dirty="0" smtClean="0"/>
                  <a:t>В </a:t>
                </a:r>
                <a:r>
                  <a:rPr lang="uk-UA" sz="2000" dirty="0"/>
                  <a:t>останніх співвідношеннях спрямуємо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sz="2000" dirty="0"/>
                  <a:t> до нуля, </a:t>
                </a:r>
                <a:r>
                  <a:rPr lang="ru-RU" sz="2000" dirty="0" err="1"/>
                  <a:t>зрозуміло</a:t>
                </a:r>
                <a:r>
                  <a:rPr lang="ru-RU" sz="2000" dirty="0"/>
                  <a:t>, </a:t>
                </a:r>
                <a:r>
                  <a:rPr lang="ru-RU" sz="2000" dirty="0" err="1"/>
                  <a:t>що</a:t>
                </a:r>
                <a:r>
                  <a:rPr lang="ru-RU" sz="2000" dirty="0"/>
                  <a:t> </a:t>
                </a:r>
                <a:r>
                  <a:rPr lang="ru-RU" sz="2000" dirty="0" err="1"/>
                  <a:t>границі</a:t>
                </a:r>
                <a:r>
                  <a:rPr lang="ru-RU" sz="2000" dirty="0"/>
                  <a:t> справа </a:t>
                </a:r>
                <a:r>
                  <a:rPr lang="ru-RU" sz="2000" dirty="0" err="1"/>
                  <a:t>існують</a:t>
                </a:r>
                <a:r>
                  <a:rPr lang="ru-RU" sz="2000" dirty="0"/>
                  <a:t> – </a:t>
                </a:r>
                <a:r>
                  <a:rPr lang="ru-RU" sz="2000" dirty="0" err="1"/>
                  <a:t>отже</a:t>
                </a:r>
                <a:r>
                  <a:rPr lang="ru-RU" sz="2000" dirty="0"/>
                  <a:t>, </a:t>
                </a:r>
                <a:r>
                  <a:rPr lang="ru-RU" sz="2000" dirty="0" err="1"/>
                  <a:t>існують</a:t>
                </a:r>
                <a:r>
                  <a:rPr lang="ru-RU" sz="2000" dirty="0"/>
                  <a:t> </a:t>
                </a:r>
                <a:r>
                  <a:rPr lang="ru-RU" sz="2000" dirty="0" err="1"/>
                  <a:t>відповідні</a:t>
                </a:r>
                <a:r>
                  <a:rPr lang="ru-RU" sz="2000" dirty="0"/>
                  <a:t> </a:t>
                </a:r>
                <a:r>
                  <a:rPr lang="ru-RU" sz="2000" dirty="0" err="1"/>
                  <a:t>їм</a:t>
                </a:r>
                <a:r>
                  <a:rPr lang="ru-RU" sz="2000" dirty="0"/>
                  <a:t> </a:t>
                </a:r>
                <a:r>
                  <a:rPr lang="ru-RU" sz="2000" dirty="0" err="1"/>
                  <a:t>границі</a:t>
                </a:r>
                <a:r>
                  <a:rPr lang="ru-RU" sz="2000" dirty="0"/>
                  <a:t> </a:t>
                </a:r>
                <a:r>
                  <a:rPr lang="ru-RU" sz="2000" dirty="0" err="1"/>
                  <a:t>зліва</a:t>
                </a:r>
                <a:r>
                  <a:rPr lang="ru-RU" sz="2000" dirty="0"/>
                  <a:t>, </a:t>
                </a:r>
                <a:r>
                  <a:rPr lang="ru-RU" sz="2000" dirty="0" err="1"/>
                  <a:t>які</a:t>
                </a:r>
                <a:r>
                  <a:rPr lang="ru-RU" sz="2000" dirty="0"/>
                  <a:t> є </a:t>
                </a:r>
                <a:r>
                  <a:rPr lang="ru-RU" sz="2000" dirty="0" err="1"/>
                  <a:t>похідними</a:t>
                </a:r>
                <a:endParaRPr lang="ru-RU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uk-UA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uk-UA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uk-UA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uk-UA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uk-UA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uk-UA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uk-UA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uk-UA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uk-UA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 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  <m:r>
                      <a:rPr lang="uk-UA" sz="2000" b="0" i="1" smtClean="0">
                        <a:latin typeface="Cambria Math"/>
                      </a:rPr>
                      <m:t>               (1)</m:t>
                    </m:r>
                  </m:oMath>
                </a14:m>
                <a:r>
                  <a:rPr lang="en-US" sz="2000" dirty="0"/>
                  <a:t>	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uk-UA" sz="2000" dirty="0" smtClean="0"/>
                  <a:t>Якщо </a:t>
                </a:r>
                <a:r>
                  <a:rPr lang="uk-UA" sz="2000" dirty="0"/>
                  <a:t>стан системи </a:t>
                </a:r>
                <a:r>
                  <a:rPr lang="en-US" sz="2000" dirty="0"/>
                  <a:t>E</a:t>
                </a:r>
                <a:r>
                  <a:rPr lang="uk-UA" sz="2000" baseline="-25000" dirty="0"/>
                  <a:t>к</a:t>
                </a:r>
                <a:r>
                  <a:rPr lang="uk-UA" sz="2000" dirty="0"/>
                  <a:t> (к=1,2,3,...) полягає в тому, що деяка популяція, </a:t>
                </a:r>
                <a:r>
                  <a:rPr lang="en-US" sz="2000" dirty="0"/>
                  <a:t>E</a:t>
                </a:r>
                <a:r>
                  <a:rPr lang="uk-UA" sz="2000" baseline="-25000" dirty="0"/>
                  <a:t>к+1</a:t>
                </a:r>
                <a:r>
                  <a:rPr lang="uk-UA" sz="2000" dirty="0"/>
                  <a:t> означає збільшення чисельності популяції на одиницю </a:t>
                </a:r>
                <a:r>
                  <a:rPr lang="en-US" sz="2000" dirty="0"/>
                  <a:t>a </a:t>
                </a:r>
                <a:r>
                  <a:rPr lang="uk-UA" sz="2000" dirty="0"/>
                  <a:t>перехід з </a:t>
                </a:r>
                <a:r>
                  <a:rPr lang="en-US" sz="2000" dirty="0"/>
                  <a:t>E</a:t>
                </a:r>
                <a:r>
                  <a:rPr lang="uk-UA" sz="2000" baseline="-25000" dirty="0"/>
                  <a:t>к</a:t>
                </a:r>
                <a:r>
                  <a:rPr lang="uk-UA" sz="2000" dirty="0"/>
                  <a:t> в </a:t>
                </a:r>
                <a:r>
                  <a:rPr lang="en-US" sz="2000" dirty="0"/>
                  <a:t>E</a:t>
                </a:r>
                <a:r>
                  <a:rPr lang="uk-UA" sz="2000" baseline="-25000" dirty="0"/>
                  <a:t>к-1</a:t>
                </a:r>
                <a:r>
                  <a:rPr lang="uk-UA" sz="2000" dirty="0"/>
                  <a:t> означає втрату одного члена популяції. З огляду на наше тлумачення, процес, отриманий системою р. </a:t>
                </a:r>
                <a:r>
                  <a:rPr lang="uk-UA" sz="2000" dirty="0" err="1"/>
                  <a:t>диф</a:t>
                </a:r>
                <a:r>
                  <a:rPr lang="uk-UA" sz="2000" dirty="0"/>
                  <a:t>. рівнянь (1) </a:t>
                </a:r>
                <a:r>
                  <a:rPr lang="uk-UA" sz="2000" dirty="0" err="1" smtClean="0"/>
                  <a:t>наз</a:t>
                </a:r>
                <a:r>
                  <a:rPr lang="uk-UA" sz="2000" dirty="0" smtClean="0"/>
                  <a:t>. процесом </a:t>
                </a:r>
                <a:r>
                  <a:rPr lang="uk-UA" sz="2000" dirty="0"/>
                  <a:t>розмноження та </a:t>
                </a:r>
                <a:r>
                  <a:rPr lang="uk-UA" sz="2000" dirty="0" smtClean="0"/>
                  <a:t>вимирання</a:t>
                </a:r>
                <a:r>
                  <a:rPr lang="uk-UA" sz="2000" dirty="0"/>
                  <a:t>. Таким процесом є процес росту популяції, процес поширення епідемії, процес ланцюгової реакції</a:t>
                </a:r>
                <a:r>
                  <a:rPr lang="uk-UA" sz="2000" dirty="0" smtClean="0"/>
                  <a:t>.</a:t>
                </a:r>
                <a:endParaRPr lang="uk-UA" sz="2000" dirty="0"/>
              </a:p>
            </p:txBody>
          </p:sp>
        </mc:Choice>
        <mc:Fallback xmlns="">
          <p:sp>
            <p:nvSpPr>
              <p:cNvPr id="3" name="Місце для вмісту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5124"/>
                <a:ext cx="10515600" cy="6492875"/>
              </a:xfrm>
              <a:blipFill rotWithShape="1">
                <a:blip r:embed="rId2"/>
                <a:stretch>
                  <a:fillRect l="-638" t="-939" r="-29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433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43</Words>
  <Application>Microsoft Office PowerPoint</Application>
  <PresentationFormat>Широкоэкранный</PresentationFormat>
  <Paragraphs>181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Rostyk</dc:creator>
  <cp:lastModifiedBy>Family</cp:lastModifiedBy>
  <cp:revision>42</cp:revision>
  <dcterms:created xsi:type="dcterms:W3CDTF">2017-10-17T06:40:18Z</dcterms:created>
  <dcterms:modified xsi:type="dcterms:W3CDTF">2018-11-19T11:24:31Z</dcterms:modified>
</cp:coreProperties>
</file>