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9" r:id="rId7"/>
    <p:sldId id="261" r:id="rId8"/>
    <p:sldId id="262" r:id="rId9"/>
    <p:sldId id="264" r:id="rId10"/>
    <p:sldId id="263" r:id="rId11"/>
    <p:sldId id="280" r:id="rId12"/>
    <p:sldId id="267" r:id="rId13"/>
    <p:sldId id="268" r:id="rId14"/>
    <p:sldId id="270" r:id="rId15"/>
    <p:sldId id="271" r:id="rId16"/>
    <p:sldId id="269" r:id="rId17"/>
    <p:sldId id="273" r:id="rId18"/>
    <p:sldId id="274" r:id="rId19"/>
    <p:sldId id="284" r:id="rId20"/>
    <p:sldId id="275" r:id="rId21"/>
    <p:sldId id="276" r:id="rId22"/>
    <p:sldId id="277" r:id="rId23"/>
    <p:sldId id="278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2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47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0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Випадкові вектори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Класи випадкових векторів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158" y="1600200"/>
            <a:ext cx="8258204" cy="475775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uk-UA" dirty="0" smtClean="0"/>
              <a:t>Випадкові вектори поділяються на</a:t>
            </a:r>
            <a:r>
              <a:rPr lang="en-US" dirty="0" smtClean="0"/>
              <a:t>:</a:t>
            </a:r>
            <a:endParaRPr lang="uk-UA" dirty="0" smtClean="0"/>
          </a:p>
          <a:p>
            <a:r>
              <a:rPr lang="en-US" dirty="0" smtClean="0"/>
              <a:t>1. </a:t>
            </a:r>
            <a:r>
              <a:rPr lang="uk-UA" dirty="0" smtClean="0"/>
              <a:t>Дискретні</a:t>
            </a:r>
          </a:p>
          <a:p>
            <a:pPr>
              <a:buNone/>
            </a:pPr>
            <a:r>
              <a:rPr lang="uk-UA" dirty="0" smtClean="0"/>
              <a:t>Випадковий вектор називають дискретним, якщо всі його компоненти дискретні.</a:t>
            </a:r>
          </a:p>
          <a:p>
            <a:r>
              <a:rPr lang="uk-UA" dirty="0" smtClean="0"/>
              <a:t>2. Абсолютно неперервні</a:t>
            </a:r>
          </a:p>
          <a:p>
            <a:pPr>
              <a:buNone/>
            </a:pPr>
            <a:r>
              <a:rPr lang="uk-UA" dirty="0" smtClean="0"/>
              <a:t>Випадковий вектор називають абсолютно неперервним, якщо його функція розподілу може бути записана, як</a:t>
            </a:r>
          </a:p>
          <a:p>
            <a:pPr>
              <a:buNone/>
            </a:pPr>
            <a:r>
              <a:rPr lang="uk-UA" dirty="0" smtClean="0"/>
              <a:t> 						 .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774700" y="5429250"/>
          <a:ext cx="42386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3" imgW="2260440" imgH="469800" progId="Equation.3">
                  <p:embed/>
                </p:oleObj>
              </mc:Choice>
              <mc:Fallback>
                <p:oleObj name="Equation" r:id="rId3" imgW="226044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429250"/>
                        <a:ext cx="4238625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Класи випадкових векторів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3. Всі інші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Класи випадкових векторів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Підінтегральна функція</a:t>
            </a:r>
            <a:r>
              <a:rPr lang="en-US" dirty="0" smtClean="0"/>
              <a:t> </a:t>
            </a:r>
            <a:r>
              <a:rPr lang="uk-UA" dirty="0" smtClean="0"/>
              <a:t>   називається густиною (щільністю) розподілу ймовірностей випадкового вектора.</a:t>
            </a:r>
          </a:p>
          <a:p>
            <a:r>
              <a:rPr lang="uk-UA" dirty="0" smtClean="0"/>
              <a:t>Очевидно, що у точках існування густини вона рівна похідні </a:t>
            </a:r>
            <a:r>
              <a:rPr lang="en-US" dirty="0" smtClean="0"/>
              <a:t>n-</a:t>
            </a:r>
            <a:r>
              <a:rPr lang="uk-UA" dirty="0" err="1" smtClean="0"/>
              <a:t>го</a:t>
            </a:r>
            <a:r>
              <a:rPr lang="uk-UA" dirty="0" smtClean="0"/>
              <a:t> порядку від функції розподілу, взятої від кожного аргументу 1 раз.</a:t>
            </a:r>
            <a:endParaRPr lang="uk-UA" dirty="0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643042" y="4500563"/>
          <a:ext cx="3238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3" imgW="1726920" imgH="457200" progId="Equation.3">
                  <p:embed/>
                </p:oleObj>
              </mc:Choice>
              <mc:Fallback>
                <p:oleObj name="Equation" r:id="rId3" imgW="17269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500563"/>
                        <a:ext cx="32385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7"/>
          <p:cNvGraphicFramePr>
            <a:graphicFrameLocks noChangeAspect="1"/>
          </p:cNvGraphicFramePr>
          <p:nvPr/>
        </p:nvGraphicFramePr>
        <p:xfrm>
          <a:off x="4929190" y="1714488"/>
          <a:ext cx="428628" cy="464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5" imgW="152280" imgH="164880" progId="Equation.3">
                  <p:embed/>
                </p:oleObj>
              </mc:Choice>
              <mc:Fallback>
                <p:oleObj name="Equation" r:id="rId5" imgW="15228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1714488"/>
                        <a:ext cx="428628" cy="464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Властивості </a:t>
            </a:r>
            <a:r>
              <a:rPr lang="en-US" dirty="0" smtClean="0"/>
              <a:t>n-</a:t>
            </a:r>
            <a:r>
              <a:rPr lang="uk-UA" dirty="0" smtClean="0"/>
              <a:t>вимірної густини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uk-UA" dirty="0" smtClean="0"/>
              <a:t>			слідує із 4-ї властивості функції розподілу.</a:t>
            </a:r>
          </a:p>
          <a:p>
            <a:r>
              <a:rPr lang="uk-UA" dirty="0" smtClean="0"/>
              <a:t>2. Імовірність того, що випадковий вектор попаде в область </a:t>
            </a:r>
            <a:r>
              <a:rPr lang="en-US" dirty="0" smtClean="0"/>
              <a:t>D</a:t>
            </a:r>
            <a:r>
              <a:rPr lang="uk-UA" dirty="0" smtClean="0"/>
              <a:t>, дорівнює </a:t>
            </a:r>
            <a:r>
              <a:rPr lang="en-US" dirty="0" smtClean="0"/>
              <a:t>n-</a:t>
            </a:r>
            <a:r>
              <a:rPr lang="uk-UA" dirty="0" smtClean="0"/>
              <a:t>кратному інтегралу від густини по області </a:t>
            </a:r>
            <a:r>
              <a:rPr lang="en-US" dirty="0" smtClean="0"/>
              <a:t>D.</a:t>
            </a:r>
            <a:endParaRPr lang="uk-UA" dirty="0" smtClean="0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857224" y="4238635"/>
          <a:ext cx="5024437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3" imgW="2679480" imgH="368280" progId="Equation.3">
                  <p:embed/>
                </p:oleObj>
              </mc:Choice>
              <mc:Fallback>
                <p:oleObj name="Equation" r:id="rId3" imgW="267948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238635"/>
                        <a:ext cx="5024437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309677" y="1714491"/>
          <a:ext cx="1762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5" imgW="939600" imgH="228600" progId="Equation.3">
                  <p:embed/>
                </p:oleObj>
              </mc:Choice>
              <mc:Fallback>
                <p:oleObj name="Equation" r:id="rId5" imgW="9396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77" y="1714491"/>
                        <a:ext cx="17621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Приклад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Густина 2-х вимірного  нормального випадкового вектора записується у вигляді</a:t>
            </a:r>
            <a:r>
              <a:rPr lang="en-US" dirty="0" smtClean="0"/>
              <a:t>:</a:t>
            </a:r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pPr>
              <a:buNone/>
            </a:pPr>
            <a:r>
              <a:rPr lang="uk-UA" dirty="0" smtClean="0"/>
              <a:t>Найпростішу формулу отримуємо при </a:t>
            </a:r>
            <a:r>
              <a:rPr lang="en-US" dirty="0" smtClean="0"/>
              <a:t>a</a:t>
            </a:r>
            <a:r>
              <a:rPr lang="uk-UA" dirty="0" smtClean="0"/>
              <a:t>=</a:t>
            </a:r>
            <a:r>
              <a:rPr lang="en-US" dirty="0" smtClean="0"/>
              <a:t>b</a:t>
            </a:r>
            <a:r>
              <a:rPr lang="uk-UA" dirty="0" smtClean="0"/>
              <a:t>=0, </a:t>
            </a:r>
            <a:r>
              <a:rPr lang="el-GR" dirty="0" smtClean="0"/>
              <a:t>σ</a:t>
            </a:r>
            <a:r>
              <a:rPr lang="uk-UA" dirty="0" smtClean="0"/>
              <a:t>1=</a:t>
            </a:r>
            <a:r>
              <a:rPr lang="el-GR" dirty="0" smtClean="0"/>
              <a:t>σ</a:t>
            </a:r>
            <a:r>
              <a:rPr lang="uk-UA" dirty="0" smtClean="0"/>
              <a:t>2=1,</a:t>
            </a:r>
            <a:r>
              <a:rPr lang="en-US" dirty="0" smtClean="0"/>
              <a:t> r</a:t>
            </a:r>
            <a:r>
              <a:rPr lang="uk-UA" dirty="0" smtClean="0"/>
              <a:t>=0 			     - це рівняння поверхні.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381125" y="2714625"/>
          <a:ext cx="6191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3" imgW="3301920" imgH="533160" progId="Equation.3">
                  <p:embed/>
                </p:oleObj>
              </mc:Choice>
              <mc:Fallback>
                <p:oleObj name="Equation" r:id="rId3" imgW="330192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714625"/>
                        <a:ext cx="61912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7"/>
          <p:cNvGraphicFramePr>
            <a:graphicFrameLocks noChangeAspect="1"/>
          </p:cNvGraphicFramePr>
          <p:nvPr/>
        </p:nvGraphicFramePr>
        <p:xfrm>
          <a:off x="3214678" y="4214818"/>
          <a:ext cx="23336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5" imgW="1244520" imgH="444240" progId="Equation.3">
                  <p:embed/>
                </p:oleObj>
              </mc:Choice>
              <mc:Fallback>
                <p:oleObj name="Equation" r:id="rId5" imgW="124452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4214818"/>
                        <a:ext cx="2333625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Незалежні випадкові вектори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28596" y="1600200"/>
            <a:ext cx="8229600" cy="4829196"/>
          </a:xfrm>
        </p:spPr>
        <p:txBody>
          <a:bodyPr>
            <a:normAutofit/>
          </a:bodyPr>
          <a:lstStyle/>
          <a:p>
            <a:r>
              <a:rPr lang="uk-UA" dirty="0" smtClean="0"/>
              <a:t>Означення</a:t>
            </a:r>
            <a:r>
              <a:rPr lang="en-US" dirty="0" smtClean="0"/>
              <a:t>:</a:t>
            </a:r>
            <a:r>
              <a:rPr lang="uk-UA" dirty="0" smtClean="0"/>
              <a:t>  Два вектори</a:t>
            </a:r>
            <a:r>
              <a:rPr lang="en-US" dirty="0" smtClean="0"/>
              <a:t> </a:t>
            </a:r>
            <a:r>
              <a:rPr lang="uk-UA" dirty="0" smtClean="0"/>
              <a:t>з компонентами </a:t>
            </a:r>
            <a:r>
              <a:rPr lang="en-US" dirty="0" smtClean="0"/>
              <a:t> </a:t>
            </a:r>
            <a:r>
              <a:rPr lang="uk-UA" dirty="0" smtClean="0"/>
              <a:t>			        називають незалежними, якщо для всіх дійсних		     виконується рівність </a:t>
            </a:r>
          </a:p>
          <a:p>
            <a:endParaRPr lang="uk-UA" dirty="0" smtClean="0"/>
          </a:p>
          <a:p>
            <a:r>
              <a:rPr lang="uk-UA" dirty="0" smtClean="0"/>
              <a:t>Зліва маємо функцію розподілу </a:t>
            </a:r>
            <a:r>
              <a:rPr lang="en-US" dirty="0" smtClean="0"/>
              <a:t>         </a:t>
            </a:r>
            <a:r>
              <a:rPr lang="uk-UA" dirty="0" smtClean="0"/>
              <a:t>- вимірного вектору       , а справа добуток функцій розподілів незалежних векторів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392613" y="3143250"/>
          <a:ext cx="46434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3" imgW="2476440" imgH="228600" progId="Equation.3">
                  <p:embed/>
                </p:oleObj>
              </mc:Choice>
              <mc:Fallback>
                <p:oleObj name="Equation" r:id="rId3" imgW="24764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3143250"/>
                        <a:ext cx="46434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725488" y="2214563"/>
          <a:ext cx="32146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5" imgW="1714320" imgH="228600" progId="Equation.3">
                  <p:embed/>
                </p:oleObj>
              </mc:Choice>
              <mc:Fallback>
                <p:oleObj name="Equation" r:id="rId5" imgW="17143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2214563"/>
                        <a:ext cx="32146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4725988" y="2643188"/>
          <a:ext cx="19288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7" imgW="1028520" imgH="228600" progId="Equation.3">
                  <p:embed/>
                </p:oleObj>
              </mc:Choice>
              <mc:Fallback>
                <p:oleObj name="Equation" r:id="rId7" imgW="10285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2643188"/>
                        <a:ext cx="19288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7"/>
          <p:cNvGraphicFramePr>
            <a:graphicFrameLocks noChangeAspect="1"/>
          </p:cNvGraphicFramePr>
          <p:nvPr/>
        </p:nvGraphicFramePr>
        <p:xfrm>
          <a:off x="892175" y="3714750"/>
          <a:ext cx="5143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9" imgW="2743200" imgH="228600" progId="Equation.3">
                  <p:embed/>
                </p:oleObj>
              </mc:Choice>
              <mc:Fallback>
                <p:oleObj name="Equation" r:id="rId9" imgW="27432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714750"/>
                        <a:ext cx="5143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9"/>
          <p:cNvGraphicFramePr>
            <a:graphicFrameLocks noChangeAspect="1"/>
          </p:cNvGraphicFramePr>
          <p:nvPr/>
        </p:nvGraphicFramePr>
        <p:xfrm>
          <a:off x="6357956" y="4381500"/>
          <a:ext cx="7858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11" imgW="419040" imgH="203040" progId="Equation.3">
                  <p:embed/>
                </p:oleObj>
              </mc:Choice>
              <mc:Fallback>
                <p:oleObj name="Equation" r:id="rId11" imgW="41904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6" y="4381500"/>
                        <a:ext cx="7858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7929586" y="5357826"/>
          <a:ext cx="523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13" imgW="279360" imgH="203040" progId="Equation.3">
                  <p:embed/>
                </p:oleObj>
              </mc:Choice>
              <mc:Fallback>
                <p:oleObj name="Equation" r:id="rId13" imgW="27936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86" y="5357826"/>
                        <a:ext cx="5238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4071939" y="4857750"/>
          <a:ext cx="714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15" imgW="380880" imgH="203040" progId="Equation.3">
                  <p:embed/>
                </p:oleObj>
              </mc:Choice>
              <mc:Fallback>
                <p:oleObj name="Equation" r:id="rId15" imgW="38088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9" y="4857750"/>
                        <a:ext cx="7143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Незалежні випадкові вектори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Якщо        абсолютно неперервні, то беручи      	   - вимірну похідну по кожному аргументу 1 раз отримаємо, що густина вектора			    рівна добутку густин векторів </a:t>
            </a:r>
            <a:r>
              <a:rPr lang="el-GR" dirty="0" smtClean="0"/>
              <a:t>ξ</a:t>
            </a:r>
            <a:r>
              <a:rPr lang="uk-UA" dirty="0" smtClean="0"/>
              <a:t> і </a:t>
            </a:r>
            <a:r>
              <a:rPr lang="en-US" dirty="0" smtClean="0"/>
              <a:t>η.</a:t>
            </a:r>
            <a:endParaRPr lang="uk-UA" dirty="0" smtClean="0"/>
          </a:p>
        </p:txBody>
      </p:sp>
      <p:graphicFrame>
        <p:nvGraphicFramePr>
          <p:cNvPr id="27657" name="Object 7"/>
          <p:cNvGraphicFramePr>
            <a:graphicFrameLocks noChangeAspect="1"/>
          </p:cNvGraphicFramePr>
          <p:nvPr/>
        </p:nvGraphicFramePr>
        <p:xfrm>
          <a:off x="1812925" y="4119563"/>
          <a:ext cx="62595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3" imgW="2882880" imgH="241200" progId="Equation.3">
                  <p:embed/>
                </p:oleObj>
              </mc:Choice>
              <mc:Fallback>
                <p:oleObj name="Equation" r:id="rId3" imgW="288288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4119563"/>
                        <a:ext cx="6259513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928794" y="1714488"/>
          <a:ext cx="523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5" imgW="279360" imgH="203040" progId="Equation.3">
                  <p:embed/>
                </p:oleObj>
              </mc:Choice>
              <mc:Fallback>
                <p:oleObj name="Equation" r:id="rId5" imgW="27936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714488"/>
                        <a:ext cx="5238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9"/>
          <p:cNvGraphicFramePr>
            <a:graphicFrameLocks noChangeAspect="1"/>
          </p:cNvGraphicFramePr>
          <p:nvPr/>
        </p:nvGraphicFramePr>
        <p:xfrm>
          <a:off x="785786" y="2214554"/>
          <a:ext cx="834912" cy="40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7" imgW="419040" imgH="203040" progId="Equation.3">
                  <p:embed/>
                </p:oleObj>
              </mc:Choice>
              <mc:Fallback>
                <p:oleObj name="Equation" r:id="rId7" imgW="41904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214554"/>
                        <a:ext cx="834912" cy="404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2311399" y="3071810"/>
          <a:ext cx="2111117" cy="48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9" imgW="1002960" imgH="228600" progId="Equation.3">
                  <p:embed/>
                </p:oleObj>
              </mc:Choice>
              <mc:Fallback>
                <p:oleObj name="Equation" r:id="rId9" imgW="100296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399" y="3071810"/>
                        <a:ext cx="2111117" cy="481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Випадкові змінні, незалежні в сукупності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uk-UA" dirty="0" smtClean="0"/>
              <a:t>Означення</a:t>
            </a:r>
            <a:r>
              <a:rPr lang="en-US" dirty="0" smtClean="0"/>
              <a:t>:</a:t>
            </a:r>
            <a:r>
              <a:rPr lang="uk-UA" dirty="0" smtClean="0"/>
              <a:t> Випадкові змінні          називають незалежними в сукупності, якщо для кожної групи з них		          і довільних дійсних		виконується умова</a:t>
            </a:r>
          </a:p>
          <a:p>
            <a:endParaRPr lang="uk-UA" dirty="0" smtClean="0"/>
          </a:p>
          <a:p>
            <a:r>
              <a:rPr lang="uk-UA" dirty="0" smtClean="0"/>
              <a:t>Якщо  змінні		абсолютно неперервні, то від співвідношення (*) можна взяти похідну </a:t>
            </a:r>
            <a:r>
              <a:rPr lang="en-US" dirty="0" smtClean="0"/>
              <a:t>k </a:t>
            </a:r>
            <a:r>
              <a:rPr lang="uk-UA" dirty="0" smtClean="0"/>
              <a:t>разів	     .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666750" y="3500438"/>
          <a:ext cx="78819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3" imgW="4203360" imgH="457200" progId="Equation.3">
                  <p:embed/>
                </p:oleObj>
              </mc:Choice>
              <mc:Fallback>
                <p:oleObj name="Equation" r:id="rId3" imgW="42033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500438"/>
                        <a:ext cx="7881938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4857752" y="2608263"/>
          <a:ext cx="19764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5" imgW="1054080" imgH="266400" progId="Equation.3">
                  <p:embed/>
                </p:oleObj>
              </mc:Choice>
              <mc:Fallback>
                <p:oleObj name="Equation" r:id="rId5" imgW="1054080" imgH="266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2608263"/>
                        <a:ext cx="197643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500430" y="5095893"/>
          <a:ext cx="1143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7" imgW="609480" imgH="482400" progId="Equation.3">
                  <p:embed/>
                </p:oleObj>
              </mc:Choice>
              <mc:Fallback>
                <p:oleObj name="Equation" r:id="rId7" imgW="60948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5095893"/>
                        <a:ext cx="11430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214678" y="4357697"/>
          <a:ext cx="928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9" imgW="495000" imgH="228600" progId="Equation.3">
                  <p:embed/>
                </p:oleObj>
              </mc:Choice>
              <mc:Fallback>
                <p:oleObj name="Equation" r:id="rId9" imgW="4950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4357697"/>
                        <a:ext cx="928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6000760" y="1714488"/>
          <a:ext cx="9286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11" imgW="495000" imgH="228600" progId="Equation.3">
                  <p:embed/>
                </p:oleObj>
              </mc:Choice>
              <mc:Fallback>
                <p:oleObj name="Equation" r:id="rId11" imgW="4950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1714488"/>
                        <a:ext cx="9286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048125" y="3167063"/>
          <a:ext cx="10239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12" imgW="545760" imgH="241200" progId="Equation.3">
                  <p:embed/>
                </p:oleObj>
              </mc:Choice>
              <mc:Fallback>
                <p:oleObj name="Equation" r:id="rId12" imgW="54576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3167063"/>
                        <a:ext cx="1023938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Випадкові змінні, незалежні в сукупності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uk-UA" dirty="0" smtClean="0"/>
              <a:t>Одержимо умову незалежності в сукупності в термінах густини</a:t>
            </a:r>
          </a:p>
          <a:p>
            <a:endParaRPr lang="uk-UA" dirty="0" smtClean="0"/>
          </a:p>
          <a:p>
            <a:r>
              <a:rPr lang="uk-UA" dirty="0" smtClean="0"/>
              <a:t>Зокрема, при </a:t>
            </a:r>
            <a:r>
              <a:rPr lang="en-US" dirty="0" smtClean="0"/>
              <a:t>k=n </a:t>
            </a:r>
            <a:r>
              <a:rPr lang="uk-UA" dirty="0" smtClean="0"/>
              <a:t>одержимо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035050" y="2500313"/>
          <a:ext cx="5810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3" imgW="3098520" imgH="457200" progId="Equation.3">
                  <p:embed/>
                </p:oleObj>
              </mc:Choice>
              <mc:Fallback>
                <p:oleObj name="Equation" r:id="rId3" imgW="30985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500313"/>
                        <a:ext cx="58102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7"/>
          <p:cNvGraphicFramePr>
            <a:graphicFrameLocks noChangeAspect="1"/>
          </p:cNvGraphicFramePr>
          <p:nvPr/>
        </p:nvGraphicFramePr>
        <p:xfrm>
          <a:off x="5929322" y="3143248"/>
          <a:ext cx="2762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5" imgW="1473120" imgH="457200" progId="Equation.3">
                  <p:embed/>
                </p:oleObj>
              </mc:Choice>
              <mc:Fallback>
                <p:oleObj name="Equation" r:id="rId5" imgW="147312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3143248"/>
                        <a:ext cx="27622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Приклад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Густина</a:t>
            </a:r>
            <a:r>
              <a:rPr lang="en-US" dirty="0" smtClean="0"/>
              <a:t> </a:t>
            </a:r>
            <a:r>
              <a:rPr lang="uk-UA" dirty="0" smtClean="0"/>
              <a:t>розподілу </a:t>
            </a:r>
            <a:r>
              <a:rPr lang="en-US" dirty="0" smtClean="0"/>
              <a:t>n-</a:t>
            </a:r>
            <a:r>
              <a:rPr lang="uk-UA" dirty="0" smtClean="0"/>
              <a:t>вимірного  нормального випадкового вектора записується у вигляді</a:t>
            </a:r>
            <a:r>
              <a:rPr lang="en-US" dirty="0" smtClean="0"/>
              <a:t>:</a:t>
            </a:r>
          </a:p>
          <a:p>
            <a:pPr>
              <a:lnSpc>
                <a:spcPct val="110000"/>
              </a:lnSpc>
            </a:pPr>
            <a:r>
              <a:rPr lang="uk-UA" dirty="0" smtClean="0"/>
              <a:t>Якщо величини 	     - незалежні і мають густини розподілу					, то </a:t>
            </a:r>
            <a:r>
              <a:rPr lang="en-US" dirty="0" smtClean="0"/>
              <a:t>n-</a:t>
            </a:r>
            <a:r>
              <a:rPr lang="uk-UA" dirty="0" smtClean="0"/>
              <a:t>вимірна густина розподілу величини		рівна</a:t>
            </a:r>
          </a:p>
          <a:p>
            <a:endParaRPr lang="uk-UA" dirty="0" smtClean="0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928662" y="5072074"/>
          <a:ext cx="73580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3" imgW="3924000" imgH="533160" progId="Equation.3">
                  <p:embed/>
                </p:oleObj>
              </mc:Choice>
              <mc:Fallback>
                <p:oleObj name="Equation" r:id="rId3" imgW="392400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5072074"/>
                        <a:ext cx="7358062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3714744" y="3214689"/>
          <a:ext cx="9286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5" imgW="495000" imgH="228600" progId="Equation.3">
                  <p:embed/>
                </p:oleObj>
              </mc:Choice>
              <mc:Fallback>
                <p:oleObj name="Equation" r:id="rId5" imgW="4950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3214689"/>
                        <a:ext cx="9286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7"/>
          <p:cNvGraphicFramePr>
            <a:graphicFrameLocks noChangeAspect="1"/>
          </p:cNvGraphicFramePr>
          <p:nvPr/>
        </p:nvGraphicFramePr>
        <p:xfrm>
          <a:off x="4000496" y="3500438"/>
          <a:ext cx="3905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7" imgW="2082600" imgH="533160" progId="Equation.3">
                  <p:embed/>
                </p:oleObj>
              </mc:Choice>
              <mc:Fallback>
                <p:oleObj name="Equation" r:id="rId7" imgW="2082600" imgH="533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3500438"/>
                        <a:ext cx="39052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7"/>
          <p:cNvGraphicFramePr>
            <a:graphicFrameLocks noChangeAspect="1"/>
          </p:cNvGraphicFramePr>
          <p:nvPr/>
        </p:nvGraphicFramePr>
        <p:xfrm>
          <a:off x="7643834" y="4357694"/>
          <a:ext cx="928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9" imgW="495000" imgH="228600" progId="Equation.3">
                  <p:embed/>
                </p:oleObj>
              </mc:Choice>
              <mc:Fallback>
                <p:oleObj name="Equation" r:id="rId9" imgW="4950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34" y="4357694"/>
                        <a:ext cx="928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Випадкові вектори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N-</a:t>
            </a:r>
            <a:r>
              <a:rPr lang="uk-UA" dirty="0" smtClean="0"/>
              <a:t>вимірним випадковим вектором називається упорядкована сукупність </a:t>
            </a:r>
            <a:r>
              <a:rPr lang="en-US" dirty="0" smtClean="0"/>
              <a:t>n</a:t>
            </a:r>
            <a:r>
              <a:rPr lang="uk-UA" dirty="0" smtClean="0"/>
              <a:t> випадкових змінних.</a:t>
            </a:r>
          </a:p>
          <a:p>
            <a:pPr>
              <a:buNone/>
            </a:pPr>
            <a:r>
              <a:rPr lang="uk-UA" dirty="0" smtClean="0"/>
              <a:t>Випадковий вектор позначається одною змінною ( наприклад </a:t>
            </a:r>
            <a:r>
              <a:rPr lang="el-GR" dirty="0" smtClean="0"/>
              <a:t>ξ</a:t>
            </a:r>
            <a:r>
              <a:rPr lang="uk-UA" dirty="0" smtClean="0"/>
              <a:t>), або вказуємо його компоненти			  .</a:t>
            </a:r>
            <a:endParaRPr lang="en-US" dirty="0" smtClean="0"/>
          </a:p>
          <a:p>
            <a:pPr>
              <a:buNone/>
            </a:pPr>
            <a:r>
              <a:rPr lang="uk-UA" dirty="0" smtClean="0"/>
              <a:t>Значення випадкового вектора позначається відповідними латинськими буквами, або вказує на його компоненти 		   .</a:t>
            </a:r>
            <a:endParaRPr lang="uk-UA" dirty="0"/>
          </a:p>
        </p:txBody>
      </p:sp>
      <p:graphicFrame>
        <p:nvGraphicFramePr>
          <p:cNvPr id="4" name="Об'єкт 3"/>
          <p:cNvGraphicFramePr>
            <a:graphicFrameLocks noChangeAspect="1"/>
          </p:cNvGraphicFramePr>
          <p:nvPr/>
        </p:nvGraphicFramePr>
        <p:xfrm>
          <a:off x="5643570" y="5357826"/>
          <a:ext cx="1595449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850680" imgH="228600" progId="Equation.3">
                  <p:embed/>
                </p:oleObj>
              </mc:Choice>
              <mc:Fallback>
                <p:oleObj name="Equation" r:id="rId3" imgW="850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5357826"/>
                        <a:ext cx="1595449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214678" y="3929063"/>
          <a:ext cx="2127275" cy="571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850680" imgH="228600" progId="Equation.3">
                  <p:embed/>
                </p:oleObj>
              </mc:Choice>
              <mc:Fallback>
                <p:oleObj name="Equation" r:id="rId5" imgW="8506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3929063"/>
                        <a:ext cx="2127275" cy="5715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Приклад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Зокрема, при </a:t>
            </a:r>
            <a:r>
              <a:rPr lang="en-US" dirty="0" smtClean="0"/>
              <a:t>n=2 </a:t>
            </a:r>
            <a:r>
              <a:rPr lang="uk-UA" dirty="0" smtClean="0"/>
              <a:t>маємо густину 2-х вимірного нормального вектора з незалежними компонентами</a:t>
            </a:r>
            <a:r>
              <a:rPr lang="en-US" dirty="0" smtClean="0"/>
              <a:t>:</a:t>
            </a:r>
            <a:endParaRPr lang="uk-UA" dirty="0" smtClean="0"/>
          </a:p>
        </p:txBody>
      </p:sp>
      <p:graphicFrame>
        <p:nvGraphicFramePr>
          <p:cNvPr id="33798" name="Object 7"/>
          <p:cNvGraphicFramePr>
            <a:graphicFrameLocks noChangeAspect="1"/>
          </p:cNvGraphicFramePr>
          <p:nvPr/>
        </p:nvGraphicFramePr>
        <p:xfrm>
          <a:off x="642910" y="3214686"/>
          <a:ext cx="76200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3" imgW="4063680" imgH="520560" progId="Equation.3">
                  <p:embed/>
                </p:oleObj>
              </mc:Choice>
              <mc:Fallback>
                <p:oleObj name="Equation" r:id="rId3" imgW="4063680" imgH="520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214686"/>
                        <a:ext cx="7620000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Приклад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Якщо порівняти цей вираз із густиною 2-мірного нормального розподілу в загальному випадку, то бачимо, що компоненти вектора будуть незалежні тоді і лише тоді, коли </a:t>
            </a:r>
            <a:r>
              <a:rPr lang="en-US" dirty="0" smtClean="0"/>
              <a:t>r=0.</a:t>
            </a:r>
          </a:p>
          <a:p>
            <a:r>
              <a:rPr lang="uk-UA" dirty="0" smtClean="0"/>
              <a:t>Отже коефіцієнт </a:t>
            </a:r>
            <a:r>
              <a:rPr lang="en-US" dirty="0" smtClean="0"/>
              <a:t>r </a:t>
            </a:r>
            <a:r>
              <a:rPr lang="uk-UA" dirty="0" smtClean="0"/>
              <a:t>визначає міру залежності між компонентами нормального випадкового вектора. </a:t>
            </a:r>
            <a:r>
              <a:rPr lang="en-US" dirty="0" smtClean="0"/>
              <a:t>r </a:t>
            </a:r>
            <a:r>
              <a:rPr lang="uk-UA" dirty="0" err="1" smtClean="0"/>
              <a:t>називється</a:t>
            </a:r>
            <a:r>
              <a:rPr lang="uk-UA" dirty="0" smtClean="0"/>
              <a:t> </a:t>
            </a:r>
            <a:r>
              <a:rPr lang="uk-UA" u="sng" dirty="0" smtClean="0"/>
              <a:t>коефіцієнтом кореляції.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Двовимірні абсолютно неперервні випадкові величини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Нехай 2-вимірний випадковий вектор з компонентами (</a:t>
            </a:r>
            <a:r>
              <a:rPr lang="el-GR" dirty="0" smtClean="0"/>
              <a:t>ξ</a:t>
            </a:r>
            <a:r>
              <a:rPr lang="uk-UA" dirty="0" smtClean="0"/>
              <a:t>,</a:t>
            </a:r>
            <a:r>
              <a:rPr lang="el-GR" dirty="0" smtClean="0"/>
              <a:t>η</a:t>
            </a:r>
            <a:r>
              <a:rPr lang="uk-UA" dirty="0" smtClean="0"/>
              <a:t>) має густину </a:t>
            </a:r>
            <a:r>
              <a:rPr lang="en-US" dirty="0" smtClean="0"/>
              <a:t>		    </a:t>
            </a:r>
            <a:r>
              <a:rPr lang="uk-UA" dirty="0" smtClean="0"/>
              <a:t>і		     .</a:t>
            </a:r>
          </a:p>
          <a:p>
            <a:r>
              <a:rPr lang="uk-UA" dirty="0" smtClean="0"/>
              <a:t> Густина </a:t>
            </a:r>
            <a:r>
              <a:rPr lang="en-US" dirty="0" smtClean="0"/>
              <a:t>p(x,</a:t>
            </a:r>
            <a:r>
              <a:rPr lang="uk-UA" dirty="0" smtClean="0"/>
              <a:t> </a:t>
            </a:r>
            <a:r>
              <a:rPr lang="en-US" dirty="0" smtClean="0"/>
              <a:t>y)</a:t>
            </a:r>
            <a:r>
              <a:rPr lang="uk-UA" dirty="0" smtClean="0"/>
              <a:t> називається </a:t>
            </a:r>
            <a:r>
              <a:rPr lang="uk-UA" u="sng" dirty="0" smtClean="0"/>
              <a:t>сумісною густиною розподілу</a:t>
            </a:r>
            <a:r>
              <a:rPr lang="uk-UA" dirty="0" smtClean="0"/>
              <a:t>.</a:t>
            </a:r>
          </a:p>
          <a:p>
            <a:r>
              <a:rPr lang="uk-UA" dirty="0" smtClean="0"/>
              <a:t>З кожною 2-вимірною сумісною густиною розподілу можна однозначно пов'язати ще 4 одновимірні густини.</a:t>
            </a:r>
          </a:p>
          <a:p>
            <a:r>
              <a:rPr lang="uk-UA" dirty="0" smtClean="0"/>
              <a:t>Дві з них називаються</a:t>
            </a:r>
            <a:r>
              <a:rPr lang="uk-UA" u="sng" dirty="0" smtClean="0"/>
              <a:t> маргінальні</a:t>
            </a:r>
            <a:r>
              <a:rPr lang="uk-UA" dirty="0" smtClean="0"/>
              <a:t> або</a:t>
            </a:r>
            <a:r>
              <a:rPr lang="uk-UA" u="sng" dirty="0" smtClean="0"/>
              <a:t> берегові</a:t>
            </a:r>
            <a:r>
              <a:rPr lang="uk-UA" dirty="0" smtClean="0"/>
              <a:t>,  а дві інших називаються </a:t>
            </a:r>
            <a:r>
              <a:rPr lang="uk-UA" u="sng" dirty="0" smtClean="0"/>
              <a:t>умовні</a:t>
            </a:r>
            <a:r>
              <a:rPr lang="uk-UA" dirty="0" smtClean="0"/>
              <a:t>.</a:t>
            </a:r>
            <a:endParaRPr lang="uk-UA" dirty="0"/>
          </a:p>
        </p:txBody>
      </p:sp>
      <p:graphicFrame>
        <p:nvGraphicFramePr>
          <p:cNvPr id="4" name="Об'єкт 3"/>
          <p:cNvGraphicFramePr>
            <a:graphicFrameLocks noChangeAspect="1"/>
          </p:cNvGraphicFramePr>
          <p:nvPr/>
        </p:nvGraphicFramePr>
        <p:xfrm>
          <a:off x="1000100" y="2428868"/>
          <a:ext cx="180498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3" imgW="1206360" imgH="469800" progId="Equation.3">
                  <p:embed/>
                </p:oleObj>
              </mc:Choice>
              <mc:Fallback>
                <p:oleObj name="Equation" r:id="rId3" imgW="120636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428868"/>
                        <a:ext cx="1804987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6381516" y="2071678"/>
          <a:ext cx="1476632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5" imgW="698400" imgH="203040" progId="Equation.3">
                  <p:embed/>
                </p:oleObj>
              </mc:Choice>
              <mc:Fallback>
                <p:oleObj name="Equation" r:id="rId5" imgW="69840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516" y="2071678"/>
                        <a:ext cx="1476632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uk-UA" dirty="0" smtClean="0"/>
              <a:t>Справді, розглянемо функцію розподілу 1-ї компоненти </a:t>
            </a:r>
            <a:r>
              <a:rPr lang="el-GR" dirty="0" smtClean="0"/>
              <a:t>ξ</a:t>
            </a:r>
            <a:r>
              <a:rPr lang="uk-UA" dirty="0" smtClean="0"/>
              <a:t>.</a:t>
            </a:r>
          </a:p>
          <a:p>
            <a:r>
              <a:rPr lang="uk-UA" dirty="0" smtClean="0"/>
              <a:t>За означенням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uk-UA" dirty="0" smtClean="0"/>
              <a:t>За </a:t>
            </a:r>
            <a:r>
              <a:rPr lang="en-US" dirty="0" smtClean="0"/>
              <a:t>2</a:t>
            </a:r>
            <a:r>
              <a:rPr lang="uk-UA" dirty="0" smtClean="0"/>
              <a:t>-ю властивістю густини </a:t>
            </a:r>
            <a:endParaRPr lang="en-US" dirty="0" smtClean="0"/>
          </a:p>
          <a:p>
            <a:r>
              <a:rPr lang="uk-UA" dirty="0" smtClean="0"/>
              <a:t>Позначимо густину змінної </a:t>
            </a:r>
            <a:r>
              <a:rPr lang="el-GR" dirty="0" smtClean="0"/>
              <a:t>ξ</a:t>
            </a:r>
            <a:r>
              <a:rPr lang="uk-UA" dirty="0" smtClean="0"/>
              <a:t> через </a:t>
            </a:r>
          </a:p>
          <a:p>
            <a:endParaRPr lang="uk-UA" dirty="0" smtClean="0"/>
          </a:p>
          <a:p>
            <a:r>
              <a:rPr lang="uk-UA" dirty="0" smtClean="0"/>
              <a:t>Отже, щоб одержати густину 1-ї компоненти вектора інтегруємо густину</a:t>
            </a:r>
            <a:r>
              <a:rPr lang="en-US" dirty="0" smtClean="0"/>
              <a:t> </a:t>
            </a:r>
            <a:r>
              <a:rPr lang="uk-UA" dirty="0" smtClean="0"/>
              <a:t>по другій компоненті.</a:t>
            </a:r>
            <a:endParaRPr lang="uk-UA" dirty="0"/>
          </a:p>
        </p:txBody>
      </p:sp>
      <p:graphicFrame>
        <p:nvGraphicFramePr>
          <p:cNvPr id="4" name="Об'єкт 3"/>
          <p:cNvGraphicFramePr>
            <a:graphicFrameLocks noChangeAspect="1"/>
          </p:cNvGraphicFramePr>
          <p:nvPr/>
        </p:nvGraphicFramePr>
        <p:xfrm>
          <a:off x="3700463" y="1785938"/>
          <a:ext cx="345757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3" imgW="2311200" imgH="203040" progId="Equation.3">
                  <p:embed/>
                </p:oleObj>
              </mc:Choice>
              <mc:Fallback>
                <p:oleObj name="Equation" r:id="rId3" imgW="231120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1785938"/>
                        <a:ext cx="3457575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2"/>
          <p:cNvGraphicFramePr>
            <a:graphicFrameLocks noChangeAspect="1"/>
          </p:cNvGraphicFramePr>
          <p:nvPr/>
        </p:nvGraphicFramePr>
        <p:xfrm>
          <a:off x="1641482" y="3370267"/>
          <a:ext cx="39306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5" imgW="2628720" imgH="469800" progId="Equation.3">
                  <p:embed/>
                </p:oleObj>
              </mc:Choice>
              <mc:Fallback>
                <p:oleObj name="Equation" r:id="rId5" imgW="262872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82" y="3370267"/>
                        <a:ext cx="393065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2"/>
          <p:cNvGraphicFramePr>
            <a:graphicFrameLocks noChangeAspect="1"/>
          </p:cNvGraphicFramePr>
          <p:nvPr/>
        </p:nvGraphicFramePr>
        <p:xfrm>
          <a:off x="6103938" y="2214563"/>
          <a:ext cx="16716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7" imgW="1117440" imgH="469800" progId="Equation.3">
                  <p:embed/>
                </p:oleObj>
              </mc:Choice>
              <mc:Fallback>
                <p:oleObj name="Equation" r:id="rId7" imgW="111744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38" y="2214563"/>
                        <a:ext cx="1671637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uk-UA" dirty="0" smtClean="0"/>
              <a:t>Аналогічно, густина 2-ї компоненти </a:t>
            </a:r>
            <a:r>
              <a:rPr lang="el-GR" dirty="0" smtClean="0"/>
              <a:t>η</a:t>
            </a:r>
            <a:r>
              <a:rPr lang="uk-UA" dirty="0" smtClean="0"/>
              <a:t> буде.</a:t>
            </a:r>
          </a:p>
          <a:p>
            <a:endParaRPr lang="uk-UA" dirty="0" smtClean="0"/>
          </a:p>
          <a:p>
            <a:r>
              <a:rPr lang="uk-UA" dirty="0" smtClean="0"/>
              <a:t>Густини	       і        називають маргінальними. </a:t>
            </a:r>
          </a:p>
          <a:p>
            <a:r>
              <a:rPr lang="uk-UA" dirty="0" smtClean="0"/>
              <a:t>Позначимо через 	      умовну густину </a:t>
            </a:r>
            <a:r>
              <a:rPr lang="el-GR" dirty="0" smtClean="0"/>
              <a:t>ξ</a:t>
            </a:r>
            <a:r>
              <a:rPr lang="uk-UA" dirty="0" smtClean="0"/>
              <a:t>, коли </a:t>
            </a:r>
            <a:r>
              <a:rPr lang="el-GR" dirty="0" smtClean="0"/>
              <a:t>η</a:t>
            </a:r>
            <a:r>
              <a:rPr lang="uk-UA" dirty="0" smtClean="0"/>
              <a:t>=</a:t>
            </a:r>
            <a:r>
              <a:rPr lang="en-US" dirty="0" smtClean="0"/>
              <a:t>y. </a:t>
            </a:r>
            <a:r>
              <a:rPr lang="uk-UA" dirty="0" smtClean="0"/>
              <a:t>Із  правил множення імовірності</a:t>
            </a:r>
            <a:r>
              <a:rPr lang="en-US" dirty="0" smtClean="0"/>
              <a:t>:</a:t>
            </a:r>
            <a:r>
              <a:rPr lang="uk-UA" dirty="0" smtClean="0"/>
              <a:t>	           			. </a:t>
            </a:r>
          </a:p>
          <a:p>
            <a:r>
              <a:rPr lang="uk-UA" dirty="0" smtClean="0"/>
              <a:t>Аналогічно, умовна густина </a:t>
            </a:r>
            <a:r>
              <a:rPr lang="el-GR" dirty="0" smtClean="0"/>
              <a:t>η</a:t>
            </a:r>
            <a:r>
              <a:rPr lang="uk-UA" dirty="0" smtClean="0"/>
              <a:t>, коли </a:t>
            </a:r>
            <a:r>
              <a:rPr lang="el-GR" dirty="0" smtClean="0"/>
              <a:t>ξ</a:t>
            </a:r>
            <a:r>
              <a:rPr lang="uk-UA" dirty="0" smtClean="0"/>
              <a:t>=</a:t>
            </a:r>
            <a:r>
              <a:rPr lang="en-US" dirty="0" smtClean="0"/>
              <a:t>x: 		   </a:t>
            </a:r>
            <a:r>
              <a:rPr lang="uk-UA" dirty="0" smtClean="0"/>
              <a:t>				</a:t>
            </a:r>
            <a:r>
              <a:rPr lang="en-US" dirty="0" smtClean="0"/>
              <a:t>.</a:t>
            </a:r>
          </a:p>
        </p:txBody>
      </p:sp>
      <p:graphicFrame>
        <p:nvGraphicFramePr>
          <p:cNvPr id="36867" name="Object 2"/>
          <p:cNvGraphicFramePr>
            <a:graphicFrameLocks noChangeAspect="1"/>
          </p:cNvGraphicFramePr>
          <p:nvPr/>
        </p:nvGraphicFramePr>
        <p:xfrm>
          <a:off x="1000100" y="1012813"/>
          <a:ext cx="2143140" cy="768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3" imgW="1307880" imgH="469800" progId="Equation.3">
                  <p:embed/>
                </p:oleObj>
              </mc:Choice>
              <mc:Fallback>
                <p:oleObj name="Equation" r:id="rId3" imgW="130788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012813"/>
                        <a:ext cx="2143140" cy="7688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3143240" y="1857364"/>
          <a:ext cx="68262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5" imgW="457200" imgH="203040" progId="Equation.3">
                  <p:embed/>
                </p:oleObj>
              </mc:Choice>
              <mc:Fallback>
                <p:oleObj name="Equation" r:id="rId5" imgW="4572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1857364"/>
                        <a:ext cx="682625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2"/>
          <p:cNvGraphicFramePr>
            <a:graphicFrameLocks noChangeAspect="1"/>
          </p:cNvGraphicFramePr>
          <p:nvPr/>
        </p:nvGraphicFramePr>
        <p:xfrm>
          <a:off x="2285984" y="1857364"/>
          <a:ext cx="6445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Equation" r:id="rId7" imgW="431640" imgH="203040" progId="Equation.3">
                  <p:embed/>
                </p:oleObj>
              </mc:Choice>
              <mc:Fallback>
                <p:oleObj name="Equation" r:id="rId7" imgW="43164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1857364"/>
                        <a:ext cx="644525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3957639" y="2428868"/>
          <a:ext cx="757237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9" imgW="507960" imgH="203040" progId="Equation.3">
                  <p:embed/>
                </p:oleObj>
              </mc:Choice>
              <mc:Fallback>
                <p:oleObj name="Equation" r:id="rId9" imgW="50796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9" y="2428868"/>
                        <a:ext cx="757237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3357554" y="3286124"/>
          <a:ext cx="16652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11" imgW="1117440" imgH="419040" progId="Equation.3">
                  <p:embed/>
                </p:oleObj>
              </mc:Choice>
              <mc:Fallback>
                <p:oleObj name="Equation" r:id="rId11" imgW="1117440" imgH="419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3286124"/>
                        <a:ext cx="1665288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3335341" y="4429132"/>
          <a:ext cx="16652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13" imgW="1117440" imgH="419040" progId="Equation.3">
                  <p:embed/>
                </p:oleObj>
              </mc:Choice>
              <mc:Fallback>
                <p:oleObj name="Equation" r:id="rId13" imgW="1117440" imgH="419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41" y="4429132"/>
                        <a:ext cx="1665287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Приклад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uk-UA" dirty="0" smtClean="0"/>
              <a:t>Запишемо маргінальні та умовні густини, що відповідають 2 вимірні сумісній нормальної густині. 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588963" y="3105150"/>
          <a:ext cx="32766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3" imgW="1536480" imgH="520560" progId="Equation.3">
                  <p:embed/>
                </p:oleObj>
              </mc:Choice>
              <mc:Fallback>
                <p:oleObj name="Equation" r:id="rId3" imgW="1536480" imgH="520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3105150"/>
                        <a:ext cx="327660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588963" y="4378325"/>
          <a:ext cx="3395662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5" imgW="1574640" imgH="520560" progId="Equation.3">
                  <p:embed/>
                </p:oleObj>
              </mc:Choice>
              <mc:Fallback>
                <p:oleObj name="Equation" r:id="rId5" imgW="1574640" imgH="520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4378325"/>
                        <a:ext cx="3395662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929058" y="3071810"/>
          <a:ext cx="5042235" cy="12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7" imgW="2590560" imgH="660240" progId="Equation.3">
                  <p:embed/>
                </p:oleObj>
              </mc:Choice>
              <mc:Fallback>
                <p:oleObj name="Equation" r:id="rId7" imgW="2590560" imgH="660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3071810"/>
                        <a:ext cx="5042235" cy="1285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3929058" y="4286256"/>
          <a:ext cx="5089785" cy="12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9" imgW="2616120" imgH="660240" progId="Equation.3">
                  <p:embed/>
                </p:oleObj>
              </mc:Choice>
              <mc:Fallback>
                <p:oleObj name="Equation" r:id="rId9" imgW="2616120" imgH="660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4286256"/>
                        <a:ext cx="5089785" cy="1285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Всі 4 одновимірні густини, що відповідають 2-вимірній нормальній густині також нормальні.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Означення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uk-UA" dirty="0" smtClean="0"/>
              <a:t>Ймовірність системи нерівностей, такої, що</a:t>
            </a:r>
            <a:r>
              <a:rPr lang="en-US" dirty="0" smtClean="0"/>
              <a:t> </a:t>
            </a:r>
            <a:r>
              <a:rPr lang="uk-UA" dirty="0" smtClean="0"/>
              <a:t>			називають  </a:t>
            </a:r>
            <a:r>
              <a:rPr lang="en-US" dirty="0" smtClean="0"/>
              <a:t>n</a:t>
            </a:r>
            <a:r>
              <a:rPr lang="uk-UA" dirty="0" err="1" smtClean="0"/>
              <a:t>-вимірною</a:t>
            </a:r>
            <a:r>
              <a:rPr lang="uk-UA" dirty="0" smtClean="0"/>
              <a:t> функцією розподілу і позначають 		</a:t>
            </a:r>
            <a:r>
              <a:rPr lang="en-US" dirty="0" smtClean="0"/>
              <a:t>  </a:t>
            </a:r>
            <a:r>
              <a:rPr lang="uk-UA" dirty="0" smtClean="0"/>
              <a:t>.</a:t>
            </a:r>
          </a:p>
          <a:p>
            <a:pPr>
              <a:buNone/>
            </a:pPr>
            <a:r>
              <a:rPr lang="uk-UA" dirty="0" smtClean="0"/>
              <a:t>Властивості </a:t>
            </a:r>
            <a:r>
              <a:rPr lang="en-US" dirty="0" smtClean="0"/>
              <a:t>n-</a:t>
            </a:r>
            <a:r>
              <a:rPr lang="uk-UA" dirty="0" smtClean="0"/>
              <a:t>мірної функції розподілу аналогічні властивостям одномірної функції розподілу.</a:t>
            </a:r>
          </a:p>
        </p:txBody>
      </p:sp>
      <p:graphicFrame>
        <p:nvGraphicFramePr>
          <p:cNvPr id="5" name="Об'єкт 4"/>
          <p:cNvGraphicFramePr>
            <a:graphicFrameLocks noChangeAspect="1"/>
          </p:cNvGraphicFramePr>
          <p:nvPr/>
        </p:nvGraphicFramePr>
        <p:xfrm>
          <a:off x="714348" y="2214554"/>
          <a:ext cx="228601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218960" imgH="228600" progId="Equation.3">
                  <p:embed/>
                </p:oleObj>
              </mc:Choice>
              <mc:Fallback>
                <p:oleObj name="Equation" r:id="rId3" imgW="12189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214554"/>
                        <a:ext cx="2286016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'єкт 5"/>
          <p:cNvGraphicFramePr>
            <a:graphicFrameLocks noChangeAspect="1"/>
          </p:cNvGraphicFramePr>
          <p:nvPr/>
        </p:nvGraphicFramePr>
        <p:xfrm>
          <a:off x="6715140" y="2643182"/>
          <a:ext cx="1381135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736560" imgH="228600" progId="Equation.3">
                  <p:embed/>
                </p:oleObj>
              </mc:Choice>
              <mc:Fallback>
                <p:oleObj name="Equation" r:id="rId5" imgW="7365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2643182"/>
                        <a:ext cx="1381135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952634" y="4857763"/>
          <a:ext cx="3976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7" imgW="2120760" imgH="228600" progId="Equation.3">
                  <p:embed/>
                </p:oleObj>
              </mc:Choice>
              <mc:Fallback>
                <p:oleObj name="Equation" r:id="rId7" imgW="21207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4" y="4857763"/>
                        <a:ext cx="3976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Властивості </a:t>
            </a:r>
            <a:r>
              <a:rPr lang="en-US" dirty="0" smtClean="0"/>
              <a:t>n-</a:t>
            </a:r>
            <a:r>
              <a:rPr lang="uk-UA" dirty="0" smtClean="0"/>
              <a:t>вимірної функції розподілу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1. </a:t>
            </a:r>
            <a:r>
              <a:rPr lang="en-US" dirty="0" smtClean="0"/>
              <a:t>n-</a:t>
            </a:r>
            <a:r>
              <a:rPr lang="uk-UA" dirty="0" smtClean="0"/>
              <a:t>вимірна функція розподілу як і імовірність			.</a:t>
            </a:r>
          </a:p>
          <a:p>
            <a:r>
              <a:rPr lang="uk-UA" dirty="0" smtClean="0"/>
              <a:t>2. 			         при		(хоча б один із них прямує до мінус нескінченності)</a:t>
            </a:r>
          </a:p>
          <a:p>
            <a:r>
              <a:rPr lang="uk-UA" dirty="0" smtClean="0"/>
              <a:t>			    , якщо  </a:t>
            </a:r>
            <a:endParaRPr lang="uk-UA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857488" y="2214554"/>
          <a:ext cx="21669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1155600" imgH="228600" progId="Equation.3">
                  <p:embed/>
                </p:oleObj>
              </mc:Choice>
              <mc:Fallback>
                <p:oleObj name="Equation" r:id="rId3" imgW="11556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214554"/>
                        <a:ext cx="21669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214434" y="2786063"/>
          <a:ext cx="2857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1523880" imgH="228600" progId="Equation.3">
                  <p:embed/>
                </p:oleObj>
              </mc:Choice>
              <mc:Fallback>
                <p:oleObj name="Equation" r:id="rId5" imgW="15238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4" y="2786063"/>
                        <a:ext cx="2857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929190" y="2786058"/>
          <a:ext cx="1071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7" imgW="571320" imgH="228600" progId="Equation.3">
                  <p:embed/>
                </p:oleObj>
              </mc:Choice>
              <mc:Fallback>
                <p:oleObj name="Equation" r:id="rId7" imgW="5713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2786058"/>
                        <a:ext cx="107156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785786" y="3857628"/>
          <a:ext cx="2809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9" imgW="1498320" imgH="228600" progId="Equation.3">
                  <p:embed/>
                </p:oleObj>
              </mc:Choice>
              <mc:Fallback>
                <p:oleObj name="Equation" r:id="rId9" imgW="149832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857628"/>
                        <a:ext cx="28098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4857752" y="3871455"/>
          <a:ext cx="1571636" cy="557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11" imgW="787320" imgH="279360" progId="Equation.3">
                  <p:embed/>
                </p:oleObj>
              </mc:Choice>
              <mc:Fallback>
                <p:oleObj name="Equation" r:id="rId11" imgW="787320" imgH="2793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3871455"/>
                        <a:ext cx="1571636" cy="5576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Властивості </a:t>
            </a:r>
            <a:r>
              <a:rPr lang="en-US" dirty="0" smtClean="0"/>
              <a:t>n-</a:t>
            </a:r>
            <a:r>
              <a:rPr lang="uk-UA" dirty="0" smtClean="0"/>
              <a:t>мірної функції розподілу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3</a:t>
            </a:r>
            <a:r>
              <a:rPr lang="en-US" dirty="0" smtClean="0"/>
              <a:t>.</a:t>
            </a:r>
            <a:r>
              <a:rPr lang="uk-UA" dirty="0" smtClean="0"/>
              <a:t> Імовірність того, що точка		 попаде в середину </a:t>
            </a:r>
            <a:r>
              <a:rPr lang="en-US" dirty="0" smtClean="0"/>
              <a:t>n-</a:t>
            </a:r>
            <a:r>
              <a:rPr lang="uk-UA" dirty="0" smtClean="0"/>
              <a:t>вимірного паралелепіпеда з ребрами паралельними осям координат є рівна</a:t>
            </a:r>
          </a:p>
          <a:p>
            <a:endParaRPr lang="uk-UA" dirty="0" smtClean="0"/>
          </a:p>
          <a:p>
            <a:endParaRPr lang="uk-UA" dirty="0" smtClean="0"/>
          </a:p>
          <a:p>
            <a:pPr>
              <a:buNone/>
            </a:pPr>
            <a:r>
              <a:rPr lang="uk-UA" dirty="0" smtClean="0"/>
              <a:t>При </a:t>
            </a:r>
            <a:r>
              <a:rPr lang="en-US" dirty="0" smtClean="0"/>
              <a:t>n=2 </a:t>
            </a:r>
            <a:r>
              <a:rPr lang="uk-UA" dirty="0" smtClean="0"/>
              <a:t>маємо </a:t>
            </a:r>
            <a:endParaRPr lang="uk-UA" dirty="0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5786446" y="1714488"/>
          <a:ext cx="11668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622080" imgH="228600" progId="Equation.3">
                  <p:embed/>
                </p:oleObj>
              </mc:Choice>
              <mc:Fallback>
                <p:oleObj name="Equation" r:id="rId3" imgW="6220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1714488"/>
                        <a:ext cx="116681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785918" y="3065935"/>
          <a:ext cx="7358082" cy="79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4012920" imgH="431640" progId="Equation.3">
                  <p:embed/>
                </p:oleObj>
              </mc:Choice>
              <mc:Fallback>
                <p:oleObj name="Equation" r:id="rId5" imgW="401292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065935"/>
                        <a:ext cx="7358082" cy="791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892175" y="3905258"/>
          <a:ext cx="56673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3022560" imgH="355320" progId="Equation.3">
                  <p:embed/>
                </p:oleObj>
              </mc:Choice>
              <mc:Fallback>
                <p:oleObj name="Equation" r:id="rId7" imgW="3022560" imgH="3553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905258"/>
                        <a:ext cx="566737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785813" y="5429250"/>
          <a:ext cx="79406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9" imgW="4330440" imgH="215640" progId="Equation.3">
                  <p:embed/>
                </p:oleObj>
              </mc:Choice>
              <mc:Fallback>
                <p:oleObj name="Equation" r:id="rId9" imgW="433044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429250"/>
                        <a:ext cx="794067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Властивості </a:t>
            </a:r>
            <a:r>
              <a:rPr lang="en-US" dirty="0" smtClean="0"/>
              <a:t>n-</a:t>
            </a:r>
            <a:r>
              <a:rPr lang="uk-UA" dirty="0" smtClean="0"/>
              <a:t>мірної функції розподілу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Властивості </a:t>
            </a:r>
            <a:r>
              <a:rPr lang="en-US" dirty="0" smtClean="0"/>
              <a:t>n-</a:t>
            </a:r>
            <a:r>
              <a:rPr lang="uk-UA" dirty="0" smtClean="0"/>
              <a:t>мірної функції розподілу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en-US" dirty="0" smtClean="0"/>
              <a:t>4. n-</a:t>
            </a:r>
            <a:r>
              <a:rPr lang="uk-UA" dirty="0" smtClean="0"/>
              <a:t>мірна функція розподілу </a:t>
            </a:r>
            <a:r>
              <a:rPr lang="uk-UA" dirty="0" err="1" smtClean="0"/>
              <a:t>неспадна</a:t>
            </a:r>
            <a:r>
              <a:rPr lang="uk-UA" dirty="0" smtClean="0"/>
              <a:t> по кожному аргументу</a:t>
            </a:r>
          </a:p>
          <a:p>
            <a:r>
              <a:rPr lang="en-US" dirty="0" smtClean="0"/>
              <a:t>5. n-</a:t>
            </a:r>
            <a:r>
              <a:rPr lang="uk-UA" dirty="0" smtClean="0"/>
              <a:t>мірна функція розподілу неперервна справа по кожному аргументу</a:t>
            </a:r>
          </a:p>
          <a:p>
            <a:endParaRPr lang="uk-UA" dirty="0" smtClean="0"/>
          </a:p>
          <a:p>
            <a:r>
              <a:rPr lang="uk-UA" dirty="0" smtClean="0"/>
              <a:t>Якщо один із аргументів </a:t>
            </a:r>
            <a:r>
              <a:rPr lang="en-US" dirty="0" smtClean="0"/>
              <a:t>n-</a:t>
            </a:r>
            <a:r>
              <a:rPr lang="uk-UA" dirty="0" smtClean="0"/>
              <a:t>вимірної функції розподілу покласти рівним	     , то   отримаємо (</a:t>
            </a:r>
            <a:r>
              <a:rPr lang="en-US" dirty="0" smtClean="0"/>
              <a:t>n-1) – </a:t>
            </a:r>
            <a:r>
              <a:rPr lang="uk-UA" dirty="0" smtClean="0"/>
              <a:t>вимірну функцію розподілу.</a:t>
            </a:r>
            <a:endParaRPr lang="uk-UA" dirty="0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429124" y="2214554"/>
          <a:ext cx="39290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2095200" imgH="228600" progId="Equation.3">
                  <p:embed/>
                </p:oleObj>
              </mc:Choice>
              <mc:Fallback>
                <p:oleObj name="Equation" r:id="rId3" imgW="2095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2214554"/>
                        <a:ext cx="392906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1000100" y="3786190"/>
          <a:ext cx="3238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1726920" imgH="228600" progId="Equation.3">
                  <p:embed/>
                </p:oleObj>
              </mc:Choice>
              <mc:Fallback>
                <p:oleObj name="Equation" r:id="rId5" imgW="172692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786190"/>
                        <a:ext cx="3238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'єкт 5"/>
          <p:cNvGraphicFramePr>
            <a:graphicFrameLocks noChangeAspect="1"/>
          </p:cNvGraphicFramePr>
          <p:nvPr/>
        </p:nvGraphicFramePr>
        <p:xfrm>
          <a:off x="5643570" y="4929198"/>
          <a:ext cx="884968" cy="35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7" imgW="266400" imgH="139680" progId="Equation.3">
                  <p:embed/>
                </p:oleObj>
              </mc:Choice>
              <mc:Fallback>
                <p:oleObj name="Equation" r:id="rId7" imgW="266400" imgH="139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4929198"/>
                        <a:ext cx="884968" cy="355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Властивості </a:t>
            </a:r>
            <a:r>
              <a:rPr lang="en-US" dirty="0" smtClean="0"/>
              <a:t>n-</a:t>
            </a:r>
            <a:r>
              <a:rPr lang="uk-UA" dirty="0" smtClean="0"/>
              <a:t>мірної функції розподілу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Це випливає з того, що система						еквівалентна системі </a:t>
            </a:r>
          </a:p>
          <a:p>
            <a:endParaRPr lang="uk-UA" dirty="0" smtClean="0"/>
          </a:p>
          <a:p>
            <a:r>
              <a:rPr lang="uk-UA" dirty="0" smtClean="0"/>
              <a:t>Аналогічно			    еквівалентно вектору		    . 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857224" y="2214554"/>
          <a:ext cx="3238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1726920" imgH="228600" progId="Equation.3">
                  <p:embed/>
                </p:oleObj>
              </mc:Choice>
              <mc:Fallback>
                <p:oleObj name="Equation" r:id="rId3" imgW="17269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214554"/>
                        <a:ext cx="3238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7"/>
          <p:cNvGraphicFramePr>
            <a:graphicFrameLocks noChangeAspect="1"/>
          </p:cNvGraphicFramePr>
          <p:nvPr/>
        </p:nvGraphicFramePr>
        <p:xfrm>
          <a:off x="2928926" y="3357562"/>
          <a:ext cx="2476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5" imgW="1320480" imgH="228600" progId="Equation.3">
                  <p:embed/>
                </p:oleObj>
              </mc:Choice>
              <mc:Fallback>
                <p:oleObj name="Equation" r:id="rId5" imgW="13204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357562"/>
                        <a:ext cx="2476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7"/>
          <p:cNvGraphicFramePr>
            <a:graphicFrameLocks noChangeAspect="1"/>
          </p:cNvGraphicFramePr>
          <p:nvPr/>
        </p:nvGraphicFramePr>
        <p:xfrm>
          <a:off x="1000100" y="4286256"/>
          <a:ext cx="2748265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7" imgW="1384200" imgH="215640" progId="Equation.3">
                  <p:embed/>
                </p:oleObj>
              </mc:Choice>
              <mc:Fallback>
                <p:oleObj name="Equation" r:id="rId7" imgW="138420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286256"/>
                        <a:ext cx="2748265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7"/>
          <p:cNvGraphicFramePr>
            <a:graphicFrameLocks noChangeAspect="1"/>
          </p:cNvGraphicFramePr>
          <p:nvPr/>
        </p:nvGraphicFramePr>
        <p:xfrm>
          <a:off x="785786" y="2714620"/>
          <a:ext cx="2286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9" imgW="1218960" imgH="228600" progId="Equation.3">
                  <p:embed/>
                </p:oleObj>
              </mc:Choice>
              <mc:Fallback>
                <p:oleObj name="Equation" r:id="rId9" imgW="12189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714620"/>
                        <a:ext cx="22860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285994" y="3857631"/>
          <a:ext cx="1357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11" imgW="723600" imgH="228600" progId="Equation.3">
                  <p:embed/>
                </p:oleObj>
              </mc:Choice>
              <mc:Fallback>
                <p:oleObj name="Equation" r:id="rId11" imgW="7236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94" y="3857631"/>
                        <a:ext cx="13573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Приклад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Нехай функція розподілу 2-х вимірного  нормального випадкового вектора</a:t>
            </a:r>
          </a:p>
          <a:p>
            <a:endParaRPr lang="uk-UA" dirty="0" smtClean="0"/>
          </a:p>
          <a:p>
            <a:endParaRPr lang="uk-UA" dirty="0" smtClean="0"/>
          </a:p>
          <a:p>
            <a:pPr>
              <a:buNone/>
            </a:pPr>
            <a:r>
              <a:rPr lang="uk-UA" dirty="0" smtClean="0"/>
              <a:t>де </a:t>
            </a:r>
            <a:r>
              <a:rPr lang="en-US" dirty="0" smtClean="0"/>
              <a:t>a,</a:t>
            </a:r>
            <a:r>
              <a:rPr lang="uk-UA" dirty="0" smtClean="0"/>
              <a:t> </a:t>
            </a:r>
            <a:r>
              <a:rPr lang="en-US" dirty="0" smtClean="0"/>
              <a:t>b – </a:t>
            </a:r>
            <a:r>
              <a:rPr lang="uk-UA" dirty="0" smtClean="0"/>
              <a:t>дійсні числа,    </a:t>
            </a:r>
            <a:r>
              <a:rPr lang="el-GR" dirty="0" smtClean="0"/>
              <a:t>σ</a:t>
            </a:r>
            <a:r>
              <a:rPr lang="uk-UA" dirty="0" smtClean="0"/>
              <a:t>1,</a:t>
            </a:r>
            <a:r>
              <a:rPr lang="el-GR" dirty="0" smtClean="0"/>
              <a:t>σ</a:t>
            </a:r>
            <a:r>
              <a:rPr lang="uk-UA" dirty="0" smtClean="0"/>
              <a:t>2</a:t>
            </a:r>
            <a:r>
              <a:rPr lang="en-US" dirty="0" smtClean="0"/>
              <a:t>&gt;0 </a:t>
            </a:r>
            <a:r>
              <a:rPr lang="uk-UA" dirty="0" smtClean="0"/>
              <a:t>   </a:t>
            </a:r>
            <a:r>
              <a:rPr lang="en-US" dirty="0" smtClean="0"/>
              <a:t>(-1&lt;r&lt;1)</a:t>
            </a:r>
            <a:r>
              <a:rPr lang="uk-UA" dirty="0" smtClean="0"/>
              <a:t> </a:t>
            </a:r>
          </a:p>
          <a:p>
            <a:r>
              <a:rPr lang="uk-UA" dirty="0" smtClean="0"/>
              <a:t>Очевидно, що 				 .</a:t>
            </a:r>
            <a:endParaRPr lang="uk-UA" dirty="0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571472" y="2703513"/>
          <a:ext cx="79771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3" imgW="4254480" imgH="533160" progId="Equation.3">
                  <p:embed/>
                </p:oleObj>
              </mc:Choice>
              <mc:Fallback>
                <p:oleObj name="Equation" r:id="rId3" imgW="425448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703513"/>
                        <a:ext cx="7977188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7"/>
          <p:cNvGraphicFramePr>
            <a:graphicFrameLocks noChangeAspect="1"/>
          </p:cNvGraphicFramePr>
          <p:nvPr/>
        </p:nvGraphicFramePr>
        <p:xfrm>
          <a:off x="3560763" y="4429132"/>
          <a:ext cx="345281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5" imgW="1841400" imgH="520560" progId="Equation.3">
                  <p:embed/>
                </p:oleObj>
              </mc:Choice>
              <mc:Fallback>
                <p:oleObj name="Equation" r:id="rId5" imgW="184140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4429132"/>
                        <a:ext cx="3452812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490</Words>
  <Application>Microsoft Office PowerPoint</Application>
  <PresentationFormat>Экран (4:3)</PresentationFormat>
  <Paragraphs>94</Paragraphs>
  <Slides>26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Тема Office</vt:lpstr>
      <vt:lpstr>Equation</vt:lpstr>
      <vt:lpstr>Випадкові вектори</vt:lpstr>
      <vt:lpstr>Випадкові вектори</vt:lpstr>
      <vt:lpstr>Означення</vt:lpstr>
      <vt:lpstr>Властивості n-вимірної функції розподілу</vt:lpstr>
      <vt:lpstr>Властивості n-мірної функції розподілу</vt:lpstr>
      <vt:lpstr>Властивості n-мірної функції розподілу</vt:lpstr>
      <vt:lpstr>Властивості n-мірної функції розподілу</vt:lpstr>
      <vt:lpstr>Властивості n-мірної функції розподілу</vt:lpstr>
      <vt:lpstr>Приклад</vt:lpstr>
      <vt:lpstr>Класи випадкових векторів</vt:lpstr>
      <vt:lpstr>Класи випадкових векторів</vt:lpstr>
      <vt:lpstr>Класи випадкових векторів</vt:lpstr>
      <vt:lpstr>Властивості n-вимірної густини</vt:lpstr>
      <vt:lpstr>Приклад</vt:lpstr>
      <vt:lpstr>Незалежні випадкові вектори</vt:lpstr>
      <vt:lpstr>Незалежні випадкові вектори</vt:lpstr>
      <vt:lpstr>Випадкові змінні, незалежні в сукупності</vt:lpstr>
      <vt:lpstr>Випадкові змінні, незалежні в сукупності</vt:lpstr>
      <vt:lpstr>Приклад</vt:lpstr>
      <vt:lpstr>Приклад</vt:lpstr>
      <vt:lpstr>Приклад</vt:lpstr>
      <vt:lpstr>Двовимірні абсолютно неперервні випадкові величини</vt:lpstr>
      <vt:lpstr>Презентация PowerPoint</vt:lpstr>
      <vt:lpstr>Презентация PowerPoint</vt:lpstr>
      <vt:lpstr>Приклад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Володя</dc:creator>
  <cp:lastModifiedBy>Family</cp:lastModifiedBy>
  <cp:revision>90</cp:revision>
  <dcterms:created xsi:type="dcterms:W3CDTF">2018-03-21T09:38:57Z</dcterms:created>
  <dcterms:modified xsi:type="dcterms:W3CDTF">2018-10-08T10:09:22Z</dcterms:modified>
</cp:coreProperties>
</file>