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11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6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3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87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7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3676-9505-497C-AF30-BF678AC685B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E1B7-65CB-450E-98EE-37D58EE6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4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Показати, що існує взаємооднозначна відповідність між функцією розподілу і характеристичною функцією.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Взаємооднозначна відповідність між функцією розподілу і характеристичною функцією.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Знак </a:t>
                </a:r>
                <a:r>
                  <a:rPr lang="uk-UA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функція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Із математичного аналізу відомо, що невласний інтеграл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  <a:blipFill rotWithShape="0">
                <a:blip r:embed="rId2"/>
                <a:stretch>
                  <a:fillRect l="-754" t="-1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1668" y="257578"/>
                <a:ext cx="11887200" cy="630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𝑛𝑝𝑞</m:t>
                                  </m:r>
                                </m:e>
                              </m:rad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𝑛𝑝𝑞</m:t>
                                          </m:r>
                                        </m:e>
                                      </m:ra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𝑛𝑝𝑞</m:t>
                                          </m:r>
                                        </m:e>
                                      </m:ra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𝑛𝑝𝑞</m:t>
                                          </m:r>
                                        </m:e>
                                      </m:rad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𝑛𝑝</m:t>
                                          </m:r>
                                        </m:den>
                                      </m:f>
                                    </m:e>
                                  </m:rad>
                                </m:sup>
                              </m:s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𝑛𝑞</m:t>
                                          </m:r>
                                        </m:den>
                                      </m:f>
                                    </m:e>
                                  </m:ra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𝑛𝑝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𝑛𝑝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ru-RU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𝑛𝑞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𝑛𝑞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ru-RU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переходячи до границі,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це є характеристична функція стандартної нормальної змінної. Теорема 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доведена</a:t>
                </a:r>
                <a:endParaRPr lang="en-US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en-US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 startAt="2"/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 Пуассона.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Біномний розподіл з параметрами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𝑛𝑝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асимптотикою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розподіл Пуассона з параметром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Справді, характеристична функція біномної змінної має вигляд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+1−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𝑖𝑠</m:t>
                                          </m:r>
                                        </m:sup>
                                      </m:s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</m:e>
                        </m:mr>
                        <m:m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e>
                        </m:mr>
                      </m:m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характеристична функція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пуассонівського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розподілу з параметром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ru-RU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" y="257578"/>
                <a:ext cx="11887200" cy="6306342"/>
              </a:xfrm>
              <a:prstGeom prst="rect">
                <a:avLst/>
              </a:prstGeom>
              <a:blipFill rotWithShape="0">
                <a:blip r:embed="rId2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152" y="283335"/>
                <a:ext cx="11809927" cy="605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 startAt="3"/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 про суму незалежних випадкових 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змінних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0"/>
                  </a:spcAft>
                  <a:tabLst>
                    <a:tab pos="1520190" algn="l"/>
                  </a:tabLs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Сума незалежних біномних випадкових змінних з параметром </a:t>
                </a:r>
                <a:r>
                  <a:rPr lang="uk-UA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також біномна змінна. Доведення наводимо для двох змінних.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біномна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 незалежна від неї випадкова функція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Тоді за 4 властивістю характеристичних функцій сума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це є біномна змінна, тільки з іншим параметром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Сума незалежних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Пуассонівських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змінних також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Пуассонівська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Доведення проведемо для двох змінних.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пуассонівська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випадкова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p>
                        </m:s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незалежна від неї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пуассонівська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випадкова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p>
                        </m:s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Тоді за четвертою властивістю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" y="283335"/>
                <a:ext cx="11809927" cy="6057043"/>
              </a:xfrm>
              <a:prstGeom prst="rect">
                <a:avLst/>
              </a:prstGeom>
              <a:blipFill rotWithShape="0">
                <a:blip r:embed="rId2"/>
                <a:stretch>
                  <a:fillRect l="-465" r="-4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377" y="77274"/>
                <a:ext cx="11900077" cy="668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"/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Сума незалежних нормальних випадкових змінних також нормальна.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нормальна випадкова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 незалежна від неї випадкова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Тоді за четвертою властивістю, сума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uk-UA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 baseline="-25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uk-UA" i="1" baseline="-25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 baseline="-25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Висновок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Таким чином при додаванні незалежних випадкових змінних, сподівання і дисперсії 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додаються</a:t>
                </a: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uk-U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4"/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Сума незалежних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змінних з параметром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також </a:t>
                </a:r>
                <a14:m>
                  <m:oMath xmlns:m="http://schemas.openxmlformats.org/officeDocument/2006/math">
                    <m:r>
                      <a:rPr lang="uk-UA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uk-UA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змінна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Справді: нехай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uk-U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uk-U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Тоді за четвертою властивістю характеристичних функцій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Зазначимо, що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змінна стає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змінною. Таким чином, сума незалежних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змінних також 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змінною, причому ступені вільності додаються. Останній факт широко використовується в математичній статистиці.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7" y="77274"/>
                <a:ext cx="11900077" cy="6686510"/>
              </a:xfrm>
              <a:prstGeom prst="rect">
                <a:avLst/>
              </a:prstGeom>
              <a:blipFill rotWithShape="0">
                <a:blip r:embed="rId2"/>
                <a:stretch>
                  <a:fillRect l="-461" t="-456" r="-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003"/>
                <a:ext cx="10515600" cy="601443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Справді, зробимо заміну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Очевидно, що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Покладемо за означенням, що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uk-UA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Таким чином функція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−1, 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&lt;0</m:t>
                                  </m:r>
                                </m: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0, 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1, 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&gt;0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003"/>
                <a:ext cx="10515600" cy="6014434"/>
              </a:xfrm>
              <a:blipFill rotWithShape="0">
                <a:blip r:embed="rId2"/>
                <a:stretch>
                  <a:fillRect l="-522" t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 result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97" y="567117"/>
            <a:ext cx="2828992" cy="17382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9723" y="463639"/>
                <a:ext cx="7353837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Знак функцію можна записати ще в такому вигляді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головне значення інтеграла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=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valor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principalis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 допомогою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(∗)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покажемо, що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.)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(1)</m:t>
                          </m:r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23" y="463639"/>
                <a:ext cx="7353837" cy="2258054"/>
              </a:xfrm>
              <a:prstGeom prst="rect">
                <a:avLst/>
              </a:prstGeom>
              <a:blipFill rotWithShape="0">
                <a:blip r:embed="rId3"/>
                <a:stretch>
                  <a:fillRect l="-746" t="-1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397" y="2871989"/>
                <a:ext cx="10569195" cy="322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Справді, головне значення є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𝑠𝑖𝑔𝑛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uk-UA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97" y="2871989"/>
                <a:ext cx="10569195" cy="3227358"/>
              </a:xfrm>
              <a:prstGeom prst="rect">
                <a:avLst/>
              </a:prstGeom>
              <a:blipFill rotWithShape="0">
                <a:blip r:embed="rId4"/>
                <a:stretch>
                  <a:fillRect l="-461" t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851" y="334851"/>
                <a:ext cx="11449318" cy="506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uk-UA" u="sng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Обмежники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Інтервальним обмежником на дійсній осі називають функцію, яка на інтервалі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дорівнює 1, а ззовні цього інтервалу дорівнює 0.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Наприклад, інтервальним обмежником є функція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(2)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𝑖𝑥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𝑑𝑥𝑑𝑦</m:t>
                              </m:r>
                            </m:e>
                          </m:nary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+0−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+0−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uk-UA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uk-U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Справді,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і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1−(−1)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1" y="334851"/>
                <a:ext cx="11449318" cy="5066836"/>
              </a:xfrm>
              <a:prstGeom prst="rect">
                <a:avLst/>
              </a:prstGeom>
              <a:blipFill rotWithShape="0">
                <a:blip r:embed="rId2"/>
                <a:stretch>
                  <a:fillRect l="-479" t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6" y="5022425"/>
            <a:ext cx="4696227" cy="11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9397" y="515158"/>
                <a:ext cx="11462197" cy="4076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Точковим обмежником на дійсній осі називається функція, яка в точці С дорівнює 1, а зовні цієї точки дорівнює 0. Наприклад, точковим обмежником буде вираз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𝑖𝑥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𝑑𝑦𝑑𝑥</m:t>
                              </m:r>
                            </m:e>
                          </m:nary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+0−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𝑖𝑥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Справді,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uk-UA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𝑠𝑔𝑛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+0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𝑠𝑔𝑛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−0)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Точковим обмежником буде 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функція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𝑠𝑔𝑛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(3)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ru-RU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7" y="515158"/>
                <a:ext cx="11462197" cy="4076693"/>
              </a:xfrm>
              <a:prstGeom prst="rect">
                <a:avLst/>
              </a:prstGeom>
              <a:blipFill rotWithShape="0">
                <a:blip r:embed="rId2"/>
                <a:stretch>
                  <a:fillRect l="-425" t="-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29" y="3803294"/>
            <a:ext cx="35718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4697" y="489396"/>
                <a:ext cx="11732653" cy="5672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"/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Зворотна функція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випадкова змінна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має функцію розподілу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характеристичну функцію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𝑖𝑠𝑥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Тоді приріст функції розподілу на інтервалі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задається формулою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den>
                          </m:f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(4)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Доведення.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Правий бік формули (4) можна записати у вигляді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𝑖𝑠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𝑖𝑠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𝑖𝑠𝑥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𝑑𝐹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∗∗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7" y="489396"/>
                <a:ext cx="11732653" cy="5672130"/>
              </a:xfrm>
              <a:prstGeom prst="rect">
                <a:avLst/>
              </a:prstGeom>
              <a:blipFill rotWithShape="0">
                <a:blip r:embed="rId2"/>
                <a:stretch>
                  <a:fillRect l="-416" t="-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3487" y="862885"/>
                <a:ext cx="11423561" cy="528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Оскільки внутрішній інтеграл по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абсолютно збіжний, а межі зовнішнього інтегралу по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скінченні, то ми можемо переставити межі інтегрування: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∗∗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uk-UA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𝑖𝑠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𝑖𝑠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uk-UA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e>
                          </m:d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 огляду на формулу (1) можемо перейти до границі у внутрішньому інтегралі і тоді одержимо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𝑠𝑔𝑛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𝑠𝑔𝑛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 формулою (2) у фігурній дужці стоїть інтервальний обмежник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endChr m:val="]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 доведена.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7" y="862885"/>
                <a:ext cx="11423561" cy="5280805"/>
              </a:xfrm>
              <a:prstGeom prst="rect">
                <a:avLst/>
              </a:prstGeom>
              <a:blipFill rotWithShape="0">
                <a:blip r:embed="rId2"/>
                <a:stretch>
                  <a:fillRect l="-427" t="-577" r="-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334" y="115910"/>
                <a:ext cx="11694017" cy="7102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Першим безпосереднім наслідком зі зворотної формули (4) є теорема </a:t>
                </a:r>
                <a:r>
                  <a:rPr lang="uk-UA" dirty="0" err="1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єдиності</a:t>
                </a: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 Нехай випадкова змінна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має характеристичну функцію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тоді функція розподілу цієї змінної задається формулою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𝑖𝑠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𝑖𝑠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uk-UA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−0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(5)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(або характеристична функція однозначно визначає свою функцію розподілу)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доведення формули (5) досить у зворотній формулі (4) покласти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→−∞</m:t>
                    </m:r>
                  </m:oMath>
                </a14:m>
                <a:r>
                  <a:rPr lang="ru-RU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Другим безпосереднім наслідком зі зворотної формули є теорема про стрибок функції розподілу.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випадкова змінна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має характеристичну функцію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тоді стрибок функції розподілу в точці с обчислюють за формулою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</m:den>
                          </m:f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(6)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доведення формули (6) досить в доведеній формулі (4) покласти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−0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 повторити все доведення. При цьому замість інтервального обмежника одержимо точковий обмежник: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Висновок: Визначення випадкових змінних можна проводити або за допомогою функцій розподілу, або, що еквівалентно, за допомогою характеристичних функцій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)↔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4" y="115910"/>
                <a:ext cx="11694017" cy="7102457"/>
              </a:xfrm>
              <a:prstGeom prst="rect">
                <a:avLst/>
              </a:prstGeom>
              <a:blipFill rotWithShape="0">
                <a:blip r:embed="rId2"/>
                <a:stretch>
                  <a:fillRect l="-417" t="-343" r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335" y="734096"/>
                <a:ext cx="11797048" cy="542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 startAt="4"/>
                  <a:tabLst>
                    <a:tab pos="1520190" algn="l"/>
                  </a:tabLst>
                </a:pPr>
                <a:r>
                  <a:rPr lang="uk-UA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Приклади застосування методу характеристичних функцій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  <a:tabLst>
                    <a:tab pos="1520190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Інтегральна теорема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Муавра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-Лапласа (доведемо інтегральну теорему </a:t>
                </a:r>
                <a:r>
                  <a:rPr lang="uk-UA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Муавра</a:t>
                </a: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-Лапласа методом характеристичних функцій)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Нехай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число появ події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незалежних спробах при сталій імовірності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появи події в одній спробі. Тоді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𝑛𝑝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𝑛𝑝𝑞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Доведення проведемо методом характеристичних функцій.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Відомо, що випадкова змінна </a:t>
                </a:r>
                <a14:m>
                  <m:oMath xmlns:m="http://schemas.openxmlformats.org/officeDocument/2006/math">
                    <m:r>
                      <a:rPr lang="uk-U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(біноміально розподілена) має характеристичну функцію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𝑖𝑠</m:t>
                                  </m:r>
                                </m:sup>
                              </m:sSup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:r>
                  <a:rPr lang="uk-UA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тому випадкова змінна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201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𝑛𝑝𝑞</m:t>
                              </m:r>
                            </m:e>
                          </m:rad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𝑛𝑝𝑞</m:t>
                              </m:r>
                            </m:e>
                          </m:rad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𝑛𝑝𝑞</m:t>
                              </m:r>
                            </m:e>
                          </m:rad>
                        </m:den>
                      </m:f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uk-UA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(за властивістю 3)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dirty="0" smtClean="0"/>
                  <a:t>Властивість 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має характеристичну функцію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має характеристичну функцію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5" y="734096"/>
                <a:ext cx="11797048" cy="5422125"/>
              </a:xfrm>
              <a:prstGeom prst="rect">
                <a:avLst/>
              </a:prstGeom>
              <a:blipFill rotWithShape="0">
                <a:blip r:embed="rId2"/>
                <a:stretch>
                  <a:fillRect l="-413" t="-449" r="-517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205</Words>
  <Application>Microsoft Office PowerPoint</Application>
  <PresentationFormat>Широкоэкранный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 Rimel</dc:creator>
  <cp:lastModifiedBy>Family</cp:lastModifiedBy>
  <cp:revision>10</cp:revision>
  <dcterms:created xsi:type="dcterms:W3CDTF">2018-01-04T08:23:45Z</dcterms:created>
  <dcterms:modified xsi:type="dcterms:W3CDTF">2018-11-19T11:23:56Z</dcterms:modified>
</cp:coreProperties>
</file>