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67" r:id="rId3"/>
    <p:sldId id="266" r:id="rId4"/>
    <p:sldId id="265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4AFB-9AD1-4AC9-9B92-3F1FD2A9FFB0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053531D-0D21-44E2-A894-4E6FAD6DF822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89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4AFB-9AD1-4AC9-9B92-3F1FD2A9FFB0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53531D-0D21-44E2-A894-4E6FAD6DF822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95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4AFB-9AD1-4AC9-9B92-3F1FD2A9FFB0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53531D-0D21-44E2-A894-4E6FAD6DF822}" type="slidenum">
              <a:rPr lang="ru-RU" smtClean="0"/>
              <a:t>‹№›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9309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4AFB-9AD1-4AC9-9B92-3F1FD2A9FFB0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3531D-0D21-44E2-A894-4E6FAD6DF822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308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4AFB-9AD1-4AC9-9B92-3F1FD2A9FFB0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3531D-0D21-44E2-A894-4E6FAD6DF822}" type="slidenum">
              <a:rPr lang="ru-RU" smtClean="0"/>
              <a:t>‹№›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9012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4AFB-9AD1-4AC9-9B92-3F1FD2A9FFB0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3531D-0D21-44E2-A894-4E6FAD6DF822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660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4AFB-9AD1-4AC9-9B92-3F1FD2A9FFB0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3531D-0D21-44E2-A894-4E6FAD6DF822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448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4AFB-9AD1-4AC9-9B92-3F1FD2A9FFB0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3531D-0D21-44E2-A894-4E6FAD6DF822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58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4AFB-9AD1-4AC9-9B92-3F1FD2A9FFB0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3531D-0D21-44E2-A894-4E6FAD6DF822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64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4AFB-9AD1-4AC9-9B92-3F1FD2A9FFB0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53531D-0D21-44E2-A894-4E6FAD6DF822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51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4AFB-9AD1-4AC9-9B92-3F1FD2A9FFB0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53531D-0D21-44E2-A894-4E6FAD6DF822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24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4AFB-9AD1-4AC9-9B92-3F1FD2A9FFB0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53531D-0D21-44E2-A894-4E6FAD6DF822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67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4AFB-9AD1-4AC9-9B92-3F1FD2A9FFB0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3531D-0D21-44E2-A894-4E6FAD6DF822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99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4AFB-9AD1-4AC9-9B92-3F1FD2A9FFB0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3531D-0D21-44E2-A894-4E6FAD6DF822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06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4AFB-9AD1-4AC9-9B92-3F1FD2A9FFB0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3531D-0D21-44E2-A894-4E6FAD6DF822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6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4AFB-9AD1-4AC9-9B92-3F1FD2A9FFB0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53531D-0D21-44E2-A894-4E6FAD6DF822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8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4AFB-9AD1-4AC9-9B92-3F1FD2A9FFB0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53531D-0D21-44E2-A894-4E6FAD6DF822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05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38130" y="1359568"/>
            <a:ext cx="6771356" cy="1276192"/>
          </a:xfrm>
        </p:spPr>
        <p:txBody>
          <a:bodyPr/>
          <a:lstStyle/>
          <a:p>
            <a:r>
              <a:rPr lang="uk-UA" dirty="0" err="1" smtClean="0"/>
              <a:t>Варіансний</a:t>
            </a:r>
            <a:r>
              <a:rPr lang="uk-UA" dirty="0" smtClean="0"/>
              <a:t> аналіз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1925053" y="673769"/>
                <a:ext cx="9699875" cy="57066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err="1"/>
                  <a:t>F</a:t>
                </a:r>
                <a:r>
                  <a:rPr lang="en-US" baseline="-25000" dirty="0" err="1"/>
                  <a:t>eмп</a:t>
                </a:r>
                <a:r>
                  <a:rPr lang="en-US" baseline="-25000" dirty="0"/>
                  <a:t> </a:t>
                </a:r>
                <a:r>
                  <a:rPr lang="uk-UA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/>
                        </m:ctrlPr>
                      </m:fPr>
                      <m:num>
                        <m:r>
                          <a:rPr lang="en-US" i="1"/>
                          <m:t>14767</m:t>
                        </m:r>
                      </m:num>
                      <m:den>
                        <m:r>
                          <a:rPr lang="en-US" i="1"/>
                          <m:t>6880</m:t>
                        </m:r>
                      </m:den>
                    </m:f>
                  </m:oMath>
                </a14:m>
                <a:r>
                  <a:rPr lang="uk-UA" dirty="0"/>
                  <a:t> = 2</a:t>
                </a:r>
                <a:r>
                  <a:rPr lang="en-US" dirty="0"/>
                  <a:t>,14 </a:t>
                </a:r>
                <a:r>
                  <a:rPr lang="uk-UA" dirty="0"/>
                  <a:t>(емпіричне відношення </a:t>
                </a:r>
                <a:r>
                  <a:rPr lang="uk-UA" dirty="0" err="1"/>
                  <a:t>варіанс</a:t>
                </a:r>
                <a:r>
                  <a:rPr lang="uk-UA" dirty="0"/>
                  <a:t> дорівнює</a:t>
                </a:r>
                <a:r>
                  <a:rPr lang="uk-UA" dirty="0" smtClean="0"/>
                  <a:t>)</a:t>
                </a:r>
                <a:endParaRPr lang="uk-UA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|"/>
                        <m:ctrlPr>
                          <a:rPr lang="uk-UA" i="1"/>
                        </m:ctrlPr>
                      </m:dPr>
                      <m:e>
                        <m:eqArr>
                          <m:eqArrPr>
                            <m:ctrlPr>
                              <a:rPr lang="uk-UA" i="1"/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uk-UA"/>
                              <m:t>α</m:t>
                            </m:r>
                            <m:r>
                              <a:rPr lang="uk-UA"/>
                              <m:t> = 0,10 </m:t>
                            </m:r>
                          </m:e>
                          <m:e>
                            <m:r>
                              <a:rPr lang="en-US" i="1"/>
                              <m:t>𝑑</m:t>
                            </m:r>
                            <m:r>
                              <a:rPr lang="uk-UA" i="1" baseline="-25000"/>
                              <m:t>.</m:t>
                            </m:r>
                            <m:r>
                              <a:rPr lang="en-US" i="1"/>
                              <m:t>𝑓</m:t>
                            </m:r>
                            <m:r>
                              <a:rPr lang="uk-UA" i="1" baseline="-25000"/>
                              <m:t>.</m:t>
                            </m:r>
                            <m:r>
                              <a:rPr lang="uk-UA"/>
                              <m:t> = (3,22)</m:t>
                            </m:r>
                          </m:e>
                        </m:eqArr>
                      </m:e>
                    </m:d>
                  </m:oMath>
                </a14:m>
                <a:r>
                  <a:rPr lang="uk-UA" dirty="0"/>
                  <a:t>   </a:t>
                </a:r>
                <a:r>
                  <a:rPr lang="en-US" dirty="0"/>
                  <a:t>F</a:t>
                </a:r>
                <a:r>
                  <a:rPr lang="uk-UA" baseline="-25000" dirty="0" err="1"/>
                  <a:t>кр</a:t>
                </a:r>
                <a:r>
                  <a:rPr lang="uk-UA" dirty="0"/>
                  <a:t> = 3,05      </a:t>
                </a:r>
                <a:r>
                  <a:rPr lang="en-US" dirty="0"/>
                  <a:t>F</a:t>
                </a:r>
                <a:r>
                  <a:rPr lang="en-US" baseline="-25000" dirty="0"/>
                  <a:t>e</a:t>
                </a:r>
                <a:r>
                  <a:rPr lang="uk-UA" baseline="-25000" dirty="0" err="1"/>
                  <a:t>мп</a:t>
                </a:r>
                <a:r>
                  <a:rPr lang="uk-UA" dirty="0"/>
                  <a:t> &lt; </a:t>
                </a:r>
                <a:r>
                  <a:rPr lang="en-US" dirty="0"/>
                  <a:t>F</a:t>
                </a:r>
                <a:r>
                  <a:rPr lang="uk-UA" baseline="-25000" dirty="0" err="1" smtClean="0"/>
                  <a:t>кр</a:t>
                </a:r>
                <a:endParaRPr lang="en-US" baseline="-250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uk-UA" dirty="0"/>
              </a:p>
              <a:p>
                <a:pPr marL="0" indent="0" algn="ctr">
                  <a:buNone/>
                </a:pPr>
                <a:r>
                  <a:rPr lang="uk-UA" sz="3600" dirty="0" err="1" smtClean="0">
                    <a:solidFill>
                      <a:schemeClr val="accent2"/>
                    </a:solidFill>
                  </a:rPr>
                  <a:t>Двофакторний</a:t>
                </a:r>
                <a:r>
                  <a:rPr lang="uk-UA" sz="36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uk-UA" sz="3600" dirty="0" err="1">
                    <a:solidFill>
                      <a:schemeClr val="accent2"/>
                    </a:solidFill>
                  </a:rPr>
                  <a:t>варіансний</a:t>
                </a:r>
                <a:r>
                  <a:rPr lang="uk-UA" sz="3600" dirty="0">
                    <a:solidFill>
                      <a:schemeClr val="accent2"/>
                    </a:solidFill>
                  </a:rPr>
                  <a:t> </a:t>
                </a:r>
                <a:r>
                  <a:rPr lang="uk-UA" sz="3600" dirty="0" smtClean="0">
                    <a:solidFill>
                      <a:schemeClr val="accent2"/>
                    </a:solidFill>
                  </a:rPr>
                  <a:t>аналіз</a:t>
                </a:r>
                <a:r>
                  <a:rPr lang="en-US" sz="3600" dirty="0">
                    <a:solidFill>
                      <a:schemeClr val="accent2"/>
                    </a:solidFill>
                  </a:rPr>
                  <a:t/>
                </a:r>
                <a:br>
                  <a:rPr lang="en-US" sz="3600" dirty="0">
                    <a:solidFill>
                      <a:schemeClr val="accent2"/>
                    </a:solidFill>
                  </a:rPr>
                </a:br>
                <a:endParaRPr lang="en-US" dirty="0" smtClean="0">
                  <a:solidFill>
                    <a:schemeClr val="accent2"/>
                  </a:solidFill>
                </a:endParaRPr>
              </a:p>
              <a:p>
                <a:pPr marL="0" indent="0" algn="ctr">
                  <a:buNone/>
                </a:pPr>
                <a:r>
                  <a:rPr lang="uk-UA" dirty="0" smtClean="0"/>
                  <a:t>Нехай </a:t>
                </a:r>
                <a:r>
                  <a:rPr lang="uk-UA" dirty="0"/>
                  <a:t>дані про деяку мінливу величину поділяються на </a:t>
                </a:r>
                <a:r>
                  <a:rPr lang="en-US" dirty="0"/>
                  <a:t>m</a:t>
                </a:r>
                <a:r>
                  <a:rPr lang="uk-UA" dirty="0"/>
                  <a:t> груп за ознакою А і </a:t>
                </a:r>
                <a:r>
                  <a:rPr lang="en-US" dirty="0"/>
                  <a:t>n</a:t>
                </a:r>
                <a:r>
                  <a:rPr lang="uk-UA" dirty="0"/>
                  <a:t> груп за ознакою В.  Одержимо </a:t>
                </a:r>
                <a:r>
                  <a:rPr lang="en-US" dirty="0" err="1"/>
                  <a:t>mn</a:t>
                </a:r>
                <a:r>
                  <a:rPr lang="uk-UA" dirty="0"/>
                  <a:t> класифікаційних підгруп. Припустимо, що для кожної підгрупи проводиться лише одне спостереження. </a:t>
                </a:r>
              </a:p>
              <a:p>
                <a:pPr marL="0" indent="0">
                  <a:buNone/>
                </a:pPr>
                <a:r>
                  <a:rPr lang="uk-UA" dirty="0"/>
                  <a:t>  Позначимо через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/>
                        </m:ctrlPr>
                      </m:sSubPr>
                      <m:e>
                        <m:r>
                          <a:rPr lang="uk-UA" i="1"/>
                          <m:t>  </m:t>
                        </m:r>
                        <m:r>
                          <a:rPr lang="uk-UA" i="1"/>
                          <m:t>𝑥</m:t>
                        </m:r>
                      </m:e>
                      <m:sub>
                        <m:r>
                          <a:rPr lang="uk-UA" i="1"/>
                          <m:t>𝑖𝑗</m:t>
                        </m:r>
                      </m:sub>
                    </m:sSub>
                  </m:oMath>
                </a14:m>
                <a:r>
                  <a:rPr lang="uk-UA" dirty="0"/>
                  <a:t>  - спостереження в </a:t>
                </a:r>
                <a:r>
                  <a:rPr lang="en-US" i="1" dirty="0" err="1"/>
                  <a:t>i</a:t>
                </a:r>
                <a:r>
                  <a:rPr lang="en-US" i="1" dirty="0"/>
                  <a:t> – </a:t>
                </a:r>
                <a:r>
                  <a:rPr lang="uk-UA" dirty="0"/>
                  <a:t>й групі за ознакою А, та в </a:t>
                </a:r>
                <a:r>
                  <a:rPr lang="en-US" i="1" dirty="0"/>
                  <a:t> j</a:t>
                </a:r>
                <a:r>
                  <a:rPr lang="uk-UA" i="1" dirty="0"/>
                  <a:t> – </a:t>
                </a:r>
                <a:r>
                  <a:rPr lang="uk-UA" dirty="0"/>
                  <a:t>й групі за ознакою В. Тоді всі  </a:t>
                </a:r>
                <a:r>
                  <a:rPr lang="en-US" dirty="0" err="1"/>
                  <a:t>mn</a:t>
                </a:r>
                <a:r>
                  <a:rPr lang="uk-UA" dirty="0"/>
                  <a:t> спостережень можна записати в наступній таблиці </a:t>
                </a:r>
              </a:p>
              <a:p>
                <a:endParaRPr lang="uk-UA" dirty="0"/>
              </a:p>
            </p:txBody>
          </p:sp>
        </mc:Choice>
        <mc:Fallback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5053" y="673769"/>
                <a:ext cx="9699875" cy="5706685"/>
              </a:xfrm>
              <a:blipFill>
                <a:blip r:embed="rId2"/>
                <a:stretch>
                  <a:fillRect l="-566" r="-6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47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Місце для вмісту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66928473"/>
                  </p:ext>
                </p:extLst>
              </p:nvPr>
            </p:nvGraphicFramePr>
            <p:xfrm>
              <a:off x="4105276" y="628499"/>
              <a:ext cx="3597275" cy="298691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87425">
                      <a:extLst>
                        <a:ext uri="{9D8B030D-6E8A-4147-A177-3AD203B41FA5}">
                          <a16:colId xmlns:a16="http://schemas.microsoft.com/office/drawing/2014/main" val="1831370560"/>
                        </a:ext>
                      </a:extLst>
                    </a:gridCol>
                    <a:gridCol w="2609850">
                      <a:extLst>
                        <a:ext uri="{9D8B030D-6E8A-4147-A177-3AD203B41FA5}">
                          <a16:colId xmlns:a16="http://schemas.microsoft.com/office/drawing/2014/main" val="4166926969"/>
                        </a:ext>
                      </a:extLst>
                    </a:gridCol>
                  </a:tblGrid>
                  <a:tr h="50228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        B</a:t>
                          </a:r>
                          <a:endParaRPr lang="uk-UA" sz="11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A</a:t>
                          </a:r>
                          <a:endParaRPr lang="uk-UA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    </a:t>
                          </a:r>
                          <a:r>
                            <a:rPr lang="uk-UA" sz="1400" dirty="0">
                              <a:effectLst/>
                            </a:rPr>
                            <a:t>1   .   .   .  </a:t>
                          </a:r>
                          <a:r>
                            <a:rPr lang="en-US" sz="1400" dirty="0">
                              <a:effectLst/>
                            </a:rPr>
                            <a:t>   j   .   .   .   n</a:t>
                          </a:r>
                          <a:endParaRPr lang="uk-UA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8002273"/>
                      </a:ext>
                    </a:extLst>
                  </a:tr>
                  <a:tr h="3562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uk-UA" sz="14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uk-UA" sz="1400">
                                      <a:effectLst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1400">
                                      <a:effectLst/>
                                    </a:rPr>
                                    <m:t>11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.   .   .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uk-UA" sz="14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uk-UA" sz="1400">
                                      <a:effectLst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1400">
                                      <a:effectLst/>
                                    </a:rPr>
                                    <m:t>1</m:t>
                                  </m:r>
                                  <m:r>
                                    <a:rPr lang="uk-UA" sz="1400">
                                      <a:effectLst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.   .   .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uk-UA" sz="14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uk-UA" sz="1400">
                                      <a:effectLst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1400">
                                      <a:effectLst/>
                                    </a:rPr>
                                    <m:t>1</m:t>
                                  </m:r>
                                  <m:r>
                                    <a:rPr lang="uk-UA" sz="1400">
                                      <a:effectLst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46783951"/>
                      </a:ext>
                    </a:extLst>
                  </a:tr>
                  <a:tr h="6229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.</a:t>
                          </a:r>
                          <a:endParaRPr lang="uk-UA" sz="1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.</a:t>
                          </a:r>
                          <a:endParaRPr lang="uk-UA" sz="1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.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400">
                              <a:effectLst/>
                            </a:rPr>
                            <a:t> 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63882271"/>
                      </a:ext>
                    </a:extLst>
                  </a:tr>
                  <a:tr h="3435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i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uk-UA" sz="14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uk-UA" sz="1400">
                                      <a:effectLst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1400">
                                      <a:effectLst/>
                                    </a:rPr>
                                    <m:t>𝑖</m:t>
                                  </m:r>
                                  <m:r>
                                    <a:rPr lang="uk-UA" sz="1400">
                                      <a:effectLst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.   .   .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uk-UA" sz="14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uk-UA" sz="1400">
                                      <a:effectLst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1400">
                                      <a:effectLst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.   .   .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uk-UA" sz="14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uk-UA" sz="1400">
                                      <a:effectLst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1400">
                                      <a:effectLst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a14:m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79678526"/>
                      </a:ext>
                    </a:extLst>
                  </a:tr>
                  <a:tr h="63627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.</a:t>
                          </a:r>
                          <a:endParaRPr lang="uk-UA" sz="1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.</a:t>
                          </a:r>
                          <a:endParaRPr lang="uk-UA" sz="1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.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400">
                              <a:effectLst/>
                            </a:rPr>
                            <a:t> 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48056261"/>
                      </a:ext>
                    </a:extLst>
                  </a:tr>
                  <a:tr h="438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uk-UA" sz="14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uk-UA" sz="1400">
                                      <a:effectLst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1400">
                                      <a:effectLst/>
                                    </a:rPr>
                                    <m:t>𝑚</m:t>
                                  </m:r>
                                  <m:r>
                                    <a:rPr lang="uk-UA" sz="1400">
                                      <a:effectLst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.   .   .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uk-UA" sz="14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uk-UA" sz="1400">
                                      <a:effectLst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1400">
                                      <a:effectLst/>
                                    </a:rPr>
                                    <m:t>𝑚𝑗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.   .   .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uk-UA" sz="14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uk-UA" sz="1400">
                                      <a:effectLst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1400">
                                      <a:effectLst/>
                                    </a:rPr>
                                    <m:t>𝑚𝑛</m:t>
                                  </m:r>
                                </m:sub>
                              </m:sSub>
                            </m:oMath>
                          </a14:m>
                          <a:endParaRPr lang="uk-UA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286775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Місце для вмісту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66928473"/>
                  </p:ext>
                </p:extLst>
              </p:nvPr>
            </p:nvGraphicFramePr>
            <p:xfrm>
              <a:off x="4105276" y="628499"/>
              <a:ext cx="3597275" cy="298691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87425">
                      <a:extLst>
                        <a:ext uri="{9D8B030D-6E8A-4147-A177-3AD203B41FA5}">
                          <a16:colId xmlns:a16="http://schemas.microsoft.com/office/drawing/2014/main" val="1831370560"/>
                        </a:ext>
                      </a:extLst>
                    </a:gridCol>
                    <a:gridCol w="2609850">
                      <a:extLst>
                        <a:ext uri="{9D8B030D-6E8A-4147-A177-3AD203B41FA5}">
                          <a16:colId xmlns:a16="http://schemas.microsoft.com/office/drawing/2014/main" val="4166926969"/>
                        </a:ext>
                      </a:extLst>
                    </a:gridCol>
                  </a:tblGrid>
                  <a:tr h="50228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        B</a:t>
                          </a:r>
                          <a:endParaRPr lang="uk-UA" sz="11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A</a:t>
                          </a:r>
                          <a:endParaRPr lang="uk-UA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       </a:t>
                          </a:r>
                          <a:r>
                            <a:rPr lang="uk-UA" sz="1400" dirty="0">
                              <a:effectLst/>
                            </a:rPr>
                            <a:t>1   .   .   .  </a:t>
                          </a:r>
                          <a:r>
                            <a:rPr lang="en-US" sz="1400" dirty="0">
                              <a:effectLst/>
                            </a:rPr>
                            <a:t>   j   .   .   .   n</a:t>
                          </a:r>
                          <a:endParaRPr lang="uk-UA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8002273"/>
                      </a:ext>
                    </a:extLst>
                  </a:tr>
                  <a:tr h="3562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7995" t="-160345" r="-932" b="-6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6783951"/>
                      </a:ext>
                    </a:extLst>
                  </a:tr>
                  <a:tr h="6730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.</a:t>
                          </a:r>
                          <a:endParaRPr lang="uk-UA" sz="1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.</a:t>
                          </a:r>
                          <a:endParaRPr lang="uk-UA" sz="1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.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400">
                              <a:effectLst/>
                            </a:rPr>
                            <a:t> 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63882271"/>
                      </a:ext>
                    </a:extLst>
                  </a:tr>
                  <a:tr h="3435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i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7995" t="-467857" r="-932" b="-330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678526"/>
                      </a:ext>
                    </a:extLst>
                  </a:tr>
                  <a:tr h="6730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.</a:t>
                          </a:r>
                          <a:endParaRPr lang="uk-UA" sz="1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.</a:t>
                          </a:r>
                          <a:endParaRPr lang="uk-UA" sz="1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.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400">
                              <a:effectLst/>
                            </a:rPr>
                            <a:t> 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48056261"/>
                      </a:ext>
                    </a:extLst>
                  </a:tr>
                  <a:tr h="4387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7995" t="-595833" r="-932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6775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031957" y="4162926"/>
                <a:ext cx="6210354" cy="21496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uk-UA" dirty="0"/>
                  <a:t>Позначимо через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/>
                        </m:ctrlPr>
                      </m:sSubPr>
                      <m:e>
                        <m:r>
                          <a:rPr lang="uk-UA" i="1"/>
                          <m:t> </m:t>
                        </m:r>
                        <m:r>
                          <a:rPr lang="uk-UA" i="1"/>
                          <m:t>𝑥</m:t>
                        </m:r>
                      </m:e>
                      <m:sub>
                        <m:r>
                          <a:rPr lang="uk-UA" i="1"/>
                          <m:t>𝑖</m:t>
                        </m:r>
                        <m:r>
                          <a:rPr lang="uk-UA" i="1"/>
                          <m:t>.</m:t>
                        </m:r>
                      </m:sub>
                    </m:sSub>
                  </m:oMath>
                </a14:m>
                <a:r>
                  <a:rPr lang="uk-UA" dirty="0"/>
                  <a:t> – сер. </a:t>
                </a:r>
                <a:r>
                  <a:rPr lang="uk-UA" i="1" dirty="0"/>
                  <a:t>і </a:t>
                </a:r>
                <a:r>
                  <a:rPr lang="uk-UA" dirty="0"/>
                  <a:t>- </a:t>
                </a:r>
                <a:r>
                  <a:rPr lang="uk-UA" dirty="0" err="1"/>
                  <a:t>ої</a:t>
                </a:r>
                <a:r>
                  <a:rPr lang="uk-UA" dirty="0"/>
                  <a:t> групи за ознакою А</a:t>
                </a:r>
              </a:p>
              <a:p>
                <a:r>
                  <a:rPr lang="uk-UA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/>
                        </m:ctrlPr>
                      </m:sSubPr>
                      <m:e>
                        <m:r>
                          <a:rPr lang="uk-UA" i="1"/>
                          <m:t> </m:t>
                        </m:r>
                        <m:r>
                          <a:rPr lang="uk-UA" i="1"/>
                          <m:t>𝑥</m:t>
                        </m:r>
                      </m:e>
                      <m:sub>
                        <m:r>
                          <a:rPr lang="uk-UA" i="1"/>
                          <m:t>𝑖</m:t>
                        </m:r>
                        <m:r>
                          <a:rPr lang="uk-UA" i="1"/>
                          <m:t>.</m:t>
                        </m:r>
                      </m:sub>
                    </m:sSub>
                  </m:oMath>
                </a14:m>
                <a:r>
                  <a:rPr lang="uk-UA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/>
                        </m:ctrlPr>
                      </m:fPr>
                      <m:num>
                        <m:r>
                          <a:rPr lang="uk-UA" i="1"/>
                          <m:t>1 </m:t>
                        </m:r>
                      </m:num>
                      <m:den>
                        <m:r>
                          <a:rPr lang="uk-UA" i="1"/>
                          <m:t>𝑛</m:t>
                        </m:r>
                      </m:den>
                    </m:f>
                  </m:oMath>
                </a14:m>
                <a:r>
                  <a:rPr lang="uk-UA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uk-UA" i="1"/>
                        </m:ctrlPr>
                      </m:naryPr>
                      <m:sub>
                        <m:r>
                          <a:rPr lang="en-US" i="1"/>
                          <m:t>𝑗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uk-UA" i="1"/>
                            </m:ctrlPr>
                          </m:sSubPr>
                          <m:e>
                            <m:r>
                              <a:rPr lang="uk-UA" i="1"/>
                              <m:t>𝑥</m:t>
                            </m:r>
                          </m:e>
                          <m:sub>
                            <m:r>
                              <a:rPr lang="uk-UA" i="1"/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  (</a:t>
                </a:r>
                <a:r>
                  <a:rPr lang="en-US" dirty="0" err="1"/>
                  <a:t>i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uk-UA" i="1"/>
                        </m:ctrlPr>
                      </m:barPr>
                      <m:e>
                        <m:r>
                          <a:rPr lang="en-US" i="1"/>
                          <m:t>1,</m:t>
                        </m:r>
                        <m:r>
                          <a:rPr lang="en-US" i="1"/>
                          <m:t>𝑚</m:t>
                        </m:r>
                      </m:e>
                    </m:bar>
                  </m:oMath>
                </a14:m>
                <a:r>
                  <a:rPr lang="en-US" dirty="0"/>
                  <a:t>)   </a:t>
                </a:r>
                <a:r>
                  <a:rPr lang="uk-UA" dirty="0"/>
                  <a:t>,</a:t>
                </a:r>
              </a:p>
              <a:p>
                <a:r>
                  <a:rPr lang="uk-UA" dirty="0"/>
                  <a:t>      через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/>
                        </m:ctrlPr>
                      </m:sSubPr>
                      <m:e>
                        <m:r>
                          <a:rPr lang="uk-UA" i="1"/>
                          <m:t> </m:t>
                        </m:r>
                        <m:r>
                          <a:rPr lang="uk-UA" i="1"/>
                          <m:t>𝑥</m:t>
                        </m:r>
                      </m:e>
                      <m:sub>
                        <m:r>
                          <a:rPr lang="uk-UA" i="1"/>
                          <m:t>.</m:t>
                        </m:r>
                        <m:r>
                          <a:rPr lang="en-US" i="1"/>
                          <m:t>𝑗</m:t>
                        </m:r>
                      </m:sub>
                    </m:sSub>
                  </m:oMath>
                </a14:m>
                <a:r>
                  <a:rPr lang="uk-UA" dirty="0"/>
                  <a:t>  - сер</a:t>
                </a:r>
                <a:r>
                  <a:rPr lang="uk-UA" i="1" dirty="0"/>
                  <a:t>. </a:t>
                </a:r>
                <a:r>
                  <a:rPr lang="en-US" i="1" dirty="0"/>
                  <a:t>j</a:t>
                </a:r>
                <a:r>
                  <a:rPr lang="uk-UA" dirty="0"/>
                  <a:t> – </a:t>
                </a:r>
                <a:r>
                  <a:rPr lang="uk-UA" dirty="0" err="1"/>
                  <a:t>ої</a:t>
                </a:r>
                <a:r>
                  <a:rPr lang="uk-UA" dirty="0"/>
                  <a:t> групи за ознакою В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i="1"/>
                        </m:ctrlPr>
                      </m:sSubPr>
                      <m:e>
                        <m:r>
                          <a:rPr lang="uk-UA" i="1"/>
                          <m:t>      </m:t>
                        </m:r>
                        <m:r>
                          <a:rPr lang="uk-UA" i="1"/>
                          <m:t>𝑥</m:t>
                        </m:r>
                      </m:e>
                      <m:sub>
                        <m:r>
                          <a:rPr lang="uk-UA" i="1"/>
                          <m:t>.</m:t>
                        </m:r>
                        <m:r>
                          <a:rPr lang="en-US" i="1"/>
                          <m:t>𝑗</m:t>
                        </m:r>
                      </m:sub>
                    </m:sSub>
                  </m:oMath>
                </a14:m>
                <a:r>
                  <a:rPr lang="uk-UA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/>
                        </m:ctrlPr>
                      </m:fPr>
                      <m:num>
                        <m:r>
                          <a:rPr lang="uk-UA" i="1"/>
                          <m:t>1 </m:t>
                        </m:r>
                      </m:num>
                      <m:den>
                        <m:r>
                          <a:rPr lang="uk-UA" i="1"/>
                          <m:t>𝑚</m:t>
                        </m:r>
                      </m:den>
                    </m:f>
                  </m:oMath>
                </a14:m>
                <a:r>
                  <a:rPr lang="uk-UA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uk-UA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uk-UA" i="1"/>
                            </m:ctrlPr>
                          </m:sSubPr>
                          <m:e>
                            <m:r>
                              <a:rPr lang="uk-UA" i="1"/>
                              <m:t>𝑥</m:t>
                            </m:r>
                          </m:e>
                          <m:sub>
                            <m:r>
                              <a:rPr lang="uk-UA" i="1"/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  (j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uk-UA" i="1"/>
                        </m:ctrlPr>
                      </m:barPr>
                      <m:e>
                        <m:r>
                          <a:rPr lang="en-US" i="1"/>
                          <m:t>1,</m:t>
                        </m:r>
                        <m:r>
                          <a:rPr lang="en-US" i="1"/>
                          <m:t>𝑛</m:t>
                        </m:r>
                      </m:e>
                    </m:bar>
                  </m:oMath>
                </a14:m>
                <a:r>
                  <a:rPr lang="en-US" dirty="0"/>
                  <a:t>),</a:t>
                </a:r>
                <a:endParaRPr lang="uk-UA" dirty="0"/>
              </a:p>
              <a:p>
                <a:r>
                  <a:rPr lang="uk-UA" dirty="0"/>
                  <a:t>      через </a:t>
                </a:r>
                <a:r>
                  <a:rPr lang="uk-UA" i="1" dirty="0"/>
                  <a:t>х</a:t>
                </a:r>
                <a:r>
                  <a:rPr lang="uk-UA" dirty="0"/>
                  <a:t>.. – загальне середнє  всіх спостережень</a:t>
                </a:r>
              </a:p>
              <a:p>
                <a:r>
                  <a:rPr lang="uk-UA" dirty="0"/>
                  <a:t>     </a:t>
                </a:r>
                <a:r>
                  <a:rPr lang="uk-UA" i="1" dirty="0"/>
                  <a:t>х</a:t>
                </a:r>
                <a:r>
                  <a:rPr lang="uk-UA" dirty="0"/>
                  <a:t>..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uk-UA" i="1"/>
                          <m:t>𝑚𝑛</m:t>
                        </m:r>
                      </m:den>
                    </m:f>
                  </m:oMath>
                </a14:m>
                <a:r>
                  <a:rPr lang="uk-UA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uk-UA" i="1"/>
                        </m:ctrlPr>
                      </m:naryPr>
                      <m:sub>
                        <m:r>
                          <a:rPr lang="uk-UA" i="1"/>
                          <m:t>𝑖</m:t>
                        </m:r>
                        <m:r>
                          <a:rPr lang="uk-UA" i="1"/>
                          <m:t>=1</m:t>
                        </m:r>
                      </m:sub>
                      <m:sup>
                        <m:r>
                          <a:rPr lang="uk-UA" i="1"/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uk-UA" i="1"/>
                            </m:ctrlPr>
                          </m:naryPr>
                          <m:sub>
                            <m:r>
                              <a:rPr lang="uk-UA" i="1"/>
                              <m:t>𝑗</m:t>
                            </m:r>
                            <m:r>
                              <a:rPr lang="uk-UA" i="1"/>
                              <m:t>=1</m:t>
                            </m:r>
                          </m:sub>
                          <m:sup>
                            <m:r>
                              <a:rPr lang="uk-UA" i="1"/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uk-UA" i="1"/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uk-UA" i="1"/>
                                    </m:ctrlPr>
                                  </m:sSubPr>
                                  <m:e>
                                    <m:r>
                                      <a:rPr lang="uk-UA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uk-UA" i="1"/>
                                      <m:t>𝑖𝑗</m:t>
                                    </m:r>
                                  </m:sub>
                                </m:sSub>
                              </m:e>
                              <m:sup/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dirty="0"/>
                  <a:t>.</a:t>
                </a:r>
                <a:endParaRPr lang="uk-UA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957" y="4162926"/>
                <a:ext cx="6210354" cy="2149691"/>
              </a:xfrm>
              <a:prstGeom prst="rect">
                <a:avLst/>
              </a:prstGeom>
              <a:blipFill>
                <a:blip r:embed="rId3"/>
                <a:stretch>
                  <a:fillRect l="-785" t="-4816" r="-196" b="-283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869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2442410" y="770022"/>
                <a:ext cx="9615654" cy="65572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uk-UA" dirty="0" smtClean="0"/>
                  <a:t>Повна </a:t>
                </a:r>
                <a:r>
                  <a:rPr lang="uk-UA" dirty="0"/>
                  <a:t>мінливість всіх спостережень виражається </a:t>
                </a:r>
                <a:r>
                  <a:rPr lang="uk-UA" dirty="0" err="1"/>
                  <a:t>девіацією</a:t>
                </a:r>
                <a:endParaRPr lang="uk-UA" dirty="0"/>
              </a:p>
              <a:p>
                <a:pPr marL="0" indent="0">
                  <a:buNone/>
                </a:pPr>
                <a:r>
                  <a:rPr lang="uk-UA" dirty="0"/>
                  <a:t>(3)</a:t>
                </a:r>
                <a14:m>
                  <m:oMath xmlns:m="http://schemas.openxmlformats.org/officeDocument/2006/math">
                    <m:r>
                      <a:rPr lang="uk-UA" i="1"/>
                      <m:t>   </m:t>
                    </m:r>
                    <m:nary>
                      <m:naryPr>
                        <m:chr m:val="∑"/>
                        <m:limLoc m:val="undOvr"/>
                        <m:ctrlPr>
                          <a:rPr lang="uk-UA" i="1"/>
                        </m:ctrlPr>
                      </m:naryPr>
                      <m:sub>
                        <m:r>
                          <a:rPr lang="uk-UA" i="1"/>
                          <m:t>𝑖</m:t>
                        </m:r>
                        <m:r>
                          <a:rPr lang="uk-UA" i="1"/>
                          <m:t>=1</m:t>
                        </m:r>
                      </m:sub>
                      <m:sup>
                        <m:r>
                          <a:rPr lang="uk-UA" i="1"/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uk-UA" i="1"/>
                            </m:ctrlPr>
                          </m:naryPr>
                          <m:sub>
                            <m:r>
                              <a:rPr lang="uk-UA" i="1"/>
                              <m:t>𝑗</m:t>
                            </m:r>
                            <m:r>
                              <a:rPr lang="uk-UA" i="1"/>
                              <m:t>=1</m:t>
                            </m:r>
                          </m:sub>
                          <m:sup>
                            <m:r>
                              <a:rPr lang="uk-UA" i="1"/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uk-UA" i="1"/>
                                </m:ctrlPr>
                              </m:sSupPr>
                              <m:e>
                                <m:r>
                                  <a:rPr lang="uk-UA" i="1"/>
                                  <m:t>(</m:t>
                                </m:r>
                                <m:sSub>
                                  <m:sSubPr>
                                    <m:ctrlPr>
                                      <a:rPr lang="uk-UA" i="1"/>
                                    </m:ctrlPr>
                                  </m:sSubPr>
                                  <m:e>
                                    <m:r>
                                      <a:rPr lang="uk-UA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uk-UA" i="1"/>
                                      <m:t>𝑖𝑗</m:t>
                                    </m:r>
                                  </m:sub>
                                </m:sSub>
                                <m:r>
                                  <a:rPr lang="uk-UA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i="1"/>
                                    </m:ctrlPr>
                                  </m:sSubPr>
                                  <m:e>
                                    <m:r>
                                      <a:rPr lang="uk-UA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uk-UA" i="1"/>
                                      <m:t>..</m:t>
                                    </m:r>
                                  </m:sub>
                                </m:sSub>
                                <m:r>
                                  <a:rPr lang="uk-UA" i="1"/>
                                  <m:t>)</m:t>
                                </m:r>
                              </m:e>
                              <m:sup>
                                <m:r>
                                  <a:rPr lang="uk-UA" i="1"/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uk-UA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uk-UA" i="1"/>
                        </m:ctrlPr>
                      </m:naryPr>
                      <m:sub>
                        <m:r>
                          <a:rPr lang="uk-UA" i="1"/>
                          <m:t>𝑖</m:t>
                        </m:r>
                        <m:r>
                          <a:rPr lang="uk-UA" i="1"/>
                          <m:t>=1</m:t>
                        </m:r>
                      </m:sub>
                      <m:sup>
                        <m:r>
                          <a:rPr lang="uk-UA" i="1"/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uk-UA" i="1"/>
                            </m:ctrlPr>
                          </m:naryPr>
                          <m:sub>
                            <m:r>
                              <a:rPr lang="uk-UA" i="1"/>
                              <m:t>𝑗</m:t>
                            </m:r>
                            <m:r>
                              <a:rPr lang="uk-UA" i="1"/>
                              <m:t>=1</m:t>
                            </m:r>
                          </m:sub>
                          <m:sup>
                            <m:r>
                              <a:rPr lang="uk-UA" i="1"/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uk-UA" i="1"/>
                                </m:ctrlPr>
                              </m:sSupPr>
                              <m:e>
                                <m:r>
                                  <a:rPr lang="uk-UA" i="1"/>
                                  <m:t>[(</m:t>
                                </m:r>
                                <m:sSub>
                                  <m:sSubPr>
                                    <m:ctrlPr>
                                      <a:rPr lang="uk-UA" i="1"/>
                                    </m:ctrlPr>
                                  </m:sSubPr>
                                  <m:e>
                                    <m:r>
                                      <a:rPr lang="uk-UA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uk-UA" i="1"/>
                                      <m:t>𝑖𝑗</m:t>
                                    </m:r>
                                  </m:sub>
                                </m:sSub>
                                <m:r>
                                  <a:rPr lang="uk-UA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i="1"/>
                                    </m:ctrlPr>
                                  </m:sSubPr>
                                  <m:e>
                                    <m:r>
                                      <a:rPr lang="uk-UA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uk-UA" i="1"/>
                                      <m:t>𝑖</m:t>
                                    </m:r>
                                    <m:r>
                                      <a:rPr lang="uk-UA" i="1"/>
                                      <m:t>.</m:t>
                                    </m:r>
                                  </m:sub>
                                </m:sSub>
                                <m:r>
                                  <a:rPr lang="uk-UA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i="1"/>
                                    </m:ctrlPr>
                                  </m:sSubPr>
                                  <m:e>
                                    <m:r>
                                      <a:rPr lang="uk-UA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uk-UA" i="1"/>
                                      <m:t>.</m:t>
                                    </m:r>
                                    <m:r>
                                      <a:rPr lang="uk-UA" i="1"/>
                                      <m:t>𝑗</m:t>
                                    </m:r>
                                  </m:sub>
                                </m:sSub>
                                <m:r>
                                  <a:rPr lang="uk-UA" i="1"/>
                                  <m:t>+</m:t>
                                </m:r>
                                <m:sSub>
                                  <m:sSubPr>
                                    <m:ctrlPr>
                                      <a:rPr lang="uk-UA" i="1"/>
                                    </m:ctrlPr>
                                  </m:sSubPr>
                                  <m:e>
                                    <m:r>
                                      <a:rPr lang="uk-UA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uk-UA" i="1"/>
                                      <m:t>..</m:t>
                                    </m:r>
                                  </m:sub>
                                </m:sSub>
                                <m:r>
                                  <a:rPr lang="uk-UA" i="1"/>
                                  <m:t>)+</m:t>
                                </m:r>
                                <m:d>
                                  <m:dPr>
                                    <m:ctrlPr>
                                      <a:rPr lang="uk-UA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uk-UA" i="1"/>
                                        </m:ctrlPr>
                                      </m:sSubPr>
                                      <m:e>
                                        <m:r>
                                          <a:rPr lang="uk-UA" i="1"/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uk-UA" i="1"/>
                                          <m:t>𝑖</m:t>
                                        </m:r>
                                        <m:r>
                                          <a:rPr lang="uk-UA" i="1"/>
                                          <m:t>.</m:t>
                                        </m:r>
                                      </m:sub>
                                    </m:sSub>
                                    <m:r>
                                      <a:rPr lang="uk-UA" i="1"/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uk-UA" i="1"/>
                                        </m:ctrlPr>
                                      </m:sSubPr>
                                      <m:e>
                                        <m:r>
                                          <a:rPr lang="uk-UA" i="1"/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uk-UA" i="1"/>
                                          <m:t>..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uk-UA" i="1"/>
                                  <m:t>+(</m:t>
                                </m:r>
                                <m:sSub>
                                  <m:sSubPr>
                                    <m:ctrlPr>
                                      <a:rPr lang="uk-UA" i="1"/>
                                    </m:ctrlPr>
                                  </m:sSubPr>
                                  <m:e>
                                    <m:r>
                                      <a:rPr lang="uk-UA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uk-UA" i="1"/>
                                      <m:t>.</m:t>
                                    </m:r>
                                    <m:r>
                                      <a:rPr lang="uk-UA" i="1"/>
                                      <m:t>𝑗</m:t>
                                    </m:r>
                                  </m:sub>
                                </m:sSub>
                                <m:r>
                                  <a:rPr lang="uk-UA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i="1"/>
                                    </m:ctrlPr>
                                  </m:sSubPr>
                                  <m:e>
                                    <m:r>
                                      <a:rPr lang="uk-UA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uk-UA" i="1"/>
                                      <m:t>..</m:t>
                                    </m:r>
                                  </m:sub>
                                </m:sSub>
                                <m:r>
                                  <a:rPr lang="uk-UA" i="1"/>
                                  <m:t>)]</m:t>
                                </m:r>
                              </m:e>
                              <m:sup>
                                <m:r>
                                  <a:rPr lang="uk-UA" i="1"/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uk-UA" dirty="0"/>
                  <a:t> </a:t>
                </a:r>
              </a:p>
              <a:p>
                <a:pPr marL="0" indent="0">
                  <a:buNone/>
                </a:pPr>
                <a:r>
                  <a:rPr lang="uk-UA" dirty="0"/>
                  <a:t> Яку можна записати у вигляді</a:t>
                </a:r>
                <a:r>
                  <a:rPr lang="en-US" dirty="0"/>
                  <a:t>:</a:t>
                </a:r>
                <a:endParaRPr lang="uk-UA" dirty="0"/>
              </a:p>
              <a:p>
                <a:pPr marL="0" indent="0">
                  <a:buNone/>
                </a:pPr>
                <a:r>
                  <a:rPr lang="en-US" dirty="0"/>
                  <a:t>n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uk-UA" i="1"/>
                        </m:ctrlPr>
                      </m:naryPr>
                      <m:sub>
                        <m:r>
                          <a:rPr lang="uk-UA" i="1"/>
                          <m:t>𝑖</m:t>
                        </m:r>
                        <m:r>
                          <a:rPr lang="uk-UA" i="1"/>
                          <m:t>=1</m:t>
                        </m:r>
                      </m:sub>
                      <m:sup>
                        <m:r>
                          <a:rPr lang="uk-UA" i="1"/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uk-UA" i="1"/>
                            </m:ctrlPr>
                          </m:sSupPr>
                          <m:e>
                            <m:r>
                              <a:rPr lang="uk-UA" i="1"/>
                              <m:t>(</m:t>
                            </m:r>
                            <m:sSub>
                              <m:sSubPr>
                                <m:ctrlPr>
                                  <a:rPr lang="uk-UA" i="1"/>
                                </m:ctrlPr>
                              </m:sSubPr>
                              <m:e>
                                <m:r>
                                  <a:rPr lang="uk-UA" i="1"/>
                                  <m:t>𝑥</m:t>
                                </m:r>
                              </m:e>
                              <m:sub>
                                <m:r>
                                  <a:rPr lang="uk-UA" i="1"/>
                                  <m:t>𝑖</m:t>
                                </m:r>
                                <m:r>
                                  <a:rPr lang="uk-UA" i="1"/>
                                  <m:t>.</m:t>
                                </m:r>
                              </m:sub>
                            </m:sSub>
                            <m:r>
                              <a:rPr lang="uk-UA" i="1"/>
                              <m:t>−</m:t>
                            </m:r>
                            <m:sSub>
                              <m:sSubPr>
                                <m:ctrlPr>
                                  <a:rPr lang="uk-UA" i="1"/>
                                </m:ctrlPr>
                              </m:sSubPr>
                              <m:e>
                                <m:r>
                                  <a:rPr lang="uk-UA" i="1"/>
                                  <m:t>𝑥</m:t>
                                </m:r>
                              </m:e>
                              <m:sub>
                                <m:r>
                                  <a:rPr lang="uk-UA" i="1"/>
                                  <m:t>..</m:t>
                                </m:r>
                              </m:sub>
                            </m:sSub>
                            <m:r>
                              <a:rPr lang="uk-UA" i="1"/>
                              <m:t>)</m:t>
                            </m:r>
                          </m:e>
                          <m:sup>
                            <m:r>
                              <a:rPr lang="uk-UA" i="1"/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+ m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uk-UA" i="1"/>
                        </m:ctrlPr>
                      </m:naryPr>
                      <m:sub>
                        <m:r>
                          <a:rPr lang="uk-UA" i="1"/>
                          <m:t>𝑗</m:t>
                        </m:r>
                        <m:r>
                          <a:rPr lang="uk-UA" i="1"/>
                          <m:t>=1</m:t>
                        </m:r>
                      </m:sub>
                      <m:sup>
                        <m:r>
                          <a:rPr lang="uk-UA" i="1"/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uk-UA" i="1"/>
                            </m:ctrlPr>
                          </m:sSupPr>
                          <m:e>
                            <m:r>
                              <a:rPr lang="uk-UA" i="1"/>
                              <m:t>(</m:t>
                            </m:r>
                            <m:sSub>
                              <m:sSubPr>
                                <m:ctrlPr>
                                  <a:rPr lang="uk-UA" i="1"/>
                                </m:ctrlPr>
                              </m:sSubPr>
                              <m:e>
                                <m:r>
                                  <a:rPr lang="uk-UA" i="1"/>
                                  <m:t>𝑥</m:t>
                                </m:r>
                              </m:e>
                              <m:sub>
                                <m:r>
                                  <a:rPr lang="uk-UA" i="1"/>
                                  <m:t>.</m:t>
                                </m:r>
                                <m:r>
                                  <a:rPr lang="uk-UA" i="1"/>
                                  <m:t>𝑗</m:t>
                                </m:r>
                              </m:sub>
                            </m:sSub>
                            <m:r>
                              <a:rPr lang="uk-UA" i="1"/>
                              <m:t>−</m:t>
                            </m:r>
                            <m:sSub>
                              <m:sSubPr>
                                <m:ctrlPr>
                                  <a:rPr lang="uk-UA" i="1"/>
                                </m:ctrlPr>
                              </m:sSubPr>
                              <m:e>
                                <m:r>
                                  <a:rPr lang="uk-UA" i="1"/>
                                  <m:t>𝑥</m:t>
                                </m:r>
                              </m:e>
                              <m:sub>
                                <m:r>
                                  <a:rPr lang="uk-UA" i="1"/>
                                  <m:t>..</m:t>
                                </m:r>
                              </m:sub>
                            </m:sSub>
                            <m:r>
                              <a:rPr lang="uk-UA" i="1"/>
                              <m:t>)</m:t>
                            </m:r>
                          </m:e>
                          <m:sup>
                            <m:r>
                              <a:rPr lang="uk-UA" i="1"/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uk-UA" i="1"/>
                        </m:ctrlPr>
                      </m:naryPr>
                      <m:sub>
                        <m:r>
                          <a:rPr lang="uk-UA" i="1"/>
                          <m:t>𝑖</m:t>
                        </m:r>
                        <m:r>
                          <a:rPr lang="uk-UA" i="1"/>
                          <m:t>=1</m:t>
                        </m:r>
                      </m:sub>
                      <m:sup>
                        <m:r>
                          <a:rPr lang="uk-UA" i="1"/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uk-UA" i="1"/>
                            </m:ctrlPr>
                          </m:naryPr>
                          <m:sub>
                            <m:r>
                              <a:rPr lang="uk-UA" i="1"/>
                              <m:t>𝑗</m:t>
                            </m:r>
                            <m:r>
                              <a:rPr lang="uk-UA" i="1"/>
                              <m:t>=1</m:t>
                            </m:r>
                          </m:sub>
                          <m:sup>
                            <m:r>
                              <a:rPr lang="uk-UA" i="1"/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uk-UA" i="1"/>
                                </m:ctrlPr>
                              </m:sSupPr>
                              <m:e>
                                <m:r>
                                  <a:rPr lang="uk-UA" i="1"/>
                                  <m:t>(</m:t>
                                </m:r>
                                <m:sSub>
                                  <m:sSubPr>
                                    <m:ctrlPr>
                                      <a:rPr lang="uk-UA" i="1"/>
                                    </m:ctrlPr>
                                  </m:sSubPr>
                                  <m:e>
                                    <m:r>
                                      <a:rPr lang="uk-UA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uk-UA" i="1"/>
                                      <m:t>𝑖𝑗</m:t>
                                    </m:r>
                                  </m:sub>
                                </m:sSub>
                                <m:r>
                                  <a:rPr lang="uk-UA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i="1"/>
                                    </m:ctrlPr>
                                  </m:sSubPr>
                                  <m:e>
                                    <m:r>
                                      <a:rPr lang="uk-UA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uk-UA" i="1"/>
                                      <m:t>𝑖</m:t>
                                    </m:r>
                                    <m:r>
                                      <a:rPr lang="uk-UA" i="1"/>
                                      <m:t>.</m:t>
                                    </m:r>
                                  </m:sub>
                                </m:sSub>
                                <m:r>
                                  <a:rPr lang="uk-UA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i="1"/>
                                    </m:ctrlPr>
                                  </m:sSubPr>
                                  <m:e>
                                    <m:r>
                                      <a:rPr lang="uk-UA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uk-UA" i="1"/>
                                      <m:t>.</m:t>
                                    </m:r>
                                    <m:r>
                                      <a:rPr lang="uk-UA" i="1"/>
                                      <m:t>𝑗</m:t>
                                    </m:r>
                                  </m:sub>
                                </m:sSub>
                                <m:r>
                                  <a:rPr lang="uk-UA" i="1"/>
                                  <m:t>+</m:t>
                                </m:r>
                                <m:sSub>
                                  <m:sSubPr>
                                    <m:ctrlPr>
                                      <a:rPr lang="uk-UA" i="1"/>
                                    </m:ctrlPr>
                                  </m:sSubPr>
                                  <m:e>
                                    <m:r>
                                      <a:rPr lang="uk-UA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uk-UA" i="1"/>
                                      <m:t>..</m:t>
                                    </m:r>
                                  </m:sub>
                                </m:sSub>
                                <m:r>
                                  <a:rPr lang="uk-UA" i="1"/>
                                  <m:t>)</m:t>
                                </m:r>
                              </m:e>
                              <m:sup>
                                <m:r>
                                  <a:rPr lang="uk-UA" i="1"/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uk-UA" dirty="0"/>
                  <a:t> .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uk-UA" dirty="0" smtClean="0"/>
                  <a:t>Тут </a:t>
                </a:r>
                <a:r>
                  <a:rPr lang="uk-UA" dirty="0"/>
                  <a:t>три суми подвійних добутків доданків дорівнюють нулю (за властивістю сер. </a:t>
                </a:r>
                <a:r>
                  <a:rPr lang="uk-UA" dirty="0" err="1"/>
                  <a:t>арифмет</a:t>
                </a:r>
                <a:r>
                  <a:rPr lang="uk-UA" dirty="0"/>
                  <a:t>.) .  Таким чином повна мінливість розкладається на мінливість між групою А, мінливість між групою В та залишкову.</a:t>
                </a:r>
              </a:p>
              <a:p>
                <a:pPr marL="0" indent="0">
                  <a:buNone/>
                </a:pPr>
                <a:r>
                  <a:rPr lang="uk-UA" dirty="0"/>
                  <a:t>Кожна з </a:t>
                </a:r>
                <a:r>
                  <a:rPr lang="uk-UA" dirty="0" err="1"/>
                  <a:t>девіацій</a:t>
                </a:r>
                <a:r>
                  <a:rPr lang="uk-UA" dirty="0"/>
                  <a:t> має своє число </a:t>
                </a:r>
                <a:r>
                  <a:rPr lang="en-US" i="1" dirty="0" err="1"/>
                  <a:t>d</a:t>
                </a:r>
                <a:r>
                  <a:rPr lang="en-US" i="1" baseline="-25000" dirty="0" err="1"/>
                  <a:t>.</a:t>
                </a:r>
                <a:r>
                  <a:rPr lang="en-US" i="1" dirty="0" err="1"/>
                  <a:t>f</a:t>
                </a:r>
                <a:r>
                  <a:rPr lang="en-US" i="1" baseline="-25000" dirty="0" err="1"/>
                  <a:t>.</a:t>
                </a:r>
                <a:r>
                  <a:rPr lang="en-US" dirty="0"/>
                  <a:t> </a:t>
                </a:r>
                <a:r>
                  <a:rPr lang="uk-UA" dirty="0"/>
                  <a:t>(ступенів вільності).</a:t>
                </a:r>
              </a:p>
              <a:p>
                <a:pPr marL="0" indent="0">
                  <a:buNone/>
                </a:pPr>
                <a:r>
                  <a:rPr lang="en-US" dirty="0" err="1"/>
                  <a:t>mn</a:t>
                </a:r>
                <a:r>
                  <a:rPr lang="en-US" dirty="0"/>
                  <a:t> – 1    m – 1     n – 1    </a:t>
                </a:r>
                <a:r>
                  <a:rPr lang="en-US" dirty="0" err="1"/>
                  <a:t>mn</a:t>
                </a:r>
                <a:r>
                  <a:rPr lang="en-US" dirty="0"/>
                  <a:t> – (m + n – 1) = (m – 1)(n – 1) </a:t>
                </a:r>
                <a:endParaRPr lang="uk-UA" dirty="0"/>
              </a:p>
              <a:p>
                <a:pPr marL="400050" lvl="1" indent="0">
                  <a:buNone/>
                </a:pPr>
                <a:r>
                  <a:rPr lang="uk-UA" dirty="0" smtClean="0"/>
                  <a:t>Сума </a:t>
                </a:r>
                <a:r>
                  <a:rPr lang="uk-UA" dirty="0"/>
                  <a:t>чисел ступенів вільності справа дорівнює числу ступенів вільності зліва. </a:t>
                </a:r>
              </a:p>
              <a:p>
                <a:pPr marL="0" indent="0">
                  <a:buNone/>
                </a:pPr>
                <a:r>
                  <a:rPr lang="uk-UA" dirty="0"/>
                  <a:t>Якщо тотожність (3) поділити на  (</a:t>
                </a:r>
                <a:r>
                  <a:rPr lang="en-US" dirty="0" err="1"/>
                  <a:t>mn</a:t>
                </a:r>
                <a:r>
                  <a:rPr lang="en-US" dirty="0"/>
                  <a:t> – 1</a:t>
                </a:r>
                <a:r>
                  <a:rPr lang="uk-UA" dirty="0"/>
                  <a:t>) , тобто</a:t>
                </a:r>
              </a:p>
              <a:p>
                <a:pPr marL="0" indent="0">
                  <a:buNone/>
                </a:pPr>
                <a:r>
                  <a:rPr lang="uk-UA" dirty="0"/>
                  <a:t> </a:t>
                </a:r>
                <a:r>
                  <a:rPr lang="en-US" dirty="0" err="1"/>
                  <a:t>mn</a:t>
                </a:r>
                <a:r>
                  <a:rPr lang="uk-UA" dirty="0"/>
                  <a:t> – 1 = (</a:t>
                </a:r>
                <a:r>
                  <a:rPr lang="en-US" dirty="0"/>
                  <a:t>m</a:t>
                </a:r>
                <a:r>
                  <a:rPr lang="uk-UA" dirty="0"/>
                  <a:t> – 1) + (</a:t>
                </a:r>
                <a:r>
                  <a:rPr lang="en-US" dirty="0"/>
                  <a:t>n</a:t>
                </a:r>
                <a:r>
                  <a:rPr lang="uk-UA" dirty="0"/>
                  <a:t> – 1) + (</a:t>
                </a:r>
                <a:r>
                  <a:rPr lang="en-US" dirty="0"/>
                  <a:t>m</a:t>
                </a:r>
                <a:r>
                  <a:rPr lang="uk-UA" dirty="0"/>
                  <a:t> – 1)(</a:t>
                </a:r>
                <a:r>
                  <a:rPr lang="en-US" dirty="0"/>
                  <a:t>n</a:t>
                </a:r>
                <a:r>
                  <a:rPr lang="uk-UA" dirty="0"/>
                  <a:t> – 1), одержимо, що повна </a:t>
                </a:r>
                <a:r>
                  <a:rPr lang="uk-UA" dirty="0" err="1"/>
                  <a:t>варіанса</a:t>
                </a:r>
                <a:r>
                  <a:rPr lang="uk-UA" dirty="0"/>
                  <a:t> є опуклою лінійною комбінацією </a:t>
                </a:r>
                <a:r>
                  <a:rPr lang="uk-UA" dirty="0" err="1"/>
                  <a:t>варіанс</a:t>
                </a:r>
                <a:r>
                  <a:rPr lang="uk-UA" dirty="0"/>
                  <a:t> між групами ознак А, </a:t>
                </a:r>
                <a:r>
                  <a:rPr lang="uk-UA" dirty="0" err="1"/>
                  <a:t>варіанс</a:t>
                </a:r>
                <a:r>
                  <a:rPr lang="uk-UA" dirty="0"/>
                  <a:t> між групами ознак В та залишковою </a:t>
                </a:r>
                <a:r>
                  <a:rPr lang="uk-UA" dirty="0" err="1"/>
                  <a:t>варіансою</a:t>
                </a:r>
                <a:r>
                  <a:rPr lang="uk-UA" dirty="0"/>
                  <a:t>.</a:t>
                </a:r>
              </a:p>
              <a:p>
                <a:pPr marL="0" indent="0">
                  <a:buNone/>
                </a:pPr>
                <a:r>
                  <a:rPr lang="uk-UA" dirty="0"/>
                  <a:t>   </a:t>
                </a:r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2410" y="770022"/>
                <a:ext cx="9615654" cy="6557210"/>
              </a:xfrm>
              <a:blipFill>
                <a:blip r:embed="rId2"/>
                <a:stretch>
                  <a:fillRect l="-2093" t="-465" r="-69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8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2781718" y="818145"/>
                <a:ext cx="8915400" cy="58834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dirty="0"/>
                  <a:t>Варіанси</a:t>
                </a:r>
                <a:r>
                  <a:rPr lang="uk-UA" dirty="0"/>
                  <a:t> справа позначимо через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uk-U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uk-UA" dirty="0"/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uk-U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uk-UA" dirty="0"/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uk-U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uk-UA" dirty="0"/>
                  <a:t> . Тоді три </a:t>
                </a:r>
                <a:r>
                  <a:rPr lang="uk-UA" dirty="0" err="1"/>
                  <a:t>варіанси</a:t>
                </a:r>
                <a:r>
                  <a:rPr lang="uk-UA" dirty="0"/>
                  <a:t> :</a:t>
                </a:r>
              </a:p>
              <a:p>
                <a:pPr marL="0" indent="0">
                  <a:buNone/>
                </a:pPr>
                <a:r>
                  <a:rPr lang="uk-UA" dirty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uk-U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uk-UA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uk-UA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uk-UA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uk-UA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uk-UA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uk-U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m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uk-UA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sub>
                            </m:s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uk-UA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uk-U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uk-UA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uk-UA" dirty="0" smtClean="0"/>
                  <a:t>Якщо </a:t>
                </a:r>
                <a:r>
                  <a:rPr lang="uk-UA" dirty="0"/>
                  <a:t>припустити, що спостереження однорідні, тобто взяті з однієї ?????... і взяті з нормальної генеральної сукупності, то </a:t>
                </a:r>
                <a:r>
                  <a:rPr lang="uk-UA" dirty="0" err="1"/>
                  <a:t>варіанси</a:t>
                </a:r>
                <a:r>
                  <a:rPr lang="uk-UA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uk-UA" i="1"/>
                        </m:ctrlPr>
                      </m:sSubSupPr>
                      <m:e>
                        <m:r>
                          <a:rPr lang="uk-UA" i="1"/>
                          <m:t>𝑆</m:t>
                        </m:r>
                      </m:e>
                      <m:sub>
                        <m:r>
                          <a:rPr lang="uk-UA" i="1"/>
                          <m:t>𝐴</m:t>
                        </m:r>
                      </m:sub>
                      <m:sup>
                        <m:r>
                          <a:rPr lang="uk-UA" i="1"/>
                          <m:t>2</m:t>
                        </m:r>
                      </m:sup>
                    </m:sSubSup>
                    <m:r>
                      <a:rPr lang="uk-UA" i="1"/>
                      <m:t>,  </m:t>
                    </m:r>
                    <m:sSubSup>
                      <m:sSubSupPr>
                        <m:ctrlPr>
                          <a:rPr lang="uk-UA" i="1"/>
                        </m:ctrlPr>
                      </m:sSubSupPr>
                      <m:e>
                        <m:r>
                          <a:rPr lang="uk-UA" i="1"/>
                          <m:t>𝑆</m:t>
                        </m:r>
                      </m:e>
                      <m:sub>
                        <m:r>
                          <a:rPr lang="uk-UA" i="1"/>
                          <m:t>𝐵</m:t>
                        </m:r>
                      </m:sub>
                      <m:sup>
                        <m:r>
                          <a:rPr lang="uk-UA" i="1"/>
                          <m:t>2</m:t>
                        </m:r>
                      </m:sup>
                    </m:sSubSup>
                    <m:r>
                      <a:rPr lang="uk-UA" i="1"/>
                      <m:t>, </m:t>
                    </m:r>
                    <m:sSubSup>
                      <m:sSubSupPr>
                        <m:ctrlPr>
                          <a:rPr lang="uk-UA" i="1"/>
                        </m:ctrlPr>
                      </m:sSubSupPr>
                      <m:e>
                        <m:r>
                          <a:rPr lang="uk-UA" i="1"/>
                          <m:t> </m:t>
                        </m:r>
                        <m:r>
                          <a:rPr lang="uk-UA" i="1"/>
                          <m:t>𝑆</m:t>
                        </m:r>
                      </m:e>
                      <m:sub>
                        <m:r>
                          <a:rPr lang="uk-UA" i="1"/>
                          <m:t>𝑟</m:t>
                        </m:r>
                      </m:sub>
                      <m:sup>
                        <m:r>
                          <a:rPr lang="uk-UA" i="1"/>
                          <m:t>2</m:t>
                        </m:r>
                      </m:sup>
                    </m:sSubSup>
                  </m:oMath>
                </a14:m>
                <a:r>
                  <a:rPr lang="uk-UA" dirty="0"/>
                  <a:t> є незалежними оцінками дисперсії генеральної сукупності, тобто справа кожна з </a:t>
                </a:r>
                <a:r>
                  <a:rPr lang="uk-UA" dirty="0" err="1"/>
                  <a:t>варіанс</a:t>
                </a:r>
                <a:r>
                  <a:rPr lang="uk-UA" dirty="0"/>
                  <a:t> незалежна від двох інших. Звідси для перевірки </a:t>
                </a:r>
                <a:r>
                  <a:rPr lang="en-US" dirty="0"/>
                  <a:t>H</a:t>
                </a:r>
                <a:r>
                  <a:rPr lang="uk-UA" dirty="0"/>
                  <a:t>: однорідності можна вибрати статистику Фішера. </a:t>
                </a:r>
              </a:p>
              <a:p>
                <a:pPr marL="0" indent="0">
                  <a:buNone/>
                </a:pPr>
                <a:r>
                  <a:rPr lang="uk-UA" dirty="0"/>
                  <a:t>    Формулюємо паралельно дві гіпотези:</a:t>
                </a:r>
              </a:p>
              <a:p>
                <a:pPr marL="0" indent="0">
                  <a:buNone/>
                </a:pPr>
                <a:r>
                  <a:rPr lang="uk-UA" dirty="0"/>
                  <a:t>  Н</a:t>
                </a:r>
                <a:r>
                  <a:rPr lang="uk-UA" baseline="-25000" dirty="0"/>
                  <a:t>А</a:t>
                </a:r>
                <a:r>
                  <a:rPr lang="uk-UA" dirty="0"/>
                  <a:t>:      коли вплив груп ознаки А не істотний (=0) , для доведення гіпотези вибираємо статистику</a:t>
                </a:r>
              </a:p>
              <a:p>
                <a:pPr marL="0" indent="0">
                  <a:buNone/>
                </a:pPr>
                <a:r>
                  <a:rPr lang="uk-UA" dirty="0"/>
                  <a:t> (1</a:t>
                </a:r>
                <a:r>
                  <a:rPr lang="uk-UA" baseline="30000" dirty="0"/>
                  <a:t>*</a:t>
                </a:r>
                <a:r>
                  <a:rPr lang="uk-UA" dirty="0"/>
                  <a:t>)  </a:t>
                </a:r>
                <a:r>
                  <a:rPr lang="en-US" dirty="0"/>
                  <a:t>F</a:t>
                </a:r>
                <a:r>
                  <a:rPr lang="en-US" baseline="-25000" dirty="0"/>
                  <a:t>A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/>
                        </m:ctrlPr>
                      </m:fPr>
                      <m:num>
                        <m:sSubSup>
                          <m:sSubSupPr>
                            <m:ctrlPr>
                              <a:rPr lang="uk-UA" i="1"/>
                            </m:ctrlPr>
                          </m:sSubSupPr>
                          <m:e>
                            <m:r>
                              <a:rPr lang="uk-UA" i="1"/>
                              <m:t>𝑆</m:t>
                            </m:r>
                          </m:e>
                          <m:sub>
                            <m:r>
                              <a:rPr lang="uk-UA" i="1"/>
                              <m:t>𝐴</m:t>
                            </m:r>
                          </m:sub>
                          <m:sup>
                            <m:r>
                              <a:rPr lang="uk-UA" i="1"/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uk-UA" i="1"/>
                            </m:ctrlPr>
                          </m:sSubSupPr>
                          <m:e>
                            <m:r>
                              <a:rPr lang="uk-UA" i="1"/>
                              <m:t>𝑆</m:t>
                            </m:r>
                          </m:e>
                          <m:sub>
                            <m:r>
                              <a:rPr lang="en-US" i="1"/>
                              <m:t>𝑟</m:t>
                            </m:r>
                          </m:sub>
                          <m:sup>
                            <m:r>
                              <a:rPr lang="uk-UA" i="1"/>
                              <m:t>2</m:t>
                            </m:r>
                          </m:sup>
                        </m:sSubSup>
                        <m:r>
                          <a:rPr lang="uk-UA"/>
                          <m:t> </m:t>
                        </m:r>
                      </m:den>
                    </m:f>
                  </m:oMath>
                </a14:m>
                <a:r>
                  <a:rPr lang="uk-UA" dirty="0"/>
                  <a:t>, тобто гіпотезу доводимо незалежно від впливу груп ознаки В.</a:t>
                </a:r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1718" y="818145"/>
                <a:ext cx="8915400" cy="5883444"/>
              </a:xfrm>
              <a:blipFill>
                <a:blip r:embed="rId2"/>
                <a:stretch>
                  <a:fillRect l="-547" t="-51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02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2613275" y="288758"/>
                <a:ext cx="8915400" cy="568262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uk-UA" dirty="0"/>
                  <a:t>Н</a:t>
                </a:r>
                <a:r>
                  <a:rPr lang="uk-UA" baseline="-25000" dirty="0"/>
                  <a:t>В </a:t>
                </a:r>
                <a:r>
                  <a:rPr lang="uk-UA" dirty="0"/>
                  <a:t>:     коли вплив груп ознаки В не істотний (=0) , для доведення гіпотези вибираємо статистику</a:t>
                </a:r>
              </a:p>
              <a:p>
                <a:pPr marL="0" indent="0">
                  <a:buNone/>
                </a:pPr>
                <a:r>
                  <a:rPr lang="uk-UA" dirty="0"/>
                  <a:t>  (2</a:t>
                </a:r>
                <a:r>
                  <a:rPr lang="uk-UA" baseline="30000" dirty="0"/>
                  <a:t>*</a:t>
                </a:r>
                <a:r>
                  <a:rPr lang="uk-UA" dirty="0"/>
                  <a:t>)  </a:t>
                </a:r>
                <a:r>
                  <a:rPr lang="en-US" dirty="0"/>
                  <a:t>F</a:t>
                </a:r>
                <a:r>
                  <a:rPr lang="en-US" baseline="-25000" dirty="0"/>
                  <a:t>В </a:t>
                </a:r>
                <a:r>
                  <a:rPr lang="uk-UA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/>
                        </m:ctrlPr>
                      </m:fPr>
                      <m:num>
                        <m:sSubSup>
                          <m:sSubSupPr>
                            <m:ctrlPr>
                              <a:rPr lang="uk-UA" i="1"/>
                            </m:ctrlPr>
                          </m:sSubSupPr>
                          <m:e>
                            <m:r>
                              <a:rPr lang="uk-UA" i="1"/>
                              <m:t>𝑆</m:t>
                            </m:r>
                          </m:e>
                          <m:sub>
                            <m:r>
                              <a:rPr lang="uk-UA" i="1"/>
                              <m:t>В</m:t>
                            </m:r>
                          </m:sub>
                          <m:sup>
                            <m:r>
                              <a:rPr lang="uk-UA" i="1"/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uk-UA" i="1"/>
                            </m:ctrlPr>
                          </m:sSubSupPr>
                          <m:e>
                            <m:r>
                              <a:rPr lang="uk-UA" i="1"/>
                              <m:t>𝑆</m:t>
                            </m:r>
                          </m:e>
                          <m:sub>
                            <m:r>
                              <a:rPr lang="en-US" i="1"/>
                              <m:t>𝑟</m:t>
                            </m:r>
                          </m:sub>
                          <m:sup>
                            <m:r>
                              <a:rPr lang="uk-UA" i="1"/>
                              <m:t>2</m:t>
                            </m:r>
                          </m:sup>
                        </m:sSubSup>
                        <m:r>
                          <a:rPr lang="uk-UA"/>
                          <m:t> </m:t>
                        </m:r>
                      </m:den>
                    </m:f>
                  </m:oMath>
                </a14:m>
                <a:r>
                  <a:rPr lang="uk-UA" dirty="0"/>
                  <a:t>, тобто гіпотезу доводимо незалежно від впливу груп ознаки А.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uk-UA" dirty="0" smtClean="0"/>
                  <a:t>Якщо </a:t>
                </a:r>
                <a:r>
                  <a:rPr lang="uk-UA" dirty="0"/>
                  <a:t>гіпотеза про однорідність ?????  (*) з ????? вірна, то статистики  (1*), (2*) мають розподіл Фішера відповідно з </a:t>
                </a:r>
                <a:r>
                  <a:rPr lang="en-US" i="1" dirty="0" err="1"/>
                  <a:t>d</a:t>
                </a:r>
                <a:r>
                  <a:rPr lang="en-US" i="1" baseline="-25000" dirty="0" err="1"/>
                  <a:t>.</a:t>
                </a:r>
                <a:r>
                  <a:rPr lang="en-US" i="1" dirty="0" err="1"/>
                  <a:t>f</a:t>
                </a:r>
                <a:r>
                  <a:rPr lang="en-US" i="1" baseline="-25000" dirty="0" err="1"/>
                  <a:t>.</a:t>
                </a:r>
                <a:r>
                  <a:rPr lang="uk-UA" dirty="0"/>
                  <a:t> (</a:t>
                </a:r>
                <a:r>
                  <a:rPr lang="en-US" dirty="0"/>
                  <a:t>m – 1</a:t>
                </a:r>
                <a:r>
                  <a:rPr lang="uk-UA" dirty="0"/>
                  <a:t>, </a:t>
                </a:r>
                <a:r>
                  <a:rPr lang="en-US" dirty="0"/>
                  <a:t>(m – 1)(n – 1)</a:t>
                </a:r>
                <a:r>
                  <a:rPr lang="uk-UA" dirty="0"/>
                  <a:t>) та </a:t>
                </a:r>
              </a:p>
              <a:p>
                <a:pPr marL="0" indent="0">
                  <a:buNone/>
                </a:pPr>
                <a:r>
                  <a:rPr lang="en-US" i="1" dirty="0" err="1"/>
                  <a:t>d</a:t>
                </a:r>
                <a:r>
                  <a:rPr lang="en-US" i="1" baseline="-25000" dirty="0" err="1"/>
                  <a:t>.</a:t>
                </a:r>
                <a:r>
                  <a:rPr lang="en-US" i="1" dirty="0" err="1"/>
                  <a:t>f</a:t>
                </a:r>
                <a:r>
                  <a:rPr lang="en-US" i="1" baseline="-25000" dirty="0" err="1"/>
                  <a:t>.</a:t>
                </a:r>
                <a:r>
                  <a:rPr lang="uk-UA" dirty="0"/>
                  <a:t> (</a:t>
                </a:r>
                <a:r>
                  <a:rPr lang="en-US" dirty="0"/>
                  <a:t>n – 1</a:t>
                </a:r>
                <a:r>
                  <a:rPr lang="uk-UA" dirty="0"/>
                  <a:t>, </a:t>
                </a:r>
                <a:r>
                  <a:rPr lang="en-US" dirty="0"/>
                  <a:t>(m – 1)(n – 1)</a:t>
                </a:r>
                <a:r>
                  <a:rPr lang="uk-UA" dirty="0"/>
                  <a:t>). Це дозволяє визначити критичні значення для обидвох ???????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uk-UA" dirty="0" smtClean="0"/>
                  <a:t>Обчислення </a:t>
                </a:r>
                <a:r>
                  <a:rPr lang="uk-UA" dirty="0"/>
                  <a:t>при </a:t>
                </a:r>
                <a:r>
                  <a:rPr lang="uk-UA" dirty="0" err="1"/>
                  <a:t>двофакторному</a:t>
                </a:r>
                <a:r>
                  <a:rPr lang="uk-UA" dirty="0"/>
                  <a:t> </a:t>
                </a:r>
                <a:r>
                  <a:rPr lang="uk-UA" dirty="0" err="1"/>
                  <a:t>варіансному</a:t>
                </a:r>
                <a:r>
                  <a:rPr lang="uk-UA" dirty="0"/>
                  <a:t> аналізі оформляємо у вигляді таблиці при одному спостереженні в кожній підгрупі </a:t>
                </a:r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3275" y="288758"/>
                <a:ext cx="8915400" cy="5682622"/>
              </a:xfrm>
              <a:blipFill>
                <a:blip r:embed="rId2"/>
                <a:stretch>
                  <a:fillRect l="-616" t="-53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я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221835"/>
                  </p:ext>
                </p:extLst>
              </p:nvPr>
            </p:nvGraphicFramePr>
            <p:xfrm>
              <a:off x="3289836" y="3828672"/>
              <a:ext cx="6427702" cy="284595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03667">
                      <a:extLst>
                        <a:ext uri="{9D8B030D-6E8A-4147-A177-3AD203B41FA5}">
                          <a16:colId xmlns:a16="http://schemas.microsoft.com/office/drawing/2014/main" val="960289087"/>
                        </a:ext>
                      </a:extLst>
                    </a:gridCol>
                    <a:gridCol w="2610618">
                      <a:extLst>
                        <a:ext uri="{9D8B030D-6E8A-4147-A177-3AD203B41FA5}">
                          <a16:colId xmlns:a16="http://schemas.microsoft.com/office/drawing/2014/main" val="2444322460"/>
                        </a:ext>
                      </a:extLst>
                    </a:gridCol>
                    <a:gridCol w="1210407">
                      <a:extLst>
                        <a:ext uri="{9D8B030D-6E8A-4147-A177-3AD203B41FA5}">
                          <a16:colId xmlns:a16="http://schemas.microsoft.com/office/drawing/2014/main" val="1516923184"/>
                        </a:ext>
                      </a:extLst>
                    </a:gridCol>
                    <a:gridCol w="1303010">
                      <a:extLst>
                        <a:ext uri="{9D8B030D-6E8A-4147-A177-3AD203B41FA5}">
                          <a16:colId xmlns:a16="http://schemas.microsoft.com/office/drawing/2014/main" val="3132771897"/>
                        </a:ext>
                      </a:extLst>
                    </a:gridCol>
                  </a:tblGrid>
                  <a:tr h="25580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400">
                              <a:effectLst/>
                            </a:rPr>
                            <a:t>Мінливість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400" dirty="0" err="1">
                              <a:effectLst/>
                            </a:rPr>
                            <a:t>Девіація</a:t>
                          </a:r>
                          <a:endParaRPr lang="uk-UA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d</a:t>
                          </a:r>
                          <a:r>
                            <a:rPr lang="en-US" sz="1700" baseline="-25000">
                              <a:effectLst/>
                            </a:rPr>
                            <a:t>.</a:t>
                          </a:r>
                          <a:r>
                            <a:rPr lang="en-US" sz="1700">
                              <a:effectLst/>
                            </a:rPr>
                            <a:t>f</a:t>
                          </a:r>
                          <a:r>
                            <a:rPr lang="en-US" sz="1700" baseline="-25000">
                              <a:effectLst/>
                            </a:rPr>
                            <a:t>.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400">
                              <a:effectLst/>
                            </a:rPr>
                            <a:t>Варіанса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/>
                    </a:tc>
                    <a:extLst>
                      <a:ext uri="{0D108BD9-81ED-4DB2-BD59-A6C34878D82A}">
                        <a16:rowId xmlns:a16="http://schemas.microsoft.com/office/drawing/2014/main" val="1093856052"/>
                      </a:ext>
                    </a:extLst>
                  </a:tr>
                  <a:tr h="70470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400" dirty="0">
                              <a:effectLst/>
                            </a:rPr>
                            <a:t>між гр. А</a:t>
                          </a:r>
                          <a:endParaRPr lang="uk-UA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n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uk-UA" sz="1400">
                                      <a:effectLst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>
                                      <a:effectLst/>
                                    </a:rPr>
                                    <m:t>𝑖</m:t>
                                  </m:r>
                                  <m:r>
                                    <a:rPr lang="en-US" sz="1400">
                                      <a:effectLst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400">
                                      <a:effectLst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uk-UA" sz="1400">
                                          <a:effectLst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>
                                          <a:effectLst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uk-UA" sz="1400">
                                              <a:effectLst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>
                                              <a:effectLst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>
                                              <a:effectLst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400">
                                              <a:effectLst/>
                                            </a:rPr>
                                            <m:t>.</m:t>
                                          </m:r>
                                        </m:sub>
                                      </m:sSub>
                                      <m:r>
                                        <a:rPr lang="en-US" sz="1400">
                                          <a:effectLst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uk-UA" sz="1400">
                                              <a:effectLst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>
                                              <a:effectLst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>
                                              <a:effectLst/>
                                            </a:rPr>
                                            <m:t>..</m:t>
                                          </m:r>
                                        </m:sub>
                                      </m:sSub>
                                      <m:r>
                                        <a:rPr lang="en-US" sz="1400">
                                          <a:effectLst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effectLst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uk-UA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m-1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uk-UA" sz="14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400">
                                        <a:effectLst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uk-UA" sz="1400"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 anchor="ctr"/>
                    </a:tc>
                    <a:extLst>
                      <a:ext uri="{0D108BD9-81ED-4DB2-BD59-A6C34878D82A}">
                        <a16:rowId xmlns:a16="http://schemas.microsoft.com/office/drawing/2014/main" val="2832331016"/>
                      </a:ext>
                    </a:extLst>
                  </a:tr>
                  <a:tr h="4531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400">
                              <a:effectLst/>
                            </a:rPr>
                            <a:t>між гр. B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m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uk-UA" sz="1400">
                                      <a:effectLst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>
                                      <a:effectLst/>
                                    </a:rPr>
                                    <m:t>𝑗</m:t>
                                  </m:r>
                                  <m:r>
                                    <a:rPr lang="en-US" sz="1400">
                                      <a:effectLst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400">
                                      <a:effectLst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uk-UA" sz="1400">
                                          <a:effectLst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>
                                          <a:effectLst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uk-UA" sz="1400">
                                              <a:effectLst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>
                                              <a:effectLst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>
                                              <a:effectLst/>
                                            </a:rPr>
                                            <m:t>.</m:t>
                                          </m:r>
                                          <m:r>
                                            <a:rPr lang="en-US" sz="1400">
                                              <a:effectLst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400">
                                          <a:effectLst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uk-UA" sz="1400">
                                              <a:effectLst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>
                                              <a:effectLst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>
                                              <a:effectLst/>
                                            </a:rPr>
                                            <m:t>..</m:t>
                                          </m:r>
                                        </m:sub>
                                      </m:sSub>
                                      <m:r>
                                        <a:rPr lang="en-US" sz="1400">
                                          <a:effectLst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effectLst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uk-UA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n-1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uk-UA" sz="14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400">
                                        <a:effectLst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uk-UA" sz="1400"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 anchor="ctr"/>
                    </a:tc>
                    <a:extLst>
                      <a:ext uri="{0D108BD9-81ED-4DB2-BD59-A6C34878D82A}">
                        <a16:rowId xmlns:a16="http://schemas.microsoft.com/office/drawing/2014/main" val="1741660441"/>
                      </a:ext>
                    </a:extLst>
                  </a:tr>
                  <a:tr h="6713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400">
                              <a:effectLst/>
                            </a:rPr>
                            <a:t>залишкове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uk-UA" sz="1400">
                                        <a:effectLst/>
                                      </a:rPr>
                                    </m:ctrlPr>
                                  </m:naryPr>
                                  <m:sub>
                                    <m:r>
                                      <a:rPr lang="uk-UA" sz="1400">
                                        <a:effectLst/>
                                      </a:rPr>
                                      <m:t>𝑖</m:t>
                                    </m:r>
                                    <m:r>
                                      <a:rPr lang="uk-UA" sz="1400">
                                        <a:effectLst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uk-UA" sz="1400">
                                        <a:effectLst/>
                                      </a:rPr>
                                      <m:t>𝑚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uk-UA" sz="1400">
                                            <a:effectLst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uk-UA" sz="1400">
                                            <a:effectLst/>
                                          </a:rPr>
                                          <m:t>𝑗</m:t>
                                        </m:r>
                                        <m:r>
                                          <a:rPr lang="uk-UA" sz="1400">
                                            <a:effectLst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uk-UA" sz="1400">
                                            <a:effectLst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uk-UA" sz="1400">
                                                <a:effectLst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uk-UA" sz="1400">
                                                <a:effectLst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uk-UA" sz="1400">
                                                    <a:effectLst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uk-UA" sz="1400">
                                                    <a:effectLst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uk-UA" sz="1400">
                                                    <a:effectLst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uk-UA" sz="1400">
                                                <a:effectLst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uk-UA" sz="1400">
                                                    <a:effectLst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uk-UA" sz="1400">
                                                    <a:effectLst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uk-UA" sz="1400">
                                                    <a:effectLst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uk-UA" sz="1400">
                                                    <a:effectLst/>
                                                  </a:rPr>
                                                  <m:t>.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uk-UA" sz="1400">
                                                <a:effectLst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uk-UA" sz="1400">
                                                    <a:effectLst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uk-UA" sz="1400">
                                                    <a:effectLst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uk-UA" sz="1400">
                                                    <a:effectLst/>
                                                  </a:rPr>
                                                  <m:t>.</m:t>
                                                </m:r>
                                                <m:r>
                                                  <a:rPr lang="uk-UA" sz="1400">
                                                    <a:effectLst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uk-UA" sz="1400">
                                                <a:effectLst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uk-UA" sz="1400">
                                                    <a:effectLst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uk-UA" sz="1400">
                                                    <a:effectLst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uk-UA" sz="1400">
                                                    <a:effectLst/>
                                                  </a:rPr>
                                                  <m:t>..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uk-UA" sz="1400">
                                                <a:effectLst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uk-UA" sz="1400">
                                                <a:effectLst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(m-1)(n-1)</a:t>
                          </a:r>
                          <a:endParaRPr lang="uk-UA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uk-UA" sz="14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1400">
                                        <a:effectLst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uk-UA" sz="1400">
                                        <a:effectLst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uk-UA" sz="1400"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 anchor="ctr"/>
                    </a:tc>
                    <a:extLst>
                      <a:ext uri="{0D108BD9-81ED-4DB2-BD59-A6C34878D82A}">
                        <a16:rowId xmlns:a16="http://schemas.microsoft.com/office/drawing/2014/main" val="3138254024"/>
                      </a:ext>
                    </a:extLst>
                  </a:tr>
                  <a:tr h="7395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400">
                              <a:effectLst/>
                            </a:rPr>
                            <a:t>повне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uk-UA" sz="1400">
                                        <a:effectLst/>
                                      </a:rPr>
                                    </m:ctrlPr>
                                  </m:naryPr>
                                  <m:sub>
                                    <m:r>
                                      <a:rPr lang="uk-UA" sz="1400">
                                        <a:effectLst/>
                                      </a:rPr>
                                      <m:t>𝑖</m:t>
                                    </m:r>
                                    <m:r>
                                      <a:rPr lang="uk-UA" sz="1400">
                                        <a:effectLst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uk-UA" sz="1400">
                                        <a:effectLst/>
                                      </a:rPr>
                                      <m:t>𝑚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uk-UA" sz="1400">
                                            <a:effectLst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uk-UA" sz="1400">
                                            <a:effectLst/>
                                          </a:rPr>
                                          <m:t>𝑗</m:t>
                                        </m:r>
                                        <m:r>
                                          <a:rPr lang="uk-UA" sz="1400">
                                            <a:effectLst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uk-UA" sz="1400">
                                            <a:effectLst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uk-UA" sz="1400">
                                                <a:effectLst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uk-UA" sz="1400">
                                                <a:effectLst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uk-UA" sz="1400">
                                                    <a:effectLst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uk-UA" sz="1400">
                                                    <a:effectLst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uk-UA" sz="1400">
                                                    <a:effectLst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uk-UA" sz="1400">
                                                <a:effectLst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uk-UA" sz="1400">
                                                    <a:effectLst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uk-UA" sz="1400">
                                                    <a:effectLst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uk-UA" sz="1400">
                                                    <a:effectLst/>
                                                  </a:rPr>
                                                  <m:t>..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uk-UA" sz="1400">
                                                <a:effectLst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uk-UA" sz="1400">
                                                <a:effectLst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mn-1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__</a:t>
                          </a:r>
                          <a:endParaRPr lang="uk-UA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 anchor="ctr"/>
                    </a:tc>
                    <a:extLst>
                      <a:ext uri="{0D108BD9-81ED-4DB2-BD59-A6C34878D82A}">
                        <a16:rowId xmlns:a16="http://schemas.microsoft.com/office/drawing/2014/main" val="7177877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я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221835"/>
                  </p:ext>
                </p:extLst>
              </p:nvPr>
            </p:nvGraphicFramePr>
            <p:xfrm>
              <a:off x="3289836" y="3828672"/>
              <a:ext cx="6427702" cy="284595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03667">
                      <a:extLst>
                        <a:ext uri="{9D8B030D-6E8A-4147-A177-3AD203B41FA5}">
                          <a16:colId xmlns:a16="http://schemas.microsoft.com/office/drawing/2014/main" val="960289087"/>
                        </a:ext>
                      </a:extLst>
                    </a:gridCol>
                    <a:gridCol w="2610618">
                      <a:extLst>
                        <a:ext uri="{9D8B030D-6E8A-4147-A177-3AD203B41FA5}">
                          <a16:colId xmlns:a16="http://schemas.microsoft.com/office/drawing/2014/main" val="2444322460"/>
                        </a:ext>
                      </a:extLst>
                    </a:gridCol>
                    <a:gridCol w="1210407">
                      <a:extLst>
                        <a:ext uri="{9D8B030D-6E8A-4147-A177-3AD203B41FA5}">
                          <a16:colId xmlns:a16="http://schemas.microsoft.com/office/drawing/2014/main" val="1516923184"/>
                        </a:ext>
                      </a:extLst>
                    </a:gridCol>
                    <a:gridCol w="1303010">
                      <a:extLst>
                        <a:ext uri="{9D8B030D-6E8A-4147-A177-3AD203B41FA5}">
                          <a16:colId xmlns:a16="http://schemas.microsoft.com/office/drawing/2014/main" val="3132771897"/>
                        </a:ext>
                      </a:extLst>
                    </a:gridCol>
                  </a:tblGrid>
                  <a:tr h="2772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400">
                              <a:effectLst/>
                            </a:rPr>
                            <a:t>Мінливість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400" dirty="0" err="1">
                              <a:effectLst/>
                            </a:rPr>
                            <a:t>Девіація</a:t>
                          </a:r>
                          <a:endParaRPr lang="uk-UA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d</a:t>
                          </a:r>
                          <a:r>
                            <a:rPr lang="en-US" sz="1700" baseline="-25000">
                              <a:effectLst/>
                            </a:rPr>
                            <a:t>.</a:t>
                          </a:r>
                          <a:r>
                            <a:rPr lang="en-US" sz="1700">
                              <a:effectLst/>
                            </a:rPr>
                            <a:t>f</a:t>
                          </a:r>
                          <a:r>
                            <a:rPr lang="en-US" sz="1700" baseline="-25000">
                              <a:effectLst/>
                            </a:rPr>
                            <a:t>.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400">
                              <a:effectLst/>
                            </a:rPr>
                            <a:t>Варіанса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/>
                    </a:tc>
                    <a:extLst>
                      <a:ext uri="{0D108BD9-81ED-4DB2-BD59-A6C34878D82A}">
                        <a16:rowId xmlns:a16="http://schemas.microsoft.com/office/drawing/2014/main" val="1093856052"/>
                      </a:ext>
                    </a:extLst>
                  </a:tr>
                  <a:tr h="70470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400" dirty="0">
                              <a:effectLst/>
                            </a:rPr>
                            <a:t>між гр. А</a:t>
                          </a:r>
                          <a:endParaRPr lang="uk-UA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 anchor="ctr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70930" marR="70930" marT="0" marB="0" anchor="ctr">
                        <a:blipFill>
                          <a:blip r:embed="rId3"/>
                          <a:stretch>
                            <a:fillRect l="-50117" t="-48276" r="-97203" b="-266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m-1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 anchor="ctr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70930" marR="70930" marT="0" marB="0" anchor="ctr">
                        <a:blipFill>
                          <a:blip r:embed="rId3"/>
                          <a:stretch>
                            <a:fillRect l="-393925" t="-48276" r="-1869" b="-266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2331016"/>
                      </a:ext>
                    </a:extLst>
                  </a:tr>
                  <a:tr h="4531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400">
                              <a:effectLst/>
                            </a:rPr>
                            <a:t>між гр. B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 anchor="ctr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70930" marR="70930" marT="0" marB="0" anchor="ctr">
                        <a:blipFill>
                          <a:blip r:embed="rId3"/>
                          <a:stretch>
                            <a:fillRect l="-50117" t="-232432" r="-97203" b="-317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n-1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 anchor="ctr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70930" marR="70930" marT="0" marB="0" anchor="ctr">
                        <a:blipFill>
                          <a:blip r:embed="rId3"/>
                          <a:stretch>
                            <a:fillRect l="-393925" t="-232432" r="-1869" b="-3175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1660441"/>
                      </a:ext>
                    </a:extLst>
                  </a:tr>
                  <a:tr h="6713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400">
                              <a:effectLst/>
                            </a:rPr>
                            <a:t>залишкове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 anchor="ctr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70930" marR="70930" marT="0" marB="0" anchor="ctr">
                        <a:blipFill>
                          <a:blip r:embed="rId3"/>
                          <a:stretch>
                            <a:fillRect l="-50117" t="-221622" r="-97203" b="-1117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(m-1)(n-1)</a:t>
                          </a:r>
                          <a:endParaRPr lang="uk-UA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 anchor="ctr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70930" marR="70930" marT="0" marB="0" anchor="ctr">
                        <a:blipFill>
                          <a:blip r:embed="rId3"/>
                          <a:stretch>
                            <a:fillRect l="-393925" t="-221622" r="-1869" b="-1117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8254024"/>
                      </a:ext>
                    </a:extLst>
                  </a:tr>
                  <a:tr h="7395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400">
                              <a:effectLst/>
                            </a:rPr>
                            <a:t>повне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 anchor="ctr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70930" marR="70930" marT="0" marB="0" anchor="ctr">
                        <a:blipFill>
                          <a:blip r:embed="rId3"/>
                          <a:stretch>
                            <a:fillRect l="-50117" t="-295041" r="-97203" b="-2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mn-1</a:t>
                          </a:r>
                          <a:endParaRPr lang="uk-UA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__</a:t>
                          </a:r>
                          <a:endParaRPr lang="uk-UA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0930" marR="70930" marT="0" marB="0" anchor="ctr"/>
                    </a:tc>
                    <a:extLst>
                      <a:ext uri="{0D108BD9-81ED-4DB2-BD59-A6C34878D82A}">
                        <a16:rowId xmlns:a16="http://schemas.microsoft.com/office/drawing/2014/main" val="7177877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61346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565149" y="473243"/>
            <a:ext cx="8915400" cy="3966410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Останній рядок є сумою трьох попередніх, а це служить контролем правильності обчислень.</a:t>
            </a:r>
          </a:p>
          <a:p>
            <a:pPr marL="0" indent="0">
              <a:buNone/>
            </a:pPr>
            <a:r>
              <a:rPr lang="uk-UA" u="sng" dirty="0"/>
              <a:t>Приклад</a:t>
            </a:r>
            <a:r>
              <a:rPr lang="uk-UA" dirty="0"/>
              <a:t>.         Затрати матеріалу на виготовлення деякого виробу трьома різними технологіями (А) на чотирьох різних заводах (В) були такі:</a:t>
            </a:r>
          </a:p>
          <a:p>
            <a:pPr marL="0" indent="0">
              <a:buNone/>
            </a:pPr>
            <a:endParaRPr lang="uk-UA" dirty="0"/>
          </a:p>
        </p:txBody>
      </p:sp>
      <p:graphicFrame>
        <p:nvGraphicFramePr>
          <p:cNvPr id="4" name="Таблиця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828315"/>
              </p:ext>
            </p:extLst>
          </p:nvPr>
        </p:nvGraphicFramePr>
        <p:xfrm>
          <a:off x="4134133" y="2115836"/>
          <a:ext cx="4722586" cy="16634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1058">
                  <a:extLst>
                    <a:ext uri="{9D8B030D-6E8A-4147-A177-3AD203B41FA5}">
                      <a16:colId xmlns:a16="http://schemas.microsoft.com/office/drawing/2014/main" val="2384642815"/>
                    </a:ext>
                  </a:extLst>
                </a:gridCol>
                <a:gridCol w="810980">
                  <a:extLst>
                    <a:ext uri="{9D8B030D-6E8A-4147-A177-3AD203B41FA5}">
                      <a16:colId xmlns:a16="http://schemas.microsoft.com/office/drawing/2014/main" val="1894446098"/>
                    </a:ext>
                  </a:extLst>
                </a:gridCol>
                <a:gridCol w="883016">
                  <a:extLst>
                    <a:ext uri="{9D8B030D-6E8A-4147-A177-3AD203B41FA5}">
                      <a16:colId xmlns:a16="http://schemas.microsoft.com/office/drawing/2014/main" val="2112512898"/>
                    </a:ext>
                  </a:extLst>
                </a:gridCol>
                <a:gridCol w="768379">
                  <a:extLst>
                    <a:ext uri="{9D8B030D-6E8A-4147-A177-3AD203B41FA5}">
                      <a16:colId xmlns:a16="http://schemas.microsoft.com/office/drawing/2014/main" val="3676684621"/>
                    </a:ext>
                  </a:extLst>
                </a:gridCol>
                <a:gridCol w="769153">
                  <a:extLst>
                    <a:ext uri="{9D8B030D-6E8A-4147-A177-3AD203B41FA5}">
                      <a16:colId xmlns:a16="http://schemas.microsoft.com/office/drawing/2014/main" val="1230454805"/>
                    </a:ext>
                  </a:extLst>
                </a:gridCol>
              </a:tblGrid>
              <a:tr h="8209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700" dirty="0">
                          <a:effectLst/>
                        </a:rPr>
                        <a:t>В</a:t>
                      </a:r>
                      <a:endParaRPr lang="uk-UA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700" dirty="0">
                          <a:effectLst/>
                        </a:rPr>
                        <a:t> </a:t>
                      </a:r>
                      <a:endParaRPr lang="uk-UA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700" dirty="0">
                          <a:effectLst/>
                        </a:rPr>
                        <a:t>А</a:t>
                      </a:r>
                      <a:endParaRPr lang="uk-UA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654" marR="836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700">
                          <a:effectLst/>
                        </a:rPr>
                        <a:t>1</a:t>
                      </a:r>
                      <a:endParaRPr lang="uk-U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654" marR="836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700" dirty="0">
                          <a:effectLst/>
                        </a:rPr>
                        <a:t>2</a:t>
                      </a:r>
                      <a:endParaRPr lang="uk-UA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654" marR="836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700">
                          <a:effectLst/>
                        </a:rPr>
                        <a:t>3</a:t>
                      </a:r>
                      <a:endParaRPr lang="uk-U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654" marR="836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700">
                          <a:effectLst/>
                        </a:rPr>
                        <a:t>4</a:t>
                      </a:r>
                      <a:endParaRPr lang="uk-U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654" marR="83654" marT="0" marB="0"/>
                </a:tc>
                <a:extLst>
                  <a:ext uri="{0D108BD9-81ED-4DB2-BD59-A6C34878D82A}">
                    <a16:rowId xmlns:a16="http://schemas.microsoft.com/office/drawing/2014/main" val="1816553786"/>
                  </a:ext>
                </a:extLst>
              </a:tr>
              <a:tr h="2642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700">
                          <a:effectLst/>
                        </a:rPr>
                        <a:t>1</a:t>
                      </a:r>
                      <a:endParaRPr lang="uk-U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654" marR="836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700">
                          <a:effectLst/>
                        </a:rPr>
                        <a:t>25</a:t>
                      </a:r>
                      <a:endParaRPr lang="uk-U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654" marR="836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700">
                          <a:effectLst/>
                        </a:rPr>
                        <a:t>20</a:t>
                      </a:r>
                      <a:endParaRPr lang="uk-U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654" marR="836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700">
                          <a:effectLst/>
                        </a:rPr>
                        <a:t>30</a:t>
                      </a:r>
                      <a:endParaRPr lang="uk-U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654" marR="836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700">
                          <a:effectLst/>
                        </a:rPr>
                        <a:t>25</a:t>
                      </a:r>
                      <a:endParaRPr lang="uk-U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654" marR="83654" marT="0" marB="0"/>
                </a:tc>
                <a:extLst>
                  <a:ext uri="{0D108BD9-81ED-4DB2-BD59-A6C34878D82A}">
                    <a16:rowId xmlns:a16="http://schemas.microsoft.com/office/drawing/2014/main" val="1529073189"/>
                  </a:ext>
                </a:extLst>
              </a:tr>
              <a:tr h="2642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700">
                          <a:effectLst/>
                        </a:rPr>
                        <a:t>2</a:t>
                      </a:r>
                      <a:endParaRPr lang="uk-U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654" marR="836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700">
                          <a:effectLst/>
                        </a:rPr>
                        <a:t>30</a:t>
                      </a:r>
                      <a:endParaRPr lang="uk-U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654" marR="836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700">
                          <a:effectLst/>
                        </a:rPr>
                        <a:t>40</a:t>
                      </a:r>
                      <a:endParaRPr lang="uk-U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654" marR="836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700">
                          <a:effectLst/>
                        </a:rPr>
                        <a:t>40</a:t>
                      </a:r>
                      <a:endParaRPr lang="uk-U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654" marR="836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700">
                          <a:effectLst/>
                        </a:rPr>
                        <a:t>50</a:t>
                      </a:r>
                      <a:endParaRPr lang="uk-U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654" marR="83654" marT="0" marB="0"/>
                </a:tc>
                <a:extLst>
                  <a:ext uri="{0D108BD9-81ED-4DB2-BD59-A6C34878D82A}">
                    <a16:rowId xmlns:a16="http://schemas.microsoft.com/office/drawing/2014/main" val="71512575"/>
                  </a:ext>
                </a:extLst>
              </a:tr>
              <a:tr h="2642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700">
                          <a:effectLst/>
                        </a:rPr>
                        <a:t>3</a:t>
                      </a:r>
                      <a:endParaRPr lang="uk-U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654" marR="836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700">
                          <a:effectLst/>
                        </a:rPr>
                        <a:t>23</a:t>
                      </a:r>
                      <a:endParaRPr lang="uk-U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654" marR="836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700">
                          <a:effectLst/>
                        </a:rPr>
                        <a:t>18</a:t>
                      </a:r>
                      <a:endParaRPr lang="uk-U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654" marR="836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700">
                          <a:effectLst/>
                        </a:rPr>
                        <a:t>20</a:t>
                      </a:r>
                      <a:endParaRPr lang="uk-UA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654" marR="836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700" dirty="0">
                          <a:effectLst/>
                        </a:rPr>
                        <a:t>27</a:t>
                      </a:r>
                      <a:endParaRPr lang="uk-UA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654" marR="83654" marT="0" marB="0"/>
                </a:tc>
                <a:extLst>
                  <a:ext uri="{0D108BD9-81ED-4DB2-BD59-A6C34878D82A}">
                    <a16:rowId xmlns:a16="http://schemas.microsoft.com/office/drawing/2014/main" val="13625997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04147" y="4066673"/>
            <a:ext cx="7243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uk-UA" dirty="0" smtClean="0"/>
              <a:t>При </a:t>
            </a:r>
            <a:r>
              <a:rPr lang="uk-UA" dirty="0"/>
              <a:t>рівні значущості α = 0,10 перевірити гіпотезу про те, що рівень затрат матеріалу на виріб не впливає ані на вибір технології, ані на вибір заводу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18659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2748716" y="720568"/>
                <a:ext cx="8915400" cy="29033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uk-UA" dirty="0"/>
                  <a:t> </a:t>
                </a:r>
                <a:r>
                  <a:rPr lang="en-US" dirty="0"/>
                  <a:t>H</a:t>
                </a:r>
                <a:r>
                  <a:rPr lang="en-US" baseline="-25000" dirty="0"/>
                  <a:t>A</a:t>
                </a:r>
                <a:r>
                  <a:rPr lang="ru-RU" dirty="0"/>
                  <a:t> : </a:t>
                </a:r>
                <a:r>
                  <a:rPr lang="uk-UA" dirty="0"/>
                  <a:t>вплив технології  А = 0</a:t>
                </a:r>
              </a:p>
              <a:p>
                <a:pPr marL="0" indent="0">
                  <a:buNone/>
                </a:pPr>
                <a:r>
                  <a:rPr lang="uk-UA" dirty="0"/>
                  <a:t>   </a:t>
                </a:r>
                <a:r>
                  <a:rPr lang="en-US" dirty="0"/>
                  <a:t>H</a:t>
                </a:r>
                <a:r>
                  <a:rPr lang="ru-RU" baseline="-25000" dirty="0"/>
                  <a:t>В</a:t>
                </a:r>
                <a:r>
                  <a:rPr lang="uk-UA" dirty="0"/>
                  <a:t> : вплив заводу  В = 0.</a:t>
                </a:r>
              </a:p>
              <a:p>
                <a:pPr marL="0" indent="0">
                  <a:buNone/>
                </a:pPr>
                <a:r>
                  <a:rPr lang="uk-UA" dirty="0"/>
                  <a:t>Для перевірки </a:t>
                </a:r>
                <a:r>
                  <a:rPr lang="en-US" dirty="0"/>
                  <a:t>H</a:t>
                </a:r>
                <a:r>
                  <a:rPr lang="ru-RU" baseline="-25000" dirty="0"/>
                  <a:t>.</a:t>
                </a:r>
                <a:r>
                  <a:rPr lang="uk-UA" dirty="0"/>
                  <a:t> перевіримо варіантний аналіз</a:t>
                </a:r>
              </a:p>
              <a:p>
                <a:pPr marL="0" indent="0">
                  <a:buNone/>
                </a:pPr>
                <a:r>
                  <a:rPr lang="uk-UA" dirty="0"/>
                  <a:t>       </a:t>
                </a:r>
                <a:r>
                  <a:rPr lang="en-US" dirty="0"/>
                  <a:t>m = 3                  n = 4</a:t>
                </a:r>
                <a:endParaRPr lang="uk-UA" dirty="0"/>
              </a:p>
              <a:p>
                <a:pPr marL="0" indent="0">
                  <a:buNone/>
                </a:pPr>
                <a:r>
                  <a:rPr lang="en-US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/>
                        </m:ctrlPr>
                      </m:sSubPr>
                      <m:e>
                        <m:r>
                          <a:rPr lang="uk-UA" i="1"/>
                          <m:t>𝑥</m:t>
                        </m:r>
                      </m:e>
                      <m:sub>
                        <m:r>
                          <a:rPr lang="uk-UA" i="1"/>
                          <m:t>1.</m:t>
                        </m:r>
                      </m:sub>
                    </m:sSub>
                  </m:oMath>
                </a14:m>
                <a:r>
                  <a:rPr lang="en-US" dirty="0"/>
                  <a:t> = 25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/>
                        </m:ctrlPr>
                      </m:sSubPr>
                      <m:e>
                        <m:r>
                          <a:rPr lang="uk-UA" i="1"/>
                          <m:t>𝑥</m:t>
                        </m:r>
                      </m:e>
                      <m:sub>
                        <m:r>
                          <a:rPr lang="uk-UA" i="1"/>
                          <m:t>.1</m:t>
                        </m:r>
                      </m:sub>
                    </m:sSub>
                  </m:oMath>
                </a14:m>
                <a:r>
                  <a:rPr lang="en-US" dirty="0"/>
                  <a:t> = 26</a:t>
                </a:r>
                <a:endParaRPr lang="uk-UA" dirty="0"/>
              </a:p>
              <a:p>
                <a:pPr marL="0" indent="0">
                  <a:buNone/>
                </a:pPr>
                <a:r>
                  <a:rPr lang="en-US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/>
                        </m:ctrlPr>
                      </m:sSubPr>
                      <m:e>
                        <m:r>
                          <a:rPr lang="uk-UA" i="1"/>
                          <m:t>𝑥</m:t>
                        </m:r>
                      </m:e>
                      <m:sub>
                        <m:r>
                          <a:rPr lang="uk-UA" i="1"/>
                          <m:t>2.</m:t>
                        </m:r>
                      </m:sub>
                    </m:sSub>
                  </m:oMath>
                </a14:m>
                <a:r>
                  <a:rPr lang="en-US" dirty="0"/>
                  <a:t> = 40               </a:t>
                </a:r>
                <a:endParaRPr lang="uk-UA" dirty="0"/>
              </a:p>
            </p:txBody>
          </p:sp>
        </mc:Choice>
        <mc:Fallback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8716" y="720568"/>
                <a:ext cx="8915400" cy="2903327"/>
              </a:xfrm>
              <a:blipFill>
                <a:blip r:embed="rId2"/>
                <a:stretch>
                  <a:fillRect l="-616" t="-105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я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9807879"/>
                  </p:ext>
                </p:extLst>
              </p:nvPr>
            </p:nvGraphicFramePr>
            <p:xfrm>
              <a:off x="3935279" y="3623895"/>
              <a:ext cx="6542274" cy="276487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76108">
                      <a:extLst>
                        <a:ext uri="{9D8B030D-6E8A-4147-A177-3AD203B41FA5}">
                          <a16:colId xmlns:a16="http://schemas.microsoft.com/office/drawing/2014/main" val="1928581193"/>
                        </a:ext>
                      </a:extLst>
                    </a:gridCol>
                    <a:gridCol w="1665795">
                      <a:extLst>
                        <a:ext uri="{9D8B030D-6E8A-4147-A177-3AD203B41FA5}">
                          <a16:colId xmlns:a16="http://schemas.microsoft.com/office/drawing/2014/main" val="2473451317"/>
                        </a:ext>
                      </a:extLst>
                    </a:gridCol>
                    <a:gridCol w="952962">
                      <a:extLst>
                        <a:ext uri="{9D8B030D-6E8A-4147-A177-3AD203B41FA5}">
                          <a16:colId xmlns:a16="http://schemas.microsoft.com/office/drawing/2014/main" val="722378883"/>
                        </a:ext>
                      </a:extLst>
                    </a:gridCol>
                    <a:gridCol w="1547409">
                      <a:extLst>
                        <a:ext uri="{9D8B030D-6E8A-4147-A177-3AD203B41FA5}">
                          <a16:colId xmlns:a16="http://schemas.microsoft.com/office/drawing/2014/main" val="4010496723"/>
                        </a:ext>
                      </a:extLst>
                    </a:gridCol>
                  </a:tblGrid>
                  <a:tr h="76237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>
                              <a:effectLst/>
                            </a:rPr>
                            <a:t>Мінливе</a:t>
                          </a:r>
                          <a:endParaRPr lang="uk-UA" sz="15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>
                              <a:effectLst/>
                            </a:rPr>
                            <a:t>М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>
                              <a:effectLst/>
                            </a:rPr>
                            <a:t>Девіація</a:t>
                          </a:r>
                          <a:endParaRPr lang="uk-UA" sz="15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>
                              <a:effectLst/>
                            </a:rPr>
                            <a:t>Д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d</a:t>
                          </a:r>
                          <a:r>
                            <a:rPr lang="en-US" sz="2100" baseline="-25000">
                              <a:effectLst/>
                            </a:rPr>
                            <a:t>.</a:t>
                          </a:r>
                          <a:r>
                            <a:rPr lang="en-US" sz="2100">
                              <a:effectLst/>
                            </a:rPr>
                            <a:t>f</a:t>
                          </a:r>
                          <a:r>
                            <a:rPr lang="en-US" sz="2100" baseline="-25000">
                              <a:effectLst/>
                            </a:rPr>
                            <a:t>.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>
                              <a:effectLst/>
                            </a:rPr>
                            <a:t>Варіанса</a:t>
                          </a:r>
                          <a:endParaRPr lang="uk-UA" sz="15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S</a:t>
                          </a:r>
                          <a:r>
                            <a:rPr lang="en-US" sz="1800" baseline="30000">
                              <a:effectLst/>
                            </a:rPr>
                            <a:t>2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extLst>
                      <a:ext uri="{0D108BD9-81ED-4DB2-BD59-A6C34878D82A}">
                        <a16:rowId xmlns:a16="http://schemas.microsoft.com/office/drawing/2014/main" val="3112826390"/>
                      </a:ext>
                    </a:extLst>
                  </a:tr>
                  <a:tr h="60202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>
                              <a:effectLst/>
                            </a:rPr>
                            <a:t>між технологіями  А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 dirty="0">
                              <a:effectLst/>
                            </a:rPr>
                            <a:t>744</a:t>
                          </a:r>
                          <a:endParaRPr lang="uk-UA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>
                              <a:effectLst/>
                            </a:rPr>
                            <a:t>2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uk-UA" sz="1800">
                                      <a:effectLst/>
                                    </a:rPr>
                                  </m:ctrlPr>
                                </m:sSubSupPr>
                                <m:e>
                                  <m:r>
                                    <a:rPr lang="uk-UA" sz="1800">
                                      <a:effectLst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uk-UA" sz="1800">
                                      <a:effectLst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uk-UA" sz="1800">
                                      <a:effectLst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uk-UA" sz="1800">
                              <a:effectLst/>
                            </a:rPr>
                            <a:t> = 372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extLst>
                      <a:ext uri="{0D108BD9-81ED-4DB2-BD59-A6C34878D82A}">
                        <a16:rowId xmlns:a16="http://schemas.microsoft.com/office/drawing/2014/main" val="283574166"/>
                      </a:ext>
                    </a:extLst>
                  </a:tr>
                  <a:tr h="46010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>
                              <a:effectLst/>
                            </a:rPr>
                            <a:t>між заводами  В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>
                              <a:effectLst/>
                            </a:rPr>
                            <a:t>132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>
                              <a:effectLst/>
                            </a:rPr>
                            <a:t>3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uk-UA" sz="1800">
                                      <a:effectLst/>
                                    </a:rPr>
                                  </m:ctrlPr>
                                </m:sSubSupPr>
                                <m:e>
                                  <m:r>
                                    <a:rPr lang="uk-UA" sz="1800">
                                      <a:effectLst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uk-UA" sz="1800">
                                      <a:effectLst/>
                                    </a:rPr>
                                    <m:t>В</m:t>
                                  </m:r>
                                </m:sub>
                                <m:sup>
                                  <m:r>
                                    <a:rPr lang="uk-UA" sz="1800">
                                      <a:effectLst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uk-UA" sz="1800">
                              <a:effectLst/>
                            </a:rPr>
                            <a:t> = 44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extLst>
                      <a:ext uri="{0D108BD9-81ED-4DB2-BD59-A6C34878D82A}">
                        <a16:rowId xmlns:a16="http://schemas.microsoft.com/office/drawing/2014/main" val="2180385556"/>
                      </a:ext>
                    </a:extLst>
                  </a:tr>
                  <a:tr h="4668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>
                              <a:effectLst/>
                            </a:rPr>
                            <a:t>залишкове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>
                              <a:effectLst/>
                            </a:rPr>
                            <a:t>164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>
                              <a:effectLst/>
                            </a:rPr>
                            <a:t>6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uk-UA" sz="1800">
                                      <a:effectLst/>
                                    </a:rPr>
                                  </m:ctrlPr>
                                </m:sSubSupPr>
                                <m:e>
                                  <m:r>
                                    <a:rPr lang="uk-UA" sz="1800">
                                      <a:effectLst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uk-UA" sz="1800">
                                      <a:effectLst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 = 27,33</a:t>
                          </a:r>
                          <a:endParaRPr lang="uk-UA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extLst>
                      <a:ext uri="{0D108BD9-81ED-4DB2-BD59-A6C34878D82A}">
                        <a16:rowId xmlns:a16="http://schemas.microsoft.com/office/drawing/2014/main" val="3671007718"/>
                      </a:ext>
                    </a:extLst>
                  </a:tr>
                  <a:tr h="4735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>
                              <a:effectLst/>
                            </a:rPr>
                            <a:t>повне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1040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11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extLst>
                      <a:ext uri="{0D108BD9-81ED-4DB2-BD59-A6C34878D82A}">
                        <a16:rowId xmlns:a16="http://schemas.microsoft.com/office/drawing/2014/main" val="2005817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я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9807879"/>
                  </p:ext>
                </p:extLst>
              </p:nvPr>
            </p:nvGraphicFramePr>
            <p:xfrm>
              <a:off x="3935279" y="3623895"/>
              <a:ext cx="6542274" cy="276487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76108">
                      <a:extLst>
                        <a:ext uri="{9D8B030D-6E8A-4147-A177-3AD203B41FA5}">
                          <a16:colId xmlns:a16="http://schemas.microsoft.com/office/drawing/2014/main" val="1928581193"/>
                        </a:ext>
                      </a:extLst>
                    </a:gridCol>
                    <a:gridCol w="1665795">
                      <a:extLst>
                        <a:ext uri="{9D8B030D-6E8A-4147-A177-3AD203B41FA5}">
                          <a16:colId xmlns:a16="http://schemas.microsoft.com/office/drawing/2014/main" val="2473451317"/>
                        </a:ext>
                      </a:extLst>
                    </a:gridCol>
                    <a:gridCol w="952962">
                      <a:extLst>
                        <a:ext uri="{9D8B030D-6E8A-4147-A177-3AD203B41FA5}">
                          <a16:colId xmlns:a16="http://schemas.microsoft.com/office/drawing/2014/main" val="722378883"/>
                        </a:ext>
                      </a:extLst>
                    </a:gridCol>
                    <a:gridCol w="1547409">
                      <a:extLst>
                        <a:ext uri="{9D8B030D-6E8A-4147-A177-3AD203B41FA5}">
                          <a16:colId xmlns:a16="http://schemas.microsoft.com/office/drawing/2014/main" val="4010496723"/>
                        </a:ext>
                      </a:extLst>
                    </a:gridCol>
                  </a:tblGrid>
                  <a:tr h="76237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>
                              <a:effectLst/>
                            </a:rPr>
                            <a:t>Мінливе</a:t>
                          </a:r>
                          <a:endParaRPr lang="uk-UA" sz="15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>
                              <a:effectLst/>
                            </a:rPr>
                            <a:t>М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>
                              <a:effectLst/>
                            </a:rPr>
                            <a:t>Девіація</a:t>
                          </a:r>
                          <a:endParaRPr lang="uk-UA" sz="15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>
                              <a:effectLst/>
                            </a:rPr>
                            <a:t>Д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d</a:t>
                          </a:r>
                          <a:r>
                            <a:rPr lang="en-US" sz="2100" baseline="-25000">
                              <a:effectLst/>
                            </a:rPr>
                            <a:t>.</a:t>
                          </a:r>
                          <a:r>
                            <a:rPr lang="en-US" sz="2100">
                              <a:effectLst/>
                            </a:rPr>
                            <a:t>f</a:t>
                          </a:r>
                          <a:r>
                            <a:rPr lang="en-US" sz="2100" baseline="-25000">
                              <a:effectLst/>
                            </a:rPr>
                            <a:t>.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>
                              <a:effectLst/>
                            </a:rPr>
                            <a:t>Варіанса</a:t>
                          </a:r>
                          <a:endParaRPr lang="uk-UA" sz="15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S</a:t>
                          </a:r>
                          <a:r>
                            <a:rPr lang="en-US" sz="1800" baseline="30000">
                              <a:effectLst/>
                            </a:rPr>
                            <a:t>2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extLst>
                      <a:ext uri="{0D108BD9-81ED-4DB2-BD59-A6C34878D82A}">
                        <a16:rowId xmlns:a16="http://schemas.microsoft.com/office/drawing/2014/main" val="3112826390"/>
                      </a:ext>
                    </a:extLst>
                  </a:tr>
                  <a:tr h="60202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>
                              <a:effectLst/>
                            </a:rPr>
                            <a:t>між технологіями  А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 dirty="0">
                              <a:effectLst/>
                            </a:rPr>
                            <a:t>744</a:t>
                          </a:r>
                          <a:endParaRPr lang="uk-UA" sz="15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>
                              <a:effectLst/>
                            </a:rPr>
                            <a:t>2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90678" marR="90678" marT="0" marB="0" anchor="ctr">
                        <a:blipFill>
                          <a:blip r:embed="rId3"/>
                          <a:stretch>
                            <a:fillRect l="-323228" t="-126000" r="-1575" b="-23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574166"/>
                      </a:ext>
                    </a:extLst>
                  </a:tr>
                  <a:tr h="46010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>
                              <a:effectLst/>
                            </a:rPr>
                            <a:t>між заводами  В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>
                              <a:effectLst/>
                            </a:rPr>
                            <a:t>132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>
                              <a:effectLst/>
                            </a:rPr>
                            <a:t>3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90678" marR="90678" marT="0" marB="0" anchor="ctr">
                        <a:blipFill>
                          <a:blip r:embed="rId3"/>
                          <a:stretch>
                            <a:fillRect l="-323228" t="-301333" r="-1575" b="-2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0385556"/>
                      </a:ext>
                    </a:extLst>
                  </a:tr>
                  <a:tr h="4668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>
                              <a:effectLst/>
                            </a:rPr>
                            <a:t>залишкове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>
                              <a:effectLst/>
                            </a:rPr>
                            <a:t>164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>
                              <a:effectLst/>
                            </a:rPr>
                            <a:t>6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90678" marR="90678" marT="0" marB="0" anchor="ctr">
                        <a:blipFill>
                          <a:blip r:embed="rId3"/>
                          <a:stretch>
                            <a:fillRect l="-323228" t="-390909" r="-1575" b="-106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1007718"/>
                      </a:ext>
                    </a:extLst>
                  </a:tr>
                  <a:tr h="4735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800">
                              <a:effectLst/>
                            </a:rPr>
                            <a:t>повне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1040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11</a:t>
                          </a:r>
                          <a:endParaRPr lang="uk-UA" sz="15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0678" marR="90678" marT="0" marB="0" anchor="ctr"/>
                    </a:tc>
                    <a:extLst>
                      <a:ext uri="{0D108BD9-81ED-4DB2-BD59-A6C34878D82A}">
                        <a16:rowId xmlns:a16="http://schemas.microsoft.com/office/drawing/2014/main" val="20058176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 сполучна лінія 4"/>
          <p:cNvCxnSpPr/>
          <p:nvPr/>
        </p:nvCxnSpPr>
        <p:spPr>
          <a:xfrm>
            <a:off x="9173243" y="8602746"/>
            <a:ext cx="314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052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/>
              <p:cNvSpPr>
                <a:spLocks noGrp="1"/>
              </p:cNvSpPr>
              <p:nvPr>
                <p:ph idx="1"/>
              </p:nvPr>
            </p:nvSpPr>
            <p:spPr>
              <a:xfrm>
                <a:off x="2673433" y="733926"/>
                <a:ext cx="8915400" cy="5943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</a:t>
                </a:r>
                <a:r>
                  <a:rPr lang="en-US" baseline="-25000" dirty="0"/>
                  <a:t>A e</a:t>
                </a:r>
                <a:r>
                  <a:rPr lang="uk-UA" baseline="-25000" dirty="0" err="1"/>
                  <a:t>мп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/>
                        </m:ctrlPr>
                      </m:fPr>
                      <m:num>
                        <m:sSubSup>
                          <m:sSubSupPr>
                            <m:ctrlPr>
                              <a:rPr lang="uk-UA" i="1"/>
                            </m:ctrlPr>
                          </m:sSubSupPr>
                          <m:e>
                            <m:r>
                              <a:rPr lang="uk-UA" i="1"/>
                              <m:t>𝑆</m:t>
                            </m:r>
                          </m:e>
                          <m:sub>
                            <m:r>
                              <a:rPr lang="uk-UA" i="1"/>
                              <m:t>𝐴</m:t>
                            </m:r>
                          </m:sub>
                          <m:sup>
                            <m:r>
                              <a:rPr lang="uk-UA" i="1"/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uk-UA" i="1"/>
                            </m:ctrlPr>
                          </m:sSubSupPr>
                          <m:e>
                            <m:r>
                              <a:rPr lang="uk-UA" i="1"/>
                              <m:t>𝑆</m:t>
                            </m:r>
                          </m:e>
                          <m:sub>
                            <m:r>
                              <a:rPr lang="en-US" i="1"/>
                              <m:t>𝑟</m:t>
                            </m:r>
                          </m:sub>
                          <m:sup>
                            <m:r>
                              <a:rPr lang="uk-UA" i="1"/>
                              <m:t>2</m:t>
                            </m:r>
                          </m:sup>
                        </m:sSubSup>
                        <m:r>
                          <a:rPr lang="uk-UA"/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/>
                        </m:ctrlPr>
                      </m:fPr>
                      <m:num>
                        <m:r>
                          <a:rPr lang="en-US" i="1"/>
                          <m:t>372</m:t>
                        </m:r>
                      </m:num>
                      <m:den>
                        <m:r>
                          <a:rPr lang="en-US" i="1"/>
                          <m:t>27,33</m:t>
                        </m:r>
                      </m:den>
                    </m:f>
                  </m:oMath>
                </a14:m>
                <a:r>
                  <a:rPr lang="en-US" dirty="0"/>
                  <a:t> = 13,</a:t>
                </a:r>
                <a:endParaRPr lang="uk-UA" dirty="0"/>
              </a:p>
              <a:p>
                <a:pPr marL="0" indent="0">
                  <a:buNone/>
                </a:pPr>
                <a:r>
                  <a:rPr lang="en-US" dirty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|"/>
                        <m:ctrlPr>
                          <a:rPr lang="uk-UA" i="1"/>
                        </m:ctrlPr>
                      </m:dPr>
                      <m:e>
                        <m:eqArr>
                          <m:eqArrPr>
                            <m:ctrlPr>
                              <a:rPr lang="uk-UA" i="1"/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uk-UA"/>
                              <m:t>α</m:t>
                            </m:r>
                            <m:r>
                              <a:rPr lang="uk-UA"/>
                              <m:t> = 0,10 </m:t>
                            </m:r>
                          </m:e>
                          <m:e>
                            <m:r>
                              <a:rPr lang="en-US" i="1"/>
                              <m:t>𝑑</m:t>
                            </m:r>
                            <m:r>
                              <a:rPr lang="en-US" i="1" baseline="-25000"/>
                              <m:t>.</m:t>
                            </m:r>
                            <m:r>
                              <a:rPr lang="en-US" i="1"/>
                              <m:t>𝑓</m:t>
                            </m:r>
                            <m:r>
                              <a:rPr lang="en-US" i="1" baseline="-25000"/>
                              <m:t>.</m:t>
                            </m:r>
                            <m:r>
                              <a:rPr lang="en-US"/>
                              <m:t> = (2,6)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  F</a:t>
                </a:r>
                <a:r>
                  <a:rPr lang="en-US" baseline="-25000" dirty="0"/>
                  <a:t>A </a:t>
                </a:r>
                <a:r>
                  <a:rPr lang="uk-UA" baseline="-25000" dirty="0" err="1"/>
                  <a:t>кр</a:t>
                </a:r>
                <a:r>
                  <a:rPr lang="uk-UA" dirty="0"/>
                  <a:t> = 5,14         </a:t>
                </a:r>
                <a:r>
                  <a:rPr lang="en-US" dirty="0"/>
                  <a:t>F</a:t>
                </a:r>
                <a:r>
                  <a:rPr lang="en-US" baseline="-25000" dirty="0"/>
                  <a:t>A </a:t>
                </a:r>
                <a:r>
                  <a:rPr lang="en-US" baseline="-25000" dirty="0" err="1"/>
                  <a:t>emn</a:t>
                </a:r>
                <a:r>
                  <a:rPr lang="en-US" dirty="0"/>
                  <a:t> &gt; F</a:t>
                </a:r>
                <a:r>
                  <a:rPr lang="en-US" baseline="-25000" dirty="0"/>
                  <a:t>A </a:t>
                </a:r>
                <a:r>
                  <a:rPr lang="uk-UA" baseline="-25000" dirty="0" err="1"/>
                  <a:t>кр</a:t>
                </a:r>
                <a:endParaRPr lang="uk-UA" dirty="0"/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  <a:r>
                  <a:rPr lang="uk-UA" dirty="0"/>
                  <a:t>   </a:t>
                </a:r>
                <a:r>
                  <a:rPr lang="en-US" dirty="0"/>
                  <a:t>H</a:t>
                </a:r>
                <a:r>
                  <a:rPr lang="en-US" baseline="-25000" dirty="0"/>
                  <a:t>A</a:t>
                </a:r>
                <a:r>
                  <a:rPr lang="ru-RU" dirty="0"/>
                  <a:t> – </a:t>
                </a:r>
                <a:r>
                  <a:rPr lang="uk-UA" dirty="0"/>
                  <a:t>відкидаємо.</a:t>
                </a:r>
              </a:p>
              <a:p>
                <a:pPr marL="0" indent="0">
                  <a:buNone/>
                </a:pPr>
                <a:r>
                  <a:rPr lang="uk-UA" dirty="0"/>
                  <a:t>Тип технології істотно впливає на рівень затрат матеріалу при виготовленні.</a:t>
                </a:r>
              </a:p>
              <a:p>
                <a:pPr marL="0" indent="0">
                  <a:buNone/>
                </a:pPr>
                <a:r>
                  <a:rPr lang="en-US" dirty="0"/>
                  <a:t>F</a:t>
                </a:r>
                <a:r>
                  <a:rPr lang="uk-UA" baseline="-25000" dirty="0"/>
                  <a:t>В </a:t>
                </a:r>
                <a:r>
                  <a:rPr lang="en-US" baseline="-25000" dirty="0"/>
                  <a:t>e</a:t>
                </a:r>
                <a:r>
                  <a:rPr lang="uk-UA" baseline="-25000" dirty="0" err="1"/>
                  <a:t>мп</a:t>
                </a:r>
                <a:r>
                  <a:rPr lang="uk-UA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/>
                        </m:ctrlPr>
                      </m:fPr>
                      <m:num>
                        <m:sSubSup>
                          <m:sSubSupPr>
                            <m:ctrlPr>
                              <a:rPr lang="uk-UA" i="1"/>
                            </m:ctrlPr>
                          </m:sSubSupPr>
                          <m:e>
                            <m:r>
                              <a:rPr lang="uk-UA" i="1"/>
                              <m:t>𝑆</m:t>
                            </m:r>
                          </m:e>
                          <m:sub>
                            <m:r>
                              <a:rPr lang="uk-UA" i="1"/>
                              <m:t>В</m:t>
                            </m:r>
                          </m:sub>
                          <m:sup>
                            <m:r>
                              <a:rPr lang="uk-UA" i="1"/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uk-UA" i="1"/>
                            </m:ctrlPr>
                          </m:sSubSupPr>
                          <m:e>
                            <m:r>
                              <a:rPr lang="uk-UA" i="1"/>
                              <m:t>𝑆</m:t>
                            </m:r>
                          </m:e>
                          <m:sub>
                            <m:r>
                              <a:rPr lang="en-US" i="1"/>
                              <m:t>𝑟</m:t>
                            </m:r>
                          </m:sub>
                          <m:sup>
                            <m:r>
                              <a:rPr lang="uk-UA" i="1"/>
                              <m:t>2</m:t>
                            </m:r>
                          </m:sup>
                        </m:sSubSup>
                        <m:r>
                          <a:rPr lang="uk-UA"/>
                          <m:t> </m:t>
                        </m:r>
                      </m:den>
                    </m:f>
                  </m:oMath>
                </a14:m>
                <a:r>
                  <a:rPr lang="uk-UA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/>
                        </m:ctrlPr>
                      </m:fPr>
                      <m:num>
                        <m:r>
                          <a:rPr lang="uk-UA" i="1"/>
                          <m:t>44</m:t>
                        </m:r>
                      </m:num>
                      <m:den>
                        <m:r>
                          <a:rPr lang="uk-UA" i="1"/>
                          <m:t>27,33</m:t>
                        </m:r>
                      </m:den>
                    </m:f>
                  </m:oMath>
                </a14:m>
                <a:r>
                  <a:rPr lang="uk-UA" dirty="0"/>
                  <a:t> = 1,61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|"/>
                        <m:ctrlPr>
                          <a:rPr lang="uk-UA" i="1"/>
                        </m:ctrlPr>
                      </m:dPr>
                      <m:e>
                        <m:r>
                          <a:rPr lang="uk-UA" i="1"/>
                          <m:t>      </m:t>
                        </m:r>
                        <m:eqArr>
                          <m:eqArrPr>
                            <m:ctrlPr>
                              <a:rPr lang="uk-UA" i="1"/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uk-UA"/>
                              <m:t>α</m:t>
                            </m:r>
                            <m:r>
                              <a:rPr lang="uk-UA"/>
                              <m:t> = 0,10 </m:t>
                            </m:r>
                          </m:e>
                          <m:e>
                            <m:r>
                              <a:rPr lang="en-US" i="1"/>
                              <m:t>𝑑</m:t>
                            </m:r>
                            <m:r>
                              <a:rPr lang="uk-UA" i="1" baseline="-25000"/>
                              <m:t>.</m:t>
                            </m:r>
                            <m:r>
                              <a:rPr lang="en-US" i="1"/>
                              <m:t>𝑓</m:t>
                            </m:r>
                            <m:r>
                              <a:rPr lang="uk-UA" i="1" baseline="-25000"/>
                              <m:t>.</m:t>
                            </m:r>
                            <m:r>
                              <a:rPr lang="uk-UA"/>
                              <m:t> = (2,6)</m:t>
                            </m:r>
                          </m:e>
                        </m:eqArr>
                      </m:e>
                    </m:d>
                  </m:oMath>
                </a14:m>
                <a:r>
                  <a:rPr lang="uk-UA" dirty="0"/>
                  <a:t>   </a:t>
                </a:r>
                <a:r>
                  <a:rPr lang="en-US" dirty="0"/>
                  <a:t>F</a:t>
                </a:r>
                <a:r>
                  <a:rPr lang="uk-UA" baseline="-25000" dirty="0"/>
                  <a:t>В </a:t>
                </a:r>
                <a:r>
                  <a:rPr lang="uk-UA" baseline="-25000" dirty="0" err="1"/>
                  <a:t>кр</a:t>
                </a:r>
                <a:r>
                  <a:rPr lang="uk-UA" dirty="0"/>
                  <a:t> = 4,76         </a:t>
                </a:r>
                <a:r>
                  <a:rPr lang="en-US" dirty="0"/>
                  <a:t>F</a:t>
                </a:r>
                <a:r>
                  <a:rPr lang="uk-UA" baseline="-25000" dirty="0"/>
                  <a:t>В </a:t>
                </a:r>
                <a:r>
                  <a:rPr lang="en-US" baseline="-25000" dirty="0"/>
                  <a:t>e</a:t>
                </a:r>
                <a:r>
                  <a:rPr lang="uk-UA" baseline="-25000" dirty="0" err="1"/>
                  <a:t>мп</a:t>
                </a:r>
                <a:r>
                  <a:rPr lang="uk-UA" dirty="0"/>
                  <a:t> &lt; </a:t>
                </a:r>
                <a:r>
                  <a:rPr lang="en-US" dirty="0"/>
                  <a:t>F</a:t>
                </a:r>
                <a:r>
                  <a:rPr lang="en-US" baseline="-25000" dirty="0"/>
                  <a:t>B </a:t>
                </a:r>
                <a:r>
                  <a:rPr lang="uk-UA" baseline="-25000" dirty="0" err="1"/>
                  <a:t>кр</a:t>
                </a:r>
                <a:endParaRPr lang="uk-UA" dirty="0"/>
              </a:p>
              <a:p>
                <a:pPr marL="0" indent="0">
                  <a:buNone/>
                </a:pPr>
                <a:r>
                  <a:rPr lang="uk-UA" dirty="0"/>
                  <a:t>   </a:t>
                </a:r>
                <a:r>
                  <a:rPr lang="en-US" dirty="0"/>
                  <a:t>H</a:t>
                </a:r>
                <a:r>
                  <a:rPr lang="en-US" baseline="-25000" dirty="0"/>
                  <a:t>B</a:t>
                </a:r>
                <a:r>
                  <a:rPr lang="uk-UA" dirty="0"/>
                  <a:t> – приймаємо.</a:t>
                </a:r>
              </a:p>
              <a:p>
                <a:pPr marL="0" indent="0">
                  <a:buNone/>
                </a:pPr>
                <a:r>
                  <a:rPr lang="uk-UA" dirty="0"/>
                  <a:t>Заводи не впливають істотно на рівень затрат матеріалу.</a:t>
                </a:r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3433" y="733926"/>
                <a:ext cx="8915400" cy="5943600"/>
              </a:xfrm>
              <a:blipFill>
                <a:blip r:embed="rId2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87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Варіансний</a:t>
            </a:r>
            <a:r>
              <a:rPr lang="uk-UA" dirty="0"/>
              <a:t> аналіз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/>
        </p:nvSpPr>
        <p:spPr>
          <a:xfrm>
            <a:off x="2589212" y="2334273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/>
              <a:t>- це метод статистичного дослідження впливу різних факторів на яке-небудь явище, який базується на порівнянні </a:t>
            </a:r>
            <a:r>
              <a:rPr lang="uk-UA" dirty="0" err="1" smtClean="0"/>
              <a:t>варіанс</a:t>
            </a:r>
            <a:r>
              <a:rPr lang="uk-UA" dirty="0" smtClean="0"/>
              <a:t>. Він застосовується тоді, коли вибірки можна згрупувати. Основна задача </a:t>
            </a:r>
            <a:r>
              <a:rPr lang="uk-UA" dirty="0" err="1" smtClean="0"/>
              <a:t>варіансного</a:t>
            </a:r>
            <a:r>
              <a:rPr lang="uk-UA" dirty="0" smtClean="0"/>
              <a:t> аналізу полягає в тому, щоб дослідити мінливості, викликані різними факторами. При цьому повну мінливість розкладаємо на доданки за факторами. </a:t>
            </a:r>
          </a:p>
          <a:p>
            <a:r>
              <a:rPr lang="uk-UA" dirty="0" smtClean="0"/>
              <a:t>При </a:t>
            </a:r>
            <a:r>
              <a:rPr lang="uk-UA" dirty="0" err="1" smtClean="0"/>
              <a:t>в.а</a:t>
            </a:r>
            <a:r>
              <a:rPr lang="uk-UA" dirty="0" smtClean="0"/>
              <a:t>. істотно те, що вибірки беруться із нормальної популяції і статистичні доведення проводяться з допомогою критерія Фішера. Якщо генеральна сукупність (популяція) не є нормальною, то оцінка середніх арифметичних не є незалежними від </a:t>
            </a:r>
            <a:r>
              <a:rPr lang="uk-UA" dirty="0" err="1" smtClean="0"/>
              <a:t>варіанси</a:t>
            </a:r>
            <a:r>
              <a:rPr lang="uk-UA" dirty="0" smtClean="0"/>
              <a:t> і відношення </a:t>
            </a:r>
            <a:r>
              <a:rPr lang="uk-UA" dirty="0" err="1" smtClean="0"/>
              <a:t>варіанс</a:t>
            </a:r>
            <a:r>
              <a:rPr lang="uk-UA" dirty="0" smtClean="0"/>
              <a:t> при аналізі стають залежними.</a:t>
            </a:r>
          </a:p>
          <a:p>
            <a:r>
              <a:rPr lang="uk-UA" dirty="0" err="1" smtClean="0"/>
              <a:t>В.а</a:t>
            </a:r>
            <a:r>
              <a:rPr lang="uk-UA" dirty="0" smtClean="0"/>
              <a:t>. може бути </a:t>
            </a:r>
            <a:r>
              <a:rPr lang="uk-UA" dirty="0" err="1" smtClean="0"/>
              <a:t>однофакторний</a:t>
            </a:r>
            <a:r>
              <a:rPr lang="uk-UA" dirty="0" smtClean="0"/>
              <a:t>, </a:t>
            </a:r>
            <a:r>
              <a:rPr lang="uk-UA" dirty="0" err="1" smtClean="0"/>
              <a:t>двофакторний</a:t>
            </a:r>
            <a:r>
              <a:rPr lang="uk-UA" dirty="0" smtClean="0"/>
              <a:t> і </a:t>
            </a:r>
            <a:r>
              <a:rPr lang="uk-UA" dirty="0" err="1" smtClean="0"/>
              <a:t>т.д</a:t>
            </a:r>
            <a:r>
              <a:rPr lang="uk-UA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84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/>
            </p:nvSpPr>
            <p:spPr>
              <a:xfrm>
                <a:off x="213769" y="1169069"/>
                <a:ext cx="11764462" cy="54122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uk-UA" dirty="0" smtClean="0"/>
                  <a:t>Нехай дано </a:t>
                </a:r>
                <a:r>
                  <a:rPr lang="en-US" dirty="0" smtClean="0"/>
                  <a:t>m </a:t>
                </a:r>
                <a:r>
                  <a:rPr lang="uk-UA" dirty="0" smtClean="0"/>
                  <a:t>груп (класів, рівнів) незалежних спостережень над деякою одновимірною кількісною мінливою величиною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m = 2, 3, …</a:t>
                </a:r>
              </a:p>
              <a:p>
                <a:pPr marL="0" indent="0" algn="ctr">
                  <a:buNone/>
                </a:pPr>
                <a:r>
                  <a:rPr lang="uk-UA" dirty="0" smtClean="0"/>
                  <a:t>Позначимо через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 – j-</a:t>
                </a:r>
                <a:r>
                  <a:rPr lang="uk-UA" dirty="0" smtClean="0"/>
                  <a:t>е спостереження в і-й групі. Позначимо через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dirty="0"/>
                  <a:t> </a:t>
                </a:r>
                <a:r>
                  <a:rPr lang="en-US" dirty="0" smtClean="0"/>
                  <a:t>– </a:t>
                </a:r>
                <a:r>
                  <a:rPr lang="uk-UA" dirty="0" smtClean="0"/>
                  <a:t>обсяг і-ї групи. Тоді всі </a:t>
                </a:r>
                <a:r>
                  <a:rPr lang="en-US" dirty="0" smtClean="0"/>
                  <a:t>m </a:t>
                </a:r>
                <a:r>
                  <a:rPr lang="uk-UA" dirty="0" smtClean="0"/>
                  <a:t>груп спостережень можна записати в такій таблиці: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/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sz="2400" dirty="0" smtClean="0"/>
              </a:p>
              <a:p>
                <a:pPr marL="0" indent="0" algn="ctr">
                  <a:buNone/>
                </a:pPr>
                <a:r>
                  <a:rPr lang="en-US" sz="2400" dirty="0" smtClean="0"/>
                  <a:t>…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…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…</a:t>
                </a:r>
              </a:p>
              <a:p>
                <a:pPr marL="0" indent="0" algn="ctr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69" y="1169069"/>
                <a:ext cx="11764462" cy="5412205"/>
              </a:xfrm>
              <a:prstGeom prst="rect">
                <a:avLst/>
              </a:prstGeom>
              <a:blipFill rotWithShape="0">
                <a:blip r:embed="rId2"/>
                <a:stretch>
                  <a:fillRect t="-6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>
            <a:spLocks noGrp="1"/>
          </p:cNvSpPr>
          <p:nvPr/>
        </p:nvSpPr>
        <p:spPr>
          <a:xfrm>
            <a:off x="3428851" y="346145"/>
            <a:ext cx="7211224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 err="1" smtClean="0"/>
              <a:t>Однофакторний</a:t>
            </a:r>
            <a:r>
              <a:rPr lang="uk-UA" dirty="0" smtClean="0"/>
              <a:t> аналіз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3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/>
            </p:nvSpPr>
            <p:spPr>
              <a:xfrm>
                <a:off x="370180" y="757990"/>
                <a:ext cx="11451640" cy="5342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ru-RU" dirty="0" smtClean="0"/>
                  <a:t>Позначимо через </a:t>
                </a:r>
                <a:r>
                  <a:rPr lang="en-US" dirty="0" smtClean="0"/>
                  <a:t>N </a:t>
                </a:r>
                <a:r>
                  <a:rPr lang="uk-UA" dirty="0" smtClean="0"/>
                  <a:t>обсяг всіх спостережень: 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N = n</a:t>
                </a:r>
                <a:r>
                  <a:rPr lang="en-US" baseline="-25000" dirty="0" smtClean="0"/>
                  <a:t> 1</a:t>
                </a:r>
                <a:r>
                  <a:rPr lang="en-US" dirty="0" smtClean="0"/>
                  <a:t> +…+ </a:t>
                </a:r>
                <a:r>
                  <a:rPr lang="en-US" dirty="0"/>
                  <a:t>n</a:t>
                </a:r>
                <a:r>
                  <a:rPr lang="en-US" baseline="-25000" dirty="0"/>
                  <a:t> </a:t>
                </a:r>
                <a:r>
                  <a:rPr lang="en-US" baseline="-25000" dirty="0" err="1" smtClean="0"/>
                  <a:t>i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+…+ n</a:t>
                </a:r>
                <a:r>
                  <a:rPr lang="en-US" baseline="-25000" dirty="0" smtClean="0"/>
                  <a:t>m</a:t>
                </a:r>
                <a:r>
                  <a:rPr lang="en-US" dirty="0" smtClean="0"/>
                  <a:t> ;</a:t>
                </a:r>
              </a:p>
              <a:p>
                <a:pPr marL="0" indent="0" algn="ctr">
                  <a:buNone/>
                </a:pPr>
                <a:r>
                  <a:rPr lang="uk-UA" dirty="0"/>
                  <a:t>ч</a:t>
                </a:r>
                <a:r>
                  <a:rPr lang="uk-UA" dirty="0" smtClean="0"/>
                  <a:t>ерез </a:t>
                </a:r>
                <a:r>
                  <a:rPr lang="en-US" dirty="0"/>
                  <a:t>x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. –</a:t>
                </a:r>
                <a:r>
                  <a:rPr lang="uk-UA" dirty="0" smtClean="0"/>
                  <a:t> середнє спостереження в і-1 групі:</a:t>
                </a:r>
              </a:p>
              <a:p>
                <a:pPr marL="0" indent="0" algn="ctr">
                  <a:buNone/>
                </a:pPr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  <a:r>
                  <a:rPr lang="en-US" dirty="0" smtClean="0"/>
                  <a:t>.</a:t>
                </a:r>
                <a:r>
                  <a:rPr lang="uk-UA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/>
                          <m:t>n</m:t>
                        </m:r>
                        <m:r>
                          <m:rPr>
                            <m:nor/>
                          </m:rPr>
                          <a:rPr lang="en-US" baseline="-25000"/>
                          <m:t>i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2000"/>
                          <m:t>j</m:t>
                        </m:r>
                        <m:r>
                          <m:rPr>
                            <m:nor/>
                          </m:rPr>
                          <a:rPr lang="en-US" sz="2000"/>
                          <m:t>=1</m:t>
                        </m:r>
                        <m:r>
                          <m:rPr>
                            <m:nor/>
                          </m:rPr>
                          <a:rPr lang="ru-RU" sz="2000"/>
                          <m:t> 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000"/>
                          <m:t>n</m:t>
                        </m:r>
                        <m:r>
                          <m:rPr>
                            <m:nor/>
                          </m:rPr>
                          <a:rPr lang="en-US" sz="2000" baseline="-25000"/>
                          <m:t>i</m:t>
                        </m:r>
                        <m:r>
                          <m:rPr>
                            <m:nor/>
                          </m:rPr>
                          <a:rPr lang="ru-RU" sz="2000"/>
                          <m:t> 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000"/>
                          <m:t>x</m:t>
                        </m:r>
                        <m:r>
                          <m:rPr>
                            <m:nor/>
                          </m:rPr>
                          <a:rPr lang="en-US" sz="2000" baseline="-25000"/>
                          <m:t>ij</m:t>
                        </m:r>
                        <m:r>
                          <m:rPr>
                            <m:nor/>
                          </m:rPr>
                          <a:rPr lang="ru-RU" sz="2000"/>
                          <m:t> </m:t>
                        </m:r>
                      </m:e>
                    </m:nary>
                  </m:oMath>
                </a14:m>
                <a:r>
                  <a:rPr lang="en-US" sz="4400" dirty="0" smtClean="0"/>
                  <a:t> </a:t>
                </a:r>
                <a:r>
                  <a:rPr lang="en-US" dirty="0"/>
                  <a:t> 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=1,…, m)</a:t>
                </a:r>
              </a:p>
              <a:p>
                <a:pPr marL="0" indent="0" algn="ctr">
                  <a:buNone/>
                </a:pPr>
                <a:r>
                  <a:rPr lang="uk-UA" dirty="0" smtClean="0"/>
                  <a:t>через  </a:t>
                </a:r>
                <a:r>
                  <a:rPr lang="en-US" dirty="0" smtClean="0"/>
                  <a:t>x..</a:t>
                </a:r>
                <a:r>
                  <a:rPr lang="uk-UA" dirty="0" smtClean="0"/>
                  <a:t> – загальне середнє всіх спостережень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x..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/>
                          <m:t>N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2000"/>
                          <m:t>i</m:t>
                        </m:r>
                        <m:r>
                          <m:rPr>
                            <m:nor/>
                          </m:rPr>
                          <a:rPr lang="en-US" sz="2000"/>
                          <m:t>=1</m:t>
                        </m:r>
                        <m:r>
                          <m:rPr>
                            <m:nor/>
                          </m:rPr>
                          <a:rPr lang="ru-RU" sz="2000"/>
                          <m:t> 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000"/>
                          <m:t>m</m:t>
                        </m:r>
                        <m:r>
                          <m:rPr>
                            <m:nor/>
                          </m:rPr>
                          <a:rPr lang="ru-RU" sz="2000"/>
                          <m:t> </m:t>
                        </m:r>
                      </m:sup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2000"/>
                          <m:t>j</m:t>
                        </m:r>
                        <m:r>
                          <m:rPr>
                            <m:nor/>
                          </m:rPr>
                          <a:rPr lang="en-US" sz="2000"/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000"/>
                          <m:t>n</m:t>
                        </m:r>
                        <m:r>
                          <m:rPr>
                            <m:nor/>
                          </m:rPr>
                          <a:rPr lang="en-US" sz="2000" baseline="-25000"/>
                          <m:t>i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000"/>
                          <m:t>x</m:t>
                        </m:r>
                        <m:r>
                          <m:rPr>
                            <m:nor/>
                          </m:rPr>
                          <a:rPr lang="en-US" sz="2000" baseline="-25000"/>
                          <m:t>ij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uk-UA" dirty="0" smtClean="0"/>
                  <a:t>Повна мінливість всіх спостережень виражається за допомогою </a:t>
                </a:r>
                <a:r>
                  <a:rPr lang="uk-UA" dirty="0" err="1" smtClean="0"/>
                  <a:t>дивіації</a:t>
                </a:r>
                <a:r>
                  <a:rPr lang="uk-UA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/>
                            <m:t>i</m:t>
                          </m:r>
                          <m:r>
                            <m:rPr>
                              <m:nor/>
                            </m:rPr>
                            <a:rPr lang="en-US"/>
                            <m:t>=1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/>
                            <m:t>m</m:t>
                          </m:r>
                        </m:sup>
                        <m:e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/>
                            <m:t>j</m:t>
                          </m:r>
                          <m:r>
                            <m:rPr>
                              <m:nor/>
                            </m:rPr>
                            <a:rPr lang="en-US"/>
                            <m:t>=1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/>
                            <m:t>n</m:t>
                          </m:r>
                          <m:r>
                            <m:rPr>
                              <m:nor/>
                            </m:rPr>
                            <a:rPr lang="en-US" baseline="-25000"/>
                            <m:t>i</m:t>
                          </m:r>
                        </m:sup>
                        <m:e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uk-UA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/>
                        <m:t>x</m:t>
                      </m:r>
                      <m:r>
                        <m:rPr>
                          <m:nor/>
                        </m:rPr>
                        <a:rPr lang="en-US" baseline="-25000"/>
                        <m:t>ij</m:t>
                      </m:r>
                      <m:r>
                        <m:rPr>
                          <m:nor/>
                        </m:rPr>
                        <a:rPr lang="uk-UA"/>
                        <m:t> – </m:t>
                      </m:r>
                      <m:r>
                        <m:rPr>
                          <m:nor/>
                        </m:rPr>
                        <a:rPr lang="en-US"/>
                        <m:t>x</m:t>
                      </m:r>
                      <m:r>
                        <m:rPr>
                          <m:nor/>
                        </m:rPr>
                        <a:rPr lang="en-US"/>
                        <m:t>..)2</m:t>
                      </m:r>
                    </m:oMath>
                  </m:oMathPara>
                </a14:m>
                <a:endParaRPr lang="uk-UA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80" y="757990"/>
                <a:ext cx="11451640" cy="5342020"/>
              </a:xfrm>
              <a:prstGeom prst="rect">
                <a:avLst/>
              </a:prstGeom>
              <a:blipFill rotWithShape="0">
                <a:blip r:embed="rId2"/>
                <a:stretch>
                  <a:fillRect t="-5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7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482307" y="695734"/>
                <a:ext cx="10380830" cy="2991852"/>
              </a:xfrm>
            </p:spPr>
            <p:txBody>
              <a:bodyPr/>
              <a:lstStyle/>
              <a:p>
                <a:pPr algn="ctr"/>
                <a:r>
                  <a:rPr lang="uk-UA" dirty="0" smtClean="0"/>
                  <a:t>Запишемо її у вигляді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/>
                          <m:t>i</m:t>
                        </m:r>
                        <m:r>
                          <m:rPr>
                            <m:nor/>
                          </m:rPr>
                          <a:rPr lang="en-US"/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m</m:t>
                        </m:r>
                      </m:sup>
                      <m:e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/>
                          <m:t>j</m:t>
                        </m:r>
                        <m:r>
                          <m:rPr>
                            <m:nor/>
                          </m:rPr>
                          <a:rPr lang="en-US"/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n</m:t>
                        </m:r>
                        <m:r>
                          <m:rPr>
                            <m:nor/>
                          </m:rPr>
                          <a:rPr lang="en-US" baseline="-25000"/>
                          <m:t>i</m:t>
                        </m:r>
                      </m:sup>
                      <m:e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[(</m:t>
                    </m:r>
                    <m:r>
                      <m:rPr>
                        <m:nor/>
                      </m:rPr>
                      <a:rPr lang="en-US"/>
                      <m:t>x</m:t>
                    </m:r>
                    <m:r>
                      <m:rPr>
                        <m:nor/>
                      </m:rPr>
                      <a:rPr lang="en-US" baseline="-25000"/>
                      <m:t>ij</m:t>
                    </m:r>
                    <m:r>
                      <m:rPr>
                        <m:nor/>
                      </m:rPr>
                      <a:rPr lang="uk-UA"/>
                      <m:t> –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/>
                      <m:t>x</m:t>
                    </m:r>
                    <m:r>
                      <m:rPr>
                        <m:nor/>
                      </m:rPr>
                      <a:rPr lang="en-US" baseline="-25000"/>
                      <m:t>i</m:t>
                    </m:r>
                    <m:r>
                      <m:rPr>
                        <m:nor/>
                      </m:rPr>
                      <a:rPr lang="en-US"/>
                      <m:t>.</m:t>
                    </m:r>
                    <m:r>
                      <m:rPr>
                        <m:nor/>
                      </m:rPr>
                      <a:rPr lang="en-US" b="0" i="0" smtClean="0"/>
                      <m:t>) + (</m:t>
                    </m:r>
                    <m:r>
                      <m:rPr>
                        <m:nor/>
                      </m:rPr>
                      <a:rPr lang="en-US"/>
                      <m:t>x</m:t>
                    </m:r>
                    <m:r>
                      <m:rPr>
                        <m:nor/>
                      </m:rPr>
                      <a:rPr lang="en-US" baseline="-25000"/>
                      <m:t>i</m:t>
                    </m:r>
                    <m:r>
                      <m:rPr>
                        <m:nor/>
                      </m:rPr>
                      <a:rPr lang="en-US"/>
                      <m:t>.</m:t>
                    </m:r>
                    <m:r>
                      <m:rPr>
                        <m:nor/>
                      </m:rPr>
                      <a:rPr lang="en-US" b="0" i="0" smtClean="0"/>
                      <m:t> − </m:t>
                    </m:r>
                    <m:r>
                      <m:rPr>
                        <m:nor/>
                      </m:rPr>
                      <a:rPr lang="en-US" b="0" i="0" smtClean="0"/>
                      <m:t>x</m:t>
                    </m:r>
                    <m:r>
                      <m:rPr>
                        <m:nor/>
                      </m:rPr>
                      <a:rPr lang="en-US"/>
                      <m:t>..)</m:t>
                    </m:r>
                    <m:r>
                      <m:rPr>
                        <m:nor/>
                      </m:rPr>
                      <a:rPr lang="en-US" b="0" i="0" smtClean="0"/>
                      <m:t>]</m:t>
                    </m:r>
                    <m:r>
                      <m:rPr>
                        <m:nor/>
                      </m:rPr>
                      <a:rPr lang="en-US" baseline="30000"/>
                      <m:t>2</m:t>
                    </m:r>
                  </m:oMath>
                </a14:m>
                <a:r>
                  <a:rPr lang="en-US" dirty="0" smtClean="0"/>
                  <a:t> =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/>
                          <m:t>i</m:t>
                        </m:r>
                        <m:r>
                          <m:rPr>
                            <m:nor/>
                          </m:rPr>
                          <a:rPr lang="en-US"/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m</m:t>
                        </m:r>
                      </m:sup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nary>
                      <m:naryPr>
                        <m:chr m:val="∑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/>
                          <m:t>j</m:t>
                        </m:r>
                        <m:r>
                          <m:rPr>
                            <m:nor/>
                          </m:rPr>
                          <a:rPr lang="en-US"/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n</m:t>
                        </m:r>
                        <m:r>
                          <m:rPr>
                            <m:nor/>
                          </m:rPr>
                          <a:rPr lang="en-US" baseline="-25000"/>
                          <m:t>i</m:t>
                        </m:r>
                      </m:sup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/>
                      <m:t>x</m:t>
                    </m:r>
                    <m:r>
                      <m:rPr>
                        <m:nor/>
                      </m:rPr>
                      <a:rPr lang="en-US" baseline="-25000"/>
                      <m:t>ij</m:t>
                    </m:r>
                    <m:r>
                      <m:rPr>
                        <m:nor/>
                      </m:rPr>
                      <a:rPr lang="uk-UA"/>
                      <m:t> –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xi</m:t>
                    </m:r>
                    <m:r>
                      <m:rPr>
                        <m:nor/>
                      </m:rPr>
                      <a:rPr lang="en-US"/>
                      <m:t>.)2+ 2</m:t>
                    </m:r>
                    <m:nary>
                      <m:naryPr>
                        <m:chr m:val="∑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/>
                          <m:t>i</m:t>
                        </m:r>
                        <m:r>
                          <m:rPr>
                            <m:nor/>
                          </m:rPr>
                          <a:rPr lang="en-US"/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m</m:t>
                        </m:r>
                      </m:sup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m:rPr>
                        <m:nor/>
                      </m:rPr>
                      <a:rPr lang="en-US"/>
                      <m:t>(</m:t>
                    </m:r>
                    <m:r>
                      <m:rPr>
                        <m:nor/>
                      </m:rPr>
                      <a:rPr lang="en-US"/>
                      <m:t>xi</m:t>
                    </m:r>
                    <m:r>
                      <m:rPr>
                        <m:nor/>
                      </m:rPr>
                      <a:rPr lang="en-US"/>
                      <m:t>. − </m:t>
                    </m:r>
                    <m:r>
                      <m:rPr>
                        <m:nor/>
                      </m:rPr>
                      <a:rPr lang="en-US"/>
                      <m:t>x</m:t>
                    </m:r>
                    <m:r>
                      <m:rPr>
                        <m:nor/>
                      </m:rPr>
                      <a:rPr lang="en-US"/>
                      <m:t>..)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/>
                          <m:t>j</m:t>
                        </m:r>
                        <m:r>
                          <m:rPr>
                            <m:nor/>
                          </m:rPr>
                          <a:rPr lang="en-US"/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n</m:t>
                        </m:r>
                        <m:r>
                          <m:rPr>
                            <m:nor/>
                          </m:rPr>
                          <a:rPr lang="en-US" baseline="-25000"/>
                          <m:t>i</m:t>
                        </m:r>
                      </m:sup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/>
                      <m:t>x</m:t>
                    </m:r>
                    <m:r>
                      <m:rPr>
                        <m:nor/>
                      </m:rPr>
                      <a:rPr lang="en-US" baseline="-25000"/>
                      <m:t>ij</m:t>
                    </m:r>
                    <m:r>
                      <m:rPr>
                        <m:nor/>
                      </m:rPr>
                      <a:rPr lang="uk-UA"/>
                      <m:t> –</m:t>
                    </m:r>
                    <m:r>
                      <m:rPr>
                        <m:nor/>
                      </m:rPr>
                      <a:rPr lang="en-US"/>
                      <m:t>x</m:t>
                    </m:r>
                    <m:r>
                      <m:rPr>
                        <m:nor/>
                      </m:rPr>
                      <a:rPr lang="en-US" baseline="-25000"/>
                      <m:t>i</m:t>
                    </m:r>
                    <m:r>
                      <m:rPr>
                        <m:nor/>
                      </m:rPr>
                      <a:rPr lang="en-US"/>
                      <m:t>.)</m:t>
                    </m:r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/>
                          <m:t>i</m:t>
                        </m:r>
                        <m:r>
                          <m:rPr>
                            <m:nor/>
                          </m:rPr>
                          <a:rPr lang="en-US"/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m</m:t>
                        </m:r>
                      </m:sup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(</m:t>
                    </m:r>
                    <m:r>
                      <m:rPr>
                        <m:nor/>
                      </m:rPr>
                      <a:rPr lang="en-US"/>
                      <m:t>xi</m:t>
                    </m:r>
                    <m:r>
                      <m:rPr>
                        <m:nor/>
                      </m:rPr>
                      <a:rPr lang="en-US"/>
                      <m:t>. − </m:t>
                    </m:r>
                    <m:r>
                      <m:rPr>
                        <m:nor/>
                      </m:rPr>
                      <a:rPr lang="en-US"/>
                      <m:t>x</m:t>
                    </m:r>
                    <m:r>
                      <m:rPr>
                        <m:nor/>
                      </m:rPr>
                      <a:rPr lang="en-US"/>
                      <m:t>..)2</m:t>
                    </m:r>
                    <m:nary>
                      <m:naryPr>
                        <m:chr m:val="∑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/>
                          <m:t>j</m:t>
                        </m:r>
                        <m:r>
                          <m:rPr>
                            <m:nor/>
                          </m:rPr>
                          <a:rPr lang="en-US"/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n</m:t>
                        </m:r>
                        <m:r>
                          <m:rPr>
                            <m:nor/>
                          </m:rPr>
                          <a:rPr lang="en-US" baseline="-25000"/>
                          <m:t>i</m:t>
                        </m:r>
                      </m:sup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 smtClean="0"/>
                  <a:t>1 =</a:t>
                </a:r>
                <a:endParaRPr lang="uk-UA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=</a:t>
                </a:r>
                <a:r>
                  <a:rPr lang="uk-UA" dirty="0" smtClean="0"/>
                  <a:t> 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/>
                          <m:t>i</m:t>
                        </m:r>
                        <m:r>
                          <m:rPr>
                            <m:nor/>
                          </m:rPr>
                          <a:rPr lang="en-US"/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m</m:t>
                        </m:r>
                      </m:sup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n</m:t>
                    </m:r>
                    <m:r>
                      <m:rPr>
                        <m:nor/>
                      </m:rPr>
                      <a:rPr lang="en-US" baseline="-25000"/>
                      <m:t>i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/>
                      <m:t>x</m:t>
                    </m:r>
                    <m:r>
                      <m:rPr>
                        <m:nor/>
                      </m:rPr>
                      <a:rPr lang="en-US" baseline="-25000"/>
                      <m:t>i</m:t>
                    </m:r>
                    <m:r>
                      <m:rPr>
                        <m:nor/>
                      </m:rPr>
                      <a:rPr lang="en-US"/>
                      <m:t>. − </m:t>
                    </m:r>
                    <m:r>
                      <m:rPr>
                        <m:nor/>
                      </m:rPr>
                      <a:rPr lang="en-US"/>
                      <m:t>x</m:t>
                    </m:r>
                    <m:r>
                      <m:rPr>
                        <m:nor/>
                      </m:rPr>
                      <a:rPr lang="en-US"/>
                      <m:t>..)2</m:t>
                    </m:r>
                  </m:oMath>
                </a14:m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/>
                          <m:t>i</m:t>
                        </m:r>
                        <m:r>
                          <m:rPr>
                            <m:nor/>
                          </m:rPr>
                          <a:rPr lang="en-US"/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m</m:t>
                        </m:r>
                      </m:sup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nary>
                      <m:naryPr>
                        <m:chr m:val="∑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/>
                          <m:t>j</m:t>
                        </m:r>
                        <m:r>
                          <m:rPr>
                            <m:nor/>
                          </m:rPr>
                          <a:rPr lang="en-US"/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n</m:t>
                        </m:r>
                        <m:r>
                          <m:rPr>
                            <m:nor/>
                          </m:rPr>
                          <a:rPr lang="en-US" baseline="-25000"/>
                          <m:t>i</m:t>
                        </m:r>
                      </m:sup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/>
                      <m:t>x</m:t>
                    </m:r>
                    <m:r>
                      <m:rPr>
                        <m:nor/>
                      </m:rPr>
                      <a:rPr lang="en-US" baseline="-25000"/>
                      <m:t>ij</m:t>
                    </m:r>
                    <m:r>
                      <m:rPr>
                        <m:nor/>
                      </m:rPr>
                      <a:rPr lang="uk-UA"/>
                      <m:t> –</m:t>
                    </m:r>
                    <m:r>
                      <m:rPr>
                        <m:nor/>
                      </m:rPr>
                      <a:rPr lang="en-US"/>
                      <m:t>x</m:t>
                    </m:r>
                    <m:r>
                      <m:rPr>
                        <m:nor/>
                      </m:rPr>
                      <a:rPr lang="en-US" baseline="-25000"/>
                      <m:t>i</m:t>
                    </m:r>
                    <m:r>
                      <m:rPr>
                        <m:nor/>
                      </m:rPr>
                      <a:rPr lang="en-US"/>
                      <m:t>.)</m:t>
                    </m:r>
                    <m:r>
                      <m:rPr>
                        <m:nor/>
                      </m:rPr>
                      <a:rPr lang="en-US" baseline="30000"/>
                      <m:t>2</m:t>
                    </m:r>
                  </m:oMath>
                </a14:m>
                <a:endParaRPr lang="uk-UA" dirty="0" smtClean="0"/>
              </a:p>
              <a:p>
                <a:pPr marL="0" indent="0" algn="ctr">
                  <a:buNone/>
                </a:pPr>
                <a:endParaRPr lang="uk-UA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2307" y="695734"/>
                <a:ext cx="10380830" cy="2991852"/>
              </a:xfrm>
              <a:blipFill>
                <a:blip r:embed="rId2"/>
                <a:stretch>
                  <a:fillRect t="-101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028249" y="1306027"/>
                <a:ext cx="420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n</m:t>
                      </m:r>
                      <m:r>
                        <m:rPr>
                          <m:nor/>
                        </m:rPr>
                        <a:rPr lang="en-US" baseline="-25000"/>
                        <m:t>i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249" y="1306027"/>
                <a:ext cx="42030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9926961" y="1612238"/>
            <a:ext cx="757990" cy="517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688556" y="2502368"/>
            <a:ext cx="4307306" cy="517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8947696" y="150892"/>
            <a:ext cx="2716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00" dirty="0" smtClean="0"/>
              <a:t>Це = 0 на основі доведеного твердження: сума відхилень елементів статистичного арифметичного розподілу =0</a:t>
            </a:r>
            <a:endParaRPr lang="ru-RU" sz="1100" dirty="0"/>
          </a:p>
        </p:txBody>
      </p:sp>
      <p:cxnSp>
        <p:nvCxnSpPr>
          <p:cNvPr id="24" name="Прямая со стрелкой 23"/>
          <p:cNvCxnSpPr>
            <a:stCxn id="11" idx="1"/>
          </p:cNvCxnSpPr>
          <p:nvPr/>
        </p:nvCxnSpPr>
        <p:spPr>
          <a:xfrm flipH="1">
            <a:off x="10684951" y="1490693"/>
            <a:ext cx="343298" cy="116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7733297" y="953700"/>
            <a:ext cx="1660358" cy="28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301539" y="2376326"/>
            <a:ext cx="2255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00" dirty="0" smtClean="0"/>
              <a:t>Ця тотожність з алгебри представляє розклад форми … суму двох квадратичних форм … </a:t>
            </a:r>
            <a:endParaRPr lang="ru-RU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3841458" y="2578211"/>
            <a:ext cx="54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10205" y="3945552"/>
            <a:ext cx="9571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Кожна з цих </a:t>
            </a:r>
            <a:r>
              <a:rPr lang="uk-UA" dirty="0" err="1"/>
              <a:t>дивіацій</a:t>
            </a:r>
            <a:r>
              <a:rPr lang="uk-UA" dirty="0"/>
              <a:t> має своє число ступенів вільності. Повна </a:t>
            </a:r>
            <a:r>
              <a:rPr lang="uk-UA" dirty="0" err="1"/>
              <a:t>дивіація</a:t>
            </a:r>
            <a:r>
              <a:rPr lang="uk-UA" dirty="0"/>
              <a:t> має (</a:t>
            </a:r>
            <a:r>
              <a:rPr lang="en-US" dirty="0"/>
              <a:t>N</a:t>
            </a:r>
            <a:r>
              <a:rPr lang="uk-UA" dirty="0"/>
              <a:t>-1) ступенів вільності. </a:t>
            </a:r>
            <a:r>
              <a:rPr lang="uk-UA" dirty="0" err="1"/>
              <a:t>Дивіація</a:t>
            </a:r>
            <a:r>
              <a:rPr lang="uk-UA" dirty="0"/>
              <a:t> між групами має (</a:t>
            </a:r>
            <a:r>
              <a:rPr lang="en-US" dirty="0"/>
              <a:t>m</a:t>
            </a:r>
            <a:r>
              <a:rPr lang="uk-UA" dirty="0"/>
              <a:t>-1) ступенів вільності . </a:t>
            </a:r>
            <a:r>
              <a:rPr lang="uk-UA" dirty="0" err="1"/>
              <a:t>Дивіація</a:t>
            </a:r>
            <a:r>
              <a:rPr lang="uk-UA" dirty="0"/>
              <a:t> в групах має (</a:t>
            </a:r>
            <a:r>
              <a:rPr lang="en-US" dirty="0"/>
              <a:t>N</a:t>
            </a:r>
            <a:r>
              <a:rPr lang="uk-UA" dirty="0"/>
              <a:t>-</a:t>
            </a:r>
            <a:r>
              <a:rPr lang="en-US" dirty="0"/>
              <a:t>m</a:t>
            </a:r>
            <a:r>
              <a:rPr lang="uk-UA" dirty="0"/>
              <a:t>) ступенів вільності. Очевидно, що між цими ступенями вільності існує тотожність </a:t>
            </a:r>
          </a:p>
          <a:p>
            <a:pPr algn="ctr"/>
            <a:r>
              <a:rPr lang="en-US" dirty="0"/>
              <a:t>N -1  = (m - 1) + (N – m)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432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59033" y="521369"/>
                <a:ext cx="8915400" cy="1704473"/>
              </a:xfrm>
            </p:spPr>
            <p:txBody>
              <a:bodyPr/>
              <a:lstStyle/>
              <a:p>
                <a:pPr algn="ctr"/>
                <a:r>
                  <a:rPr lang="uk-UA" dirty="0" smtClean="0"/>
                  <a:t>Поділимо тотожність (1) на (</a:t>
                </a:r>
                <a:r>
                  <a:rPr lang="en-US" dirty="0" smtClean="0"/>
                  <a:t>N – 1) </a:t>
                </a:r>
                <a:r>
                  <a:rPr lang="uk-UA" dirty="0" smtClean="0"/>
                  <a:t>і одержимо нову тотожність (2)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uk-UA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 – 1</m:t>
                        </m:r>
                      </m:den>
                    </m:f>
                    <m:nary>
                      <m:naryPr>
                        <m:chr m:val="∑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/>
                          <m:t>i</m:t>
                        </m:r>
                        <m:r>
                          <m:rPr>
                            <m:nor/>
                          </m:rPr>
                          <a:rPr lang="en-US"/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m</m:t>
                        </m:r>
                      </m:sup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/>
                          <m:t>j</m:t>
                        </m:r>
                        <m:r>
                          <m:rPr>
                            <m:nor/>
                          </m:rPr>
                          <a:rPr lang="en-US"/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n</m:t>
                        </m:r>
                        <m:r>
                          <m:rPr>
                            <m:nor/>
                          </m:rPr>
                          <a:rPr lang="en-US" baseline="-25000"/>
                          <m:t>i</m:t>
                        </m:r>
                      </m:sup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/>
                      <m:t>x</m:t>
                    </m:r>
                    <m:r>
                      <m:rPr>
                        <m:nor/>
                      </m:rPr>
                      <a:rPr lang="en-US" baseline="-25000"/>
                      <m:t>ij</m:t>
                    </m:r>
                    <m:r>
                      <m:rPr>
                        <m:nor/>
                      </m:rPr>
                      <a:rPr lang="uk-UA"/>
                      <m:t> –</m:t>
                    </m:r>
                    <m:r>
                      <m:rPr>
                        <m:nor/>
                      </m:rPr>
                      <a:rPr lang="en-US"/>
                      <m:t>x</m:t>
                    </m:r>
                    <m:r>
                      <m:rPr>
                        <m:nor/>
                      </m:rPr>
                      <a:rPr lang="en-US" baseline="-25000"/>
                      <m:t>i</m:t>
                    </m:r>
                    <m:r>
                      <m:rPr>
                        <m:nor/>
                      </m:rPr>
                      <a:rPr lang="en-US"/>
                      <m:t>.)</m:t>
                    </m:r>
                    <m:r>
                      <m:rPr>
                        <m:nor/>
                      </m:rPr>
                      <a:rPr lang="en-US" baseline="30000"/>
                      <m:t>2</m:t>
                    </m:r>
                  </m:oMath>
                </a14:m>
                <a:r>
                  <a:rPr lang="uk-UA" dirty="0" smtClean="0"/>
                  <a:t> =</a:t>
                </a:r>
              </a:p>
              <a:p>
                <a:pPr marL="0" indent="0" algn="ctr">
                  <a:buNone/>
                </a:pPr>
                <a:r>
                  <a:rPr lang="uk-UA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/>
                          <m:t>m</m:t>
                        </m:r>
                        <m:r>
                          <m:rPr>
                            <m:nor/>
                          </m:rPr>
                          <a:rPr lang="uk-UA" b="0" i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</m:t>
                        </m:r>
                        <m:r>
                          <m:rPr>
                            <m:nor/>
                          </m:rPr>
                          <a:rPr lang="uk-UA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 – 1</m:t>
                        </m:r>
                      </m:den>
                    </m:f>
                  </m:oMath>
                </a14:m>
                <a:r>
                  <a:rPr lang="uk-UA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uk-UA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/>
                          <m:t>m</m:t>
                        </m:r>
                        <m:r>
                          <m:rPr>
                            <m:nor/>
                          </m:rPr>
                          <a:rPr lang="en-US" dirty="0"/>
                          <m:t>– 1</m:t>
                        </m:r>
                      </m:den>
                    </m:f>
                  </m:oMath>
                </a14:m>
                <a:r>
                  <a:rPr lang="uk-UA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/>
                          <m:t>i</m:t>
                        </m:r>
                        <m:r>
                          <m:rPr>
                            <m:nor/>
                          </m:rPr>
                          <a:rPr lang="en-US"/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m</m:t>
                        </m:r>
                      </m:sup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n</m:t>
                    </m:r>
                    <m:r>
                      <m:rPr>
                        <m:nor/>
                      </m:rPr>
                      <a:rPr lang="en-US" baseline="-25000"/>
                      <m:t>i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/>
                      <m:t>x</m:t>
                    </m:r>
                    <m:r>
                      <m:rPr>
                        <m:nor/>
                      </m:rPr>
                      <a:rPr lang="en-US" baseline="-25000"/>
                      <m:t>i</m:t>
                    </m:r>
                    <m:r>
                      <m:rPr>
                        <m:nor/>
                      </m:rPr>
                      <a:rPr lang="en-US"/>
                      <m:t>. − </m:t>
                    </m:r>
                    <m:r>
                      <m:rPr>
                        <m:nor/>
                      </m:rPr>
                      <a:rPr lang="en-US"/>
                      <m:t>x</m:t>
                    </m:r>
                    <m:r>
                      <m:rPr>
                        <m:nor/>
                      </m:rPr>
                      <a:rPr lang="en-US"/>
                      <m:t>..)2</m:t>
                    </m:r>
                  </m:oMath>
                </a14:m>
                <a:r>
                  <a:rPr lang="uk-UA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m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 – 1</m:t>
                        </m:r>
                      </m:den>
                    </m:f>
                  </m:oMath>
                </a14:m>
                <a:r>
                  <a:rPr lang="uk-UA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uk-UA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–</m:t>
                        </m:r>
                        <m:r>
                          <m:rPr>
                            <m:nor/>
                          </m:rPr>
                          <a:rPr lang="en-US"/>
                          <m:t>m</m:t>
                        </m:r>
                      </m:den>
                    </m:f>
                  </m:oMath>
                </a14:m>
                <a:r>
                  <a:rPr lang="uk-UA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/>
                          <m:t>i</m:t>
                        </m:r>
                        <m:r>
                          <m:rPr>
                            <m:nor/>
                          </m:rPr>
                          <a:rPr lang="en-US"/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m</m:t>
                        </m:r>
                      </m:sup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nary>
                      <m:naryPr>
                        <m:chr m:val="∑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/>
                          <m:t>j</m:t>
                        </m:r>
                        <m:r>
                          <m:rPr>
                            <m:nor/>
                          </m:rPr>
                          <a:rPr lang="en-US"/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n</m:t>
                        </m:r>
                        <m:r>
                          <m:rPr>
                            <m:nor/>
                          </m:rPr>
                          <a:rPr lang="en-US" baseline="-25000"/>
                          <m:t>i</m:t>
                        </m:r>
                      </m:sup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/>
                      <m:t>x</m:t>
                    </m:r>
                    <m:r>
                      <m:rPr>
                        <m:nor/>
                      </m:rPr>
                      <a:rPr lang="en-US" baseline="-25000"/>
                      <m:t>ij</m:t>
                    </m:r>
                    <m:r>
                      <m:rPr>
                        <m:nor/>
                      </m:rPr>
                      <a:rPr lang="uk-UA"/>
                      <m:t> –</m:t>
                    </m:r>
                    <m:r>
                      <m:rPr>
                        <m:nor/>
                      </m:rPr>
                      <a:rPr lang="en-US"/>
                      <m:t>x</m:t>
                    </m:r>
                    <m:r>
                      <m:rPr>
                        <m:nor/>
                      </m:rPr>
                      <a:rPr lang="en-US" baseline="-25000"/>
                      <m:t>i</m:t>
                    </m:r>
                    <m:r>
                      <m:rPr>
                        <m:nor/>
                      </m:rPr>
                      <a:rPr lang="en-US"/>
                      <m:t>.)</m:t>
                    </m:r>
                    <m:r>
                      <m:rPr>
                        <m:nor/>
                      </m:rPr>
                      <a:rPr lang="en-US" baseline="30000"/>
                      <m:t>2</m:t>
                    </m:r>
                  </m:oMath>
                </a14:m>
                <a:endParaRPr lang="uk-UA" dirty="0"/>
              </a:p>
              <a:p>
                <a:pPr marL="0" indent="0" algn="ctr">
                  <a:buNone/>
                </a:pPr>
                <a:endParaRPr lang="uk-UA" dirty="0" smtClean="0"/>
              </a:p>
              <a:p>
                <a:pPr marL="0" indent="0" algn="ctr"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9033" y="521369"/>
                <a:ext cx="8915400" cy="1704473"/>
              </a:xfrm>
              <a:blipFill rotWithShape="0">
                <a:blip r:embed="rId2"/>
                <a:stretch>
                  <a:fillRect t="-2151" b="-254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404937" y="939360"/>
            <a:ext cx="157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/>
              <a:t>Повна </a:t>
            </a:r>
            <a:r>
              <a:rPr lang="uk-UA" sz="1400" dirty="0" err="1" smtClean="0"/>
              <a:t>варіанса</a:t>
            </a:r>
            <a:endParaRPr lang="ru-RU" sz="1400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4319337" y="1200970"/>
            <a:ext cx="385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04936" y="2046433"/>
                <a:ext cx="2586789" cy="310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1400" dirty="0" smtClean="0"/>
                  <a:t>Варіанса між групами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uk-UA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ru-RU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936" y="2046433"/>
                <a:ext cx="2586789" cy="310213"/>
              </a:xfrm>
              <a:prstGeom prst="rect">
                <a:avLst/>
              </a:prstGeom>
              <a:blipFill rotWithShape="0">
                <a:blip r:embed="rId3"/>
                <a:stretch>
                  <a:fillRect l="-708" t="-3922" b="-17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16579" y="2046432"/>
                <a:ext cx="3525252" cy="310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1400" dirty="0" smtClean="0"/>
                  <a:t>Варіанса у групами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uk-UA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ru-RU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579" y="2046432"/>
                <a:ext cx="3525252" cy="310598"/>
              </a:xfrm>
              <a:prstGeom prst="rect">
                <a:avLst/>
              </a:prstGeom>
              <a:blipFill rotWithShape="0">
                <a:blip r:embed="rId4"/>
                <a:stretch>
                  <a:fillRect l="-519" t="-3922" b="-17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89308" y="2534844"/>
                <a:ext cx="3254541" cy="549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/>
                          <m:t>m</m:t>
                        </m:r>
                        <m:r>
                          <m:rPr>
                            <m:nor/>
                          </m:rPr>
                          <a:rPr lang="uk-UA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</m:t>
                        </m:r>
                        <m:r>
                          <m:rPr>
                            <m:nor/>
                          </m:rPr>
                          <a:rPr lang="uk-UA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 – 1</m:t>
                        </m:r>
                      </m:den>
                    </m:f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–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m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 – 1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 </a:t>
                </a:r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308" y="2534844"/>
                <a:ext cx="3254541" cy="549702"/>
              </a:xfrm>
              <a:prstGeom prst="rect">
                <a:avLst/>
              </a:prstGeom>
              <a:blipFill rotWithShape="0"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38726" y="3391362"/>
                <a:ext cx="111532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 err="1"/>
                  <a:t>Коефіціенти</a:t>
                </a:r>
                <a:r>
                  <a:rPr lang="uk-UA" dirty="0"/>
                  <a:t> при </a:t>
                </a:r>
                <a:r>
                  <a:rPr lang="uk-UA" dirty="0" err="1"/>
                  <a:t>варіансах</a:t>
                </a:r>
                <a:r>
                  <a:rPr lang="uk-UA" dirty="0"/>
                  <a:t> справа додатні і сума їх = 1. Таким чином тотожність (2) вказує на те, що повна </a:t>
                </a:r>
                <a:r>
                  <a:rPr lang="uk-UA" dirty="0" err="1"/>
                  <a:t>варіанса</a:t>
                </a:r>
                <a:r>
                  <a:rPr lang="uk-UA" dirty="0"/>
                  <a:t> є опуклою лінійною комбінацією </a:t>
                </a:r>
                <a:r>
                  <a:rPr lang="uk-UA" dirty="0" err="1"/>
                  <a:t>варіанси</a:t>
                </a:r>
                <a:r>
                  <a:rPr lang="uk-UA" dirty="0"/>
                  <a:t> між групами та </a:t>
                </a:r>
                <a:r>
                  <a:rPr lang="uk-UA" dirty="0" err="1"/>
                  <a:t>варіансами</a:t>
                </a:r>
                <a:r>
                  <a:rPr lang="uk-UA" dirty="0"/>
                  <a:t> у групах. Позначимо </a:t>
                </a:r>
                <a:r>
                  <a:rPr lang="uk-UA" dirty="0" err="1"/>
                  <a:t>варіанси</a:t>
                </a:r>
                <a:r>
                  <a:rPr lang="uk-UA" dirty="0"/>
                  <a:t> </a:t>
                </a:r>
                <a:r>
                  <a:rPr lang="uk-UA" dirty="0" smtClean="0"/>
                  <a:t>через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uk-UA" dirty="0" smtClean="0"/>
                  <a:t> та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uk-UA" dirty="0" smtClean="0"/>
                  <a:t> </a:t>
                </a:r>
                <a:r>
                  <a:rPr lang="uk-UA" dirty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26" y="3391362"/>
                <a:ext cx="11153274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437" t="-2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759033" y="4436842"/>
            <a:ext cx="10432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Припустимо, що </a:t>
            </a:r>
            <a:r>
              <a:rPr lang="en-US" dirty="0"/>
              <a:t>m </a:t>
            </a:r>
            <a:r>
              <a:rPr lang="uk-UA" dirty="0"/>
              <a:t>груп спостережень однорідні, тобто взяті у тої самої генеральної сукупності. Тоді середнє кожної групи буде оцінкою сподівання генеральної сукупності.</a:t>
            </a:r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71065" y="5131572"/>
                <a:ext cx="10420935" cy="148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 smtClean="0"/>
                  <a:t>Якщо припустити, що генеральна сукупність нормально розподілена, то </a:t>
                </a:r>
                <a:r>
                  <a:rPr lang="uk-UA" dirty="0" err="1"/>
                  <a:t>варіанса</a:t>
                </a:r>
                <a:r>
                  <a:rPr lang="uk-UA" dirty="0"/>
                  <a:t> між групами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uk-UA" dirty="0"/>
                  <a:t> і </a:t>
                </a:r>
                <a:r>
                  <a:rPr lang="uk-UA" dirty="0" err="1"/>
                  <a:t>варіанса</a:t>
                </a:r>
                <a:r>
                  <a:rPr lang="uk-UA" dirty="0"/>
                  <a:t> у групах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uk-UA" dirty="0"/>
                  <a:t> є незалежними і незміщеними оцінками дисперсії нормальної генеральної сукупності. (Оцінка називається незміщеною, якщо її сподівання дорівнює оцінюваному параметру: </a:t>
                </a:r>
                <a:r>
                  <a:rPr lang="uk-UA" dirty="0" smtClean="0"/>
                  <a:t>незміщене 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uk-UA" dirty="0" smtClean="0"/>
                  <a:t> = 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uk-UA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uk-UA" dirty="0" smtClean="0"/>
                  <a:t> </a:t>
                </a:r>
                <a:r>
                  <a:rPr lang="uk-UA" dirty="0"/>
                  <a:t>)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065" y="5131572"/>
                <a:ext cx="10420935" cy="1484765"/>
              </a:xfrm>
              <a:prstGeom prst="rect">
                <a:avLst/>
              </a:prstGeom>
              <a:blipFill rotWithShape="0">
                <a:blip r:embed="rId7"/>
                <a:stretch>
                  <a:fillRect l="-527" t="-24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53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95663" y="264696"/>
                <a:ext cx="10108949" cy="1491916"/>
              </a:xfrm>
            </p:spPr>
            <p:txBody>
              <a:bodyPr/>
              <a:lstStyle/>
              <a:p>
                <a:pPr algn="ctr"/>
                <a:r>
                  <a:rPr lang="uk-UA" dirty="0"/>
                  <a:t>Тому для перевірки гіпотези однорідності можна використати критерій Фішера, основаному на статистиці </a:t>
                </a:r>
                <a:endParaRPr lang="uk-UA" dirty="0" smtClean="0"/>
              </a:p>
              <a:p>
                <a:pPr marL="0" indent="0" algn="ctr">
                  <a:buNone/>
                </a:pPr>
                <a:r>
                  <a:rPr lang="en-US" sz="2400" dirty="0" smtClean="0"/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ru-RU" dirty="0"/>
              </a:p>
              <a:p>
                <a:pPr marL="0" indent="0" algn="ctr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5663" y="264696"/>
                <a:ext cx="10108949" cy="1491916"/>
              </a:xfrm>
              <a:blipFill rotWithShape="0">
                <a:blip r:embed="rId2"/>
                <a:stretch>
                  <a:fillRect t="-20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3926" y="1591734"/>
                <a:ext cx="11458074" cy="1225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 smtClean="0"/>
                  <a:t>Якщо при заданому рівні значущості </a:t>
                </a:r>
                <a:r>
                  <a:rPr lang="el-GR" dirty="0" smtClean="0"/>
                  <a:t>λ</a:t>
                </a:r>
                <a:r>
                  <a:rPr lang="uk-UA" dirty="0" smtClean="0"/>
                  <a:t> </a:t>
                </a:r>
                <a:r>
                  <a:rPr lang="uk-UA" dirty="0"/>
                  <a:t>і даних ступенях вільності </a:t>
                </a:r>
                <a:r>
                  <a:rPr lang="en-US" dirty="0" err="1" smtClean="0"/>
                  <a:t>d.f.</a:t>
                </a:r>
                <a:r>
                  <a:rPr lang="en-US" dirty="0" smtClean="0"/>
                  <a:t> = (m-1, N-m),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емп</m:t>
                        </m:r>
                      </m:sub>
                    </m:sSub>
                  </m:oMath>
                </a14:m>
                <a:r>
                  <a:rPr lang="uk-UA" dirty="0" smtClean="0"/>
                  <a:t> </a:t>
                </a:r>
                <a:r>
                  <a:rPr lang="en-US" dirty="0" smtClean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кр</m:t>
                        </m:r>
                      </m:sub>
                    </m:sSub>
                  </m:oMath>
                </a14:m>
                <a:r>
                  <a:rPr lang="uk-UA" dirty="0" smtClean="0"/>
                  <a:t>, </a:t>
                </a:r>
                <a:r>
                  <a:rPr lang="uk-UA" dirty="0"/>
                  <a:t>то гіпотезу однорідності відкидаємо. В протилежному випадку  - гіпотеза не суперечить емпіричним даним.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26" y="1591734"/>
                <a:ext cx="11458074" cy="1225207"/>
              </a:xfrm>
              <a:prstGeom prst="rect">
                <a:avLst/>
              </a:prstGeom>
              <a:blipFill rotWithShape="0">
                <a:blip r:embed="rId3"/>
                <a:stretch>
                  <a:fillRect l="-426" t="-2985" r="-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33926" y="2454442"/>
            <a:ext cx="11117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Обчислення при </a:t>
            </a:r>
            <a:r>
              <a:rPr lang="uk-UA" dirty="0" err="1"/>
              <a:t>однофакторному</a:t>
            </a:r>
            <a:r>
              <a:rPr lang="uk-UA" dirty="0"/>
              <a:t> </a:t>
            </a:r>
            <a:r>
              <a:rPr lang="uk-UA" dirty="0" err="1"/>
              <a:t>варіансному</a:t>
            </a:r>
            <a:r>
              <a:rPr lang="uk-UA" dirty="0"/>
              <a:t> аналізу оформляємо у вигляді наступної таблиці:</a:t>
            </a:r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6918136"/>
                  </p:ext>
                </p:extLst>
              </p:nvPr>
            </p:nvGraphicFramePr>
            <p:xfrm>
              <a:off x="733926" y="3105699"/>
              <a:ext cx="8128000" cy="23327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375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64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2480">
                    <a:tc>
                      <a:txBody>
                        <a:bodyPr/>
                        <a:lstStyle/>
                        <a:p>
                          <a:r>
                            <a:rPr lang="uk-UA" b="1" i="0" dirty="0" smtClean="0"/>
                            <a:t>Мінливість</a:t>
                          </a:r>
                          <a:endParaRPr lang="ru-RU" b="1" i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b="1" dirty="0" err="1" smtClean="0"/>
                            <a:t>Девіація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d.f.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b="1" dirty="0" err="1" smtClean="0"/>
                            <a:t>Варіанса</a:t>
                          </a:r>
                          <a:endParaRPr lang="ru-RU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03788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Між</a:t>
                          </a:r>
                          <a:r>
                            <a:rPr lang="uk-UA" baseline="0" dirty="0" smtClean="0"/>
                            <a:t> групами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nor/>
                                    </m:rPr>
                                    <a:rPr lang="en-US"/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en-US"/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/>
                                    <m:t>m</m:t>
                                  </m:r>
                                </m:sup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/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baseline="-25000"/>
                                <m:t>i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baseline="-25000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. − 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..)2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-1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uk-UA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04546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У групах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nor/>
                                    </m:rPr>
                                    <a:rPr lang="en-US"/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en-US"/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/>
                                    <m:t>m</m:t>
                                  </m:r>
                                </m:sup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nor/>
                                    </m:rPr>
                                    <a:rPr lang="en-US"/>
                                    <m:t>j</m:t>
                                  </m:r>
                                  <m:r>
                                    <m:rPr>
                                      <m:nor/>
                                    </m:rPr>
                                    <a:rPr lang="en-US"/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/>
                                    <m:t>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-25000"/>
                                    <m:t>i</m:t>
                                  </m:r>
                                </m:sup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baseline="-25000"/>
                                <m:t>ij</m:t>
                              </m:r>
                              <m:r>
                                <m:rPr>
                                  <m:nor/>
                                </m:rPr>
                                <a:rPr lang="uk-UA"/>
                                <m:t> –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baseline="-25000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.)</m:t>
                              </m:r>
                              <m:r>
                                <m:rPr>
                                  <m:nor/>
                                </m:rPr>
                                <a:rPr lang="en-US" baseline="30000"/>
                                <m:t>2</m:t>
                              </m:r>
                            </m:oMath>
                          </a14:m>
                          <a:endParaRPr lang="uk-UA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</a:t>
                          </a:r>
                          <a:r>
                            <a:rPr lang="en-US" baseline="0" dirty="0" smtClean="0"/>
                            <a:t> - m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uk-UA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2480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Повна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nor/>
                                    </m:rPr>
                                    <a:rPr lang="en-US"/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en-US"/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/>
                                    <m:t>m</m:t>
                                  </m:r>
                                </m:sup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oMath>
                          </a14:m>
                          <a:r>
                            <a:rPr lang="ru-RU" dirty="0" smtClean="0"/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nor/>
                                    </m:rPr>
                                    <a:rPr lang="en-US"/>
                                    <m:t>j</m:t>
                                  </m:r>
                                  <m:r>
                                    <m:rPr>
                                      <m:nor/>
                                    </m:rPr>
                                    <a:rPr lang="en-US"/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en-US"/>
                                    <m:t>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-25000"/>
                                    <m:t>i</m:t>
                                  </m:r>
                                </m:sup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baseline="-25000"/>
                                <m:t>ij</m:t>
                              </m:r>
                              <m:r>
                                <m:rPr>
                                  <m:nor/>
                                </m:rPr>
                                <a:rPr lang="uk-UA"/>
                                <m:t> –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baseline="-25000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.)</m:t>
                              </m:r>
                              <m:r>
                                <m:rPr>
                                  <m:nor/>
                                </m:rPr>
                                <a:rPr lang="en-US" baseline="30000"/>
                                <m:t>2</m:t>
                              </m:r>
                            </m:oMath>
                          </a14:m>
                          <a:r>
                            <a:rPr lang="uk-UA" dirty="0" smtClean="0"/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</a:t>
                          </a:r>
                          <a:r>
                            <a:rPr lang="en-US" baseline="0" dirty="0" smtClean="0"/>
                            <a:t> -1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6918136"/>
                  </p:ext>
                </p:extLst>
              </p:nvPr>
            </p:nvGraphicFramePr>
            <p:xfrm>
              <a:off x="733926" y="3105699"/>
              <a:ext cx="8128000" cy="23327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375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64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2480">
                    <a:tc>
                      <a:txBody>
                        <a:bodyPr/>
                        <a:lstStyle/>
                        <a:p>
                          <a:r>
                            <a:rPr lang="uk-UA" b="1" i="0" dirty="0" smtClean="0"/>
                            <a:t>Мінливість</a:t>
                          </a:r>
                          <a:endParaRPr lang="ru-RU" b="1" i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b="1" dirty="0" err="1" smtClean="0"/>
                            <a:t>Девіація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d.f.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b="1" dirty="0" err="1" smtClean="0"/>
                            <a:t>Варіанса</a:t>
                          </a:r>
                          <a:endParaRPr lang="ru-RU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03788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Між</a:t>
                          </a:r>
                          <a:r>
                            <a:rPr lang="uk-UA" baseline="0" dirty="0" smtClean="0"/>
                            <a:t> групами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>
                          <a:blip r:embed="rId4"/>
                          <a:stretch>
                            <a:fillRect l="-77546" t="-65217" r="-131944" b="-25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-1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>
                          <a:blip r:embed="rId4"/>
                          <a:stretch>
                            <a:fillRect l="-300901" t="-65217" r="-601" b="-25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04546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У групах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>
                          <a:blip r:embed="rId4"/>
                          <a:stretch>
                            <a:fillRect l="-77546" t="-163793" r="-131944" b="-15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</a:t>
                          </a:r>
                          <a:r>
                            <a:rPr lang="en-US" baseline="0" dirty="0" smtClean="0"/>
                            <a:t> - m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>
                          <a:blip r:embed="rId4"/>
                          <a:stretch>
                            <a:fillRect l="-300901" t="-163793" r="-601" b="-15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1968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Повна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>
                          <a:blip r:embed="rId4"/>
                          <a:stretch>
                            <a:fillRect l="-77546" t="-368675" r="-131944" b="-1168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</a:t>
                          </a:r>
                          <a:r>
                            <a:rPr lang="en-US" baseline="0" dirty="0" smtClean="0"/>
                            <a:t> -1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8987589" y="3105699"/>
            <a:ext cx="3031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Відмітимо, що останній рядок для </a:t>
            </a:r>
            <a:r>
              <a:rPr lang="uk-UA" dirty="0" err="1"/>
              <a:t>девіації</a:t>
            </a:r>
            <a:r>
              <a:rPr lang="uk-UA" dirty="0"/>
              <a:t> та ступенів вільності є сумою двох попередніх рядків, що служить контролем правильності обчислень.</a:t>
            </a:r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237874" y="5582653"/>
                <a:ext cx="97816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 err="1"/>
                  <a:t>Найтрудомісткішим</a:t>
                </a:r>
                <a:r>
                  <a:rPr lang="uk-UA" dirty="0"/>
                  <a:t> буває обчислення </a:t>
                </a:r>
                <a:r>
                  <a:rPr lang="uk-UA" dirty="0" err="1"/>
                  <a:t>девіації</a:t>
                </a:r>
                <a:r>
                  <a:rPr lang="uk-UA" dirty="0"/>
                  <a:t> в групі. При обчислення </a:t>
                </a:r>
                <a:r>
                  <a:rPr lang="uk-UA" dirty="0" err="1"/>
                  <a:t>девіації</a:t>
                </a:r>
                <a:r>
                  <a:rPr lang="uk-UA" dirty="0"/>
                  <a:t> між групами не можна забувати про ваги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n</m:t>
                    </m:r>
                    <m:r>
                      <m:rPr>
                        <m:nor/>
                      </m:rPr>
                      <a:rPr lang="en-US" baseline="-25000"/>
                      <m:t>i</m:t>
                    </m:r>
                  </m:oMath>
                </a14:m>
                <a:r>
                  <a:rPr lang="uk-UA" dirty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874" y="5582653"/>
                <a:ext cx="9781673" cy="923330"/>
              </a:xfrm>
              <a:prstGeom prst="rect">
                <a:avLst/>
              </a:prstGeom>
              <a:blipFill>
                <a:blip r:embed="rId5"/>
                <a:stretch>
                  <a:fillRect l="-498" t="-3974" r="-31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86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71432" y="636141"/>
            <a:ext cx="2243770" cy="663269"/>
          </a:xfrm>
        </p:spPr>
        <p:txBody>
          <a:bodyPr/>
          <a:lstStyle/>
          <a:p>
            <a:r>
              <a:rPr lang="uk-UA" dirty="0" smtClean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12065" y="1760622"/>
            <a:ext cx="8515935" cy="2221831"/>
          </a:xfrm>
        </p:spPr>
        <p:txBody>
          <a:bodyPr/>
          <a:lstStyle/>
          <a:p>
            <a:r>
              <a:rPr lang="uk-UA" dirty="0"/>
              <a:t>Тривалість життя в годинах 4-х вибірок електролампочок була такою:</a:t>
            </a:r>
            <a:endParaRPr lang="ru-RU" dirty="0"/>
          </a:p>
          <a:p>
            <a:r>
              <a:rPr lang="uk-UA" dirty="0" smtClean="0"/>
              <a:t>1-вибірка: 1600  1610  1650  1680  1700 1720  1800</a:t>
            </a:r>
          </a:p>
          <a:p>
            <a:r>
              <a:rPr lang="uk-UA" dirty="0" smtClean="0"/>
              <a:t>2-вибірка: 1580  1640  1640  1700  1750</a:t>
            </a:r>
          </a:p>
          <a:p>
            <a:r>
              <a:rPr lang="uk-UA" dirty="0" smtClean="0"/>
              <a:t>3-вибірка: 1450  1550  1600 1620  1640  1660  1740  1820</a:t>
            </a:r>
          </a:p>
          <a:p>
            <a:r>
              <a:rPr lang="uk-UA" dirty="0" smtClean="0"/>
              <a:t>4-вибірка: 1510  1520  1530 1570  1600  1800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83633" y="4608095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На основі цих даних здійснити </a:t>
            </a:r>
            <a:r>
              <a:rPr lang="uk-UA" dirty="0" err="1"/>
              <a:t>варіансний</a:t>
            </a:r>
            <a:r>
              <a:rPr lang="uk-UA" dirty="0"/>
              <a:t> аналіз і показати, що критерій Фішера не дозволяє відкинути гіпотезу однорідності.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1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16233" y="437147"/>
                <a:ext cx="8915400" cy="429127"/>
              </a:xfrm>
            </p:spPr>
            <p:txBody>
              <a:bodyPr/>
              <a:lstStyle/>
              <a:p>
                <a:r>
                  <a:rPr lang="uk-UA" dirty="0" smtClean="0"/>
                  <a:t>Тут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uk-UA" dirty="0" smtClean="0"/>
                  <a:t> </a:t>
                </a:r>
                <a:r>
                  <a:rPr lang="en-US" dirty="0" smtClean="0"/>
                  <a:t>= 7,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uk-UA" dirty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uk-UA" dirty="0"/>
                  <a:t> </a:t>
                </a:r>
                <a:r>
                  <a:rPr lang="en-US" dirty="0"/>
                  <a:t>= 8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uk-UA" dirty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6, m = 4, N = 26;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6233" y="437147"/>
                <a:ext cx="8915400" cy="429127"/>
              </a:xfrm>
              <a:blipFill rotWithShape="0">
                <a:blip r:embed="rId2"/>
                <a:stretch>
                  <a:fillRect l="-479" t="-8571" b="-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27222" y="1167063"/>
                <a:ext cx="4620126" cy="488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 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1600+1610+1650+1680+1700+1720+1800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 smtClean="0"/>
                  <a:t> =…</a:t>
                </a:r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222" y="1167063"/>
                <a:ext cx="4620126" cy="488403"/>
              </a:xfrm>
              <a:prstGeom prst="rect">
                <a:avLst/>
              </a:prstGeom>
              <a:blipFill rotWithShape="0">
                <a:blip r:embed="rId3"/>
                <a:stretch>
                  <a:fillRect r="-660" b="-3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23811" y="1167062"/>
                <a:ext cx="4620126" cy="488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 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1580+1640+1640+1700+1750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 smtClean="0"/>
                  <a:t> =…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811" y="1167062"/>
                <a:ext cx="4620126" cy="488403"/>
              </a:xfrm>
              <a:prstGeom prst="rect">
                <a:avLst/>
              </a:prstGeom>
              <a:blipFill rotWithShape="0"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27222" y="2507645"/>
                <a:ext cx="144780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сер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 =</m:t>
                    </m:r>
                  </m:oMath>
                </a14:m>
                <a:r>
                  <a:rPr lang="ru-RU" dirty="0" smtClean="0"/>
                  <a:t>1680</a:t>
                </a:r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222" y="2507645"/>
                <a:ext cx="1447800" cy="394210"/>
              </a:xfrm>
              <a:prstGeom prst="rect">
                <a:avLst/>
              </a:prstGeom>
              <a:blipFill rotWithShape="0">
                <a:blip r:embed="rId5"/>
                <a:stretch>
                  <a:fillRect t="-9231" r="-2101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26995" y="2458873"/>
                <a:ext cx="144780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сер2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 =</m:t>
                    </m:r>
                  </m:oMath>
                </a14:m>
                <a:r>
                  <a:rPr lang="ru-RU" dirty="0" smtClean="0"/>
                  <a:t>1662</a:t>
                </a:r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995" y="2458873"/>
                <a:ext cx="1447800" cy="394210"/>
              </a:xfrm>
              <a:prstGeom prst="rect">
                <a:avLst/>
              </a:prstGeom>
              <a:blipFill rotWithShape="0">
                <a:blip r:embed="rId6"/>
                <a:stretch>
                  <a:fillRect t="-9231" r="-2101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26768" y="2458873"/>
                <a:ext cx="144780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сер3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 =</m:t>
                    </m:r>
                  </m:oMath>
                </a14:m>
                <a:r>
                  <a:rPr lang="ru-RU" dirty="0" smtClean="0"/>
                  <a:t>1636</a:t>
                </a:r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768" y="2458873"/>
                <a:ext cx="1447800" cy="394210"/>
              </a:xfrm>
              <a:prstGeom prst="rect">
                <a:avLst/>
              </a:prstGeom>
              <a:blipFill rotWithShape="0">
                <a:blip r:embed="rId7"/>
                <a:stretch>
                  <a:fillRect t="-9231" r="-2101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870657" y="2458873"/>
                <a:ext cx="214563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сер4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 =</m:t>
                    </m:r>
                  </m:oMath>
                </a14:m>
                <a:r>
                  <a:rPr lang="ru-RU" dirty="0" smtClean="0"/>
                  <a:t>1568,33</a:t>
                </a:r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657" y="2458873"/>
                <a:ext cx="2145630" cy="394210"/>
              </a:xfrm>
              <a:prstGeom prst="rect">
                <a:avLst/>
              </a:prstGeom>
              <a:blipFill rotWithShape="0">
                <a:blip r:embed="rId8"/>
                <a:stretch>
                  <a:fillRect t="-9231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227222" y="1655465"/>
            <a:ext cx="48607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00" dirty="0" smtClean="0"/>
              <a:t>Середнє спостережень у 1-вибірці (сума всіх елементів статистичного матеріалу поділена на обсяг статистичного матеріалу).</a:t>
            </a:r>
            <a:endParaRPr lang="ru-RU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705698"/>
                  </p:ext>
                </p:extLst>
              </p:nvPr>
            </p:nvGraphicFramePr>
            <p:xfrm>
              <a:off x="3657601" y="4220373"/>
              <a:ext cx="8128000" cy="22532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6351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607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64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2480">
                    <a:tc>
                      <a:txBody>
                        <a:bodyPr/>
                        <a:lstStyle/>
                        <a:p>
                          <a:r>
                            <a:rPr lang="uk-UA" b="1" i="0" dirty="0" smtClean="0"/>
                            <a:t>Мінливість</a:t>
                          </a:r>
                          <a:endParaRPr lang="ru-RU" b="1" i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b="1" dirty="0" err="1" smtClean="0"/>
                            <a:t>Девіація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d.f.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b="1" dirty="0" err="1" smtClean="0"/>
                            <a:t>Варіанса</a:t>
                          </a:r>
                          <a:endParaRPr lang="ru-RU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03788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Між</a:t>
                          </a:r>
                          <a:r>
                            <a:rPr lang="uk-UA" baseline="0" dirty="0" smtClean="0"/>
                            <a:t> групами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44 360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uk-UA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ru-RU" dirty="0" smtClean="0"/>
                            <a:t>=14 767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04546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У групах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151 351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22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uk-UA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ru-RU" dirty="0" smtClean="0"/>
                            <a:t>= 6</a:t>
                          </a:r>
                          <a:r>
                            <a:rPr lang="ru-RU" baseline="0" dirty="0" smtClean="0"/>
                            <a:t> 880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2480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Повна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195 711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25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705698"/>
                  </p:ext>
                </p:extLst>
              </p:nvPr>
            </p:nvGraphicFramePr>
            <p:xfrm>
              <a:off x="3657601" y="4220373"/>
              <a:ext cx="8128000" cy="22532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63515"/>
                    <a:gridCol w="1806074"/>
                    <a:gridCol w="1426411"/>
                    <a:gridCol w="2032000"/>
                  </a:tblGrid>
                  <a:tr h="422480">
                    <a:tc>
                      <a:txBody>
                        <a:bodyPr/>
                        <a:lstStyle/>
                        <a:p>
                          <a:r>
                            <a:rPr lang="uk-UA" b="1" i="0" dirty="0" smtClean="0"/>
                            <a:t>Мінливість</a:t>
                          </a:r>
                          <a:endParaRPr lang="ru-RU" b="1" i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uk-UA" b="1" dirty="0" err="1" smtClean="0"/>
                            <a:t>Девіація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d.f.</a:t>
                          </a:r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b="1" dirty="0" err="1" smtClean="0"/>
                            <a:t>Варіанса</a:t>
                          </a:r>
                          <a:endParaRPr lang="ru-RU" b="1" dirty="0"/>
                        </a:p>
                      </a:txBody>
                      <a:tcPr/>
                    </a:tc>
                  </a:tr>
                  <a:tr h="703788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Між</a:t>
                          </a:r>
                          <a:r>
                            <a:rPr lang="uk-UA" baseline="0" dirty="0" smtClean="0"/>
                            <a:t> групами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44 360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301201" t="-63793" r="-601" b="-165517"/>
                          </a:stretch>
                        </a:blipFill>
                      </a:tcPr>
                    </a:tc>
                  </a:tr>
                  <a:tr h="704546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У групах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uk-UA" dirty="0" smtClean="0"/>
                            <a:t>151 351</a:t>
                          </a:r>
                          <a:endParaRPr lang="uk-UA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22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301201" t="-163793" r="-601" b="-65517"/>
                          </a:stretch>
                        </a:blipFill>
                      </a:tcPr>
                    </a:tc>
                  </a:tr>
                  <a:tr h="422480"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Повна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195 711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dirty="0" smtClean="0"/>
                            <a:t>25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7802185" y="3456218"/>
                <a:ext cx="2029786" cy="503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/>
                          <m:t>i</m:t>
                        </m:r>
                        <m:r>
                          <m:rPr>
                            <m:nor/>
                          </m:rPr>
                          <a:rPr lang="en-US"/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uk-UA" b="0" i="0" smtClean="0"/>
                          <m:t>4</m:t>
                        </m:r>
                      </m:sup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n</m:t>
                    </m:r>
                    <m:r>
                      <m:rPr>
                        <m:nor/>
                      </m:rPr>
                      <a:rPr lang="en-US" baseline="-25000"/>
                      <m:t>i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/>
                      <m:t>x</m:t>
                    </m:r>
                    <m:r>
                      <m:rPr>
                        <m:nor/>
                      </m:rPr>
                      <a:rPr lang="en-US" baseline="-25000"/>
                      <m:t>i</m:t>
                    </m:r>
                    <m:r>
                      <m:rPr>
                        <m:nor/>
                      </m:rPr>
                      <a:rPr lang="en-US"/>
                      <m:t>. − </m:t>
                    </m:r>
                    <m:r>
                      <m:rPr>
                        <m:nor/>
                      </m:rPr>
                      <a:rPr lang="en-US"/>
                      <m:t>x</m:t>
                    </m:r>
                    <m:r>
                      <m:rPr>
                        <m:nor/>
                      </m:rPr>
                      <a:rPr lang="en-US"/>
                      <m:t>..)2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185" y="3456218"/>
                <a:ext cx="2029786" cy="503023"/>
              </a:xfrm>
              <a:prstGeom prst="rect">
                <a:avLst/>
              </a:prstGeom>
              <a:blipFill rotWithShape="0">
                <a:blip r:embed="rId10"/>
                <a:stretch>
                  <a:fillRect l="-16817" t="-70732" b="-1292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 flipV="1">
            <a:off x="7676147" y="3914773"/>
            <a:ext cx="288758" cy="109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59569" y="3312910"/>
            <a:ext cx="5714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Обчислення </a:t>
            </a:r>
            <a:r>
              <a:rPr lang="uk-UA" dirty="0" err="1" smtClean="0"/>
              <a:t>формляємо</a:t>
            </a:r>
            <a:r>
              <a:rPr lang="uk-UA" dirty="0" smtClean="0"/>
              <a:t> у вигляді таблиці (</a:t>
            </a:r>
            <a:r>
              <a:rPr lang="uk-UA" dirty="0" err="1" smtClean="0"/>
              <a:t>варіансного</a:t>
            </a:r>
            <a:r>
              <a:rPr lang="uk-UA" dirty="0" smtClean="0"/>
              <a:t> аналізу):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418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343</TotalTime>
  <Words>825</Words>
  <Application>Microsoft Office PowerPoint</Application>
  <PresentationFormat>Широкий екран</PresentationFormat>
  <Paragraphs>236</Paragraphs>
  <Slides>17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Times New Roman</vt:lpstr>
      <vt:lpstr>Wingdings 3</vt:lpstr>
      <vt:lpstr>Легкий дым</vt:lpstr>
      <vt:lpstr>Варіансний аналіз</vt:lpstr>
      <vt:lpstr>Варіансний аналіз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Приклад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Варіаційний аналіз</dc:title>
  <dc:creator>Sofia Gorlata</dc:creator>
  <cp:lastModifiedBy>Rostyk</cp:lastModifiedBy>
  <cp:revision>57</cp:revision>
  <dcterms:created xsi:type="dcterms:W3CDTF">2017-10-19T19:31:27Z</dcterms:created>
  <dcterms:modified xsi:type="dcterms:W3CDTF">2017-11-01T09:28:57Z</dcterms:modified>
</cp:coreProperties>
</file>