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78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9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31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6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821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58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42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3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76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74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0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5AD5-D25B-4809-8A9D-586FDECC02E7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65BE-B085-4728-BFE0-12563098B7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58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505097"/>
            <a:ext cx="9144000" cy="1106397"/>
          </a:xfrm>
        </p:spPr>
        <p:txBody>
          <a:bodyPr>
            <a:normAutofit/>
          </a:bodyPr>
          <a:lstStyle/>
          <a:p>
            <a:r>
              <a:rPr lang="uk-UA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Латинський квадрат</a:t>
            </a:r>
            <a:endParaRPr lang="uk-UA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91589" y="2264229"/>
            <a:ext cx="11817531" cy="3718560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Латинським квадратом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порядку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називається таке розміщення  різних елементів, кожен з яких повторений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разів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рядках і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стовпчиках квадрату, при якому кожний елемент зустрічається точно один раз у кожному рядку і кожному стовпчику.</a:t>
            </a:r>
          </a:p>
          <a:p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0" y="371475"/>
                <a:ext cx="12192000" cy="62293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Повна мінливість всіх спостережень виражається рівністю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uk-UA" sz="32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uk-UA" sz="3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  <m:r>
                                  <a:rPr lang="uk-UA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uk-UA" sz="32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 marL="0" indent="0" algn="ctr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яку можна представити суму таких чотирьох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девіацій</a:t>
                </a:r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uk-UA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..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uk-UA" sz="32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uk-UA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sub>
                            </m:sSub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uk-UA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uk-UA" sz="32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uk-UA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sub>
                            </m:sSub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uk-UA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..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uk-UA" sz="32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uk-UA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sub>
                            </m:sSub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uk-UA" sz="32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uk-UA" sz="3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  <m:r>
                                  <a:rPr lang="uk-UA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uk-UA" sz="32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(1)</m:t>
                        </m:r>
                      </m:e>
                    </m:nary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Тотожність (1) очевидна на основі тотожності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uk-UA" sz="3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sub>
                          </m:sSub>
                          <m:r>
                            <a:rPr lang="uk-UA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uk-UA" sz="3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uk-UA" sz="3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uk-UA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uk-UA" sz="3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..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sub>
                          </m:sSub>
                          <m:r>
                            <a:rPr lang="uk-UA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uk-UA" sz="3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..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uk-UA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𝒳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..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uk-UA" sz="32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𝒳</m:t>
                                      </m:r>
                                    </m:e>
                                    <m:sub>
                                      <m:r>
                                        <a:rPr lang="uk-UA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71475"/>
                <a:ext cx="12192000" cy="6229350"/>
              </a:xfrm>
              <a:blipFill>
                <a:blip r:embed="rId2"/>
                <a:stretch>
                  <a:fillRect t="-21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0" y="231956"/>
                <a:ext cx="12192000" cy="653460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чином тотожність (1) вказує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uk-UA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те,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що повна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девіація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розколюється на 4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девіації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девіація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між груп ознаки А,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девіація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між груп ознаки В,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девіація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між груп ознаки С і залишкова 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девіація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Кожна, з яких має своє число вільності. Повна має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</m:t>
                    </m:r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кожна між групами має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m-1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ступінь вільності(для кожної групи)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- 3m – 2 = (m-1)(m-2)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= (m-1)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m-1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m-1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(m-1)(m-2)  </a:t>
                </a:r>
              </a:p>
              <a:p>
                <a:pPr marL="0" indent="0" algn="ctr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Звідси виходить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що порядок латинського квадрату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може бути найменше 3 (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m≥3)</a:t>
                </a:r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32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31956"/>
                <a:ext cx="12192000" cy="6534604"/>
              </a:xfrm>
              <a:blipFill>
                <a:blip r:embed="rId2"/>
                <a:stretch>
                  <a:fillRect l="-550" r="-14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0" y="191588"/>
                <a:ext cx="12192000" cy="66010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Очевидно, що між ступенями вільності має місце тотожність </a:t>
                </a:r>
                <a: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=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m-1) +(m-1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+(m-1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-(3m-2)) = (m-1)(m-2)</a:t>
                </a:r>
                <a:endParaRPr lang="uk-U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Припустимо, що спостереження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однорідні і взяті з нормальної генеральної сукупності, тоді варіанса   </a:t>
                </a:r>
                <a:r>
                  <a:rPr lang="uk-UA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uk-UA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uk-UA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𝒳</m:t>
                                  </m:r>
                                </m:e>
                                <m:sub>
                                  <m:r>
                                    <a:rPr lang="uk-UA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uk-UA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𝒳</m:t>
                                  </m:r>
                                </m:e>
                                <m:sub>
                                  <m:r>
                                    <a:rPr lang="uk-UA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sub>
                              </m:sSub>
                              <m:r>
                                <a:rPr lang="uk-UA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uk-UA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 незліченними і незалежними оцінками </a:t>
                </a:r>
                <a:r>
                  <a:rPr lang="uk-UA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дисперсій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нормальної генеральної сукупності. Звідси виходить, що для перевірки гіпотез однорідності можна використати критерій Фішера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uk-U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 статистика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Обчислення при варіансному аналізі латинського квадрату. Записуємо у вигляді такої таблиці</a:t>
                </a:r>
                <a:b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uk-UA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1588"/>
                <a:ext cx="12192000" cy="6601097"/>
              </a:xfrm>
              <a:blipFill>
                <a:blip r:embed="rId2"/>
                <a:stretch>
                  <a:fillRect l="-1000" t="-15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0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440343"/>
                  </p:ext>
                </p:extLst>
              </p:nvPr>
            </p:nvGraphicFramePr>
            <p:xfrm>
              <a:off x="-2" y="1"/>
              <a:ext cx="12192004" cy="4939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7145">
                      <a:extLst>
                        <a:ext uri="{9D8B030D-6E8A-4147-A177-3AD203B41FA5}">
                          <a16:colId xmlns:a16="http://schemas.microsoft.com/office/drawing/2014/main" xmlns="" val="3994959867"/>
                        </a:ext>
                      </a:extLst>
                    </a:gridCol>
                    <a:gridCol w="3614057">
                      <a:extLst>
                        <a:ext uri="{9D8B030D-6E8A-4147-A177-3AD203B41FA5}">
                          <a16:colId xmlns:a16="http://schemas.microsoft.com/office/drawing/2014/main" xmlns="" val="78270452"/>
                        </a:ext>
                      </a:extLst>
                    </a:gridCol>
                    <a:gridCol w="3352801">
                      <a:extLst>
                        <a:ext uri="{9D8B030D-6E8A-4147-A177-3AD203B41FA5}">
                          <a16:colId xmlns:a16="http://schemas.microsoft.com/office/drawing/2014/main" xmlns="" val="3215257277"/>
                        </a:ext>
                      </a:extLst>
                    </a:gridCol>
                    <a:gridCol w="3048001">
                      <a:extLst>
                        <a:ext uri="{9D8B030D-6E8A-4147-A177-3AD203B41FA5}">
                          <a16:colId xmlns:a16="http://schemas.microsoft.com/office/drawing/2014/main" xmlns="" val="824711301"/>
                        </a:ext>
                      </a:extLst>
                    </a:gridCol>
                  </a:tblGrid>
                  <a:tr h="460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/>
                            <a:t>Мінливість</a:t>
                          </a:r>
                          <a:endParaRPr lang="uk-U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err="1" smtClean="0"/>
                            <a:t>Девіація</a:t>
                          </a:r>
                          <a:endParaRPr lang="uk-U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d. f.</a:t>
                          </a:r>
                          <a:endParaRPr lang="uk-U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/>
                            <a:t>Варіанса</a:t>
                          </a:r>
                          <a:endParaRPr lang="uk-U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7582610"/>
                      </a:ext>
                    </a:extLst>
                  </a:tr>
                  <a:tr h="2284762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Між гр. А</a:t>
                          </a:r>
                        </a:p>
                        <a:p>
                          <a:endParaRPr lang="en-US" sz="1000" dirty="0" smtClean="0"/>
                        </a:p>
                        <a:p>
                          <a:endParaRPr lang="en-US" sz="1000" dirty="0" smtClean="0"/>
                        </a:p>
                        <a:p>
                          <a:endParaRPr lang="en-US" sz="1000" dirty="0" smtClean="0"/>
                        </a:p>
                        <a:p>
                          <a:endParaRPr lang="uk-UA" sz="1000" dirty="0" smtClean="0"/>
                        </a:p>
                        <a:p>
                          <a:r>
                            <a:rPr lang="uk-UA" dirty="0" smtClean="0"/>
                            <a:t>Між гр. В</a:t>
                          </a:r>
                          <a:endParaRPr lang="en-US" sz="1100" dirty="0" smtClean="0"/>
                        </a:p>
                        <a:p>
                          <a:endParaRPr lang="en-US" sz="1100" dirty="0" smtClean="0"/>
                        </a:p>
                        <a:p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Між гр. С</a:t>
                          </a:r>
                        </a:p>
                        <a:p>
                          <a:endParaRPr lang="en-US" dirty="0" smtClean="0"/>
                        </a:p>
                        <a:p>
                          <a:endParaRPr lang="uk-UA" sz="1000" dirty="0" smtClean="0"/>
                        </a:p>
                        <a:p>
                          <a:r>
                            <a:rPr lang="uk-UA" dirty="0" smtClean="0"/>
                            <a:t>Залишкова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i="1" dirty="0"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𝒳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..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𝒳</m:t>
                                            </m:r>
                                          </m:e>
                                          <m:sub>
                                            <m:r>
                                              <a:rPr lang="uk-UA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…</m:t>
                                            </m:r>
                                          </m:sub>
                                        </m:sSub>
                                        <m:r>
                                          <a:rPr lang="uk-UA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i="1" dirty="0"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𝒳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6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𝒳</m:t>
                                            </m:r>
                                          </m:e>
                                          <m:sub>
                                            <m:r>
                                              <a:rPr lang="uk-UA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…</m:t>
                                            </m:r>
                                          </m:sub>
                                        </m:sSub>
                                        <m:r>
                                          <a:rPr lang="uk-UA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i="1" dirty="0"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𝒳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..</m:t>
                                            </m:r>
                                            <m:r>
                                              <a:rPr lang="en-US" sz="16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𝒳</m:t>
                                            </m:r>
                                          </m:e>
                                          <m:sub>
                                            <m:r>
                                              <a:rPr lang="uk-UA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…</m:t>
                                            </m:r>
                                          </m:sub>
                                        </m:sSub>
                                        <m:r>
                                          <a:rPr lang="uk-UA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uk-UA" sz="16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6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6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𝑖𝑗𝑘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6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600" dirty="0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600" dirty="0" smtClean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..</m:t>
                                                </m:r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...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6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b="0" i="1" smtClean="0">
                                        <a:latin typeface="Cambria Math" panose="02040503050406030204" pitchFamily="18" charset="0"/>
                                      </a:rPr>
                                      <m:t>В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b="0" i="1" smtClean="0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dirty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b="0" i="1" smtClean="0">
                                        <a:latin typeface="Cambria Math" panose="02040503050406030204" pitchFamily="18" charset="0"/>
                                      </a:rPr>
                                      <m:t>З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dirty="0"/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46666341"/>
                      </a:ext>
                    </a:extLst>
                  </a:tr>
                  <a:tr h="148709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Повна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dirty="0">
                                                <a:latin typeface="Cambria Math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800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𝑖𝑗𝑘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8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i="1" dirty="0">
                                                    <a:latin typeface="Cambria Math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...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uk-UA" sz="18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-1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09971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440343"/>
                  </p:ext>
                </p:extLst>
              </p:nvPr>
            </p:nvGraphicFramePr>
            <p:xfrm>
              <a:off x="-2" y="1"/>
              <a:ext cx="12192004" cy="49394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7145">
                      <a:extLst>
                        <a:ext uri="{9D8B030D-6E8A-4147-A177-3AD203B41FA5}">
                          <a16:colId xmlns:a16="http://schemas.microsoft.com/office/drawing/2014/main" val="3994959867"/>
                        </a:ext>
                      </a:extLst>
                    </a:gridCol>
                    <a:gridCol w="3614057">
                      <a:extLst>
                        <a:ext uri="{9D8B030D-6E8A-4147-A177-3AD203B41FA5}">
                          <a16:colId xmlns:a16="http://schemas.microsoft.com/office/drawing/2014/main" val="78270452"/>
                        </a:ext>
                      </a:extLst>
                    </a:gridCol>
                    <a:gridCol w="3352801">
                      <a:extLst>
                        <a:ext uri="{9D8B030D-6E8A-4147-A177-3AD203B41FA5}">
                          <a16:colId xmlns:a16="http://schemas.microsoft.com/office/drawing/2014/main" val="3215257277"/>
                        </a:ext>
                      </a:extLst>
                    </a:gridCol>
                    <a:gridCol w="3048001">
                      <a:extLst>
                        <a:ext uri="{9D8B030D-6E8A-4147-A177-3AD203B41FA5}">
                          <a16:colId xmlns:a16="http://schemas.microsoft.com/office/drawing/2014/main" val="82471130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/>
                            <a:t>Мінливість</a:t>
                          </a:r>
                          <a:endParaRPr lang="uk-U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err="1" smtClean="0"/>
                            <a:t>Девіація</a:t>
                          </a:r>
                          <a:endParaRPr lang="uk-U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d. f.</a:t>
                          </a:r>
                          <a:endParaRPr lang="uk-U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3200" dirty="0" smtClean="0"/>
                            <a:t>Варіанса</a:t>
                          </a:r>
                          <a:endParaRPr lang="uk-U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582610"/>
                      </a:ext>
                    </a:extLst>
                  </a:tr>
                  <a:tr h="287324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Між гр. А</a:t>
                          </a:r>
                        </a:p>
                        <a:p>
                          <a:endParaRPr lang="en-US" sz="1000" dirty="0" smtClean="0"/>
                        </a:p>
                        <a:p>
                          <a:endParaRPr lang="en-US" sz="1000" dirty="0" smtClean="0"/>
                        </a:p>
                        <a:p>
                          <a:endParaRPr lang="en-US" sz="1000" dirty="0" smtClean="0"/>
                        </a:p>
                        <a:p>
                          <a:endParaRPr lang="uk-UA" sz="1000" dirty="0" smtClean="0"/>
                        </a:p>
                        <a:p>
                          <a:r>
                            <a:rPr lang="uk-UA" dirty="0" smtClean="0"/>
                            <a:t>Між гр. В</a:t>
                          </a:r>
                          <a:endParaRPr lang="en-US" sz="1100" dirty="0" smtClean="0"/>
                        </a:p>
                        <a:p>
                          <a:endParaRPr lang="en-US" sz="1100" dirty="0" smtClean="0"/>
                        </a:p>
                        <a:p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Між гр. С</a:t>
                          </a:r>
                        </a:p>
                        <a:p>
                          <a:endParaRPr lang="en-US" dirty="0" smtClean="0"/>
                        </a:p>
                        <a:p>
                          <a:endParaRPr lang="uk-UA" sz="1000" dirty="0" smtClean="0"/>
                        </a:p>
                        <a:p>
                          <a:r>
                            <a:rPr lang="uk-UA" dirty="0" smtClean="0"/>
                            <a:t>Залишкова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60540" t="-22881" r="-177909" b="-52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m-1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300600" t="-22881" r="-800" b="-52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6666341"/>
                      </a:ext>
                    </a:extLst>
                  </a:tr>
                  <a:tr h="148709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Повна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60540" t="-237705" r="-177909" b="-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172777" t="-237705" r="-91470" b="-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9971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Прямокутник 1"/>
          <p:cNvSpPr/>
          <p:nvPr/>
        </p:nvSpPr>
        <p:spPr>
          <a:xfrm>
            <a:off x="0" y="495895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Зазначимо, що варіансний аналіз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планом є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випадком неповного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трифакторного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варіансного аналізу, коли число рівнів 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кожної ознаки є однаковою.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78377" y="418010"/>
                <a:ext cx="11826240" cy="61656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uk-UA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Приклад: </a:t>
                </a:r>
                <a:br>
                  <a:rPr lang="uk-UA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оцінки впливу добрив на урожай ячменю статистична лабораторія </a:t>
                </a:r>
                <a:r>
                  <a:rPr lang="uk-UA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Ротамстедського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дослідної станції в Англії(1929 рік) (керівник Рональд Фішер). </a:t>
                </a:r>
                <a:r>
                  <a:rPr lang="uk-UA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провела</a:t>
                </a:r>
                <a:r>
                  <a:rPr lang="uk-UA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експеримент методом латинського квадрату. 5 типів добрив: С, М,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 U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внесено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25 ділянок за схемою.</a:t>
                </a:r>
              </a:p>
              <a:p>
                <a:pPr marL="0" indent="0">
                  <a:buNone/>
                </a:pPr>
                <a:endParaRPr lang="uk-UA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uk-UA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" y="418010"/>
                <a:ext cx="11826240" cy="6165669"/>
              </a:xfrm>
              <a:blipFill rotWithShape="1">
                <a:blip r:embed="rId2"/>
                <a:stretch>
                  <a:fillRect l="-1082" t="-1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370033"/>
                  </p:ext>
                </p:extLst>
              </p:nvPr>
            </p:nvGraphicFramePr>
            <p:xfrm>
              <a:off x="174172" y="975370"/>
              <a:ext cx="11922034" cy="4737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1017">
                      <a:extLst>
                        <a:ext uri="{9D8B030D-6E8A-4147-A177-3AD203B41FA5}">
                          <a16:colId xmlns:a16="http://schemas.microsoft.com/office/drawing/2014/main" xmlns="" val="1235578032"/>
                        </a:ext>
                      </a:extLst>
                    </a:gridCol>
                    <a:gridCol w="5961017">
                      <a:extLst>
                        <a:ext uri="{9D8B030D-6E8A-4147-A177-3AD203B41FA5}">
                          <a16:colId xmlns:a16="http://schemas.microsoft.com/office/drawing/2014/main" xmlns="" val="4128432115"/>
                        </a:ext>
                      </a:extLst>
                    </a:gridCol>
                  </a:tblGrid>
                  <a:tr h="296962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uk-UA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32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𝟎𝟐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𝟐𝟒𝟓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𝟐𝟓𝟏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𝟐𝟐𝟔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𝟐𝟑𝟖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𝟐𝟗𝟒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𝟐𝟕𝟑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𝟐𝟗𝟒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𝟐𝟔𝟒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𝟐𝟔𝟓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𝟑𝟏𝟔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𝟐𝟕𝟏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𝟐𝟖𝟖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𝟐𝟖𝟔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𝟐𝟕𝟔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𝟑𝟎𝟑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𝟑𝟎𝟔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𝟐𝟗𝟓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𝟐𝟓𝟐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𝟐𝟔𝟒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𝟑𝟎𝟔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𝟑𝟎𝟎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𝟐𝟗𝟖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𝟑𝟎𝟔</m:t>
                                      </m:r>
                                    </m:e>
                                    <m:e>
                                      <m:r>
                                        <a:rPr lang="uk-UA" sz="32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𝟐𝟑𝟔</m:t>
                                      </m:r>
                                    </m:e>
                                  </m:mr>
                                </m: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u="sng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𝟐𝟓𝟐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uk-UA" sz="3200" b="1" dirty="0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𝟐𝟕𝟖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uk-UA" sz="3200" b="1" dirty="0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𝟐𝟖𝟐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uk-UA" sz="3200" b="1" dirty="0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𝟐𝟖𝟒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uk-UA" sz="3200" b="1" dirty="0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uk-UA" sz="32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𝟐𝟗𝟑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uk-UA" sz="32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uk-UA" sz="3200" b="1" dirty="0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uk-UA" dirty="0" smtClean="0"/>
                            <a:t> </a:t>
                          </a:r>
                          <a:endParaRPr lang="uk-U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48560802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04,2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 smtClean="0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uk-UA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.1.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79,0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 smtClean="0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uk-UA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.2.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85,2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 smtClean="0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uk-UA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.3.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66,8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 smtClean="0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uk-UA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.4.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59,8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uk-UA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 smtClean="0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uk-UA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.5.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uk-UA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𝒳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  <m:r>
                                  <a:rPr lang="uk-UA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=279,0</m:t>
                                </m:r>
                              </m:oMath>
                            </m:oMathPara>
                          </a14:m>
                          <a:endParaRPr lang="uk-U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26727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370033"/>
                  </p:ext>
                </p:extLst>
              </p:nvPr>
            </p:nvGraphicFramePr>
            <p:xfrm>
              <a:off x="174172" y="975370"/>
              <a:ext cx="11922034" cy="4737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1017">
                      <a:extLst>
                        <a:ext uri="{9D8B030D-6E8A-4147-A177-3AD203B41FA5}">
                          <a16:colId xmlns:a16="http://schemas.microsoft.com/office/drawing/2014/main" val="1235578032"/>
                        </a:ext>
                      </a:extLst>
                    </a:gridCol>
                    <a:gridCol w="5961017">
                      <a:extLst>
                        <a:ext uri="{9D8B030D-6E8A-4147-A177-3AD203B41FA5}">
                          <a16:colId xmlns:a16="http://schemas.microsoft.com/office/drawing/2014/main" val="4128432115"/>
                        </a:ext>
                      </a:extLst>
                    </a:gridCol>
                  </a:tblGrid>
                  <a:tr h="2969622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102" t="-410" r="-100306" b="-5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4" t="-410" r="-409" b="-5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560802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" t="-168966" r="-100306" b="-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04" t="-168966" r="-409" b="-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727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0" y="0"/>
            <a:ext cx="12096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Одержано такі урожаї ячменю(в чвертях фунтів на 1/40 ара)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акр = 40 арів = 4046,86м2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4754" y="4511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90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05271"/>
              </p:ext>
            </p:extLst>
          </p:nvPr>
        </p:nvGraphicFramePr>
        <p:xfrm>
          <a:off x="121920" y="78379"/>
          <a:ext cx="11948160" cy="242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40">
                  <a:extLst>
                    <a:ext uri="{9D8B030D-6E8A-4147-A177-3AD203B41FA5}">
                      <a16:colId xmlns:a16="http://schemas.microsoft.com/office/drawing/2014/main" xmlns="" val="2275905346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xmlns="" val="506431782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xmlns="" val="678203522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xmlns="" val="3738244239"/>
                    </a:ext>
                  </a:extLst>
                </a:gridCol>
              </a:tblGrid>
              <a:tr h="53993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Мінливість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err="1" smtClean="0"/>
                        <a:t>Девіація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d.f.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Варіанса</a:t>
                      </a:r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82798"/>
                  </a:ext>
                </a:extLst>
              </a:tr>
              <a:tr h="1184365">
                <a:tc>
                  <a:txBody>
                    <a:bodyPr/>
                    <a:lstStyle/>
                    <a:p>
                      <a:r>
                        <a:rPr lang="uk-UA" dirty="0" smtClean="0"/>
                        <a:t>Між рядками А</a:t>
                      </a:r>
                    </a:p>
                    <a:p>
                      <a:r>
                        <a:rPr lang="uk-UA" dirty="0" smtClean="0"/>
                        <a:t>Між стовпчиками В</a:t>
                      </a:r>
                    </a:p>
                    <a:p>
                      <a:r>
                        <a:rPr lang="uk-UA" dirty="0" smtClean="0"/>
                        <a:t>Між добрив </a:t>
                      </a:r>
                      <a:r>
                        <a:rPr lang="en-US" dirty="0" smtClean="0"/>
                        <a:t>T</a:t>
                      </a:r>
                    </a:p>
                    <a:p>
                      <a:r>
                        <a:rPr lang="uk-UA" dirty="0" smtClean="0"/>
                        <a:t>Залишкова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5028,8</a:t>
                      </a:r>
                    </a:p>
                    <a:p>
                      <a:pPr algn="ctr"/>
                      <a:r>
                        <a:rPr lang="uk-UA" dirty="0" smtClean="0"/>
                        <a:t>5954,8</a:t>
                      </a:r>
                    </a:p>
                    <a:p>
                      <a:pPr algn="ctr"/>
                      <a:r>
                        <a:rPr lang="uk-UA" dirty="0" smtClean="0"/>
                        <a:t>2452,0</a:t>
                      </a:r>
                    </a:p>
                    <a:p>
                      <a:pPr algn="ctr"/>
                      <a:r>
                        <a:rPr lang="uk-UA" dirty="0" smtClean="0"/>
                        <a:t>1306,4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</a:p>
                    <a:p>
                      <a:pPr algn="ctr"/>
                      <a:r>
                        <a:rPr lang="uk-UA" dirty="0" smtClean="0"/>
                        <a:t>4</a:t>
                      </a:r>
                    </a:p>
                    <a:p>
                      <a:pPr algn="ctr"/>
                      <a:r>
                        <a:rPr lang="uk-UA" dirty="0" smtClean="0"/>
                        <a:t>4</a:t>
                      </a:r>
                    </a:p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1257,20</a:t>
                      </a:r>
                    </a:p>
                    <a:p>
                      <a:pPr algn="ctr"/>
                      <a:r>
                        <a:rPr lang="uk-UA" dirty="0" smtClean="0"/>
                        <a:t>1488,70</a:t>
                      </a:r>
                    </a:p>
                    <a:p>
                      <a:pPr algn="ctr"/>
                      <a:r>
                        <a:rPr lang="uk-UA" dirty="0" smtClean="0"/>
                        <a:t>613,00</a:t>
                      </a:r>
                    </a:p>
                    <a:p>
                      <a:pPr algn="ctr"/>
                      <a:r>
                        <a:rPr lang="uk-UA" dirty="0" smtClean="0"/>
                        <a:t>108,87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78267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uk-UA" dirty="0" smtClean="0"/>
                        <a:t>Повна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14 742,0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57335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752335"/>
                <a:ext cx="11852366" cy="4441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Оцінимо вплив добрив. Знайдемо для цього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емп</m:t>
                        </m:r>
                      </m:sub>
                    </m:sSub>
                    <m:r>
                      <a:rPr lang="uk-UA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uk-UA" sz="3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uk-UA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емп</m:t>
                        </m:r>
                      </m:sub>
                    </m:sSub>
                    <m:r>
                      <a:rPr lang="uk-UA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613, 0</m:t>
                        </m:r>
                        <m:r>
                          <a:rPr lang="uk-UA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108,8</m:t>
                        </m:r>
                        <m:r>
                          <a:rPr lang="uk-UA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=5,61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uk-UA" sz="32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емп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uk-UA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крит</m:t>
                          </m:r>
                        </m:sub>
                      </m:sSub>
                      <m:r>
                        <a:rPr lang="uk-UA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uk-UA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гіпотезу відкидаємо</m:t>
                      </m:r>
                    </m:oMath>
                  </m:oMathPara>
                </a14:m>
                <a:endParaRPr lang="uk-UA" sz="32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Добрива виявляють істотний вплив на урожай ячменю.</a:t>
                </a:r>
              </a:p>
              <a:p>
                <a:endParaRPr lang="uk-UA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52335"/>
                <a:ext cx="11852366" cy="4441344"/>
              </a:xfrm>
              <a:prstGeom prst="rect">
                <a:avLst/>
              </a:prstGeom>
              <a:blipFill>
                <a:blip r:embed="rId2"/>
                <a:stretch>
                  <a:fillRect l="-1286" t="-192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65074" y="3524694"/>
                <a:ext cx="5207726" cy="1121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Беремо </a:t>
                </a:r>
                <a:r>
                  <a:rPr lang="el-GR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=0,10 </a:t>
                </a:r>
                <a:r>
                  <a:rPr lang="en-US" sz="3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d.f.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(4,12) </a:t>
                </a:r>
                <a:b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uk-UA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крит</m:t>
                        </m:r>
                      </m:sub>
                    </m:sSub>
                    <m:r>
                      <a:rPr lang="uk-UA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uk-UA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3,76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4" y="3524694"/>
                <a:ext cx="5207726" cy="1121333"/>
              </a:xfrm>
              <a:prstGeom prst="rect">
                <a:avLst/>
              </a:prstGeom>
              <a:blipFill>
                <a:blip r:embed="rId3"/>
                <a:stretch>
                  <a:fillRect l="-3044" t="-7609" b="-125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трьох латинських квадратів 5 порядку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242889" y="1709738"/>
                <a:ext cx="3443288" cy="47577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uk-UA" sz="3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uk-UA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9" y="1709738"/>
                <a:ext cx="3443288" cy="4757738"/>
              </a:xfrm>
              <a:blipFill>
                <a:blip r:embed="rId2"/>
                <a:stretch>
                  <a:fillRect t="-15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Місце для вмісту 2"/>
              <p:cNvSpPr txBox="1">
                <a:spLocks/>
              </p:cNvSpPr>
              <p:nvPr/>
            </p:nvSpPr>
            <p:spPr>
              <a:xfrm>
                <a:off x="4031457" y="3962400"/>
                <a:ext cx="3443288" cy="4757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uk-UA" sz="3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mr>
                      </m:m>
                    </m:oMath>
                  </m:oMathPara>
                </a14:m>
                <a:endParaRPr 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Місце для вмісту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57" y="3962400"/>
                <a:ext cx="3443288" cy="4757738"/>
              </a:xfrm>
              <a:prstGeom prst="rect">
                <a:avLst/>
              </a:prstGeom>
              <a:blipFill>
                <a:blip r:embed="rId3"/>
                <a:stretch>
                  <a:fillRect t="-1667" r="-24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Місце для вмісту 2"/>
              <p:cNvSpPr txBox="1">
                <a:spLocks/>
              </p:cNvSpPr>
              <p:nvPr/>
            </p:nvSpPr>
            <p:spPr>
              <a:xfrm>
                <a:off x="8081964" y="1690688"/>
                <a:ext cx="3443288" cy="4757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uk-UA" sz="3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mr>
                        <m:mr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mr>
                        <m:mr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mr>
                        <m:mr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mr>
                        <m:mr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mr>
                      </m:m>
                    </m:oMath>
                  </m:oMathPara>
                </a14:m>
                <a:endParaRPr 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Місце для вмісту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4" y="1690688"/>
                <a:ext cx="3443288" cy="4757738"/>
              </a:xfrm>
              <a:prstGeom prst="rect">
                <a:avLst/>
              </a:prstGeom>
              <a:blipFill>
                <a:blip r:embed="rId4"/>
                <a:stretch>
                  <a:fillRect t="-204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00838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Латинський квадрат називається </a:t>
            </a: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якщо у 1-му рядку і 1-му стовпчику символи виступають у загальноприйнятому порядку.</a:t>
            </a:r>
            <a:b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стандартні квадрати називають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спряженими, якщо рядки одного є стовпчиками другого.</a:t>
            </a:r>
            <a:b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Латинський квадрат називається</a:t>
            </a: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симетричним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від зміни рядків на стовпчики він не зміниться. </a:t>
            </a:r>
            <a:b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Перший з квадратів стандартний.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371475"/>
            <a:ext cx="12192000" cy="6229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латинські квадрати називаються </a:t>
            </a: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ортогональними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якщо при накладанні кожний символ одного квадрата зустрічається з кожним символом другого квадрата точно один раз.</a:t>
            </a:r>
          </a:p>
          <a:p>
            <a:pPr marL="0" indent="0" algn="ctr">
              <a:buNone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 і третій квадрати </a:t>
            </a: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ортогональні.</a:t>
            </a:r>
          </a:p>
          <a:p>
            <a:pPr marL="0" indent="0" algn="ctr">
              <a:buNone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ортогональні латинські квадрати один з яких заданий латинськими літерами, а другий грецькими, називається греко- латинським квадратом.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28638"/>
            <a:ext cx="12192000" cy="1271587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Греко-латинський квадрат можна записати одним квадратом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2"/>
              <p:cNvSpPr txBox="1">
                <a:spLocks/>
              </p:cNvSpPr>
              <p:nvPr/>
            </p:nvSpPr>
            <p:spPr>
              <a:xfrm>
                <a:off x="3220640" y="1800225"/>
                <a:ext cx="5750719" cy="2814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uk-UA" sz="3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mr>
                        <m:m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uk-UA" sz="36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mr>
                      </m:m>
                    </m:oMath>
                  </m:oMathPara>
                </a14:m>
                <a:endParaRPr lang="uk-U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Місце для вмісту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40" y="1800225"/>
                <a:ext cx="5750719" cy="2814637"/>
              </a:xfrm>
              <a:prstGeom prst="rect">
                <a:avLst/>
              </a:prstGeom>
              <a:blipFill>
                <a:blip r:embed="rId2"/>
                <a:stretch>
                  <a:fillRect t="-346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0" y="4614862"/>
            <a:ext cx="12192000" cy="12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латинських квадратів дуже швидко зростає з порядком, це видно з наступної таблиці.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я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24470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xmlns="" val="2324155184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xmlns="" val="345356013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xmlns="" val="4010469181"/>
                        </a:ext>
                      </a:extLst>
                    </a:gridCol>
                    <a:gridCol w="2717074">
                      <a:extLst>
                        <a:ext uri="{9D8B030D-6E8A-4147-A177-3AD203B41FA5}">
                          <a16:colId xmlns:a16="http://schemas.microsoft.com/office/drawing/2014/main" xmlns="" val="3085737221"/>
                        </a:ext>
                      </a:extLst>
                    </a:gridCol>
                    <a:gridCol w="3257006">
                      <a:extLst>
                        <a:ext uri="{9D8B030D-6E8A-4147-A177-3AD203B41FA5}">
                          <a16:colId xmlns:a16="http://schemas.microsoft.com/office/drawing/2014/main" xmlns="" val="3749498201"/>
                        </a:ext>
                      </a:extLst>
                    </a:gridCol>
                  </a:tblGrid>
                  <a:tr h="2119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Порядок латинського квадрату порядку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uk-UA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uk-UA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m!</a:t>
                          </a:r>
                          <a:r>
                            <a:rPr lang="en-US" sz="2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(m-1)!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s*m!</a:t>
                          </a:r>
                          <a:r>
                            <a:rPr lang="en-US" sz="2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(m-1)!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33627398"/>
                      </a:ext>
                    </a:extLst>
                  </a:tr>
                  <a:tr h="2619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endParaRPr lang="uk-UA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94 08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144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2 880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86 400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576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1 280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812 850 200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30477080"/>
                      </a:ext>
                    </a:extLst>
                  </a:tr>
                  <a:tr h="2119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uk-UA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uk-UA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1 6 942 080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Невірно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2800" b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/ / -</a:t>
                          </a:r>
                          <a:endParaRPr lang="uk-UA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3 628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3 220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614 7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4 1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4 000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393539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я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24470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2324155184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345356013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4010469181"/>
                        </a:ext>
                      </a:extLst>
                    </a:gridCol>
                    <a:gridCol w="2717074">
                      <a:extLst>
                        <a:ext uri="{9D8B030D-6E8A-4147-A177-3AD203B41FA5}">
                          <a16:colId xmlns:a16="http://schemas.microsoft.com/office/drawing/2014/main" val="3085737221"/>
                        </a:ext>
                      </a:extLst>
                    </a:gridCol>
                    <a:gridCol w="3257006">
                      <a:extLst>
                        <a:ext uri="{9D8B030D-6E8A-4147-A177-3AD203B41FA5}">
                          <a16:colId xmlns:a16="http://schemas.microsoft.com/office/drawing/2014/main" val="3749498201"/>
                        </a:ext>
                      </a:extLst>
                    </a:gridCol>
                  </a:tblGrid>
                  <a:tr h="2119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Порядок латинського квадрату порядку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571" t="-2874" r="-473214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uk-UA" sz="2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m!</a:t>
                          </a:r>
                          <a:r>
                            <a:rPr lang="en-US" sz="2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(m-1)!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s*m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!</a:t>
                          </a:r>
                          <a:r>
                            <a:rPr lang="en-US" sz="28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(m-1)!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627398"/>
                      </a:ext>
                    </a:extLst>
                  </a:tr>
                  <a:tr h="2619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endParaRPr lang="uk-UA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94 08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144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2 880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86 400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576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812 850 200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477080"/>
                      </a:ext>
                    </a:extLst>
                  </a:tr>
                  <a:tr h="2119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uk-UA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uk-UA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1 6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942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080</a:t>
                          </a: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Невірно</a:t>
                          </a:r>
                          <a:endPara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8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2800" b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/ / -</a:t>
                          </a:r>
                          <a:endParaRPr lang="uk-UA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3 628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</a:t>
                          </a:r>
                          <a:endParaRPr lang="uk-UA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614 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4 1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  <a:r>
                            <a:rPr lang="uk-UA" sz="2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</a:t>
                          </a:r>
                          <a:endParaRPr lang="uk-UA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539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20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Випадковий експеримент за планом латинського квадрату.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4238"/>
                <a:ext cx="12192000" cy="51449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Нехай деяка мінлива  величина поділяється на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 за кожною з 3 ознак: А, В, С. Отримуємо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класифікаційний підгруп. Припустимо, що проводиться по-одному спостережені в лише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класифікаційний підгрупах. Ці спостереження проводимо за планом навмання вибраному латинського квадрату порядку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Позначимо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спостереження в і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тій групі за ознакою А,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ій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групі за ознакою В,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ій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 ознакою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спостережень розташуємо в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рядках і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стовпчиках, такого навмання вибраного латинського квадрату. Разом характеризують групи ознаки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стовпчики-групи ознаки В, а символи латинського квадрату характеризують групи ознаки С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4238"/>
                <a:ext cx="12192000" cy="5144906"/>
              </a:xfrm>
              <a:blipFill>
                <a:blip r:embed="rId2"/>
                <a:stretch>
                  <a:fillRect l="-1250" t="-2607" r="-900" b="-1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7317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 якщо випадковий експеримент проводиться за схемою латинського квадрату, то спостереження записуємо так:</a:t>
                </a:r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uk-UA" sz="3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mr>
                      </m:m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uk-UA" sz="3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mr>
                        <m:m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mr>
                      </m:m>
                    </m:oMath>
                  </m:oMathPara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uk-UA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424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143</m:t>
                              </m:r>
                            </m:sub>
                          </m:sSub>
                        </m:e>
                      </m:mr>
                    </m:m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uk-UA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uk-UA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323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331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uk-UA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441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uk-UA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Упорядковуємо за алфавітом 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L M S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1  2  3  4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731726"/>
              </a:xfrm>
              <a:blipFill>
                <a:blip r:embed="rId2"/>
                <a:stretch>
                  <a:fillRect l="-1150" t="-308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8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0" y="371475"/>
                <a:ext cx="12192000" cy="6229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Позначимо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..</m:t>
                        </m:r>
                      </m:sub>
                    </m:sSub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середнє </a:t>
                </a:r>
                <a:r>
                  <a:rPr lang="en-US" sz="3200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3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рядка </a:t>
                </a:r>
                <a:r>
                  <a:rPr lang="en-US" sz="3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..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2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Через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середнє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стовпчика: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uk-UA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2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Через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..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середнє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рівня ознаки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uk-UA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2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Наприклад,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..</m:t>
                        </m:r>
                        <m:r>
                          <a:rPr lang="uk-U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uk-UA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uk-UA" sz="32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  <m:r>
                              <m:rPr>
                                <m:nor/>
                              </m:rPr>
                              <a:rPr lang="uk-UA" sz="3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41</m:t>
                            </m:r>
                            <m:r>
                              <a:rPr lang="uk-U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Позначимо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uk-UA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uk-UA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середнє всіх спостережень </a:t>
                </a:r>
                <a:endParaRPr lang="uk-UA" sz="36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𝒳</m:t>
                          </m:r>
                          <m:r>
                            <m:rPr>
                              <m:nor/>
                            </m:rPr>
                            <a:rPr lang="uk-UA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uk-UA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..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sub>
                      </m:sSub>
                      <m:r>
                        <a:rPr lang="uk-UA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uk-UA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36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600" b="0" i="1" dirty="0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𝒳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71475"/>
                <a:ext cx="12192000" cy="6229350"/>
              </a:xfrm>
              <a:blipFill>
                <a:blip r:embed="rId2"/>
                <a:stretch>
                  <a:fillRect l="-1250" t="-68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8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1741</Words>
  <Application>Microsoft Office PowerPoint</Application>
  <PresentationFormat>Custom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Латинський квадрат</vt:lpstr>
      <vt:lpstr>Приклад трьох латинських квадратів 5 порядку</vt:lpstr>
      <vt:lpstr>Латинський квадрат називається стандартним, якщо у 1-му рядку і 1-му стовпчику символи виступають у загальноприйнятому порядку. Два стандартні квадрати називають спряженими, якщо рядки одного є стовпчиками другого. Латинський квадрат називається симетричним, якщо від зміни рядків на стовпчики він не зміниться.  Перший з квадратів стандартний.</vt:lpstr>
      <vt:lpstr>PowerPoint Presentation</vt:lpstr>
      <vt:lpstr>Греко-латинський квадрат можна записати одним квадратом</vt:lpstr>
      <vt:lpstr>PowerPoint Presentation</vt:lpstr>
      <vt:lpstr>Випадковий експеримент за планом латинського квадрату.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Латинський квадрат</dc:title>
  <dc:creator>IT</dc:creator>
  <cp:lastModifiedBy>KDIS</cp:lastModifiedBy>
  <cp:revision>41</cp:revision>
  <dcterms:created xsi:type="dcterms:W3CDTF">2017-11-05T12:56:59Z</dcterms:created>
  <dcterms:modified xsi:type="dcterms:W3CDTF">2017-11-08T09:58:13Z</dcterms:modified>
</cp:coreProperties>
</file>