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25.10.2017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25.10.2017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25.10.2017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25.10.2017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25.10.2017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25.10.2017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25.10.2017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25.10.2017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25.10.2017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25.10.2017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25.10.2017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A66AE-81F5-474A-B74B-EE41E9320F19}" type="datetimeFigureOut">
              <a:rPr lang="uk-UA" smtClean="0"/>
              <a:t>25.10.2017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07504" y="260648"/>
                <a:ext cx="8928992" cy="6525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2000" b="1" dirty="0" err="1"/>
                  <a:t>Трифакторний</a:t>
                </a:r>
                <a:r>
                  <a:rPr lang="uk-UA" sz="2000" b="1" dirty="0"/>
                  <a:t> </a:t>
                </a:r>
                <a:r>
                  <a:rPr lang="uk-UA" sz="2000" b="1" dirty="0" err="1"/>
                  <a:t>варіансний</a:t>
                </a:r>
                <a:r>
                  <a:rPr lang="uk-UA" sz="2000" b="1" dirty="0"/>
                  <a:t> </a:t>
                </a:r>
                <a:r>
                  <a:rPr lang="uk-UA" sz="2000" b="1" dirty="0" smtClean="0"/>
                  <a:t>аналіз</a:t>
                </a:r>
              </a:p>
              <a:p>
                <a:r>
                  <a:rPr lang="uk-UA" sz="2000" dirty="0" smtClean="0"/>
                  <a:t>	Нехай </a:t>
                </a:r>
                <a:r>
                  <a:rPr lang="uk-UA" sz="2000" dirty="0"/>
                  <a:t>дані про деяку мінливу величину класифікуються за трьома ознаками: на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𝑚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uk-UA" sz="2000" dirty="0"/>
                  <a:t>груп за ознакою А, на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uk-UA" sz="2000" dirty="0" smtClean="0"/>
                  <a:t>груп </a:t>
                </a:r>
                <a:r>
                  <a:rPr lang="uk-UA" sz="2000" dirty="0"/>
                  <a:t>за ознакою В і на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uk-UA" sz="2000" dirty="0"/>
                  <a:t> груп за ознакою С. Дістаємо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𝑚𝑛𝑙</m:t>
                    </m:r>
                    <m:r>
                      <a:rPr lang="uk-UA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uk-UA" sz="2000" dirty="0"/>
                  <a:t>класифікаційних підгруп. Припустимо, що в кожній групі є тільки одне спостереження. Позначимо через </a:t>
                </a:r>
                <a:r>
                  <a:rPr lang="en-US" sz="2000" dirty="0" err="1"/>
                  <a:t>x</a:t>
                </a:r>
                <a14:m>
                  <m:oMath xmlns:m="http://schemas.openxmlformats.org/officeDocument/2006/math">
                    <m:r>
                      <a:rPr lang="en-US" sz="2000" i="1" baseline="-25000" dirty="0" smtClean="0">
                        <a:latin typeface="Cambria Math"/>
                      </a:rPr>
                      <m:t>𝑖𝑗𝑘</m:t>
                    </m:r>
                  </m:oMath>
                </a14:m>
                <a:r>
                  <a:rPr lang="ru-RU" sz="2000" dirty="0"/>
                  <a:t> – </a:t>
                </a:r>
                <a:r>
                  <a:rPr lang="uk-UA" sz="2000" dirty="0"/>
                  <a:t>спостереження. В </a:t>
                </a:r>
                <a14:m>
                  <m:oMath xmlns:m="http://schemas.openxmlformats.org/officeDocument/2006/math">
                    <m:r>
                      <a:rPr lang="uk-UA" sz="2000" i="1" dirty="0" smtClean="0">
                        <a:latin typeface="Cambria Math"/>
                      </a:rPr>
                      <m:t>і</m:t>
                    </m:r>
                  </m:oMath>
                </a14:m>
                <a:r>
                  <a:rPr lang="uk-UA" sz="2000" dirty="0"/>
                  <a:t>-тій групі за </a:t>
                </a:r>
                <a:r>
                  <a:rPr lang="uk-UA" sz="2000" dirty="0" smtClean="0"/>
                  <a:t>ознакою </a:t>
                </a:r>
                <a:r>
                  <a:rPr lang="uk-UA" sz="2000" dirty="0"/>
                  <a:t>А,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uk-UA" sz="2000" dirty="0" err="1"/>
                  <a:t>-тій</a:t>
                </a:r>
                <a:r>
                  <a:rPr lang="uk-UA" sz="2000" dirty="0"/>
                  <a:t> групі за </a:t>
                </a:r>
                <a:r>
                  <a:rPr lang="uk-UA" sz="2000" dirty="0" smtClean="0"/>
                  <a:t>ознакою </a:t>
                </a:r>
                <a:r>
                  <a:rPr lang="en-US" sz="2000" dirty="0"/>
                  <a:t>B</a:t>
                </a:r>
                <a:r>
                  <a:rPr lang="uk-UA" sz="2000" dirty="0"/>
                  <a:t> і в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uk-UA" sz="2000" dirty="0" err="1"/>
                  <a:t>-тій</a:t>
                </a:r>
                <a:r>
                  <a:rPr lang="uk-UA" sz="2000" dirty="0"/>
                  <a:t> групі за </a:t>
                </a:r>
                <a:r>
                  <a:rPr lang="uk-UA" sz="2000" dirty="0" smtClean="0"/>
                  <a:t>ознакою </a:t>
                </a:r>
                <a:r>
                  <a:rPr lang="en-US" sz="2000" dirty="0"/>
                  <a:t>C</a:t>
                </a:r>
                <a:r>
                  <a:rPr lang="uk-UA" sz="2000" dirty="0"/>
                  <a:t>.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Всі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𝑚𝑛𝑙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uk-UA" sz="2000" dirty="0"/>
                  <a:t>спостережень можна розмістити в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ru-RU" sz="2000" dirty="0"/>
                  <a:t> </a:t>
                </a:r>
                <a:r>
                  <a:rPr lang="uk-UA" sz="2000" dirty="0" smtClean="0"/>
                  <a:t>таблиць </a:t>
                </a:r>
                <a:r>
                  <a:rPr lang="uk-UA" sz="2000" dirty="0"/>
                  <a:t>вигляду </a:t>
                </a:r>
                <a:r>
                  <a:rPr lang="uk-UA" sz="2000" dirty="0" err="1" smtClean="0"/>
                  <a:t>двофакторного</a:t>
                </a:r>
                <a:r>
                  <a:rPr lang="uk-UA" sz="2000" dirty="0" smtClean="0"/>
                  <a:t> </a:t>
                </a:r>
                <a:r>
                  <a:rPr lang="uk-UA" sz="2000" dirty="0" err="1" smtClean="0"/>
                  <a:t>варіансного</a:t>
                </a:r>
                <a:r>
                  <a:rPr lang="uk-UA" sz="2000" dirty="0" smtClean="0"/>
                  <a:t> </a:t>
                </a:r>
                <a:r>
                  <a:rPr lang="uk-UA" sz="2000" dirty="0" smtClean="0"/>
                  <a:t>аналізу </a:t>
                </a:r>
                <a:r>
                  <a:rPr lang="ru-RU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𝑚𝑛</m:t>
                    </m:r>
                  </m:oMath>
                </a14:m>
                <a:r>
                  <a:rPr lang="ru-RU" sz="2000" dirty="0"/>
                  <a:t>)</a:t>
                </a:r>
                <a:r>
                  <a:rPr lang="uk-UA" sz="2000" dirty="0"/>
                  <a:t>. </a:t>
                </a:r>
                <a:r>
                  <a:rPr lang="uk-UA" sz="2000" dirty="0" smtClean="0"/>
                  <a:t>У кожній </a:t>
                </a:r>
                <a:r>
                  <a:rPr lang="uk-UA" sz="2000" dirty="0"/>
                  <a:t>з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uk-UA" sz="2000" dirty="0"/>
                  <a:t> – таблиць третій індекс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</a:t>
                </a:r>
                <a:r>
                  <a:rPr lang="uk-UA" sz="2000" dirty="0"/>
                  <a:t>сталий,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uk-UA" sz="2000" dirty="0"/>
                  <a:t>=1, 2, …,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uk-UA" sz="2000" dirty="0"/>
                  <a:t>). Перший індекс – </a:t>
                </a:r>
                <a:r>
                  <a:rPr lang="uk-UA" sz="2000" dirty="0" err="1" smtClean="0"/>
                  <a:t>індекс</a:t>
                </a:r>
                <a:r>
                  <a:rPr lang="uk-UA" sz="2000" dirty="0" smtClean="0"/>
                  <a:t>  </a:t>
                </a:r>
                <a:r>
                  <a:rPr lang="uk-UA" sz="2000" dirty="0"/>
                  <a:t>довготи, другий – широти, третій – глибини . Введемо середні: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∙</m:t>
                        </m:r>
                      </m:sub>
                    </m:sSub>
                    <m:r>
                      <a:rPr lang="uk-UA" sz="2000" i="1"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uk-UA" sz="2000" i="1"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uk-UA" sz="2000" i="1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∙∙</m:t>
                        </m:r>
                      </m:sub>
                    </m:sSub>
                    <m:r>
                      <a:rPr lang="uk-UA" sz="2000" i="1"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∙</m:t>
                        </m:r>
                      </m:sub>
                    </m:sSub>
                    <m:r>
                      <a:rPr lang="uk-UA" sz="20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∙∙</m:t>
                        </m:r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uk-UA" sz="2000" i="1"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∙∙∙</m:t>
                        </m:r>
                      </m:sub>
                    </m:sSub>
                    <m:r>
                      <a:rPr lang="uk-UA" sz="2000" i="1">
                        <a:latin typeface="Cambria Math" panose="02040503050406030204" pitchFamily="18" charset="0"/>
                      </a:rPr>
                      <m:t>         </m:t>
                    </m:r>
                    <m:d>
                      <m:dPr>
                        <m:ctrlPr>
                          <a:rPr lang="uk-UA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</m:oMath>
                </a14:m>
                <a:endParaRPr lang="uk-UA" sz="2000" dirty="0"/>
              </a:p>
              <a:p>
                <a:r>
                  <a:rPr lang="ru-RU" sz="2000" dirty="0"/>
                  <a:t>де </a:t>
                </a:r>
                <a:r>
                  <a:rPr lang="ru-RU" sz="2000" dirty="0" smtClean="0"/>
                  <a:t>наприклад</a:t>
                </a:r>
                <a:r>
                  <a:rPr lang="ru-RU" sz="2000" dirty="0"/>
                  <a:t>,</a:t>
                </a:r>
                <a:endParaRPr lang="uk-U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uk-UA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  ,  </m:t>
                      </m:r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∙∙</m:t>
                          </m:r>
                        </m:sub>
                      </m:sSub>
                      <m:r>
                        <a:rPr lang="uk-UA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𝑛𝑙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uk-UA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uk-UA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uk-UA" sz="2000" i="1">
                          <a:latin typeface="Cambria Math" panose="02040503050406030204" pitchFamily="18" charset="0"/>
                        </a:rPr>
                        <m:t>  ,  </m:t>
                      </m:r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∙∙∙</m:t>
                          </m:r>
                        </m:sub>
                      </m:sSub>
                      <m:r>
                        <a:rPr lang="uk-UA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𝑚𝑛𝑙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uk-UA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uk-UA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uk-UA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uk-UA" sz="2000" dirty="0"/>
              </a:p>
              <a:p>
                <a:endParaRPr lang="uk-UA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60648"/>
                <a:ext cx="8928992" cy="6525889"/>
              </a:xfrm>
              <a:prstGeom prst="rect">
                <a:avLst/>
              </a:prstGeom>
              <a:blipFill rotWithShape="1">
                <a:blip r:embed="rId2"/>
                <a:stretch>
                  <a:fillRect l="-751" t="-467" r="-4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61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51520" y="116632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dirty="0" smtClean="0"/>
              <a:t>	</a:t>
            </a:r>
            <a:r>
              <a:rPr lang="uk-UA" sz="2000" dirty="0" err="1" smtClean="0"/>
              <a:t>Девіації</a:t>
            </a:r>
            <a:r>
              <a:rPr lang="uk-UA" sz="2000" dirty="0" smtClean="0"/>
              <a:t>, ступені вільності та варіанси для різних мінливостей розмістимо в таблиці 3.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                                                          </a:t>
            </a:r>
            <a:r>
              <a:rPr lang="uk-UA" sz="2000" dirty="0" smtClean="0"/>
              <a:t>Табл. 3</a:t>
            </a:r>
            <a:endParaRPr lang="uk-UA" sz="2000" dirty="0"/>
          </a:p>
        </p:txBody>
      </p:sp>
      <p:graphicFrame>
        <p:nvGraphicFramePr>
          <p:cNvPr id="4" name="Таблиця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131578"/>
              </p:ext>
            </p:extLst>
          </p:nvPr>
        </p:nvGraphicFramePr>
        <p:xfrm>
          <a:off x="395536" y="1124744"/>
          <a:ext cx="6408712" cy="2819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24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Мінливість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Девіація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d.f.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Варіанса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52032">
                <a:tc>
                  <a:txBody>
                    <a:bodyPr/>
                    <a:lstStyle/>
                    <a:p>
                      <a:r>
                        <a:rPr lang="uk-UA" dirty="0" smtClean="0"/>
                        <a:t>Між центрами А</a:t>
                      </a:r>
                    </a:p>
                    <a:p>
                      <a:r>
                        <a:rPr lang="uk-UA" dirty="0" smtClean="0"/>
                        <a:t>Між сортами В</a:t>
                      </a:r>
                    </a:p>
                    <a:p>
                      <a:r>
                        <a:rPr lang="uk-UA" dirty="0" smtClean="0"/>
                        <a:t>Між</a:t>
                      </a:r>
                      <a:r>
                        <a:rPr lang="uk-UA" baseline="0" dirty="0" smtClean="0"/>
                        <a:t> добривами Т</a:t>
                      </a:r>
                    </a:p>
                    <a:p>
                      <a:r>
                        <a:rPr lang="uk-UA" baseline="0" dirty="0" smtClean="0"/>
                        <a:t>Інтеракція(взаємодія) АВ</a:t>
                      </a:r>
                    </a:p>
                    <a:p>
                      <a:r>
                        <a:rPr lang="uk-UA" baseline="0" dirty="0" smtClean="0"/>
                        <a:t>Інтеракція(взаємодія) АТ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baseline="0" dirty="0" smtClean="0"/>
                        <a:t>Інтеракція(взаємодія) ВТ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baseline="0" dirty="0" smtClean="0"/>
                        <a:t>Залишкове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381</a:t>
                      </a:r>
                      <a:r>
                        <a:rPr lang="en-US" dirty="0" smtClean="0"/>
                        <a:t>,8</a:t>
                      </a:r>
                    </a:p>
                    <a:p>
                      <a:pPr algn="ctr"/>
                      <a:r>
                        <a:rPr lang="en-US" dirty="0" smtClean="0"/>
                        <a:t>100,15</a:t>
                      </a:r>
                    </a:p>
                    <a:p>
                      <a:pPr algn="ctr"/>
                      <a:r>
                        <a:rPr lang="en-US" dirty="0" smtClean="0"/>
                        <a:t>16,90</a:t>
                      </a:r>
                    </a:p>
                    <a:p>
                      <a:pPr algn="ctr"/>
                      <a:r>
                        <a:rPr lang="en-US" dirty="0" smtClean="0"/>
                        <a:t>62,45</a:t>
                      </a:r>
                    </a:p>
                    <a:p>
                      <a:pPr algn="ctr"/>
                      <a:r>
                        <a:rPr lang="en-US" dirty="0" smtClean="0"/>
                        <a:t>2,10</a:t>
                      </a:r>
                    </a:p>
                    <a:p>
                      <a:pPr algn="ctr"/>
                      <a:r>
                        <a:rPr lang="en-US" dirty="0" smtClean="0"/>
                        <a:t>3,85</a:t>
                      </a:r>
                    </a:p>
                    <a:p>
                      <a:pPr algn="ctr"/>
                      <a:r>
                        <a:rPr lang="en-US" dirty="0" smtClean="0"/>
                        <a:t>61,15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</a:p>
                    <a:p>
                      <a:pPr algn="ctr"/>
                      <a:r>
                        <a:rPr lang="en-US" dirty="0" smtClean="0"/>
                        <a:t>4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12</a:t>
                      </a:r>
                    </a:p>
                    <a:p>
                      <a:pPr algn="ctr"/>
                      <a:r>
                        <a:rPr lang="en-US" dirty="0" smtClean="0"/>
                        <a:t>3</a:t>
                      </a:r>
                    </a:p>
                    <a:p>
                      <a:pPr algn="ctr"/>
                      <a:r>
                        <a:rPr lang="en-US" dirty="0" smtClean="0"/>
                        <a:t>4</a:t>
                      </a:r>
                    </a:p>
                    <a:p>
                      <a:pPr algn="ctr"/>
                      <a:r>
                        <a:rPr lang="en-US" dirty="0" smtClean="0"/>
                        <a:t>12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130,60</a:t>
                      </a:r>
                    </a:p>
                    <a:p>
                      <a:pPr algn="ctr"/>
                      <a:r>
                        <a:rPr lang="en-US" dirty="0" smtClean="0"/>
                        <a:t>25,04</a:t>
                      </a:r>
                    </a:p>
                    <a:p>
                      <a:pPr algn="ctr"/>
                      <a:r>
                        <a:rPr lang="en-US" dirty="0" smtClean="0"/>
                        <a:t>16,9</a:t>
                      </a:r>
                    </a:p>
                    <a:p>
                      <a:pPr algn="ctr"/>
                      <a:r>
                        <a:rPr lang="en-US" dirty="0" smtClean="0"/>
                        <a:t>5,20</a:t>
                      </a:r>
                    </a:p>
                    <a:p>
                      <a:pPr algn="ctr"/>
                      <a:r>
                        <a:rPr lang="en-US" dirty="0" smtClean="0"/>
                        <a:t>0,70</a:t>
                      </a:r>
                    </a:p>
                    <a:p>
                      <a:pPr algn="ctr"/>
                      <a:r>
                        <a:rPr lang="en-US" dirty="0" smtClean="0"/>
                        <a:t>0,96</a:t>
                      </a:r>
                    </a:p>
                    <a:p>
                      <a:pPr algn="ctr"/>
                      <a:r>
                        <a:rPr lang="en-US" dirty="0" smtClean="0"/>
                        <a:t>5,10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Повне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638,40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7504" y="3933056"/>
                <a:ext cx="8928992" cy="2743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2000" dirty="0" smtClean="0"/>
                  <a:t>	За </a:t>
                </a:r>
                <a:r>
                  <a:rPr lang="uk-UA" sz="2000" dirty="0" smtClean="0"/>
                  <a:t>допомогою варіансного аналізу перевірити гіпотезу про можливий вплив вказаних факторів на врожайність збіжжя.</a:t>
                </a:r>
              </a:p>
              <a:p>
                <a:r>
                  <a:rPr lang="uk-UA" sz="2000" dirty="0" smtClean="0"/>
                  <a:t>	На </a:t>
                </a:r>
                <a:r>
                  <a:rPr lang="uk-UA" sz="2000" dirty="0" smtClean="0"/>
                  <a:t>основі даних табл. 3 спершу розглядаємо </a:t>
                </a:r>
                <a:r>
                  <a:rPr lang="uk-UA" sz="2000" dirty="0" err="1" smtClean="0"/>
                  <a:t>варіансні</a:t>
                </a:r>
                <a:r>
                  <a:rPr lang="uk-UA" sz="2000" dirty="0" smtClean="0"/>
                  <a:t> відношення Фішера для ітерації із залишковою варіансою при рівні значущості </a:t>
                </a:r>
                <a:r>
                  <a:rPr lang="el-GR" sz="2000" dirty="0" smtClean="0"/>
                  <a:t>α</a:t>
                </a:r>
                <a:r>
                  <a:rPr lang="uk-UA" sz="2000" dirty="0" smtClean="0"/>
                  <a:t> = 0,05:</a:t>
                </a:r>
              </a:p>
              <a:p>
                <a:r>
                  <a:rPr lang="uk-UA" sz="2800" dirty="0" smtClean="0"/>
                  <a:t>Емпіричне   </a:t>
                </a:r>
                <a:r>
                  <a:rPr lang="en-US" sz="2800" dirty="0" smtClean="0"/>
                  <a:t>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20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 smtClean="0"/>
                  <a:t> = 1,02</a:t>
                </a:r>
                <a:r>
                  <a:rPr lang="en-US" sz="2400" dirty="0" smtClean="0"/>
                  <a:t>,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5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70</m:t>
                        </m:r>
                      </m:den>
                    </m:f>
                  </m:oMath>
                </a14:m>
                <a:r>
                  <a:rPr lang="en-US" sz="2000" dirty="0"/>
                  <a:t> = </a:t>
                </a:r>
                <a:r>
                  <a:rPr lang="en-US" sz="2000" dirty="0" smtClean="0"/>
                  <a:t>7,29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5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36</m:t>
                        </m:r>
                      </m:den>
                    </m:f>
                  </m:oMath>
                </a14:m>
                <a:r>
                  <a:rPr lang="en-US" sz="2000" dirty="0"/>
                  <a:t> = </a:t>
                </a:r>
                <a:r>
                  <a:rPr lang="en-US" sz="2000" dirty="0" smtClean="0"/>
                  <a:t>5,32</a:t>
                </a:r>
                <a:endParaRPr lang="uk-UA" sz="2000" dirty="0" smtClean="0"/>
              </a:p>
              <a:p>
                <a:r>
                  <a:rPr lang="en-US" sz="2800" dirty="0" err="1" smtClean="0"/>
                  <a:t>d.f.</a:t>
                </a:r>
                <a:r>
                  <a:rPr lang="en-US" sz="2800" dirty="0" smtClean="0"/>
                  <a:t>                          </a:t>
                </a:r>
                <a:r>
                  <a:rPr lang="en-US" sz="2000" dirty="0" smtClean="0"/>
                  <a:t>(12,12)                   (12,3)                  (12,4)</a:t>
                </a:r>
              </a:p>
              <a:p>
                <a:r>
                  <a:rPr lang="uk-UA" sz="2800" dirty="0" smtClean="0"/>
                  <a:t>Критичне</a:t>
                </a:r>
                <a:r>
                  <a:rPr lang="en-US" sz="2800" dirty="0" smtClean="0"/>
                  <a:t>[4,5-6]   </a:t>
                </a:r>
                <a:r>
                  <a:rPr lang="en-US" sz="2000" dirty="0" smtClean="0"/>
                  <a:t>2,69                       8,74                     5,91</a:t>
                </a:r>
                <a:endParaRPr lang="uk-UA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933056"/>
                <a:ext cx="8928992" cy="2743059"/>
              </a:xfrm>
              <a:prstGeom prst="rect">
                <a:avLst/>
              </a:prstGeom>
              <a:blipFill rotWithShape="1">
                <a:blip r:embed="rId2"/>
                <a:stretch>
                  <a:fillRect l="-1434" t="-1111" b="-5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2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88640"/>
                <a:ext cx="8229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uk-UA" sz="2000" dirty="0" smtClean="0"/>
                  <a:t>	Звідси </a:t>
                </a:r>
                <a:r>
                  <a:rPr lang="uk-UA" sz="2000" dirty="0" smtClean="0"/>
                  <a:t>всі три емпіричні відношення не є істотними на п’ятипроцентному рівні. Це свідчить про те, що всі три фактори впливають на врожай незалежно один від одного. Розглянемо тепер відношення Фішера для основних факторів при рівнях значущості </a:t>
                </a:r>
                <a:r>
                  <a:rPr lang="el-GR" sz="2000" dirty="0" smtClean="0"/>
                  <a:t>α</a:t>
                </a:r>
                <a:r>
                  <a:rPr lang="uk-UA" sz="2000" dirty="0"/>
                  <a:t> </a:t>
                </a:r>
                <a:r>
                  <a:rPr lang="uk-UA" sz="2000" dirty="0" smtClean="0"/>
                  <a:t>= 0,05 і </a:t>
                </a:r>
                <a:r>
                  <a:rPr lang="el-GR" sz="2000" dirty="0" smtClean="0"/>
                  <a:t>α</a:t>
                </a:r>
                <a:r>
                  <a:rPr lang="uk-UA" sz="2000" dirty="0" smtClean="0"/>
                  <a:t> = 0,01:</a:t>
                </a:r>
              </a:p>
              <a:p>
                <a:pPr marL="0" indent="0">
                  <a:buNone/>
                </a:pPr>
                <a:endParaRPr lang="uk-UA" sz="2000" dirty="0"/>
              </a:p>
              <a:p>
                <a:pPr marL="0" indent="0">
                  <a:buNone/>
                </a:pPr>
                <a:r>
                  <a:rPr lang="uk-UA" sz="2400" dirty="0" smtClean="0"/>
                  <a:t>Емпіричне</a:t>
                </a:r>
                <a:r>
                  <a:rPr lang="uk-UA" sz="2000" dirty="0" smtClean="0"/>
                  <a:t>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uk-UA" sz="2400" b="0" i="1" smtClean="0">
                            <a:latin typeface="Cambria Math"/>
                          </a:rPr>
                          <m:t>130,60</m:t>
                        </m:r>
                      </m:num>
                      <m:den>
                        <m:r>
                          <a:rPr lang="uk-UA" sz="2400" b="0" i="1" smtClean="0">
                            <a:latin typeface="Cambria Math"/>
                          </a:rPr>
                          <m:t>5,10</m:t>
                        </m:r>
                      </m:den>
                    </m:f>
                  </m:oMath>
                </a14:m>
                <a:r>
                  <a:rPr lang="uk-UA" sz="2000" dirty="0" smtClean="0"/>
                  <a:t> = 25,4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uk-UA" sz="2400" b="0" i="1" smtClean="0">
                            <a:latin typeface="Cambria Math"/>
                          </a:rPr>
                          <m:t>25,04</m:t>
                        </m:r>
                      </m:num>
                      <m:den>
                        <m:r>
                          <a:rPr lang="uk-UA" sz="2400" i="1">
                            <a:latin typeface="Cambria Math"/>
                          </a:rPr>
                          <m:t>5,10</m:t>
                        </m:r>
                      </m:den>
                    </m:f>
                  </m:oMath>
                </a14:m>
                <a:r>
                  <a:rPr lang="uk-UA" sz="2000" dirty="0" smtClean="0"/>
                  <a:t> = 4,93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uk-UA" sz="2400" i="1">
                            <a:latin typeface="Cambria Math"/>
                          </a:rPr>
                          <m:t>1</m:t>
                        </m:r>
                        <m:r>
                          <a:rPr lang="uk-UA" sz="2400" b="0" i="1" smtClean="0">
                            <a:latin typeface="Cambria Math"/>
                          </a:rPr>
                          <m:t>6,30</m:t>
                        </m:r>
                      </m:num>
                      <m:den>
                        <m:r>
                          <a:rPr lang="uk-UA" sz="2400" i="1">
                            <a:latin typeface="Cambria Math"/>
                          </a:rPr>
                          <m:t>5,10</m:t>
                        </m:r>
                      </m:den>
                    </m:f>
                  </m:oMath>
                </a14:m>
                <a:r>
                  <a:rPr lang="uk-UA" sz="2000" dirty="0" smtClean="0"/>
                  <a:t> = 3,34</a:t>
                </a:r>
              </a:p>
              <a:p>
                <a:pPr marL="0" indent="0">
                  <a:buNone/>
                </a:pPr>
                <a:r>
                  <a:rPr lang="en-US" sz="2400" dirty="0" err="1" smtClean="0"/>
                  <a:t>d.f.</a:t>
                </a:r>
                <a:r>
                  <a:rPr lang="uk-UA" sz="2400" dirty="0" smtClean="0"/>
                  <a:t>                             </a:t>
                </a:r>
                <a:r>
                  <a:rPr lang="uk-UA" sz="2000" dirty="0" smtClean="0"/>
                  <a:t>(3,12)                 (4,12)             (1,12)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uk-UA" sz="2400" dirty="0" smtClean="0"/>
                  <a:t>Критичне</a:t>
                </a:r>
                <a:r>
                  <a:rPr lang="en-US" sz="2400" dirty="0" smtClean="0"/>
                  <a:t>[</a:t>
                </a:r>
                <a:r>
                  <a:rPr lang="uk-UA" sz="2400" dirty="0" smtClean="0"/>
                  <a:t>4,5-6</a:t>
                </a:r>
                <a:r>
                  <a:rPr lang="en-US" sz="2400" dirty="0" smtClean="0"/>
                  <a:t>]</a:t>
                </a:r>
                <a:r>
                  <a:rPr lang="uk-UA" sz="2400" dirty="0" smtClean="0"/>
                  <a:t>   </a:t>
                </a:r>
              </a:p>
              <a:p>
                <a:pPr marL="0" indent="0">
                  <a:buNone/>
                </a:pPr>
                <a:r>
                  <a:rPr lang="uk-UA" sz="2400" dirty="0" smtClean="0"/>
                  <a:t>5%                              </a:t>
                </a:r>
                <a:r>
                  <a:rPr lang="uk-UA" sz="2000" dirty="0" smtClean="0"/>
                  <a:t>3,49                   3,26                  4,75</a:t>
                </a:r>
              </a:p>
              <a:p>
                <a:pPr marL="0" indent="0">
                  <a:buNone/>
                </a:pPr>
                <a:r>
                  <a:rPr lang="uk-UA" sz="2400" dirty="0" smtClean="0"/>
                  <a:t>1%                              </a:t>
                </a:r>
                <a:r>
                  <a:rPr lang="uk-UA" sz="2000" dirty="0" smtClean="0"/>
                  <a:t>5,95                   5,41                  9,33</a:t>
                </a:r>
              </a:p>
              <a:p>
                <a:pPr marL="0" indent="0">
                  <a:buNone/>
                </a:pPr>
                <a:endParaRPr lang="uk-UA" sz="2000" dirty="0"/>
              </a:p>
              <a:p>
                <a:pPr marL="0" indent="0">
                  <a:buNone/>
                </a:pPr>
                <a:r>
                  <a:rPr lang="uk-UA" sz="2000" smtClean="0"/>
                  <a:t>	Різниці </a:t>
                </a:r>
                <a:r>
                  <a:rPr lang="uk-UA" sz="2000" dirty="0" smtClean="0"/>
                  <a:t>між центрами істотні, між сортами – неістотні на 1% і істотні на рівні 5%, між добривами неістотні. Отже, мінливість врожаїв залежить від мінливості між центрами(і можливо між сортами), чого не можна сказати без деяких досліджень про залежність її від мінливості між добривами.</a:t>
                </a:r>
                <a:endParaRPr lang="uk-UA" sz="2000" dirty="0"/>
              </a:p>
            </p:txBody>
          </p:sp>
        </mc:Choice>
        <mc:Fallback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88640"/>
                <a:ext cx="8229600" cy="4525963"/>
              </a:xfrm>
              <a:blipFill rotWithShape="1">
                <a:blip r:embed="rId2"/>
                <a:stretch>
                  <a:fillRect l="-963" t="-1752" r="-741" b="-4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51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9512" y="188640"/>
                <a:ext cx="8784976" cy="577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2000" dirty="0"/>
                  <a:t>Спостереження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uk-UA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</m:e>
                    </m:d>
                  </m:oMath>
                </a14:m>
                <a:r>
                  <a:rPr lang="uk-UA" sz="2000" dirty="0"/>
                  <a:t> та середні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uk-UA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</m:oMath>
                </a14:m>
                <a:r>
                  <a:rPr lang="uk-UA" sz="2000" dirty="0"/>
                  <a:t> </a:t>
                </a:r>
                <a:r>
                  <a:rPr lang="uk-UA" sz="2000" dirty="0" err="1"/>
                  <a:t>зв</a:t>
                </a:r>
                <a:r>
                  <a:rPr lang="uk-UA" sz="2000" dirty="0" err="1" smtClean="0"/>
                  <a:t>̕’язані</a:t>
                </a:r>
                <a:r>
                  <a:rPr lang="uk-UA" sz="2000" dirty="0" smtClean="0"/>
                  <a:t> </a:t>
                </a:r>
                <a:r>
                  <a:rPr lang="uk-UA" sz="2000" dirty="0"/>
                  <a:t>алгебраїчною тотожністю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uk-UA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uk-UA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uk-UA" sz="2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uk-UA" sz="20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uk-UA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𝑖𝑗𝑘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uk-UA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sz="2000" i="1">
                                                  <a:latin typeface="Cambria Math" panose="02040503050406030204" pitchFamily="18" charset="0"/>
                                                </a:rPr>
                                                <m:t>∙∙∙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uk-UA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𝑛𝑙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uk-UA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uk-UA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uk-UA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uk-UA" sz="2000" i="1">
                                          <a:latin typeface="Cambria Math" panose="02040503050406030204" pitchFamily="18" charset="0"/>
                                        </a:rPr>
                                        <m:t>∙∙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uk-UA" sz="2000" i="1">
                                          <a:latin typeface="Cambria Math" panose="02040503050406030204" pitchFamily="18" charset="0"/>
                                        </a:rPr>
                                        <m:t>∙∙∙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𝑚𝑙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uk-UA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uk-UA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uk-UA" sz="2000" i="1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uk-UA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uk-UA" sz="2000" i="1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uk-UA" sz="2000" i="1">
                                          <a:latin typeface="Cambria Math" panose="02040503050406030204" pitchFamily="18" charset="0"/>
                                        </a:rPr>
                                        <m:t>∙∙∙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uk-U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𝑚𝑛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uk-UA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p>
                            <m:sSup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uk-UA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uk-UA" sz="2000" i="1">
                                          <a:latin typeface="Cambria Math" panose="02040503050406030204" pitchFamily="18" charset="0"/>
                                        </a:rPr>
                                        <m:t>∙∙</m:t>
                                      </m:r>
                                      <m:r>
                                        <a:rPr lang="uk-UA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uk-UA" sz="2000" i="1">
                                          <a:latin typeface="Cambria Math" panose="02040503050406030204" pitchFamily="18" charset="0"/>
                                        </a:rPr>
                                        <m:t>∙∙∙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𝑙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uk-UA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uk-UA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uk-UA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uk-UA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uk-UA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∙∙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uk-UA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</m:sub>
                                      </m:sSub>
                                      <m:r>
                                        <a:rPr lang="uk-UA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uk-UA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∙∙∙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uk-U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uk-UA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uk-UA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uk-UA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uk-UA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uk-UA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∙∙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uk-UA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∙∙</m:t>
                                          </m:r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uk-UA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uk-UA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∙∙∙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uk-UA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uk-UA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uk-UA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uk-UA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𝑗𝑘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uk-UA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uk-UA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∙∙</m:t>
                                          </m:r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uk-UA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uk-UA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∙∙∙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uk-U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uk-UA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uk-UA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uk-UA" sz="2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uk-UA" sz="20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uk-UA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𝑖𝑗𝑘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uk-UA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sz="20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  <m:r>
                                                <a:rPr lang="uk-UA" sz="2000" i="1">
                                                  <a:latin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</m:sub>
                                          </m:sSub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uk-UA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uk-UA" sz="2000" i="1">
                                                  <a:latin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r>
                                                <a:rPr lang="uk-UA" sz="20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uk-UA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sz="2000" i="1">
                                                  <a:latin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r>
                                                <a:rPr lang="uk-UA" sz="2000" i="1">
                                                  <a:latin typeface="Cambria Math" panose="02040503050406030204" pitchFamily="18" charset="0"/>
                                                </a:rPr>
                                                <m:t>𝑗𝑘</m:t>
                                              </m:r>
                                            </m:sub>
                                          </m:sSub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uk-UA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uk-UA" sz="2000" i="1">
                                                  <a:latin typeface="Cambria Math" panose="02040503050406030204" pitchFamily="18" charset="0"/>
                                                </a:rPr>
                                                <m:t>∙∙</m:t>
                                              </m:r>
                                            </m:sub>
                                          </m:sSub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uk-UA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sz="2000" i="1">
                                                  <a:latin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r>
                                                <a:rPr lang="uk-UA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uk-UA" sz="2000" i="1">
                                                  <a:latin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</m:sub>
                                          </m:sSub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uk-UA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sz="2000" i="1">
                                                  <a:latin typeface="Cambria Math" panose="02040503050406030204" pitchFamily="18" charset="0"/>
                                                </a:rPr>
                                                <m:t>∙∙</m:t>
                                              </m:r>
                                              <m:r>
                                                <a:rPr lang="uk-UA" sz="20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uk-UA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sz="2000" i="1">
                                                  <a:latin typeface="Cambria Math" panose="02040503050406030204" pitchFamily="18" charset="0"/>
                                                </a:rPr>
                                                <m:t>∙∙∙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uk-UA" sz="2000" i="1">
                          <a:latin typeface="Cambria Math" panose="02040503050406030204" pitchFamily="18" charset="0"/>
                        </a:rPr>
                        <m:t> .  </m:t>
                      </m:r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∗∗</m:t>
                          </m:r>
                        </m:e>
                      </m:d>
                    </m:oMath>
                  </m:oMathPara>
                </a14:m>
                <a:endParaRPr lang="uk-UA" sz="2000" dirty="0"/>
              </a:p>
              <a:p>
                <a:r>
                  <a:rPr lang="uk-UA" sz="2000" dirty="0"/>
                  <a:t>Тотожність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uk-UA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∗∗</m:t>
                        </m:r>
                      </m:e>
                    </m:d>
                  </m:oMath>
                </a14:m>
                <a:r>
                  <a:rPr lang="uk-UA" sz="2000" dirty="0"/>
                  <a:t> випливає з тотожності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∙∙∙</m:t>
                              </m:r>
                            </m:sub>
                          </m:sSub>
                        </m:e>
                      </m:d>
                      <m:r>
                        <a:rPr lang="uk-UA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∙∙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∙∙∙</m:t>
                              </m:r>
                            </m:sub>
                          </m:sSub>
                        </m:e>
                      </m:d>
                      <m:r>
                        <a:rPr lang="uk-UA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∙∙∙</m:t>
                              </m:r>
                            </m:sub>
                          </m:sSub>
                        </m:e>
                      </m:d>
                      <m:r>
                        <a:rPr lang="uk-UA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∙∙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∙∙∙</m:t>
                              </m:r>
                            </m:sub>
                          </m:sSub>
                        </m:e>
                      </m:d>
                      <m:r>
                        <a:rPr lang="uk-UA" sz="20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uk-U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∙∙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</m:sub>
                          </m:sSub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∙∙∙</m:t>
                              </m:r>
                            </m:sub>
                          </m:sSub>
                        </m:e>
                      </m:d>
                      <m:r>
                        <a:rPr lang="uk-UA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∙∙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∙∙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∙∙∙</m:t>
                              </m:r>
                            </m:sub>
                          </m:sSub>
                        </m:e>
                      </m:d>
                      <m:r>
                        <a:rPr lang="uk-UA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∙∙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∙∙∙</m:t>
                              </m:r>
                            </m:sub>
                          </m:sSub>
                        </m:e>
                      </m:d>
                      <m:r>
                        <a:rPr lang="uk-UA" sz="20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uk-U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</m:sub>
                          </m:sSub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∙∙</m:t>
                              </m:r>
                            </m:sub>
                          </m:sSub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</m:sub>
                          </m:sSub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∙∙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∙∙∙</m:t>
                              </m:r>
                            </m:sub>
                          </m:sSub>
                        </m:e>
                      </m:d>
                      <m:r>
                        <a:rPr lang="uk-UA" sz="20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uk-UA" sz="2000" dirty="0"/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8640"/>
                <a:ext cx="8784976" cy="5779531"/>
              </a:xfrm>
              <a:prstGeom prst="rect">
                <a:avLst/>
              </a:prstGeom>
              <a:blipFill rotWithShape="1">
                <a:blip r:embed="rId2"/>
                <a:stretch>
                  <a:fillRect l="-693" t="-10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69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79512" y="260648"/>
                <a:ext cx="8712968" cy="5570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2000" dirty="0" smtClean="0"/>
                  <a:t>	Співвідношення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uk-UA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∗∗</m:t>
                        </m:r>
                      </m:e>
                    </m:d>
                  </m:oMath>
                </a14:m>
                <a:r>
                  <a:rPr lang="uk-UA" sz="2000" dirty="0"/>
                  <a:t> показує, що повна девіація </a:t>
                </a:r>
                <a:r>
                  <a:rPr lang="uk-UA" sz="2000" dirty="0" smtClean="0"/>
                  <a:t>розкладається </a:t>
                </a:r>
                <a:r>
                  <a:rPr lang="uk-UA" sz="2000" dirty="0"/>
                  <a:t>на 7 девіацій: перші три </a:t>
                </a:r>
                <a:r>
                  <a:rPr lang="uk-UA" sz="2000" dirty="0" smtClean="0"/>
                  <a:t>характеризують </a:t>
                </a:r>
                <a:r>
                  <a:rPr lang="uk-UA" sz="2000" dirty="0"/>
                  <a:t>відповідно мінливість між групами ознаки А, ознаки В та ознаки </a:t>
                </a:r>
                <a:r>
                  <a:rPr lang="uk-UA" sz="2000" dirty="0" smtClean="0"/>
                  <a:t>С, дальші </a:t>
                </a:r>
                <a:r>
                  <a:rPr lang="uk-UA" sz="2000" dirty="0"/>
                  <a:t>три оцінюють взаємодію (інтеракція) АВ, АС, ВС відповідно, остання виражає залишкову мінливість, яку можна вважати взаємодією другого порядку, АВС</a:t>
                </a:r>
                <a:r>
                  <a:rPr lang="uk-UA" sz="2000" dirty="0" smtClean="0"/>
                  <a:t>. Тотальну </a:t>
                </a:r>
                <a:r>
                  <a:rPr lang="uk-UA" sz="2000" dirty="0"/>
                  <a:t>мінливість назвемо мінливістю нульового порядку,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2000" i="1">
                            <a:latin typeface="Cambria Math"/>
                          </a:rPr>
                        </m:ctrlPr>
                      </m:dPr>
                      <m:e/>
                    </m:d>
                  </m:oMath>
                </a14:m>
                <a:r>
                  <a:rPr lang="uk-UA" sz="2000" dirty="0"/>
                  <a:t>; мінливість між групами – мінливістю 1 – </a:t>
                </a:r>
                <a:r>
                  <a:rPr lang="uk-UA" sz="2000" dirty="0" err="1"/>
                  <a:t>го</a:t>
                </a:r>
                <a:r>
                  <a:rPr lang="uk-UA" sz="2000" dirty="0"/>
                  <a:t> порядку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uk-UA" sz="2000" dirty="0"/>
                  <a:t>; мінливість взаємодії – мінливістю 2 – </a:t>
                </a:r>
                <a:r>
                  <a:rPr lang="uk-UA" sz="2000" dirty="0" err="1"/>
                  <a:t>го</a:t>
                </a:r>
                <a:r>
                  <a:rPr lang="uk-UA" sz="2000" dirty="0"/>
                  <a:t> порядку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𝐴𝐶</m:t>
                        </m:r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d>
                  </m:oMath>
                </a14:m>
                <a:r>
                  <a:rPr lang="uk-UA" sz="2000" dirty="0"/>
                  <a:t>; залишкова мінливість – мінливістю 3 – </a:t>
                </a:r>
                <a:r>
                  <a:rPr lang="uk-UA" sz="2000" dirty="0" err="1"/>
                  <a:t>го</a:t>
                </a:r>
                <a:r>
                  <a:rPr lang="uk-UA" sz="2000" dirty="0"/>
                  <a:t> порядку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𝐴𝐵𝐶</m:t>
                        </m:r>
                      </m:e>
                    </m:d>
                  </m:oMath>
                </a14:m>
                <a:r>
                  <a:rPr lang="uk-UA" sz="2000" dirty="0"/>
                  <a:t>.</a:t>
                </a:r>
              </a:p>
              <a:p>
                <a:r>
                  <a:rPr lang="uk-UA" sz="2000" dirty="0"/>
                  <a:t>У тотожності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uk-UA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∗∗</m:t>
                        </m:r>
                      </m:e>
                    </m:d>
                  </m:oMath>
                </a14:m>
                <a:r>
                  <a:rPr lang="uk-UA" sz="2000" dirty="0"/>
                  <a:t> сума зліва має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𝑚𝑛𝑙</m:t>
                    </m:r>
                  </m:oMath>
                </a14:m>
                <a:r>
                  <a:rPr lang="ru-RU" sz="2000" dirty="0"/>
                  <a:t>-1 </a:t>
                </a:r>
                <a:r>
                  <a:rPr lang="uk-UA" sz="2000" dirty="0"/>
                  <a:t>ступенів вільності.</a:t>
                </a:r>
              </a:p>
              <a:p>
                <a:r>
                  <a:rPr lang="en-US" sz="2000" dirty="0"/>
                  <a:t> </a:t>
                </a:r>
                <a:endParaRPr lang="uk-UA" sz="2000" dirty="0"/>
              </a:p>
              <a:p>
                <a:r>
                  <a:rPr lang="uk-UA" sz="2000" dirty="0"/>
                  <a:t>Для семи сум справа маємо відповідно:</a:t>
                </a:r>
              </a:p>
              <a:p>
                <a:r>
                  <a:rPr lang="ru-RU" sz="2000" dirty="0"/>
                  <a:t> </a:t>
                </a:r>
                <a:endParaRPr lang="uk-U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𝑚𝑛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uk-UA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uk-U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𝑚𝑙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uk-UA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uk-U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𝑛𝑙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uk-UA" sz="2000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𝑚𝑛𝑙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𝑚𝑛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𝑚𝑙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𝑛𝑙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uk-UA" sz="20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uk-UA" sz="2000" dirty="0"/>
              </a:p>
              <a:p>
                <a:r>
                  <a:rPr lang="en-US" dirty="0"/>
                  <a:t> </a:t>
                </a:r>
                <a:endParaRPr lang="uk-UA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8712968" cy="5570756"/>
              </a:xfrm>
              <a:prstGeom prst="rect">
                <a:avLst/>
              </a:prstGeom>
              <a:blipFill rotWithShape="1">
                <a:blip r:embed="rId2"/>
                <a:stretch>
                  <a:fillRect l="-699" t="-547" r="-13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7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07504" y="188640"/>
                <a:ext cx="8928992" cy="4985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2000" dirty="0" smtClean="0"/>
                  <a:t>	Число </a:t>
                </a:r>
                <a:r>
                  <a:rPr lang="uk-UA" sz="2000" dirty="0"/>
                  <a:t>ступенів вільності девіацій, що виступають у тотожності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uk-UA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∗∗</m:t>
                        </m:r>
                      </m:e>
                    </m:d>
                  </m:oMath>
                </a14:m>
                <a:r>
                  <a:rPr lang="uk-UA" sz="2000" dirty="0"/>
                  <a:t> утворюють тотожність: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000" i="1">
                          <a:latin typeface="Cambria Math" panose="02040503050406030204" pitchFamily="18" charset="0"/>
                        </a:rPr>
                        <m:t>𝑚𝑛𝑙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uk-UA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uk-UA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uk-UA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uk-UA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uk-UA" sz="20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uk-U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uk-UA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uk-UA" sz="20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uk-UA" sz="2000" dirty="0"/>
              </a:p>
              <a:p>
                <a:r>
                  <a:rPr lang="en-US" sz="2000" dirty="0"/>
                  <a:t> </a:t>
                </a:r>
                <a:endParaRPr lang="uk-UA" sz="2000" dirty="0"/>
              </a:p>
              <a:p>
                <a:r>
                  <a:rPr lang="en-US" sz="2000" dirty="0"/>
                  <a:t>	</a:t>
                </a:r>
                <a:r>
                  <a:rPr lang="uk-UA" sz="2000" dirty="0"/>
                  <a:t>Зліва маємо ступені вільності нульового порядку; справа – три сукупності ступенів вільності 1 – </a:t>
                </a:r>
                <a:r>
                  <a:rPr lang="uk-UA" sz="2000" dirty="0" err="1"/>
                  <a:t>го</a:t>
                </a:r>
                <a:r>
                  <a:rPr lang="uk-UA" sz="2000" dirty="0"/>
                  <a:t> , 2 – </a:t>
                </a:r>
                <a:r>
                  <a:rPr lang="uk-UA" sz="2000" dirty="0" err="1"/>
                  <a:t>го</a:t>
                </a:r>
                <a:r>
                  <a:rPr lang="uk-UA" sz="2000" dirty="0"/>
                  <a:t> і 3 – </a:t>
                </a:r>
                <a:r>
                  <a:rPr lang="uk-UA" sz="2000" dirty="0" err="1"/>
                  <a:t>го</a:t>
                </a:r>
                <a:r>
                  <a:rPr lang="uk-UA" sz="2000" dirty="0"/>
                  <a:t> порядків.</a:t>
                </a:r>
              </a:p>
              <a:p>
                <a:r>
                  <a:rPr lang="en-US" sz="2000" dirty="0"/>
                  <a:t> </a:t>
                </a:r>
                <a:endParaRPr lang="uk-UA" sz="2000" dirty="0"/>
              </a:p>
              <a:p>
                <a:r>
                  <a:rPr lang="uk-UA" sz="2000" dirty="0"/>
                  <a:t>	Якщо поділити тотожність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uk-UA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∗∗</m:t>
                        </m:r>
                      </m:e>
                    </m:d>
                  </m:oMath>
                </a14:m>
                <a:r>
                  <a:rPr lang="uk-UA" sz="2000" dirty="0"/>
                  <a:t> на </a:t>
                </a:r>
                <a14:m>
                  <m:oMath xmlns:m="http://schemas.openxmlformats.org/officeDocument/2006/math">
                    <m:r>
                      <a:rPr lang="uk-UA" sz="2000" i="1">
                        <a:latin typeface="Cambria Math" panose="02040503050406030204" pitchFamily="18" charset="0"/>
                      </a:rPr>
                      <m:t>𝑚𝑛𝑙</m:t>
                    </m:r>
                    <m:r>
                      <a:rPr lang="uk-UA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uk-UA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uk-UA" sz="2000" dirty="0"/>
                  <a:t>, то виходить що повна варіанса є лінійною комбінацією варіанс між групами, інтеракцій (взаємодії) та залишкової.</a:t>
                </a:r>
              </a:p>
              <a:p>
                <a:r>
                  <a:rPr lang="en-US" sz="2000" dirty="0"/>
                  <a:t> </a:t>
                </a:r>
                <a:endParaRPr lang="uk-UA" sz="2000" dirty="0"/>
              </a:p>
              <a:p>
                <a:r>
                  <a:rPr lang="uk-UA" sz="2000" dirty="0"/>
                  <a:t>	Припустимо, що наші дані однорідні і взяті з нормальної генеральної сукупності. Тоді в лінійній комбінації для варіанс виступає сім незалежних оцінок генеральної дисперсії. Між ними будуть, наприклад, варіанси:</a:t>
                </a:r>
              </a:p>
              <a:p>
                <a:endParaRPr lang="uk-UA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88640"/>
                <a:ext cx="8928992" cy="4985980"/>
              </a:xfrm>
              <a:prstGeom prst="rect">
                <a:avLst/>
              </a:prstGeom>
              <a:blipFill rotWithShape="1">
                <a:blip r:embed="rId2"/>
                <a:stretch>
                  <a:fillRect l="-751" t="-6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0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7504" y="188640"/>
                <a:ext cx="8928992" cy="6771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1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uk-UA" sz="19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uk-UA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uk-UA" sz="19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sz="1900" i="1">
                          <a:latin typeface="Cambria Math" panose="02040503050406030204" pitchFamily="18" charset="0"/>
                        </a:rPr>
                        <m:t>𝑛𝑙</m:t>
                      </m:r>
                      <m:f>
                        <m:fPr>
                          <m:ctrlPr>
                            <a:rPr lang="uk-UA" sz="19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sz="19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uk-UA" sz="19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uk-UA" sz="19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uk-UA" sz="19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uk-UA" sz="19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19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uk-UA" sz="19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uk-UA" sz="1900" i="1">
                                          <a:latin typeface="Cambria Math" panose="02040503050406030204" pitchFamily="18" charset="0"/>
                                        </a:rPr>
                                        <m:t>∙∙</m:t>
                                      </m:r>
                                    </m:sub>
                                  </m:s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sz="19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uk-UA" sz="1900" i="1">
                                          <a:latin typeface="Cambria Math" panose="02040503050406030204" pitchFamily="18" charset="0"/>
                                        </a:rPr>
                                        <m:t>∙∙∙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uk-UA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1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  <m:sup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9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𝑙</m:t>
                      </m:r>
                      <m:f>
                        <m:fPr>
                          <m:ctrlPr>
                            <a:rPr lang="uk-UA" sz="19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uk-UA" sz="19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uk-UA" sz="19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uk-UA" sz="19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uk-UA" sz="19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uk-UA" sz="19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uk-UA" sz="19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uk-UA" sz="19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uk-UA" sz="19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  <m:r>
                                            <a:rPr lang="uk-UA" sz="1900" i="1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</m:sub>
                                      </m:s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uk-UA" sz="19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uk-UA" sz="19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uk-UA" sz="1900" i="1">
                                              <a:latin typeface="Cambria Math" panose="02040503050406030204" pitchFamily="18" charset="0"/>
                                            </a:rPr>
                                            <m:t>∙∙</m:t>
                                          </m:r>
                                        </m:sub>
                                      </m:s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uk-UA" sz="19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uk-UA" sz="1900" i="1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uk-UA" sz="19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uk-UA" sz="1900" i="1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</m:sub>
                                      </m:sSub>
                                      <m:r>
                                        <a:rPr lang="uk-UA" sz="19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uk-UA" sz="19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uk-UA" sz="1900" i="1">
                                              <a:latin typeface="Cambria Math" panose="02040503050406030204" pitchFamily="18" charset="0"/>
                                            </a:rPr>
                                            <m:t>∙∙∙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uk-UA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1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𝐴𝐵𝐶</m:t>
                          </m:r>
                        </m:sub>
                        <m:sup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9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uk-UA" sz="1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19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uk-UA" sz="19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uk-UA" sz="19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uk-UA" sz="19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sz="1900" i="1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uk-UA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latin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uk-UA" sz="19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uk-UA" sz="1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 sz="19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uk-UA" sz="19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uk-UA" sz="19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uk-UA" sz="19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uk-UA" sz="19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uk-UA" sz="19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uk-UA" sz="19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uk-UA" sz="19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uk-UA" sz="19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uk-UA" sz="19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uk-UA" sz="19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uk-UA" sz="19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uk-UA" sz="19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𝑖𝑗𝑘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uk-UA" sz="19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sz="19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  <m:r>
                                                <a:rPr lang="uk-UA" sz="1900" i="1">
                                                  <a:latin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</m:sub>
                                          </m:sSub>
                                          <m:r>
                                            <a:rPr lang="uk-UA" sz="19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uk-UA" sz="19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sz="19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uk-UA" sz="1900" i="1">
                                                  <a:latin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r>
                                                <a:rPr lang="uk-UA" sz="19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uk-UA" sz="19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uk-UA" sz="19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sz="1900" i="1">
                                                  <a:latin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r>
                                                <a:rPr lang="uk-UA" sz="1900" i="1">
                                                  <a:latin typeface="Cambria Math" panose="02040503050406030204" pitchFamily="18" charset="0"/>
                                                </a:rPr>
                                                <m:t>𝑗𝑘</m:t>
                                              </m:r>
                                            </m:sub>
                                          </m:sSub>
                                          <m:r>
                                            <a:rPr lang="uk-UA" sz="19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uk-UA" sz="19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sz="19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uk-UA" sz="1900" i="1">
                                                  <a:latin typeface="Cambria Math" panose="02040503050406030204" pitchFamily="18" charset="0"/>
                                                </a:rPr>
                                                <m:t>∙∙</m:t>
                                              </m:r>
                                            </m:sub>
                                          </m:sSub>
                                          <m:r>
                                            <a:rPr lang="uk-UA" sz="19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uk-UA" sz="19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sz="1900" i="1">
                                                  <a:latin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r>
                                                <a:rPr lang="uk-UA" sz="19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uk-UA" sz="1900" i="1">
                                                  <a:latin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</m:sub>
                                          </m:sSub>
                                          <m:r>
                                            <a:rPr lang="uk-UA" sz="19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uk-UA" sz="19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sz="1900" i="1">
                                                  <a:latin typeface="Cambria Math" panose="02040503050406030204" pitchFamily="18" charset="0"/>
                                                </a:rPr>
                                                <m:t>∙∙</m:t>
                                              </m:r>
                                              <m:r>
                                                <a:rPr lang="uk-UA" sz="19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uk-UA" sz="19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uk-UA" sz="19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sz="1900" i="1">
                                                  <a:latin typeface="Cambria Math" panose="02040503050406030204" pitchFamily="18" charset="0"/>
                                                </a:rPr>
                                                <m:t>∙∙∙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uk-UA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uk-UA" sz="19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19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𝑚𝑛𝑙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bSup>
                        <m:sSubSupPr>
                          <m:ctrlPr>
                            <a:rPr lang="uk-UA" sz="1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9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sz="19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𝑚𝑛𝑙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bSup>
                        <m:sSubSupPr>
                          <m:ctrlPr>
                            <a:rPr lang="uk-UA" sz="1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9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sz="19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𝑚𝑛𝑙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bSup>
                        <m:sSubSupPr>
                          <m:ctrlPr>
                            <a:rPr lang="uk-UA" sz="1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9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sz="19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uk-UA" sz="19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uk-UA" sz="19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𝑚𝑛𝑙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bSup>
                        <m:sSubSupPr>
                          <m:ctrlPr>
                            <a:rPr lang="uk-UA" sz="1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  <m:sup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9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uk-UA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sz="19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uk-UA" sz="19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uk-UA" sz="19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𝑚𝑛𝑙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bSup>
                        <m:sSubSupPr>
                          <m:ctrlPr>
                            <a:rPr lang="uk-UA" sz="1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  <m:sup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9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sz="19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uk-UA" sz="19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uk-UA" sz="19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𝑚𝑛𝑙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bSup>
                        <m:sSubSupPr>
                          <m:ctrlPr>
                            <a:rPr lang="uk-UA" sz="1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  <m:sup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9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sz="19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uk-UA" sz="19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uk-UA" sz="19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uk-UA" sz="19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𝑚𝑛𝑙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bSup>
                        <m:sSubSupPr>
                          <m:ctrlPr>
                            <a:rPr lang="uk-UA" sz="1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𝐴𝐵𝐶</m:t>
                          </m:r>
                        </m:sub>
                        <m:sup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uk-UA" sz="1900" dirty="0"/>
              </a:p>
              <a:p>
                <a:r>
                  <a:rPr lang="uk-UA" sz="1900" dirty="0"/>
                  <a:t>Аналогічно записують інші варіанси: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uk-UA" sz="19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uk-UA" sz="1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uk-UA" sz="19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uk-UA" sz="19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uk-UA" sz="19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uk-UA" sz="1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uk-UA" sz="19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uk-UA" sz="19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uk-UA" sz="1900" i="1"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  <m:sup>
                        <m:r>
                          <a:rPr lang="uk-UA" sz="1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uk-UA" sz="19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uk-UA" sz="19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uk-UA" sz="1900" i="1">
                            <a:latin typeface="Cambria Math" panose="02040503050406030204" pitchFamily="18" charset="0"/>
                          </a:rPr>
                          <m:t>𝐵𝐶</m:t>
                        </m:r>
                      </m:sub>
                      <m:sup>
                        <m:r>
                          <a:rPr lang="uk-UA" sz="1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uk-UA" sz="19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uk-UA" sz="1900" dirty="0"/>
              </a:p>
              <a:p>
                <a:r>
                  <a:rPr lang="en-US" sz="1900" dirty="0"/>
                  <a:t>	</a:t>
                </a:r>
                <a:r>
                  <a:rPr lang="uk-UA" sz="1900" dirty="0"/>
                  <a:t>Перелічені варіанси можна використати при доведенні гіпотези однорідності за допомогою </a:t>
                </a:r>
                <a:r>
                  <a:rPr lang="uk-UA" sz="1900" dirty="0" smtClean="0"/>
                  <a:t>критерію </a:t>
                </a:r>
                <a:r>
                  <a:rPr lang="uk-UA" sz="1900" dirty="0"/>
                  <a:t>Фішера, для чого порівняємо варіанси між групами або варіанси взаємодій із залишковою. Отже, при доведенні відповідних гіпотез розглянемо такі статистики: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9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19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uk-UA" sz="19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uk-UA" sz="1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1900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uk-UA" sz="1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uk-UA" sz="19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uk-UA" sz="1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uk-UA" sz="1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uk-UA" sz="1900" i="1">
                          <a:latin typeface="Cambria Math" panose="02040503050406030204" pitchFamily="18" charset="0"/>
                        </a:rPr>
                        <m:t> ,  </m:t>
                      </m:r>
                      <m:sSub>
                        <m:sSubPr>
                          <m:ctrlPr>
                            <a:rPr lang="uk-UA" sz="19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19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uk-UA" sz="19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uk-UA" sz="1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1900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uk-UA" sz="1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uk-UA" sz="1900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  <m:sup>
                              <m:r>
                                <a:rPr lang="uk-UA" sz="1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uk-UA" sz="1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uk-UA" sz="1900" i="1">
                          <a:latin typeface="Cambria Math" panose="02040503050406030204" pitchFamily="18" charset="0"/>
                        </a:rPr>
                        <m:t>          </m:t>
                      </m:r>
                      <m:d>
                        <m:dPr>
                          <m:ctrlPr>
                            <a:rPr lang="uk-UA" sz="19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900" i="1">
                              <a:latin typeface="Cambria Math" panose="02040503050406030204" pitchFamily="18" charset="0"/>
                            </a:rPr>
                            <m:t>∗∗∗</m:t>
                          </m:r>
                        </m:e>
                      </m:d>
                    </m:oMath>
                  </m:oMathPara>
                </a14:m>
                <a:endParaRPr lang="uk-UA" sz="1900" dirty="0"/>
              </a:p>
              <a:p>
                <a:endParaRPr lang="uk-UA" sz="19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88640"/>
                <a:ext cx="8928992" cy="6771084"/>
              </a:xfrm>
              <a:prstGeom prst="rect">
                <a:avLst/>
              </a:prstGeom>
              <a:blipFill rotWithShape="1">
                <a:blip r:embed="rId2"/>
                <a:stretch>
                  <a:fillRect l="-68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2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07504" y="188640"/>
                <a:ext cx="8928992" cy="4757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2000" dirty="0" smtClean="0"/>
                  <a:t>	Якщо </a:t>
                </a:r>
                <a:r>
                  <a:rPr lang="uk-UA" sz="2000" dirty="0"/>
                  <a:t>гіпотеза про однорідність даних в нормальній популяції – вірне, то статистики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uk-UA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∗∗∗</m:t>
                        </m:r>
                      </m:e>
                    </m:d>
                  </m:oMath>
                </a14:m>
                <a:r>
                  <a:rPr lang="uk-UA" sz="2000" dirty="0"/>
                  <a:t>мають розподіл Фішера відповідно до чисел ступеня вільності:</a:t>
                </a:r>
              </a:p>
              <a:p>
                <a:r>
                  <a:rPr lang="en-US" sz="2000" dirty="0"/>
                  <a:t> </a:t>
                </a:r>
                <a:endParaRPr lang="uk-U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.=</m:t>
                      </m:r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uk-UA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uk-UA" sz="2000" i="1">
                          <a:latin typeface="Cambria Math" panose="02040503050406030204" pitchFamily="18" charset="0"/>
                        </a:rPr>
                        <m:t>та</m:t>
                      </m:r>
                    </m:oMath>
                  </m:oMathPara>
                </a14:m>
                <a:endParaRPr lang="uk-U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.=</m:t>
                      </m:r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uk-UA" sz="2000" dirty="0"/>
              </a:p>
              <a:p>
                <a:r>
                  <a:rPr lang="uk-UA" sz="2000" dirty="0"/>
                  <a:t> </a:t>
                </a:r>
              </a:p>
              <a:p>
                <a:r>
                  <a:rPr lang="uk-UA" sz="2000" dirty="0"/>
                  <a:t>	Якщо у межах вибіркової похибки варіанса взаємодії АВ не дорівнює залишковій, то відкидаємо гіпотезу про те, що мінливість виражається сумою двох незалежних впливів груп А і В. Тоді одні групи діють на інші.</a:t>
                </a:r>
              </a:p>
              <a:p>
                <a:r>
                  <a:rPr lang="en-US" sz="2000" dirty="0"/>
                  <a:t> </a:t>
                </a:r>
                <a:endParaRPr lang="uk-UA" sz="2000" dirty="0"/>
              </a:p>
              <a:p>
                <a:r>
                  <a:rPr lang="uk-UA" sz="2000" dirty="0"/>
                  <a:t>	Обчислення при статистичному доведенні однорідності зручно розмістити в таблиці </a:t>
                </a:r>
                <a:r>
                  <a:rPr lang="uk-UA" sz="2000" dirty="0" err="1"/>
                  <a:t>трифакторного</a:t>
                </a:r>
                <a:r>
                  <a:rPr lang="uk-UA" sz="2000" dirty="0"/>
                  <a:t> варіансного аналізу при одному спостереженні в кожній групі:</a:t>
                </a:r>
                <a:endParaRPr lang="uk-UA" dirty="0"/>
              </a:p>
              <a:p>
                <a:endParaRPr lang="uk-UA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88640"/>
                <a:ext cx="8928992" cy="4757456"/>
              </a:xfrm>
              <a:prstGeom prst="rect">
                <a:avLst/>
              </a:prstGeom>
              <a:blipFill rotWithShape="1">
                <a:blip r:embed="rId2"/>
                <a:stretch>
                  <a:fillRect l="-751" t="-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66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я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0340991"/>
                  </p:ext>
                </p:extLst>
              </p:nvPr>
            </p:nvGraphicFramePr>
            <p:xfrm>
              <a:off x="0" y="0"/>
              <a:ext cx="9144000" cy="685799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44807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677811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964642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053477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8071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500" dirty="0">
                              <a:effectLst/>
                            </a:rPr>
                            <a:t>Мінливість</a:t>
                          </a:r>
                          <a:endParaRPr lang="uk-UA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500" dirty="0">
                              <a:effectLst/>
                            </a:rPr>
                            <a:t>Девіація</a:t>
                          </a:r>
                          <a:endParaRPr lang="uk-UA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d.f.</a:t>
                          </a:r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500">
                              <a:effectLst/>
                            </a:rPr>
                            <a:t>Варіанса</a:t>
                          </a:r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73218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500">
                              <a:effectLst/>
                            </a:rPr>
                            <a:t>між групами А</a:t>
                          </a:r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>
                                    <a:effectLst/>
                                    <a:latin typeface="Cambria Math" panose="02040503050406030204" pitchFamily="18" charset="0"/>
                                  </a:rPr>
                                  <m:t>𝑛𝑙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uk-UA" sz="1500" i="1"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uk-UA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uk-UA" sz="15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uk-UA" sz="1500" i="1"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5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uk-UA" sz="15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uk-UA" sz="15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∙∙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5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uk-UA" sz="1500" i="1"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5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uk-UA" sz="15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∙∙∙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5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5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5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uk-UA" sz="1500" i="1"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uk-UA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uk-UA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7666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500">
                              <a:effectLst/>
                            </a:rPr>
                            <a:t>між групами В</a:t>
                          </a:r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>
                                    <a:effectLst/>
                                    <a:latin typeface="Cambria Math" panose="02040503050406030204" pitchFamily="18" charset="0"/>
                                  </a:rPr>
                                  <m:t>𝑚𝑙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uk-UA" sz="1500" i="1"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uk-UA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uk-UA" sz="15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uk-UA" sz="1500" i="1"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5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uk-UA" sz="15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uk-UA" sz="15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uk-UA" sz="15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5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uk-UA" sz="1500" i="1"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5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uk-UA" sz="15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∙∙∙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5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uk-UA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5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5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uk-UA" sz="1500" i="1"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uk-UA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uk-UA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7687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500">
                              <a:effectLst/>
                            </a:rPr>
                            <a:t>між групами С</a:t>
                          </a:r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>
                                    <a:effectLst/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uk-UA" sz="1500" i="1"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uk-UA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uk-UA" sz="15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uk-UA" sz="1500" i="1"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5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uk-UA" sz="15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∙∙</m:t>
                                                </m:r>
                                                <m:r>
                                                  <a:rPr lang="uk-UA" sz="15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5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uk-UA" sz="1500" i="1"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5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uk-UA" sz="15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∙∙∙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5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>
                                    <a:effectLst/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5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5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uk-UA" sz="1500" i="1"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uk-UA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uk-UA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7666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500">
                              <a:effectLst/>
                            </a:rPr>
                            <a:t>взаємодія АВ </a:t>
                          </a:r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>
                                    <a:effectLst/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uk-UA" sz="1500" i="1"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uk-UA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5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5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5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5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uk-UA" sz="15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uk-UA" sz="1500" i="1"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uk-UA" sz="1500" i="1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uk-UA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𝑖𝑗</m:t>
                                                    </m:r>
                                                    <m:r>
                                                      <a:rPr lang="uk-UA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∙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5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uk-UA" sz="1500" i="1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uk-UA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uk-UA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∙∙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5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uk-UA" sz="1500" i="1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uk-UA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∙</m:t>
                                                    </m:r>
                                                    <m:r>
                                                      <a:rPr lang="uk-UA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uk-UA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∙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uk-UA" sz="15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uk-UA" sz="1500" i="1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uk-UA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∙∙∙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5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uk-UA" sz="15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uk-UA" sz="15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uk-UA" sz="1500" i="1"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uk-UA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  <m:sup>
                                    <m:r>
                                      <a:rPr lang="uk-UA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76879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500">
                              <a:effectLst/>
                            </a:rPr>
                            <a:t>взаємодія АС</a:t>
                          </a:r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uk-UA" sz="1500" i="1"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uk-UA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5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15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5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5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uk-UA" sz="15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uk-UA" sz="1500" i="1"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uk-UA" sz="1500" i="1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uk-UA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uk-UA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∙</m:t>
                                                    </m:r>
                                                    <m:r>
                                                      <a:rPr lang="uk-UA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5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uk-UA" sz="1500" i="1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uk-UA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uk-UA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∙∙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5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uk-UA" sz="1500" i="1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uk-UA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∙∙</m:t>
                                                    </m:r>
                                                    <m:r>
                                                      <a:rPr lang="uk-UA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uk-UA" sz="15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uk-UA" sz="1500" i="1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uk-UA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∙∙∙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5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uk-UA" sz="15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uk-UA" sz="15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uk-UA" sz="1500" i="1"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uk-UA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𝐴𝐶</m:t>
                                    </m:r>
                                  </m:sub>
                                  <m:sup>
                                    <m:r>
                                      <a:rPr lang="uk-UA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8032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500">
                              <a:effectLst/>
                            </a:rPr>
                            <a:t>взаємодія ВС</a:t>
                          </a:r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uk-UA" sz="1500" i="1"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uk-UA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5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15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5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5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uk-UA" sz="15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uk-UA" sz="1500" i="1"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uk-UA" sz="1500" i="1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uk-UA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∙</m:t>
                                                    </m:r>
                                                    <m:r>
                                                      <a:rPr lang="uk-UA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𝑗𝑘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5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uk-UA" sz="1500" i="1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uk-UA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∙</m:t>
                                                    </m:r>
                                                    <m:r>
                                                      <a:rPr lang="uk-UA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uk-UA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∙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5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uk-UA" sz="1500" i="1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uk-UA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∙∙</m:t>
                                                    </m:r>
                                                    <m:r>
                                                      <a:rPr lang="uk-UA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uk-UA" sz="15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uk-UA" sz="1500" i="1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uk-UA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∙∙∙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5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uk-UA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uk-UA" sz="15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uk-UA" sz="15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uk-UA" sz="1500" i="1"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uk-UA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𝐵𝐶</m:t>
                                    </m:r>
                                  </m:sub>
                                  <m:sup>
                                    <m:r>
                                      <a:rPr lang="uk-UA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116778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500" dirty="0">
                              <a:effectLst/>
                            </a:rPr>
                            <a:t>залишкове</a:t>
                          </a:r>
                          <a:endParaRPr lang="uk-UA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uk-UA" sz="1500" i="1"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uk-UA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uk-UA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uk-UA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uk-UA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uk-UA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uk-UA" sz="15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uk-UA" sz="15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uk-UA" sz="15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uk-UA" sz="15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ctrlPr>
                                              <a:rPr lang="uk-UA" sz="15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uk-UA" sz="15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uk-UA" sz="15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uk-UA" sz="15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uk-UA" sz="15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uk-UA" sz="1500" i="1"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uk-UA" sz="1500" i="1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uk-UA" sz="1500" i="1">
                                                            <a:effectLst/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5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5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𝑖𝑗𝑘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uk-UA" sz="1500" i="1">
                                                            <a:effectLst/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5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uk-UA" sz="15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𝑖𝑗</m:t>
                                                        </m:r>
                                                        <m:r>
                                                          <a:rPr lang="uk-UA" sz="15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∙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uk-UA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uk-UA" sz="1500" i="1">
                                                            <a:effectLst/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5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uk-UA" sz="15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  <m:r>
                                                          <a:rPr lang="uk-UA" sz="15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∙</m:t>
                                                        </m:r>
                                                        <m:r>
                                                          <a:rPr lang="uk-UA" sz="15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𝑘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uk-UA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uk-UA" sz="1500" i="1">
                                                            <a:effectLst/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5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uk-UA" sz="15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∙</m:t>
                                                        </m:r>
                                                        <m:r>
                                                          <a:rPr lang="uk-UA" sz="15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𝑗𝑘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uk-UA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uk-UA" sz="1500" i="1">
                                                            <a:effectLst/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5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uk-UA" sz="15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  <m:r>
                                                          <a:rPr lang="uk-UA" sz="15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∙∙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uk-UA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uk-UA" sz="1500" i="1">
                                                            <a:effectLst/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5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uk-UA" sz="15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∙</m:t>
                                                        </m:r>
                                                        <m:r>
                                                          <a:rPr lang="uk-UA" sz="15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𝑗</m:t>
                                                        </m:r>
                                                        <m:r>
                                                          <a:rPr lang="uk-UA" sz="15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∙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uk-UA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uk-UA" sz="1500" i="1">
                                                            <a:effectLst/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5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uk-UA" sz="15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∙∙</m:t>
                                                        </m:r>
                                                        <m:r>
                                                          <a:rPr lang="uk-UA" sz="15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𝑘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uk-UA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uk-UA" sz="1500" i="1">
                                                            <a:effectLst/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5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uk-UA" sz="15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∙∙∙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sz="15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uk-UA" sz="15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uk-UA" sz="15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500"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</m:oMath>
                            </m:oMathPara>
                          </a14:m>
                          <a:endParaRPr lang="uk-UA" sz="15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uk-UA" sz="15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uk-UA" sz="1500" i="1"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uk-UA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uk-UA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8032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500">
                              <a:effectLst/>
                            </a:rPr>
                            <a:t>Повне</a:t>
                          </a:r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uk-UA" sz="1500" i="1"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uk-UA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uk-UA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uk-UA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uk-UA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uk-UA" sz="15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uk-UA" sz="15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uk-UA" sz="15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uk-UA" sz="15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uk-UA" sz="15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ctrlPr>
                                              <a:rPr lang="uk-UA" sz="15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uk-UA" sz="15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uk-UA" sz="15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uk-UA" sz="15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uk-UA" sz="15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uk-UA" sz="1500" i="1"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uk-UA" sz="1500" i="1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uk-UA" sz="1500" i="1">
                                                            <a:effectLst/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5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5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𝑖𝑗𝑘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sz="15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uk-UA" sz="1500" i="1">
                                                            <a:effectLst/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5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uk-UA" sz="15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∙∙∙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sz="15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>
                                    <a:effectLst/>
                                    <a:latin typeface="Cambria Math" panose="02040503050406030204" pitchFamily="18" charset="0"/>
                                  </a:rPr>
                                  <m:t>𝑚𝑛𝑙</m:t>
                                </m:r>
                                <m:r>
                                  <a:rPr lang="en-US" sz="15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5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500" dirty="0">
                              <a:effectLst/>
                            </a:rPr>
                            <a:t> </a:t>
                          </a:r>
                          <a:endParaRPr lang="uk-UA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я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0340991"/>
                  </p:ext>
                </p:extLst>
              </p:nvPr>
            </p:nvGraphicFramePr>
            <p:xfrm>
              <a:off x="0" y="0"/>
              <a:ext cx="9144000" cy="685799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448070"/>
                    <a:gridCol w="4677811"/>
                    <a:gridCol w="1964642"/>
                    <a:gridCol w="1053477"/>
                  </a:tblGrid>
                  <a:tr h="28071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500" dirty="0">
                              <a:effectLst/>
                            </a:rPr>
                            <a:t>Мінливість</a:t>
                          </a:r>
                          <a:endParaRPr lang="uk-UA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500" dirty="0">
                              <a:effectLst/>
                            </a:rPr>
                            <a:t>Девіація</a:t>
                          </a:r>
                          <a:endParaRPr lang="uk-UA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</a:rPr>
                            <a:t>d.f.</a:t>
                          </a:r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500">
                              <a:effectLst/>
                            </a:rPr>
                            <a:t>Варіанса</a:t>
                          </a:r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</a:tr>
                  <a:tr h="73218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500">
                              <a:effectLst/>
                            </a:rPr>
                            <a:t>між групами А</a:t>
                          </a:r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57886" marR="57886" marT="0" marB="0" anchor="ctr">
                        <a:blipFill rotWithShape="1">
                          <a:blip r:embed="rId2"/>
                          <a:stretch>
                            <a:fillRect l="-31030" t="-41667" r="-64537" b="-79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57886" marR="57886" marT="0" marB="0" anchor="ctr">
                        <a:blipFill rotWithShape="1">
                          <a:blip r:embed="rId2"/>
                          <a:stretch>
                            <a:fillRect l="-312112" t="-41667" r="-53727" b="-79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57886" marR="57886" marT="0" marB="0" anchor="ctr">
                        <a:blipFill rotWithShape="1">
                          <a:blip r:embed="rId2"/>
                          <a:stretch>
                            <a:fillRect l="-767052" t="-41667" b="-799167"/>
                          </a:stretch>
                        </a:blipFill>
                      </a:tcPr>
                    </a:tc>
                  </a:tr>
                  <a:tr h="7666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500">
                              <a:effectLst/>
                            </a:rPr>
                            <a:t>між групами В</a:t>
                          </a:r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57886" marR="57886" marT="0" marB="0" anchor="ctr">
                        <a:blipFill rotWithShape="1">
                          <a:blip r:embed="rId2"/>
                          <a:stretch>
                            <a:fillRect l="-31030" t="-134921" r="-64537" b="-66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57886" marR="57886" marT="0" marB="0" anchor="ctr">
                        <a:blipFill rotWithShape="1">
                          <a:blip r:embed="rId2"/>
                          <a:stretch>
                            <a:fillRect l="-312112" t="-134921" r="-53727" b="-66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57886" marR="57886" marT="0" marB="0" anchor="ctr">
                        <a:blipFill rotWithShape="1">
                          <a:blip r:embed="rId2"/>
                          <a:stretch>
                            <a:fillRect l="-767052" t="-134921" b="-661111"/>
                          </a:stretch>
                        </a:blipFill>
                      </a:tcPr>
                    </a:tc>
                  </a:tr>
                  <a:tr h="7687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500">
                              <a:effectLst/>
                            </a:rPr>
                            <a:t>між групами С</a:t>
                          </a:r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57886" marR="57886" marT="0" marB="0" anchor="ctr">
                        <a:blipFill rotWithShape="1">
                          <a:blip r:embed="rId2"/>
                          <a:stretch>
                            <a:fillRect l="-31030" t="-234921" r="-64537" b="-56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57886" marR="57886" marT="0" marB="0" anchor="ctr">
                        <a:blipFill rotWithShape="1">
                          <a:blip r:embed="rId2"/>
                          <a:stretch>
                            <a:fillRect l="-312112" t="-234921" r="-53727" b="-56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57886" marR="57886" marT="0" marB="0" anchor="ctr">
                        <a:blipFill rotWithShape="1">
                          <a:blip r:embed="rId2"/>
                          <a:stretch>
                            <a:fillRect l="-767052" t="-234921" b="-561111"/>
                          </a:stretch>
                        </a:blipFill>
                      </a:tcPr>
                    </a:tc>
                  </a:tr>
                  <a:tr h="7666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500">
                              <a:effectLst/>
                            </a:rPr>
                            <a:t>взаємодія АВ </a:t>
                          </a:r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57886" marR="57886" marT="0" marB="0" anchor="ctr">
                        <a:blipFill rotWithShape="1">
                          <a:blip r:embed="rId2"/>
                          <a:stretch>
                            <a:fillRect l="-31030" t="-334921" r="-64537" b="-46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57886" marR="57886" marT="0" marB="0" anchor="ctr">
                        <a:blipFill rotWithShape="1">
                          <a:blip r:embed="rId2"/>
                          <a:stretch>
                            <a:fillRect l="-312112" t="-334921" r="-53727" b="-46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57886" marR="57886" marT="0" marB="0" anchor="ctr">
                        <a:blipFill rotWithShape="1">
                          <a:blip r:embed="rId2"/>
                          <a:stretch>
                            <a:fillRect l="-767052" t="-334921" b="-461111"/>
                          </a:stretch>
                        </a:blipFill>
                      </a:tcPr>
                    </a:tc>
                  </a:tr>
                  <a:tr h="76879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500">
                              <a:effectLst/>
                            </a:rPr>
                            <a:t>взаємодія АС</a:t>
                          </a:r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57886" marR="57886" marT="0" marB="0" anchor="ctr">
                        <a:blipFill rotWithShape="1">
                          <a:blip r:embed="rId2"/>
                          <a:stretch>
                            <a:fillRect l="-31030" t="-434921" r="-64537" b="-36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57886" marR="57886" marT="0" marB="0" anchor="ctr">
                        <a:blipFill rotWithShape="1">
                          <a:blip r:embed="rId2"/>
                          <a:stretch>
                            <a:fillRect l="-312112" t="-434921" r="-53727" b="-36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57886" marR="57886" marT="0" marB="0" anchor="ctr">
                        <a:blipFill rotWithShape="1">
                          <a:blip r:embed="rId2"/>
                          <a:stretch>
                            <a:fillRect l="-767052" t="-434921" b="-361111"/>
                          </a:stretch>
                        </a:blipFill>
                      </a:tcPr>
                    </a:tc>
                  </a:tr>
                  <a:tr h="8032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500">
                              <a:effectLst/>
                            </a:rPr>
                            <a:t>взаємодія ВС</a:t>
                          </a:r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57886" marR="57886" marT="0" marB="0" anchor="ctr">
                        <a:blipFill rotWithShape="1">
                          <a:blip r:embed="rId2"/>
                          <a:stretch>
                            <a:fillRect l="-31030" t="-510606" r="-64537" b="-244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57886" marR="57886" marT="0" marB="0" anchor="ctr">
                        <a:blipFill rotWithShape="1">
                          <a:blip r:embed="rId2"/>
                          <a:stretch>
                            <a:fillRect l="-312112" t="-510606" r="-53727" b="-244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57886" marR="57886" marT="0" marB="0" anchor="ctr">
                        <a:blipFill rotWithShape="1">
                          <a:blip r:embed="rId2"/>
                          <a:stretch>
                            <a:fillRect l="-767052" t="-510606" b="-244697"/>
                          </a:stretch>
                        </a:blipFill>
                      </a:tcPr>
                    </a:tc>
                  </a:tr>
                  <a:tr h="116778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500" dirty="0">
                              <a:effectLst/>
                            </a:rPr>
                            <a:t>залишкове</a:t>
                          </a:r>
                          <a:endParaRPr lang="uk-UA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57886" marR="57886" marT="0" marB="0" anchor="ctr">
                        <a:blipFill rotWithShape="1">
                          <a:blip r:embed="rId2"/>
                          <a:stretch>
                            <a:fillRect l="-31030" t="-421990" r="-64537" b="-69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57886" marR="57886" marT="0" marB="0" anchor="ctr">
                        <a:blipFill rotWithShape="1">
                          <a:blip r:embed="rId2"/>
                          <a:stretch>
                            <a:fillRect l="-312112" t="-421990" r="-53727" b="-69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57886" marR="57886" marT="0" marB="0" anchor="ctr">
                        <a:blipFill rotWithShape="1">
                          <a:blip r:embed="rId2"/>
                          <a:stretch>
                            <a:fillRect l="-767052" t="-421990" b="-69110"/>
                          </a:stretch>
                        </a:blipFill>
                      </a:tcPr>
                    </a:tc>
                  </a:tr>
                  <a:tr h="8032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500">
                              <a:effectLst/>
                            </a:rPr>
                            <a:t>Повне</a:t>
                          </a:r>
                          <a:endParaRPr lang="uk-UA" sz="15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57886" marR="57886" marT="0" marB="0" anchor="ctr">
                        <a:blipFill rotWithShape="1">
                          <a:blip r:embed="rId2"/>
                          <a:stretch>
                            <a:fillRect l="-31030" t="-755303" r="-64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57886" marR="57886" marT="0" marB="0" anchor="ctr">
                        <a:blipFill rotWithShape="1">
                          <a:blip r:embed="rId2"/>
                          <a:stretch>
                            <a:fillRect l="-312112" t="-755303" r="-53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500" dirty="0">
                              <a:effectLst/>
                            </a:rPr>
                            <a:t> </a:t>
                          </a:r>
                          <a:endParaRPr lang="uk-UA" sz="15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886" marR="57886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91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60648"/>
                <a:ext cx="8229600" cy="208823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uk-UA" sz="2000" b="1" u="sng" dirty="0" smtClean="0"/>
                  <a:t>Приклад:</a:t>
                </a:r>
                <a:r>
                  <a:rPr lang="uk-UA" sz="2000" b="1" dirty="0" smtClean="0"/>
                  <a:t> </a:t>
                </a:r>
                <a:r>
                  <a:rPr lang="uk-UA" sz="2000" dirty="0" smtClean="0"/>
                  <a:t>Треба перевірити дію 2 добрив на 5 сортів якогось збіжжя. Повторимо експеримент у 4-х дослідних центрах. Дістанемо 40 даних про врожаї, які класифікуємо в таблиці 4х5х2</a:t>
                </a:r>
                <a:r>
                  <a:rPr lang="uk-UA" sz="2000" dirty="0"/>
                  <a:t>(</a:t>
                </a:r>
                <a:r>
                  <a:rPr lang="uk-UA" sz="2000" dirty="0" smtClean="0"/>
                  <a:t>4 центри, 5 сортів і 2 типи добрив). Нехай врожаї, виміряні від якоїсь зручної вихідної вартості та виражені в означених одиницях, будуть такі, як у таблиці 1, 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000" b="0" i="1" smtClean="0">
                            <a:latin typeface="Cambria Math"/>
                          </a:rPr>
                          <m:t>Т</m:t>
                        </m:r>
                      </m:e>
                      <m:sub>
                        <m:r>
                          <a:rPr lang="uk-UA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uk-UA" sz="2000" dirty="0" smtClean="0"/>
                  <a:t> 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/>
                          </a:rPr>
                          <m:t>Т</m:t>
                        </m:r>
                      </m:e>
                      <m:sub>
                        <m:r>
                          <a:rPr lang="uk-UA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uk-UA" sz="2000" dirty="0" smtClean="0"/>
                  <a:t> - 2 типи добрив.</a:t>
                </a:r>
              </a:p>
              <a:p>
                <a:pPr marL="0" indent="0" algn="r">
                  <a:buNone/>
                </a:pPr>
                <a:r>
                  <a:rPr lang="uk-UA" sz="2000" dirty="0" smtClean="0"/>
                  <a:t>Табл. 1</a:t>
                </a:r>
                <a:endParaRPr lang="uk-UA" sz="2000" dirty="0"/>
              </a:p>
            </p:txBody>
          </p:sp>
        </mc:Choice>
        <mc:Fallback xmlns=""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60648"/>
                <a:ext cx="8229600" cy="2088231"/>
              </a:xfrm>
              <a:blipFill rotWithShape="1">
                <a:blip r:embed="rId2"/>
                <a:stretch>
                  <a:fillRect l="-741" t="-2924" r="-1037" b="-467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я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4721147"/>
                  </p:ext>
                </p:extLst>
              </p:nvPr>
            </p:nvGraphicFramePr>
            <p:xfrm>
              <a:off x="1331640" y="2492896"/>
              <a:ext cx="8495999" cy="3725068"/>
            </p:xfrm>
            <a:graphic>
              <a:graphicData uri="http://schemas.openxmlformats.org/drawingml/2006/table">
                <a:tbl>
                  <a:tblPr/>
                  <a:tblGrid>
                    <a:gridCol w="112715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  <a:gridCol w="1465132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  <a:gridCol w="1223191">
                      <a:extLst>
                        <a:ext uri="{9D8B030D-6E8A-4147-A177-3AD203B41FA5}">
                          <a16:colId xmlns:a16="http://schemas.microsoft.com/office/drawing/2014/main" xmlns="" val="20007"/>
                        </a:ext>
                      </a:extLst>
                    </a:gridCol>
                  </a:tblGrid>
                  <a:tr h="577316">
                    <a:tc rowSpan="3">
                      <a:txBody>
                        <a:bodyPr/>
                        <a:lstStyle/>
                        <a:p>
                          <a:r>
                            <a:rPr lang="uk-UA" sz="2000" dirty="0" smtClean="0"/>
                            <a:t>Дослідні</a:t>
                          </a:r>
                        </a:p>
                        <a:p>
                          <a:r>
                            <a:rPr lang="uk-UA" sz="2000" dirty="0" smtClean="0"/>
                            <a:t>центри</a:t>
                          </a:r>
                          <a:endParaRPr lang="uk-UA" sz="20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/>
                            <a:t>Сорти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/>
                    </a:tc>
                    <a:tc rowSpan="5">
                      <a:txBody>
                        <a:bodyPr/>
                        <a:lstStyle/>
                        <a:p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486162">
                    <a:tc vMerge="1"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/>
                            <a:t>1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/>
                            <a:t>2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/>
                            <a:t>3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/>
                            <a:t>4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/>
                            <a:t>5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/>
                            <a:t>Разом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485781">
                    <a:tc vMerge="1">
                      <a:txBody>
                        <a:bodyPr/>
                        <a:lstStyle/>
                        <a:p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uk-UA" sz="2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 b="0" i="1" smtClean="0">
                                      <a:latin typeface="Cambria Math"/>
                                    </a:rPr>
                                    <m:t>Т</m:t>
                                  </m:r>
                                </m:e>
                                <m:sub>
                                  <m:r>
                                    <a:rPr lang="uk-UA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uk-UA" sz="2000" dirty="0" smtClean="0"/>
                            <a:t> </a:t>
                          </a:r>
                          <a:r>
                            <a:rPr lang="uk-UA" sz="20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uk-UA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 i="1">
                                      <a:latin typeface="Cambria Math"/>
                                    </a:rPr>
                                    <m:t>Т</m:t>
                                  </m:r>
                                </m:e>
                                <m:sub>
                                  <m:r>
                                    <a:rPr lang="uk-UA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uk-UA" sz="2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 b="0" i="1" smtClean="0">
                                      <a:latin typeface="Cambria Math"/>
                                    </a:rPr>
                                    <m:t>Т</m:t>
                                  </m:r>
                                </m:e>
                                <m:sub>
                                  <m:r>
                                    <a:rPr lang="uk-UA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uk-UA" sz="2000" baseline="0" dirty="0" smtClean="0"/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uk-UA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 i="1">
                                      <a:latin typeface="Cambria Math"/>
                                    </a:rPr>
                                    <m:t>Т</m:t>
                                  </m:r>
                                </m:e>
                                <m:sub>
                                  <m:r>
                                    <a:rPr lang="uk-UA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2000" b="0" i="1" smtClean="0">
                                        <a:latin typeface="Cambria Math"/>
                                      </a:rPr>
                                      <m:t>Т</m:t>
                                    </m:r>
                                  </m:e>
                                  <m:sub>
                                    <m:r>
                                      <a:rPr lang="uk-UA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uk-UA" sz="2000" b="0" i="1" smtClean="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uk-UA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2000" i="1">
                                        <a:latin typeface="Cambria Math"/>
                                      </a:rPr>
                                      <m:t>Т</m:t>
                                    </m:r>
                                  </m:e>
                                  <m:sub>
                                    <m:r>
                                      <a:rPr lang="uk-UA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uk-UA" sz="2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 b="0" i="1" smtClean="0">
                                      <a:latin typeface="Cambria Math"/>
                                    </a:rPr>
                                    <m:t>Т</m:t>
                                  </m:r>
                                </m:e>
                                <m:sub>
                                  <m:r>
                                    <a:rPr lang="uk-UA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uk-UA" sz="2000" dirty="0" smtClean="0"/>
                            <a:t> </a:t>
                          </a:r>
                          <a:r>
                            <a:rPr lang="uk-UA" sz="20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uk-UA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 i="1">
                                      <a:latin typeface="Cambria Math"/>
                                    </a:rPr>
                                    <m:t>Т</m:t>
                                  </m:r>
                                </m:e>
                                <m:sub>
                                  <m:r>
                                    <a:rPr lang="uk-UA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uk-UA" sz="2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 b="0" i="1" smtClean="0">
                                      <a:latin typeface="Cambria Math"/>
                                    </a:rPr>
                                    <m:t>Т</m:t>
                                  </m:r>
                                </m:e>
                                <m:sub>
                                  <m:r>
                                    <a:rPr lang="uk-UA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uk-UA" sz="2000" dirty="0" smtClean="0"/>
                            <a:t> </a:t>
                          </a:r>
                          <a:r>
                            <a:rPr lang="uk-UA" sz="20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uk-UA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 i="1">
                                      <a:latin typeface="Cambria Math"/>
                                    </a:rPr>
                                    <m:t>Т</m:t>
                                  </m:r>
                                </m:e>
                                <m:sub>
                                  <m:r>
                                    <a:rPr lang="uk-UA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uk-UA" sz="2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 b="0" i="1" smtClean="0">
                                      <a:latin typeface="Cambria Math"/>
                                    </a:rPr>
                                    <m:t>Т</m:t>
                                  </m:r>
                                </m:e>
                                <m:sub>
                                  <m:r>
                                    <a:rPr lang="uk-UA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uk-UA" sz="2000" dirty="0" smtClean="0"/>
                            <a:t>  </a:t>
                          </a:r>
                          <a:r>
                            <a:rPr lang="uk-UA" sz="20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uk-UA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 i="1">
                                      <a:latin typeface="Cambria Math"/>
                                    </a:rPr>
                                    <m:t>Т</m:t>
                                  </m:r>
                                </m:e>
                                <m:sub>
                                  <m:r>
                                    <a:rPr lang="uk-UA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16927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/>
                            <a:t>1</a:t>
                          </a:r>
                        </a:p>
                        <a:p>
                          <a:pPr algn="ctr"/>
                          <a:r>
                            <a:rPr lang="uk-UA" sz="2000" dirty="0" smtClean="0"/>
                            <a:t>2</a:t>
                          </a:r>
                        </a:p>
                        <a:p>
                          <a:pPr algn="ctr"/>
                          <a:r>
                            <a:rPr lang="uk-UA" sz="2000" dirty="0" smtClean="0"/>
                            <a:t>3</a:t>
                          </a:r>
                        </a:p>
                        <a:p>
                          <a:pPr algn="ctr"/>
                          <a:r>
                            <a:rPr lang="uk-UA" sz="2000" dirty="0" smtClean="0"/>
                            <a:t>4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sz="2000" dirty="0" smtClean="0"/>
                            <a:t>-6  -4</a:t>
                          </a:r>
                        </a:p>
                        <a:p>
                          <a:r>
                            <a:rPr lang="uk-UA" sz="2000" dirty="0" smtClean="0"/>
                            <a:t>-2  -1</a:t>
                          </a:r>
                        </a:p>
                        <a:p>
                          <a:r>
                            <a:rPr lang="uk-UA" sz="2000" dirty="0" smtClean="0"/>
                            <a:t> 3   2</a:t>
                          </a:r>
                        </a:p>
                        <a:p>
                          <a:r>
                            <a:rPr lang="uk-UA" sz="2000" dirty="0" smtClean="0"/>
                            <a:t> 3   6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sz="2000" dirty="0" smtClean="0"/>
                            <a:t>-4  -2</a:t>
                          </a:r>
                        </a:p>
                        <a:p>
                          <a:r>
                            <a:rPr lang="uk-UA" sz="2000" dirty="0" smtClean="0"/>
                            <a:t>-5  -1</a:t>
                          </a:r>
                        </a:p>
                        <a:p>
                          <a:r>
                            <a:rPr lang="uk-UA" sz="2000" dirty="0" smtClean="0"/>
                            <a:t>-2   3</a:t>
                          </a:r>
                        </a:p>
                        <a:p>
                          <a:r>
                            <a:rPr lang="uk-UA" sz="2000" dirty="0" smtClean="0"/>
                            <a:t> 3   2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sz="2000" dirty="0" smtClean="0"/>
                            <a:t>-10 -7</a:t>
                          </a:r>
                        </a:p>
                        <a:p>
                          <a:r>
                            <a:rPr lang="uk-UA" sz="2000" dirty="0" smtClean="0"/>
                            <a:t>-3  -4</a:t>
                          </a:r>
                        </a:p>
                        <a:p>
                          <a:r>
                            <a:rPr lang="uk-UA" sz="2000" dirty="0" smtClean="0"/>
                            <a:t>-4   0</a:t>
                          </a:r>
                        </a:p>
                        <a:p>
                          <a:r>
                            <a:rPr lang="uk-UA" sz="2000" baseline="0" dirty="0" smtClean="0"/>
                            <a:t> 6   3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sz="2000" dirty="0" smtClean="0"/>
                            <a:t>-3  -5</a:t>
                          </a:r>
                        </a:p>
                        <a:p>
                          <a:r>
                            <a:rPr lang="uk-UA" sz="2000" dirty="0" smtClean="0"/>
                            <a:t>-4  -1</a:t>
                          </a:r>
                        </a:p>
                        <a:p>
                          <a:r>
                            <a:rPr lang="uk-UA" sz="2000" dirty="0" smtClean="0"/>
                            <a:t> 4   1</a:t>
                          </a:r>
                        </a:p>
                        <a:p>
                          <a:r>
                            <a:rPr lang="uk-UA" sz="2000" dirty="0" smtClean="0"/>
                            <a:t>-1   5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sz="2000" dirty="0" smtClean="0"/>
                            <a:t> 1   0</a:t>
                          </a:r>
                        </a:p>
                        <a:p>
                          <a:r>
                            <a:rPr lang="uk-UA" sz="2000" dirty="0" smtClean="0"/>
                            <a:t>-2  1</a:t>
                          </a:r>
                        </a:p>
                        <a:p>
                          <a:r>
                            <a:rPr lang="uk-UA" sz="2000" dirty="0" smtClean="0"/>
                            <a:t> 3   3</a:t>
                          </a:r>
                        </a:p>
                        <a:p>
                          <a:r>
                            <a:rPr lang="uk-UA" sz="2000" dirty="0" smtClean="0"/>
                            <a:t> 6   8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sz="2000" dirty="0" smtClean="0"/>
                            <a:t>-22 -18</a:t>
                          </a:r>
                        </a:p>
                        <a:p>
                          <a:r>
                            <a:rPr lang="uk-UA" sz="2000" dirty="0" smtClean="0"/>
                            <a:t>-16  -6</a:t>
                          </a:r>
                        </a:p>
                        <a:p>
                          <a:r>
                            <a:rPr lang="uk-UA" sz="2000" dirty="0" smtClean="0"/>
                            <a:t> 4   </a:t>
                          </a:r>
                          <a:r>
                            <a:rPr lang="uk-UA" sz="2000" baseline="0" dirty="0" smtClean="0"/>
                            <a:t>  9</a:t>
                          </a:r>
                        </a:p>
                        <a:p>
                          <a:r>
                            <a:rPr lang="uk-UA" sz="2000" baseline="0" dirty="0" smtClean="0"/>
                            <a:t>17  24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483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/>
                            <a:t>Разом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sz="2000" dirty="0" smtClean="0"/>
                            <a:t>-2   3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sz="2000" dirty="0" smtClean="0"/>
                            <a:t>-8   2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sz="2000" dirty="0" smtClean="0"/>
                            <a:t>-11 -8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sz="2000" dirty="0" smtClean="0"/>
                            <a:t>-4   0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sz="2000" dirty="0" smtClean="0"/>
                            <a:t> 8   12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sz="2000" dirty="0" smtClean="0"/>
                            <a:t>-17  3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я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4721147"/>
                  </p:ext>
                </p:extLst>
              </p:nvPr>
            </p:nvGraphicFramePr>
            <p:xfrm>
              <a:off x="1331640" y="2492896"/>
              <a:ext cx="8495999" cy="3725068"/>
            </p:xfrm>
            <a:graphic>
              <a:graphicData uri="http://schemas.openxmlformats.org/drawingml/2006/table">
                <a:tbl>
                  <a:tblPr/>
                  <a:tblGrid>
                    <a:gridCol w="1127156"/>
                    <a:gridCol w="864096"/>
                    <a:gridCol w="936104"/>
                    <a:gridCol w="1080120"/>
                    <a:gridCol w="936104"/>
                    <a:gridCol w="864096"/>
                    <a:gridCol w="1465132"/>
                    <a:gridCol w="1223191"/>
                  </a:tblGrid>
                  <a:tr h="577316">
                    <a:tc rowSpan="3">
                      <a:txBody>
                        <a:bodyPr/>
                        <a:lstStyle/>
                        <a:p>
                          <a:r>
                            <a:rPr lang="uk-UA" sz="2000" dirty="0" smtClean="0"/>
                            <a:t>Дослідні</a:t>
                          </a:r>
                        </a:p>
                        <a:p>
                          <a:r>
                            <a:rPr lang="uk-UA" sz="2000" dirty="0" smtClean="0"/>
                            <a:t>центри</a:t>
                          </a:r>
                          <a:endParaRPr lang="uk-UA" sz="20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/>
                            <a:t>Сорти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/>
                    </a:tc>
                    <a:tc rowSpan="5">
                      <a:txBody>
                        <a:bodyPr/>
                        <a:lstStyle/>
                        <a:p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6162">
                    <a:tc vMerge="1"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/>
                            <a:t>1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/>
                            <a:t>2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/>
                            <a:t>3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/>
                            <a:t>4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/>
                            <a:t>5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/>
                            <a:t>Разом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5781">
                    <a:tc vMerge="1">
                      <a:txBody>
                        <a:bodyPr/>
                        <a:lstStyle/>
                        <a:p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30282" t="-223750" r="-752113" b="-45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13725" t="-223750" r="-598039" b="-45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69663" t="-223750" r="-414045" b="-45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30065" t="-223750" r="-381699" b="-45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71127" t="-223750" r="-311268" b="-45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97083" t="-223750" r="-84167" b="-45125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6927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/>
                            <a:t>1</a:t>
                          </a:r>
                        </a:p>
                        <a:p>
                          <a:pPr algn="ctr"/>
                          <a:r>
                            <a:rPr lang="uk-UA" sz="2000" dirty="0" smtClean="0"/>
                            <a:t>2</a:t>
                          </a:r>
                        </a:p>
                        <a:p>
                          <a:pPr algn="ctr"/>
                          <a:r>
                            <a:rPr lang="uk-UA" sz="2000" dirty="0" smtClean="0"/>
                            <a:t>3</a:t>
                          </a:r>
                        </a:p>
                        <a:p>
                          <a:pPr algn="ctr"/>
                          <a:r>
                            <a:rPr lang="uk-UA" sz="2000" dirty="0" smtClean="0"/>
                            <a:t>4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sz="2000" dirty="0" smtClean="0"/>
                            <a:t>-6  -4</a:t>
                          </a:r>
                        </a:p>
                        <a:p>
                          <a:r>
                            <a:rPr lang="uk-UA" sz="2000" dirty="0" smtClean="0"/>
                            <a:t>-2  -1</a:t>
                          </a:r>
                        </a:p>
                        <a:p>
                          <a:r>
                            <a:rPr lang="uk-UA" sz="2000" dirty="0" smtClean="0"/>
                            <a:t> 3   2</a:t>
                          </a:r>
                        </a:p>
                        <a:p>
                          <a:r>
                            <a:rPr lang="uk-UA" sz="2000" dirty="0" smtClean="0"/>
                            <a:t> 3   6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sz="2000" dirty="0" smtClean="0"/>
                            <a:t>-4  -2</a:t>
                          </a:r>
                        </a:p>
                        <a:p>
                          <a:r>
                            <a:rPr lang="uk-UA" sz="2000" dirty="0" smtClean="0"/>
                            <a:t>-5  -1</a:t>
                          </a:r>
                        </a:p>
                        <a:p>
                          <a:r>
                            <a:rPr lang="uk-UA" sz="2000" dirty="0" smtClean="0"/>
                            <a:t>-2   3</a:t>
                          </a:r>
                        </a:p>
                        <a:p>
                          <a:r>
                            <a:rPr lang="uk-UA" sz="2000" dirty="0" smtClean="0"/>
                            <a:t> 3   2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sz="2000" dirty="0" smtClean="0"/>
                            <a:t>-10 -7</a:t>
                          </a:r>
                        </a:p>
                        <a:p>
                          <a:r>
                            <a:rPr lang="uk-UA" sz="2000" dirty="0" smtClean="0"/>
                            <a:t>-3  -4</a:t>
                          </a:r>
                        </a:p>
                        <a:p>
                          <a:r>
                            <a:rPr lang="uk-UA" sz="2000" dirty="0" smtClean="0"/>
                            <a:t>-4   0</a:t>
                          </a:r>
                        </a:p>
                        <a:p>
                          <a:r>
                            <a:rPr lang="uk-UA" sz="2000" baseline="0" dirty="0" smtClean="0"/>
                            <a:t> 6   3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sz="2000" dirty="0" smtClean="0"/>
                            <a:t>-3  -5</a:t>
                          </a:r>
                        </a:p>
                        <a:p>
                          <a:r>
                            <a:rPr lang="uk-UA" sz="2000" dirty="0" smtClean="0"/>
                            <a:t>-4  -1</a:t>
                          </a:r>
                        </a:p>
                        <a:p>
                          <a:r>
                            <a:rPr lang="uk-UA" sz="2000" dirty="0" smtClean="0"/>
                            <a:t> 4   1</a:t>
                          </a:r>
                        </a:p>
                        <a:p>
                          <a:r>
                            <a:rPr lang="uk-UA" sz="2000" dirty="0" smtClean="0"/>
                            <a:t>-1   5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sz="2000" dirty="0" smtClean="0"/>
                            <a:t> 1   0</a:t>
                          </a:r>
                        </a:p>
                        <a:p>
                          <a:r>
                            <a:rPr lang="uk-UA" sz="2000" dirty="0" smtClean="0"/>
                            <a:t>-2  1</a:t>
                          </a:r>
                        </a:p>
                        <a:p>
                          <a:r>
                            <a:rPr lang="uk-UA" sz="2000" dirty="0" smtClean="0"/>
                            <a:t> 3   3</a:t>
                          </a:r>
                        </a:p>
                        <a:p>
                          <a:r>
                            <a:rPr lang="uk-UA" sz="2000" dirty="0" smtClean="0"/>
                            <a:t> 6   8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sz="2000" dirty="0" smtClean="0"/>
                            <a:t>-22 -18</a:t>
                          </a:r>
                        </a:p>
                        <a:p>
                          <a:r>
                            <a:rPr lang="uk-UA" sz="2000" dirty="0" smtClean="0"/>
                            <a:t>-16  -6</a:t>
                          </a:r>
                        </a:p>
                        <a:p>
                          <a:r>
                            <a:rPr lang="uk-UA" sz="2000" dirty="0" smtClean="0"/>
                            <a:t> 4   </a:t>
                          </a:r>
                          <a:r>
                            <a:rPr lang="uk-UA" sz="2000" baseline="0" dirty="0" smtClean="0"/>
                            <a:t>  9</a:t>
                          </a:r>
                        </a:p>
                        <a:p>
                          <a:r>
                            <a:rPr lang="uk-UA" sz="2000" baseline="0" dirty="0" smtClean="0"/>
                            <a:t>17  24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3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/>
                            <a:t>Разом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sz="2000" dirty="0" smtClean="0"/>
                            <a:t>-2   3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sz="2000" dirty="0" smtClean="0"/>
                            <a:t>-8   2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sz="2000" dirty="0" smtClean="0"/>
                            <a:t>-11 -8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sz="2000" dirty="0" smtClean="0"/>
                            <a:t>-4   0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sz="2000" dirty="0" smtClean="0"/>
                            <a:t> 8   12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sz="2000" dirty="0" smtClean="0"/>
                            <a:t>-17  3</a:t>
                          </a:r>
                          <a:endParaRPr lang="uk-U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479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88640"/>
                <a:ext cx="8229600" cy="108012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uk-UA" sz="2000" dirty="0" smtClean="0"/>
                  <a:t>У нашому випадку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=4,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=5,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mbria Math" pitchFamily="18" charset="0"/>
                      </a:rPr>
                      <m:t>𝑙</m:t>
                    </m:r>
                  </m:oMath>
                </a14:m>
                <a:r>
                  <a:rPr lang="en-US" sz="2000" dirty="0" smtClean="0"/>
                  <a:t>=2;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…</m:t>
                        </m:r>
                      </m:sub>
                    </m:sSub>
                  </m:oMath>
                </a14:m>
                <a:r>
                  <a:rPr lang="en-US" sz="2000" dirty="0" smtClean="0"/>
                  <a:t>= -0,2</a:t>
                </a:r>
              </a:p>
              <a:p>
                <a:pPr marL="0" indent="0">
                  <a:buNone/>
                </a:pPr>
                <a:r>
                  <a:rPr lang="uk-UA" sz="2000" dirty="0" smtClean="0"/>
                  <a:t>Одно- і двоіндексні середні розмістимо в таблиці 2.</a:t>
                </a:r>
              </a:p>
              <a:p>
                <a:pPr marL="0" indent="0" algn="r">
                  <a:buNone/>
                </a:pPr>
                <a:r>
                  <a:rPr lang="uk-UA" sz="2000" dirty="0" smtClean="0"/>
                  <a:t>Табл. 2</a:t>
                </a:r>
                <a:endParaRPr lang="uk-UA" sz="2000" dirty="0"/>
              </a:p>
            </p:txBody>
          </p:sp>
        </mc:Choice>
        <mc:Fallback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88640"/>
                <a:ext cx="8229600" cy="1080120"/>
              </a:xfrm>
              <a:blipFill rotWithShape="1">
                <a:blip r:embed="rId2"/>
                <a:stretch>
                  <a:fillRect l="-815" t="-5650" r="-741" b="-6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я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2089016"/>
                  </p:ext>
                </p:extLst>
              </p:nvPr>
            </p:nvGraphicFramePr>
            <p:xfrm>
              <a:off x="467544" y="1628800"/>
              <a:ext cx="8424936" cy="31625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2147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81267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799064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726422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581138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580646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  <a:gridCol w="653707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  <a:gridCol w="653707">
                      <a:extLst>
                        <a:ext uri="{9D8B030D-6E8A-4147-A177-3AD203B41FA5}">
                          <a16:colId xmlns:a16="http://schemas.microsoft.com/office/drawing/2014/main" xmlns="" val="20007"/>
                        </a:ext>
                      </a:extLst>
                    </a:gridCol>
                    <a:gridCol w="653707">
                      <a:extLst>
                        <a:ext uri="{9D8B030D-6E8A-4147-A177-3AD203B41FA5}">
                          <a16:colId xmlns:a16="http://schemas.microsoft.com/office/drawing/2014/main" xmlns="" val="20008"/>
                        </a:ext>
                      </a:extLst>
                    </a:gridCol>
                    <a:gridCol w="581848">
                      <a:extLst>
                        <a:ext uri="{9D8B030D-6E8A-4147-A177-3AD203B41FA5}">
                          <a16:colId xmlns:a16="http://schemas.microsoft.com/office/drawing/2014/main" xmlns="" val="20009"/>
                        </a:ext>
                      </a:extLst>
                    </a:gridCol>
                    <a:gridCol w="725567">
                      <a:extLst>
                        <a:ext uri="{9D8B030D-6E8A-4147-A177-3AD203B41FA5}">
                          <a16:colId xmlns:a16="http://schemas.microsoft.com/office/drawing/2014/main" xmlns="" val="20010"/>
                        </a:ext>
                      </a:extLst>
                    </a:gridCol>
                    <a:gridCol w="725716">
                      <a:extLst>
                        <a:ext uri="{9D8B030D-6E8A-4147-A177-3AD203B41FA5}">
                          <a16:colId xmlns:a16="http://schemas.microsoft.com/office/drawing/2014/main" xmlns="" val="20011"/>
                        </a:ext>
                      </a:extLst>
                    </a:gridCol>
                  </a:tblGrid>
                  <a:tr h="536014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Значення</a:t>
                          </a:r>
                        </a:p>
                        <a:p>
                          <a:r>
                            <a:rPr lang="uk-UA" dirty="0" smtClean="0"/>
                            <a:t>змінного</a:t>
                          </a:r>
                        </a:p>
                        <a:p>
                          <a:r>
                            <a:rPr lang="uk-UA" dirty="0" smtClean="0"/>
                            <a:t>індексу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..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uk-U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.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uk-U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..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uk-U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uk-U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uk-U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uk-U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uk-U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.1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uk-U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.2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uk-U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.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uk-U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.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uk-UA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5360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-4,0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0,125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-0,85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-5,0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-1,5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2,5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4,5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-4,4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-3,6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-0,50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0,75</a:t>
                          </a:r>
                          <a:endParaRPr lang="uk-U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5360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-2,2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-0,75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0,45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-3,0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-3,0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0,5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2,5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-3,2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-1,2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-2,00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0,5</a:t>
                          </a:r>
                          <a:endParaRPr lang="uk-U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5360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1,3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-2,375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-8,5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-3,5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-2,0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4,5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0,8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1,8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-2,75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-2,00</a:t>
                          </a:r>
                          <a:endParaRPr lang="uk-U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5360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4,1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-0,5</a:t>
                          </a:r>
                        </a:p>
                        <a:p>
                          <a:r>
                            <a:rPr lang="en-US" dirty="0" smtClean="0"/>
                            <a:t>  2,5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-4,0</a:t>
                          </a:r>
                        </a:p>
                        <a:p>
                          <a:r>
                            <a:rPr lang="en-US" dirty="0" smtClean="0"/>
                            <a:t> 0,5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-2,5</a:t>
                          </a:r>
                        </a:p>
                        <a:p>
                          <a:r>
                            <a:rPr lang="en-US" dirty="0" smtClean="0"/>
                            <a:t>-0,5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2,5</a:t>
                          </a:r>
                        </a:p>
                        <a:p>
                          <a:r>
                            <a:rPr lang="en-US" dirty="0" smtClean="0"/>
                            <a:t>3,0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2,0</a:t>
                          </a:r>
                        </a:p>
                        <a:p>
                          <a:r>
                            <a:rPr lang="en-US" dirty="0" smtClean="0"/>
                            <a:t>7,0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3,4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4,8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-1,00</a:t>
                          </a:r>
                        </a:p>
                        <a:p>
                          <a:r>
                            <a:rPr lang="en-US" dirty="0" smtClean="0"/>
                            <a:t> 2,00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0,00</a:t>
                          </a:r>
                        </a:p>
                        <a:p>
                          <a:r>
                            <a:rPr lang="en-US" dirty="0" smtClean="0"/>
                            <a:t>3,00</a:t>
                          </a:r>
                          <a:endParaRPr lang="uk-U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я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2089016"/>
                  </p:ext>
                </p:extLst>
              </p:nvPr>
            </p:nvGraphicFramePr>
            <p:xfrm>
              <a:off x="467544" y="1628800"/>
              <a:ext cx="8424936" cy="31625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2147"/>
                    <a:gridCol w="581267"/>
                    <a:gridCol w="799064"/>
                    <a:gridCol w="726422"/>
                    <a:gridCol w="581138"/>
                    <a:gridCol w="580646"/>
                    <a:gridCol w="653707"/>
                    <a:gridCol w="653707"/>
                    <a:gridCol w="653707"/>
                    <a:gridCol w="581848"/>
                    <a:gridCol w="725567"/>
                    <a:gridCol w="725716"/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Значення</a:t>
                          </a:r>
                        </a:p>
                        <a:p>
                          <a:r>
                            <a:rPr lang="uk-UA" dirty="0" smtClean="0"/>
                            <a:t>змінного</a:t>
                          </a:r>
                        </a:p>
                        <a:p>
                          <a:r>
                            <a:rPr lang="uk-UA" dirty="0" smtClean="0"/>
                            <a:t>індексу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2105" t="-3333" r="-1153684" b="-2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9084" t="-3333" r="-736641" b="-2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1261" t="-3333" r="-710924" b="-2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59375" t="-3333" r="-781250" b="-2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66316" t="-3333" r="-689474" b="-2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80374" t="-3333" r="-512150" b="-2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80374" t="-3333" r="-412150" b="-2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80374" t="-3333" r="-312150" b="-2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92708" t="-3333" r="-247917" b="-2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62185" t="-3333" r="-100000" b="-2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62185" t="-3333" b="-256667"/>
                          </a:stretch>
                        </a:blipFill>
                      </a:tcPr>
                    </a:tc>
                  </a:tr>
                  <a:tr h="5360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-4,0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0,125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-0,85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-5,0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-1,5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2,5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4,5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-4,4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-3,6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-0,50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0,75</a:t>
                          </a:r>
                          <a:endParaRPr lang="uk-UA" dirty="0"/>
                        </a:p>
                      </a:txBody>
                      <a:tcPr/>
                    </a:tc>
                  </a:tr>
                  <a:tr h="5360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-2,2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-0,75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0,45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-3,0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-3,0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0,5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2,5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-3,2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-1,2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-2,00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0,5</a:t>
                          </a:r>
                          <a:endParaRPr lang="uk-UA" dirty="0"/>
                        </a:p>
                      </a:txBody>
                      <a:tcPr/>
                    </a:tc>
                  </a:tr>
                  <a:tr h="5360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1,3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-2,375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-8,5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-3,5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-2,0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4,5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0,8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1,8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-2,75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-2,00</a:t>
                          </a:r>
                          <a:endParaRPr lang="uk-UA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4,1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-0,5</a:t>
                          </a:r>
                        </a:p>
                        <a:p>
                          <a:r>
                            <a:rPr lang="en-US" dirty="0" smtClean="0"/>
                            <a:t>  2,5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-4,0</a:t>
                          </a:r>
                        </a:p>
                        <a:p>
                          <a:r>
                            <a:rPr lang="en-US" dirty="0" smtClean="0"/>
                            <a:t> 0,5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-2,5</a:t>
                          </a:r>
                        </a:p>
                        <a:p>
                          <a:r>
                            <a:rPr lang="en-US" dirty="0" smtClean="0"/>
                            <a:t>-0,5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2,5</a:t>
                          </a:r>
                        </a:p>
                        <a:p>
                          <a:r>
                            <a:rPr lang="en-US" dirty="0" smtClean="0"/>
                            <a:t>3,0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2,0</a:t>
                          </a:r>
                        </a:p>
                        <a:p>
                          <a:r>
                            <a:rPr lang="en-US" dirty="0" smtClean="0"/>
                            <a:t>7,0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3,4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4,8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-1,00</a:t>
                          </a:r>
                        </a:p>
                        <a:p>
                          <a:r>
                            <a:rPr lang="en-US" dirty="0" smtClean="0"/>
                            <a:t> 2,00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0,00</a:t>
                          </a:r>
                        </a:p>
                        <a:p>
                          <a:r>
                            <a:rPr lang="en-US" dirty="0" smtClean="0"/>
                            <a:t>3,00</a:t>
                          </a:r>
                          <a:endParaRPr lang="uk-UA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1273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1791</Words>
  <Application>Microsoft Office PowerPoint</Application>
  <PresentationFormat>On-screen Show (4:3)</PresentationFormat>
  <Paragraphs>263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Sara Yasmeen (Wipro Technologies)</dc:creator>
  <cp:lastModifiedBy>KDIS</cp:lastModifiedBy>
  <cp:revision>22</cp:revision>
  <dcterms:created xsi:type="dcterms:W3CDTF">2010-02-23T11:30:32Z</dcterms:created>
  <dcterms:modified xsi:type="dcterms:W3CDTF">2017-10-25T08:42:13Z</dcterms:modified>
</cp:coreProperties>
</file>