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99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24.11.2020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982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24.11.2020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727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24.11.2020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305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24.11.2020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858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24.11.2020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34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24.11.2020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316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24.11.2020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45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24.11.2020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85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24.11.2020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485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24.11.2020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763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24.11.2020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769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ADD9-324D-4E21-930E-8D5B96A606E0}" type="datetimeFigureOut">
              <a:rPr lang="uk-UA" smtClean="0"/>
              <a:t>24.11.2020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536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Лекція </a:t>
            </a:r>
            <a:r>
              <a:rPr lang="en-US" dirty="0" smtClean="0"/>
              <a:t>12</a:t>
            </a:r>
            <a:r>
              <a:rPr lang="uk-UA" dirty="0" smtClean="0"/>
              <a:t>. </a:t>
            </a:r>
            <a:r>
              <a:rPr lang="uk-UA" dirty="0" smtClean="0"/>
              <a:t>Програмування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uk-UA" i="1" dirty="0"/>
              <a:t>Перевантажені функції. Статичний поліморфізм. Аргументи за замовчуванням функцій. Вбудовані функції. Функції зі змінною (невідомою) кількістю аргументів. Статичні локальні змінні функцій. Простори імен: призначення, оголошення, використання. Класи пам’яті, діапазони доступу, зв’язність імен</a:t>
            </a:r>
            <a:r>
              <a:rPr lang="uk-UA" i="1" dirty="0" smtClean="0"/>
              <a:t>.</a:t>
            </a:r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2001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r>
              <a:rPr lang="uk-UA" dirty="0"/>
              <a:t>Функції з невідомою кількістю аргументів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200" y="1184856"/>
            <a:ext cx="1035354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 </a:t>
            </a:r>
            <a:r>
              <a:rPr lang="en-A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A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cstdarg</a:t>
            </a:r>
            <a:r>
              <a:rPr lang="en-A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</a:p>
          <a:p>
            <a:pPr>
              <a:spcAft>
                <a:spcPts val="0"/>
              </a:spcAft>
            </a:pPr>
            <a:endParaRPr lang="ru-RU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uk-UA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процедура обчислює і друкує суму переданих їй аргументів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відомо, що всі вони цілі, список закінчується нулем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writeSum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...)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 = 0;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va_list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va_start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"SUM = "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0){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0)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'+'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s +=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va_arg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 </a:t>
            </a:r>
            <a:r>
              <a:rPr lang="uk-UA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va_end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= "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s &lt;&lt;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3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7233634" y="2831460"/>
            <a:ext cx="41201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writeSum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2, 3, 4, 5, 0);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writeSum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-3, 1, 0, 2);</a:t>
            </a:r>
          </a:p>
          <a:p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writeSum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</p:txBody>
      </p:sp>
      <p:sp>
        <p:nvSpPr>
          <p:cNvPr id="6" name="Прямокутник 5"/>
          <p:cNvSpPr/>
          <p:nvPr/>
        </p:nvSpPr>
        <p:spPr>
          <a:xfrm>
            <a:off x="8341217" y="5211685"/>
            <a:ext cx="3012583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uk-UA" sz="2000" dirty="0"/>
              <a:t>SUM = +1+2+3+4+5 = 15</a:t>
            </a:r>
          </a:p>
          <a:p>
            <a:r>
              <a:rPr lang="uk-UA" sz="2000" dirty="0"/>
              <a:t>SUM = +5-3+1 = 3</a:t>
            </a:r>
          </a:p>
          <a:p>
            <a:r>
              <a:rPr lang="uk-UA" sz="2000" dirty="0"/>
              <a:t>SUM =  = 0</a:t>
            </a:r>
          </a:p>
        </p:txBody>
      </p:sp>
    </p:spTree>
    <p:extLst>
      <p:ext uri="{BB962C8B-B14F-4D97-AF65-F5344CB8AC3E}">
        <p14:creationId xmlns:p14="http://schemas.microsoft.com/office/powerpoint/2010/main" val="129189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r>
              <a:rPr lang="uk-UA" dirty="0"/>
              <a:t>Функції з невідомою кількістю аргументів</a:t>
            </a:r>
            <a:endParaRPr lang="uk-UA" dirty="0"/>
          </a:p>
        </p:txBody>
      </p:sp>
      <p:sp>
        <p:nvSpPr>
          <p:cNvPr id="6" name="Прямокутник 5"/>
          <p:cNvSpPr/>
          <p:nvPr/>
        </p:nvSpPr>
        <p:spPr>
          <a:xfrm>
            <a:off x="838200" y="1352281"/>
            <a:ext cx="101485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PrintVar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uk-UA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szTypes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...)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va_list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vl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va_start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vl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szTypes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0; </a:t>
            </a:r>
            <a:r>
              <a:rPr lang="uk-UA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szTypes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[i] !=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'\0'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++i)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szTypes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[i])   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expect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 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{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'i</a:t>
            </a:r>
            <a:r>
              <a:rPr lang="uk-UA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uk-UA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 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uk-UA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va_arg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vl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&lt;&lt;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</a:t>
            </a:r>
            <a:r>
              <a:rPr lang="uk-UA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'f</a:t>
            </a:r>
            <a:r>
              <a:rPr lang="uk-UA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uk-UA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 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uk-UA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va_arg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vl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&lt;&lt;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</a:t>
            </a:r>
            <a:r>
              <a:rPr lang="uk-UA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</a:t>
            </a:r>
            <a:r>
              <a:rPr lang="uk-UA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uk-UA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 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uk-UA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va_arg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vl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&lt;&lt;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</a:t>
            </a:r>
            <a:r>
              <a:rPr lang="uk-UA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's</a:t>
            </a:r>
            <a:r>
              <a:rPr lang="uk-UA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uk-UA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 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</a:t>
            </a:r>
            <a:r>
              <a:rPr lang="uk-UA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va_arg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vl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*) &lt;&lt;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</a:t>
            </a:r>
            <a:r>
              <a:rPr lang="uk-UA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}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va_end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vl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3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5022841" y="5266317"/>
            <a:ext cx="6673622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A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fcsi</a:t>
            </a:r>
            <a:r>
              <a:rPr lang="en-A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32.1, </a:t>
            </a:r>
            <a:r>
              <a:rPr lang="en-A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 string"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4);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27302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Статичні локальні змінні функцій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199" y="1690688"/>
            <a:ext cx="72626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printChars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 = 0;</a:t>
            </a:r>
          </a:p>
          <a:p>
            <a:r>
              <a:rPr lang="uk-U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i)</a:t>
            </a:r>
            <a:endParaRPr lang="uk-UA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nn-NO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++counter;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2146478" y="4298066"/>
            <a:ext cx="83240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printChars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3);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counter == 1;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рядки "*****" буде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надруковано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не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більше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семи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разів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перехід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на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новий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рядок – не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більше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шести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разів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printChars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5) &lt; 7)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363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r>
              <a:rPr lang="en-US" dirty="0"/>
              <a:t>One Definition Rule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4992107"/>
          </a:xfrm>
        </p:spPr>
        <p:txBody>
          <a:bodyPr/>
          <a:lstStyle/>
          <a:p>
            <a:r>
              <a:rPr lang="uk-UA" dirty="0" smtClean="0"/>
              <a:t>Програма складається з багатьох файлів</a:t>
            </a:r>
          </a:p>
          <a:p>
            <a:r>
              <a:rPr lang="uk-UA" dirty="0" smtClean="0"/>
              <a:t>Усі імена файла мають бути оголошені</a:t>
            </a:r>
          </a:p>
          <a:p>
            <a:r>
              <a:rPr lang="uk-UA" dirty="0" smtClean="0"/>
              <a:t>Кожне ім'я має бути визначене в одному з файлів</a:t>
            </a:r>
          </a:p>
          <a:p>
            <a:r>
              <a:rPr lang="uk-UA" dirty="0" smtClean="0"/>
              <a:t>ПРАВИЛО: </a:t>
            </a:r>
            <a:r>
              <a:rPr lang="uk-UA" dirty="0"/>
              <a:t>В окремій одиниці трансляції тип, функція, змінна, або шаблон можуть мати не більше одного визначення. Хоча деякі можуть мати яку завгодно кількість оголошень у </a:t>
            </a:r>
            <a:r>
              <a:rPr lang="uk-UA" dirty="0" smtClean="0"/>
              <a:t>проекті</a:t>
            </a:r>
          </a:p>
          <a:p>
            <a:r>
              <a:rPr lang="uk-UA" dirty="0"/>
              <a:t>Деякі сутності, наприклад, типи, шаблони або вбудовані функції можуть мати більше ніж одне визначення тільки якщо</a:t>
            </a:r>
            <a:r>
              <a:rPr lang="uk-UA" dirty="0" smtClean="0"/>
              <a:t>:</a:t>
            </a:r>
          </a:p>
          <a:p>
            <a:pPr lvl="1"/>
            <a:r>
              <a:rPr lang="uk-UA" dirty="0"/>
              <a:t>вони знаходяться в різних одиницях трансляції</a:t>
            </a:r>
            <a:r>
              <a:rPr lang="uk-UA" dirty="0" smtClean="0"/>
              <a:t>;</a:t>
            </a:r>
          </a:p>
          <a:p>
            <a:pPr lvl="1"/>
            <a:r>
              <a:rPr lang="uk-UA" dirty="0"/>
              <a:t>вони ідентичні лексема за лексемою</a:t>
            </a:r>
            <a:r>
              <a:rPr lang="uk-UA" dirty="0" smtClean="0"/>
              <a:t>;</a:t>
            </a:r>
          </a:p>
          <a:p>
            <a:pPr lvl="1"/>
            <a:r>
              <a:rPr lang="uk-UA" dirty="0"/>
              <a:t>значення лексем однакове в обох одиницях трансляції.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3115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Простори імен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125314"/>
            <a:ext cx="10515600" cy="1831975"/>
          </a:xfrm>
        </p:spPr>
        <p:txBody>
          <a:bodyPr>
            <a:normAutofit/>
          </a:bodyPr>
          <a:lstStyle/>
          <a:p>
            <a:r>
              <a:rPr lang="uk-UA" sz="2400" dirty="0" smtClean="0"/>
              <a:t>Засіб структурування імен</a:t>
            </a:r>
          </a:p>
          <a:p>
            <a:r>
              <a:rPr lang="uk-UA" sz="2400" dirty="0" smtClean="0"/>
              <a:t>Відкритість – простір імен можна доповнювати</a:t>
            </a:r>
          </a:p>
          <a:p>
            <a:r>
              <a:rPr lang="uk-UA" sz="2400" dirty="0" smtClean="0"/>
              <a:t>Простори можуть бути вкладеними</a:t>
            </a:r>
          </a:p>
          <a:p>
            <a:r>
              <a:rPr lang="uk-UA" sz="2400" dirty="0" smtClean="0"/>
              <a:t>Приклад – див. програму до лекції 9</a:t>
            </a:r>
            <a:endParaRPr lang="uk-UA" sz="24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200" y="3039414"/>
            <a:ext cx="107270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ListTools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uk-U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List_t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link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link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readList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L);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......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x,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L);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3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Простори імен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200" y="1690688"/>
            <a:ext cx="105156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A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ListTools.h</a:t>
            </a:r>
            <a:r>
              <a:rPr lang="en-A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uk-UA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sortByList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щоб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упорядкувати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масив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А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помістимо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всі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його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елементи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у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впорядкований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список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AU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ListTools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A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List_t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= </a:t>
            </a:r>
            <a:r>
              <a:rPr lang="en-A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uk-UA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AU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ListTools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::insert(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List);</a:t>
            </a:r>
          </a:p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тоді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повернемо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зі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списку назад в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масив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AU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ListTools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A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List_t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List;</a:t>
            </a:r>
          </a:p>
          <a:p>
            <a:r>
              <a:rPr lang="uk-U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link)</a:t>
            </a:r>
            <a:endParaRPr lang="uk-UA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-&gt;value;</a:t>
            </a: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AU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removeList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69813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 пам’яті, діапазони доступу, зв’язування імен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Класи пам'яті</a:t>
            </a:r>
          </a:p>
          <a:p>
            <a:pPr lvl="1"/>
            <a:r>
              <a:rPr lang="uk-UA" i="1" dirty="0" smtClean="0"/>
              <a:t>Автоматичний</a:t>
            </a:r>
            <a:r>
              <a:rPr lang="uk-UA" dirty="0" smtClean="0"/>
              <a:t> – стек – локальні змінні </a:t>
            </a:r>
            <a:r>
              <a:rPr lang="uk-UA" dirty="0"/>
              <a:t>блоків </a:t>
            </a:r>
            <a:r>
              <a:rPr lang="uk-UA" dirty="0" smtClean="0"/>
              <a:t>та функцій </a:t>
            </a:r>
            <a:r>
              <a:rPr lang="uk-UA" dirty="0"/>
              <a:t>(включно з параметрами</a:t>
            </a:r>
            <a:r>
              <a:rPr lang="uk-UA" dirty="0" smtClean="0"/>
              <a:t>)</a:t>
            </a:r>
          </a:p>
          <a:p>
            <a:pPr lvl="1"/>
            <a:r>
              <a:rPr lang="uk-UA" i="1" dirty="0"/>
              <a:t>Динамічний</a:t>
            </a:r>
            <a:r>
              <a:rPr lang="uk-UA" dirty="0"/>
              <a:t> </a:t>
            </a:r>
            <a:r>
              <a:rPr lang="uk-UA" dirty="0" smtClean="0"/>
              <a:t>– купа – </a:t>
            </a:r>
            <a:r>
              <a:rPr lang="uk-UA" dirty="0"/>
              <a:t>змінні, які створює програміст за допомогою операторів </a:t>
            </a:r>
            <a:r>
              <a:rPr lang="en-US" i="1" dirty="0"/>
              <a:t>new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i="1" dirty="0"/>
              <a:t>new</a:t>
            </a:r>
            <a:r>
              <a:rPr lang="uk-UA" dirty="0"/>
              <a:t>[] і звільняє за допомогою </a:t>
            </a:r>
            <a:r>
              <a:rPr lang="en-US" i="1" dirty="0"/>
              <a:t>delete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i="1" dirty="0"/>
              <a:t>delete</a:t>
            </a:r>
            <a:r>
              <a:rPr lang="uk-UA" dirty="0" smtClean="0"/>
              <a:t>[]</a:t>
            </a:r>
          </a:p>
          <a:p>
            <a:pPr lvl="1"/>
            <a:r>
              <a:rPr lang="uk-UA" i="1" dirty="0"/>
              <a:t>Статичний </a:t>
            </a:r>
            <a:r>
              <a:rPr lang="uk-UA" dirty="0" smtClean="0"/>
              <a:t>– постійна – </a:t>
            </a:r>
            <a:r>
              <a:rPr lang="uk-UA" dirty="0"/>
              <a:t>імена, оголошені поза блоками або зі специфікатором </a:t>
            </a:r>
            <a:r>
              <a:rPr lang="en-US" i="1" dirty="0" smtClean="0"/>
              <a:t>static</a:t>
            </a:r>
            <a:endParaRPr lang="uk-UA" dirty="0" smtClean="0"/>
          </a:p>
          <a:p>
            <a:r>
              <a:rPr lang="uk-UA" dirty="0" smtClean="0"/>
              <a:t>Діапазон доступу – </a:t>
            </a:r>
            <a:r>
              <a:rPr lang="en-US" dirty="0" smtClean="0"/>
              <a:t>scope – </a:t>
            </a:r>
            <a:r>
              <a:rPr lang="uk-UA" dirty="0"/>
              <a:t>частина програми, в якій до імені можна </a:t>
            </a:r>
            <a:r>
              <a:rPr lang="uk-UA" dirty="0" smtClean="0"/>
              <a:t>звертатися</a:t>
            </a:r>
          </a:p>
          <a:p>
            <a:r>
              <a:rPr lang="uk-UA" dirty="0" smtClean="0"/>
              <a:t>Зв'язування – зовнішнє, внутрішнє. Імена без зв'язування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969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uk-UA" dirty="0" smtClean="0"/>
              <a:t>Перевантажені функції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1419851"/>
          </a:xfrm>
        </p:spPr>
        <p:txBody>
          <a:bodyPr/>
          <a:lstStyle/>
          <a:p>
            <a:r>
              <a:rPr lang="uk-UA" dirty="0" smtClean="0"/>
              <a:t>Різні однойменні функції, що виконують «однакову» роботу для різних типів/параметрів</a:t>
            </a:r>
          </a:p>
          <a:p>
            <a:r>
              <a:rPr lang="uk-UA" dirty="0" smtClean="0"/>
              <a:t>Функції з однаковими іменами та різними сигнатурами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62796" y="2659400"/>
            <a:ext cx="86664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maxVal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(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(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uk-UA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maxVal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 = 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</a:t>
            </a:r>
          </a:p>
          <a:p>
            <a:r>
              <a:rPr lang="uk-U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A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&gt; max) max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uk-U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max;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21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uk-UA" dirty="0" smtClean="0"/>
              <a:t>Перевантажені функції</a:t>
            </a:r>
            <a:endParaRPr lang="uk-UA" dirty="0"/>
          </a:p>
        </p:txBody>
      </p:sp>
      <p:sp>
        <p:nvSpPr>
          <p:cNvPr id="6" name="Прямокутник 5"/>
          <p:cNvSpPr/>
          <p:nvPr/>
        </p:nvSpPr>
        <p:spPr>
          <a:xfrm>
            <a:off x="838199" y="1223494"/>
            <a:ext cx="92588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об'єднання двох впорядкованих масивів у новий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merge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об'єднує два впорядковані списки (копіює елементи в новий)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List_t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merge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List_t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List_t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838199" y="3050532"/>
            <a:ext cx="99156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Тип моделює тривалість у годинах і хвилинах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hours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minutes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:</a:t>
            </a:r>
            <a:r>
              <a:rPr lang="uk-UA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hours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(0), </a:t>
            </a:r>
            <a:r>
              <a:rPr lang="uk-UA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minutes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(0){} </a:t>
            </a:r>
            <a:r>
              <a:rPr lang="uk-UA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конструктор за замовчуванням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h, </a:t>
            </a:r>
            <a:r>
              <a:rPr lang="uk-UA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m);  </a:t>
            </a:r>
            <a:r>
              <a:rPr lang="uk-UA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конструктор з </a:t>
            </a:r>
            <a:r>
              <a:rPr lang="uk-UA" sz="20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параметрами</a:t>
            </a:r>
          </a:p>
          <a:p>
            <a:pPr>
              <a:spcAft>
                <a:spcPts val="0"/>
              </a:spcAft>
            </a:pPr>
            <a:r>
              <a:rPr lang="uk-UA" sz="20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</a:t>
            </a:r>
            <a:r>
              <a:rPr lang="uk-UA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конструктор з одним параметром перетворює ціле на </a:t>
            </a:r>
            <a:r>
              <a:rPr lang="uk-UA" sz="20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t); 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20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Перевантаження функцій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Перевантаження операторів виведення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99FF"/>
                </a:solidFill>
              </a:rPr>
              <a:t>ostream</a:t>
            </a:r>
            <a:r>
              <a:rPr lang="en-US" dirty="0"/>
              <a:t> &amp; </a:t>
            </a:r>
            <a:r>
              <a:rPr lang="en-US" dirty="0">
                <a:solidFill>
                  <a:srgbClr val="0033CC"/>
                </a:solidFill>
              </a:rPr>
              <a:t>operator</a:t>
            </a:r>
            <a:r>
              <a:rPr lang="en-US" dirty="0"/>
              <a:t>&lt;&lt;(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99FF"/>
                </a:solidFill>
              </a:rPr>
              <a:t>ostream</a:t>
            </a:r>
            <a:r>
              <a:rPr lang="en-US" dirty="0"/>
              <a:t> &amp; 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>
                <a:solidFill>
                  <a:srgbClr val="0033CC"/>
                </a:solidFill>
              </a:rPr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0099FF"/>
                </a:solidFill>
              </a:rPr>
              <a:t>Time</a:t>
            </a:r>
            <a:r>
              <a:rPr lang="en-US" dirty="0"/>
              <a:t> &amp; t);</a:t>
            </a:r>
            <a:endParaRPr lang="uk-UA" dirty="0"/>
          </a:p>
          <a:p>
            <a:r>
              <a:rPr lang="uk-UA" dirty="0" smtClean="0"/>
              <a:t>Перевантаження операторів уведення</a:t>
            </a:r>
          </a:p>
          <a:p>
            <a:pPr lvl="1"/>
            <a:r>
              <a:rPr lang="en-US" dirty="0" err="1"/>
              <a:t>std</a:t>
            </a:r>
            <a:r>
              <a:rPr lang="en-US" dirty="0" smtClean="0"/>
              <a:t>::</a:t>
            </a:r>
            <a:r>
              <a:rPr lang="en-US" dirty="0" err="1" smtClean="0">
                <a:solidFill>
                  <a:srgbClr val="0099FF"/>
                </a:solidFill>
              </a:rPr>
              <a:t>istream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>
                <a:solidFill>
                  <a:srgbClr val="0033CC"/>
                </a:solidFill>
              </a:rPr>
              <a:t>operator</a:t>
            </a:r>
            <a:r>
              <a:rPr lang="en-US" dirty="0" smtClean="0"/>
              <a:t>&gt;&gt;(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>
                <a:solidFill>
                  <a:srgbClr val="0099FF"/>
                </a:solidFill>
              </a:rPr>
              <a:t>istream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os</a:t>
            </a:r>
            <a:r>
              <a:rPr lang="en-US" dirty="0" smtClean="0"/>
              <a:t>, </a:t>
            </a:r>
            <a:r>
              <a:rPr lang="en-US" dirty="0">
                <a:solidFill>
                  <a:srgbClr val="0099FF"/>
                </a:solidFill>
              </a:rPr>
              <a:t>Time</a:t>
            </a:r>
            <a:r>
              <a:rPr lang="en-US" dirty="0"/>
              <a:t> &amp; t</a:t>
            </a:r>
            <a:r>
              <a:rPr lang="en-US" dirty="0" smtClean="0"/>
              <a:t>);</a:t>
            </a:r>
            <a:endParaRPr lang="uk-UA" dirty="0"/>
          </a:p>
          <a:p>
            <a:r>
              <a:rPr lang="uk-UA" dirty="0" smtClean="0"/>
              <a:t>Перевантаження арифметичних, логічних операторів</a:t>
            </a:r>
          </a:p>
          <a:p>
            <a:pPr lvl="1"/>
            <a:r>
              <a:rPr lang="en-US" dirty="0">
                <a:solidFill>
                  <a:srgbClr val="0099FF"/>
                </a:solidFill>
              </a:rPr>
              <a:t>Time</a:t>
            </a:r>
            <a:r>
              <a:rPr lang="en-US" dirty="0"/>
              <a:t> </a:t>
            </a:r>
            <a:r>
              <a:rPr lang="en-US" dirty="0" smtClean="0">
                <a:solidFill>
                  <a:srgbClr val="0033CC"/>
                </a:solidFill>
              </a:rPr>
              <a:t>operator</a:t>
            </a:r>
            <a:r>
              <a:rPr lang="en-US" dirty="0" smtClean="0"/>
              <a:t>+(</a:t>
            </a:r>
            <a:r>
              <a:rPr lang="en-US" dirty="0" err="1">
                <a:solidFill>
                  <a:srgbClr val="0033CC"/>
                </a:solidFill>
              </a:rPr>
              <a:t>const</a:t>
            </a:r>
            <a:r>
              <a:rPr lang="en-US" dirty="0"/>
              <a:t> </a:t>
            </a:r>
            <a:r>
              <a:rPr lang="en-US" dirty="0" smtClean="0">
                <a:solidFill>
                  <a:srgbClr val="0099FF"/>
                </a:solidFill>
              </a:rPr>
              <a:t>Time</a:t>
            </a:r>
            <a:r>
              <a:rPr lang="en-US" dirty="0" smtClean="0"/>
              <a:t> </a:t>
            </a:r>
            <a:r>
              <a:rPr lang="en-US" dirty="0"/>
              <a:t>&amp; a, </a:t>
            </a:r>
            <a:r>
              <a:rPr lang="en-US" dirty="0" err="1">
                <a:solidFill>
                  <a:srgbClr val="0033CC"/>
                </a:solidFill>
              </a:rPr>
              <a:t>const</a:t>
            </a:r>
            <a:r>
              <a:rPr lang="en-US" dirty="0"/>
              <a:t> </a:t>
            </a:r>
            <a:r>
              <a:rPr lang="en-US" dirty="0" smtClean="0">
                <a:solidFill>
                  <a:srgbClr val="0099FF"/>
                </a:solidFill>
              </a:rPr>
              <a:t>Time</a:t>
            </a:r>
            <a:r>
              <a:rPr lang="en-US" dirty="0" smtClean="0"/>
              <a:t> </a:t>
            </a:r>
            <a:r>
              <a:rPr lang="en-US" dirty="0"/>
              <a:t>&amp; b</a:t>
            </a:r>
            <a:r>
              <a:rPr lang="en-US" dirty="0" smtClean="0"/>
              <a:t>);</a:t>
            </a:r>
          </a:p>
          <a:p>
            <a:pPr lvl="1"/>
            <a:r>
              <a:rPr lang="en-US" dirty="0">
                <a:solidFill>
                  <a:srgbClr val="0099FF"/>
                </a:solidFill>
              </a:rPr>
              <a:t>Time</a:t>
            </a:r>
            <a:r>
              <a:rPr lang="en-US" dirty="0"/>
              <a:t> </a:t>
            </a:r>
            <a:r>
              <a:rPr lang="en-US" dirty="0" smtClean="0">
                <a:solidFill>
                  <a:srgbClr val="0033CC"/>
                </a:solidFill>
              </a:rPr>
              <a:t>operator</a:t>
            </a:r>
            <a:r>
              <a:rPr lang="en-US" dirty="0" smtClean="0"/>
              <a:t>*(</a:t>
            </a:r>
            <a:r>
              <a:rPr lang="en-US" dirty="0" err="1">
                <a:solidFill>
                  <a:srgbClr val="0033CC"/>
                </a:solidFill>
              </a:rPr>
              <a:t>const</a:t>
            </a:r>
            <a:r>
              <a:rPr lang="en-US" dirty="0"/>
              <a:t> </a:t>
            </a:r>
            <a:r>
              <a:rPr lang="en-US" dirty="0" smtClean="0">
                <a:solidFill>
                  <a:srgbClr val="0099FF"/>
                </a:solidFill>
              </a:rPr>
              <a:t>Time</a:t>
            </a:r>
            <a:r>
              <a:rPr lang="en-US" dirty="0" smtClean="0"/>
              <a:t> </a:t>
            </a:r>
            <a:r>
              <a:rPr lang="en-US" dirty="0"/>
              <a:t>&amp; t, </a:t>
            </a:r>
            <a:r>
              <a:rPr lang="en-US" dirty="0">
                <a:solidFill>
                  <a:srgbClr val="0033CC"/>
                </a:solidFill>
              </a:rPr>
              <a:t>unsigned</a:t>
            </a:r>
            <a:r>
              <a:rPr lang="en-US" dirty="0"/>
              <a:t> n</a:t>
            </a:r>
            <a:r>
              <a:rPr lang="en-US" dirty="0" smtClean="0"/>
              <a:t>);</a:t>
            </a:r>
            <a:endParaRPr lang="uk-UA" dirty="0" smtClean="0"/>
          </a:p>
          <a:p>
            <a:pPr lvl="1"/>
            <a:r>
              <a:rPr lang="en-US" dirty="0">
                <a:solidFill>
                  <a:srgbClr val="0033CC"/>
                </a:solidFill>
              </a:rPr>
              <a:t>bool</a:t>
            </a:r>
            <a:r>
              <a:rPr lang="en-US" dirty="0"/>
              <a:t> </a:t>
            </a:r>
            <a:r>
              <a:rPr lang="en-US" dirty="0" smtClean="0">
                <a:solidFill>
                  <a:srgbClr val="0033CC"/>
                </a:solidFill>
              </a:rPr>
              <a:t>operator</a:t>
            </a:r>
            <a:r>
              <a:rPr lang="en-US" dirty="0" smtClean="0"/>
              <a:t>&gt;(</a:t>
            </a:r>
            <a:r>
              <a:rPr lang="en-US" dirty="0" err="1">
                <a:solidFill>
                  <a:srgbClr val="0033CC"/>
                </a:solidFill>
              </a:rPr>
              <a:t>const</a:t>
            </a:r>
            <a:r>
              <a:rPr lang="en-US" dirty="0"/>
              <a:t> </a:t>
            </a:r>
            <a:r>
              <a:rPr lang="en-US" dirty="0" smtClean="0">
                <a:solidFill>
                  <a:srgbClr val="0099FF"/>
                </a:solidFill>
              </a:rPr>
              <a:t>Time</a:t>
            </a:r>
            <a:r>
              <a:rPr lang="en-US" dirty="0" smtClean="0"/>
              <a:t> </a:t>
            </a:r>
            <a:r>
              <a:rPr lang="en-US" dirty="0"/>
              <a:t>&amp; a, </a:t>
            </a:r>
            <a:r>
              <a:rPr lang="en-US" dirty="0" err="1">
                <a:solidFill>
                  <a:srgbClr val="0033CC"/>
                </a:solidFill>
              </a:rPr>
              <a:t>const</a:t>
            </a:r>
            <a:r>
              <a:rPr lang="en-US" dirty="0"/>
              <a:t> </a:t>
            </a:r>
            <a:r>
              <a:rPr lang="en-US" dirty="0" smtClean="0">
                <a:solidFill>
                  <a:srgbClr val="0099FF"/>
                </a:solidFill>
              </a:rPr>
              <a:t>Time</a:t>
            </a:r>
            <a:r>
              <a:rPr lang="en-US" dirty="0" smtClean="0"/>
              <a:t> </a:t>
            </a:r>
            <a:r>
              <a:rPr lang="en-US" dirty="0"/>
              <a:t>&amp; b);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1011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uk-UA" dirty="0"/>
              <a:t>Правила співставлення параметрів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262130"/>
            <a:ext cx="10842938" cy="4914833"/>
          </a:xfrm>
        </p:spPr>
        <p:txBody>
          <a:bodyPr>
            <a:normAutofit fontScale="925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uk-UA" dirty="0"/>
              <a:t>Точний збіг: співставлення відбулося без всяких перетворень типу або тільки з неминучими перетвореннями (наприклад, імені масиву на вказівник, імені функції на вказівник на функцію, або типу </a:t>
            </a:r>
            <a:r>
              <a:rPr lang="uk-UA" i="1" dirty="0"/>
              <a:t>T</a:t>
            </a:r>
            <a:r>
              <a:rPr lang="uk-UA" dirty="0"/>
              <a:t> на </a:t>
            </a:r>
            <a:r>
              <a:rPr lang="uk-UA" i="1" dirty="0" err="1"/>
              <a:t>const</a:t>
            </a:r>
            <a:r>
              <a:rPr lang="uk-UA" i="1" dirty="0"/>
              <a:t> T</a:t>
            </a:r>
            <a:r>
              <a:rPr lang="uk-UA" dirty="0"/>
              <a:t>).</a:t>
            </a:r>
          </a:p>
          <a:p>
            <a:pPr marL="514350" lvl="0" indent="-514350">
              <a:buFont typeface="+mj-lt"/>
              <a:buAutoNum type="arabicPeriod"/>
            </a:pPr>
            <a:r>
              <a:rPr lang="uk-UA" dirty="0"/>
              <a:t>Співставлення з використанням стандартного підняття типу від меншого до більшого (тобто </a:t>
            </a:r>
            <a:r>
              <a:rPr lang="uk-UA" i="1" dirty="0" err="1"/>
              <a:t>char</a:t>
            </a:r>
            <a:r>
              <a:rPr lang="uk-UA" dirty="0"/>
              <a:t> в </a:t>
            </a:r>
            <a:r>
              <a:rPr lang="uk-UA" i="1" dirty="0" err="1"/>
              <a:t>int</a:t>
            </a:r>
            <a:r>
              <a:rPr lang="uk-UA" dirty="0"/>
              <a:t>, </a:t>
            </a:r>
            <a:r>
              <a:rPr lang="uk-UA" i="1" dirty="0" err="1"/>
              <a:t>short</a:t>
            </a:r>
            <a:r>
              <a:rPr lang="uk-UA" dirty="0"/>
              <a:t> в </a:t>
            </a:r>
            <a:r>
              <a:rPr lang="uk-UA" i="1" dirty="0" err="1"/>
              <a:t>int</a:t>
            </a:r>
            <a:r>
              <a:rPr lang="uk-UA" dirty="0"/>
              <a:t> та їх </a:t>
            </a:r>
            <a:r>
              <a:rPr lang="uk-UA" dirty="0" err="1"/>
              <a:t>беззнакових</a:t>
            </a:r>
            <a:r>
              <a:rPr lang="uk-UA" dirty="0"/>
              <a:t> двійників в </a:t>
            </a:r>
            <a:r>
              <a:rPr lang="uk-UA" i="1" dirty="0" err="1"/>
              <a:t>int</a:t>
            </a:r>
            <a:r>
              <a:rPr lang="uk-UA" dirty="0"/>
              <a:t>, </a:t>
            </a:r>
            <a:r>
              <a:rPr lang="en-US" i="1" dirty="0" err="1"/>
              <a:t>int</a:t>
            </a:r>
            <a:r>
              <a:rPr lang="uk-UA" dirty="0"/>
              <a:t> в </a:t>
            </a:r>
            <a:r>
              <a:rPr lang="en-US" i="1" dirty="0"/>
              <a:t>long </a:t>
            </a:r>
            <a:r>
              <a:rPr lang="en-US" i="1" dirty="0" err="1"/>
              <a:t>long</a:t>
            </a:r>
            <a:r>
              <a:rPr lang="uk-UA" dirty="0"/>
              <a:t>, а також перетворень </a:t>
            </a:r>
            <a:r>
              <a:rPr lang="uk-UA" i="1" dirty="0" err="1"/>
              <a:t>float</a:t>
            </a:r>
            <a:r>
              <a:rPr lang="uk-UA" dirty="0"/>
              <a:t> в </a:t>
            </a:r>
            <a:r>
              <a:rPr lang="uk-UA" i="1" dirty="0" err="1"/>
              <a:t>double</a:t>
            </a:r>
            <a:r>
              <a:rPr lang="uk-UA" dirty="0"/>
              <a:t>).</a:t>
            </a:r>
          </a:p>
          <a:p>
            <a:pPr marL="514350" lvl="0" indent="-514350">
              <a:buFont typeface="+mj-lt"/>
              <a:buAutoNum type="arabicPeriod"/>
            </a:pPr>
            <a:r>
              <a:rPr lang="uk-UA" dirty="0"/>
              <a:t>Співставлення з використанням стандартних перетворень (наприклад, </a:t>
            </a:r>
            <a:r>
              <a:rPr lang="uk-UA" i="1" dirty="0" err="1"/>
              <a:t>int</a:t>
            </a:r>
            <a:r>
              <a:rPr lang="uk-UA" dirty="0"/>
              <a:t> в </a:t>
            </a:r>
            <a:r>
              <a:rPr lang="uk-UA" i="1" dirty="0" err="1"/>
              <a:t>double</a:t>
            </a:r>
            <a:r>
              <a:rPr lang="uk-UA" dirty="0"/>
              <a:t>, </a:t>
            </a:r>
            <a:r>
              <a:rPr lang="uk-UA" i="1" dirty="0" err="1"/>
              <a:t>derived</a:t>
            </a:r>
            <a:r>
              <a:rPr lang="uk-UA" dirty="0"/>
              <a:t>* в </a:t>
            </a:r>
            <a:r>
              <a:rPr lang="uk-UA" i="1" dirty="0" err="1"/>
              <a:t>base</a:t>
            </a:r>
            <a:r>
              <a:rPr lang="uk-UA" dirty="0"/>
              <a:t>*, </a:t>
            </a:r>
            <a:r>
              <a:rPr lang="uk-UA" i="1" dirty="0" err="1"/>
              <a:t>derived</a:t>
            </a:r>
            <a:r>
              <a:rPr lang="uk-UA" dirty="0"/>
              <a:t>&amp; в </a:t>
            </a:r>
            <a:r>
              <a:rPr lang="uk-UA" i="1" dirty="0" err="1"/>
              <a:t>base</a:t>
            </a:r>
            <a:r>
              <a:rPr lang="uk-UA" dirty="0"/>
              <a:t>&amp;, </a:t>
            </a:r>
            <a:r>
              <a:rPr lang="uk-UA" i="1" dirty="0" err="1"/>
              <a:t>unsigned</a:t>
            </a:r>
            <a:r>
              <a:rPr lang="uk-UA" dirty="0"/>
              <a:t> в </a:t>
            </a:r>
            <a:r>
              <a:rPr lang="en-US" i="1" dirty="0"/>
              <a:t>signed</a:t>
            </a:r>
            <a:r>
              <a:rPr lang="en-US" dirty="0"/>
              <a:t> </a:t>
            </a:r>
            <a:r>
              <a:rPr lang="uk-UA" dirty="0"/>
              <a:t>і навпаки).</a:t>
            </a:r>
          </a:p>
          <a:p>
            <a:pPr marL="514350" lvl="0" indent="-514350">
              <a:buFont typeface="+mj-lt"/>
              <a:buAutoNum type="arabicPeriod"/>
            </a:pPr>
            <a:r>
              <a:rPr lang="uk-UA" dirty="0"/>
              <a:t>Співставлення з використанням перетворень, визначених програмістом.</a:t>
            </a:r>
          </a:p>
          <a:p>
            <a:pPr marL="514350" lvl="0" indent="-514350">
              <a:buFont typeface="+mj-lt"/>
              <a:buAutoNum type="arabicPeriod"/>
            </a:pPr>
            <a:r>
              <a:rPr lang="uk-UA" dirty="0"/>
              <a:t>Співставлення з використанням </a:t>
            </a:r>
            <a:r>
              <a:rPr lang="uk-UA" dirty="0" err="1"/>
              <a:t>трикрапки</a:t>
            </a:r>
            <a:r>
              <a:rPr lang="uk-UA" dirty="0"/>
              <a:t> ... в оголошенні функції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8452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uk-UA" dirty="0"/>
              <a:t>Значення аргументів </a:t>
            </a:r>
            <a:r>
              <a:rPr lang="uk-UA" dirty="0" smtClean="0"/>
              <a:t>за замовчуванням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505451"/>
          </a:xfrm>
        </p:spPr>
        <p:txBody>
          <a:bodyPr/>
          <a:lstStyle/>
          <a:p>
            <a:r>
              <a:rPr lang="uk-UA" dirty="0" smtClean="0"/>
              <a:t>Спосіб оголошення необов'язкових параметрів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335923" y="1797462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'-'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80)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++i)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335923" y="3484317"/>
            <a:ext cx="84732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оголошення прототипу у </a:t>
            </a:r>
            <a:r>
              <a:rPr lang="en-US" sz="2000" i="1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header.h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'-'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 = 80);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визначення функції у </a:t>
            </a:r>
            <a:r>
              <a:rPr lang="en-US" sz="2000" i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source.cpp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++i)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8641723" y="3251104"/>
            <a:ext cx="3048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'='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'_'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40);</a:t>
            </a:r>
          </a:p>
          <a:p>
            <a:r>
              <a:rPr lang="en-AU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(,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(40);</a:t>
            </a:r>
          </a:p>
        </p:txBody>
      </p:sp>
    </p:spTree>
    <p:extLst>
      <p:ext uri="{BB962C8B-B14F-4D97-AF65-F5344CB8AC3E}">
        <p14:creationId xmlns:p14="http://schemas.microsoft.com/office/powerpoint/2010/main" val="21153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uk-UA" dirty="0"/>
              <a:t>Значення аргументів </a:t>
            </a:r>
            <a:r>
              <a:rPr lang="uk-UA" dirty="0" smtClean="0"/>
              <a:t>за замовчуванням</a:t>
            </a:r>
            <a:endParaRPr lang="uk-UA" dirty="0"/>
          </a:p>
        </p:txBody>
      </p:sp>
      <p:sp>
        <p:nvSpPr>
          <p:cNvPr id="8" name="Прямокутник 7"/>
          <p:cNvSpPr/>
          <p:nvPr/>
        </p:nvSpPr>
        <p:spPr>
          <a:xfrm>
            <a:off x="767261" y="1672076"/>
            <a:ext cx="9251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попереднє оголошення типу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List_t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uk-UA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власне оголошення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 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елемент даних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List_t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link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поле зв’язку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List_t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link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2242062" y="4970103"/>
            <a:ext cx="6301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List_t</a:t>
            </a:r>
            <a:r>
              <a:rPr lang="uk-UA" sz="2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 = </a:t>
            </a:r>
            <a:r>
              <a:rPr lang="uk-UA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</a:t>
            </a:r>
            <a:r>
              <a:rPr lang="uk-UA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(4)</a:t>
            </a:r>
            <a:r>
              <a:rPr lang="uk-UA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6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Значення аргументів за замовчуванням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Значення завжди з кінця списку аргументів</a:t>
            </a:r>
          </a:p>
          <a:p>
            <a:endParaRPr lang="uk-UA" dirty="0" smtClean="0"/>
          </a:p>
          <a:p>
            <a:r>
              <a:rPr lang="uk-UA" dirty="0" smtClean="0"/>
              <a:t>Одна функція визначає «сім'ю перевантажених функцій»</a:t>
            </a:r>
          </a:p>
          <a:p>
            <a:endParaRPr lang="uk-UA" dirty="0" smtClean="0"/>
          </a:p>
          <a:p>
            <a:r>
              <a:rPr lang="uk-UA" dirty="0" smtClean="0"/>
              <a:t>Не можна перевантажувати функцію, якщо це може призвести до неоднозначності вибору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089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Вбудовані функції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Засіб економії часу виконання</a:t>
            </a:r>
          </a:p>
          <a:p>
            <a:pPr lvl="1"/>
            <a:r>
              <a:rPr lang="uk-UA" dirty="0" smtClean="0"/>
              <a:t>вбудовування блока функції в місце виклику</a:t>
            </a:r>
          </a:p>
          <a:p>
            <a:r>
              <a:rPr lang="uk-UA" dirty="0"/>
              <a:t>Вбудованою може бути функція, яка</a:t>
            </a:r>
            <a:r>
              <a:rPr lang="uk-UA" dirty="0" smtClean="0"/>
              <a:t>:</a:t>
            </a:r>
          </a:p>
          <a:p>
            <a:pPr lvl="1"/>
            <a:r>
              <a:rPr lang="uk-UA" dirty="0"/>
              <a:t>приймає аргументи-значення</a:t>
            </a:r>
            <a:r>
              <a:rPr lang="uk-UA" dirty="0" smtClean="0"/>
              <a:t>;</a:t>
            </a:r>
          </a:p>
          <a:p>
            <a:pPr lvl="1"/>
            <a:r>
              <a:rPr lang="uk-UA" dirty="0"/>
              <a:t>визначення функції вміщається в один рядок</a:t>
            </a:r>
            <a:r>
              <a:rPr lang="uk-UA" dirty="0" smtClean="0"/>
              <a:t>;</a:t>
            </a:r>
          </a:p>
          <a:p>
            <a:pPr lvl="1"/>
            <a:r>
              <a:rPr lang="uk-UA" dirty="0"/>
              <a:t>не рекурсивна</a:t>
            </a:r>
            <a:r>
              <a:rPr lang="uk-UA" dirty="0" smtClean="0"/>
              <a:t>.</a:t>
            </a:r>
          </a:p>
          <a:p>
            <a:r>
              <a:rPr lang="uk-UA" dirty="0"/>
              <a:t>Вбудовану функцію визначають у заголовковому </a:t>
            </a:r>
            <a:r>
              <a:rPr lang="uk-UA" dirty="0" smtClean="0"/>
              <a:t>файлі</a:t>
            </a:r>
          </a:p>
          <a:p>
            <a:pPr lvl="1"/>
            <a:r>
              <a:rPr lang="uk-UA" dirty="0" smtClean="0"/>
              <a:t> </a:t>
            </a:r>
            <a:r>
              <a:rPr lang="uk-UA" dirty="0" err="1" smtClean="0">
                <a:solidFill>
                  <a:srgbClr val="0033CC"/>
                </a:solidFill>
              </a:rPr>
              <a:t>inline</a:t>
            </a:r>
            <a:r>
              <a:rPr lang="uk-UA" dirty="0" smtClean="0">
                <a:solidFill>
                  <a:srgbClr val="0033CC"/>
                </a:solidFill>
              </a:rPr>
              <a:t> </a:t>
            </a:r>
            <a:r>
              <a:rPr lang="uk-UA" dirty="0" err="1">
                <a:solidFill>
                  <a:srgbClr val="0033CC"/>
                </a:solidFill>
              </a:rPr>
              <a:t>double</a:t>
            </a:r>
            <a:r>
              <a:rPr lang="uk-UA" dirty="0">
                <a:solidFill>
                  <a:srgbClr val="0033CC"/>
                </a:solidFill>
              </a:rPr>
              <a:t> </a:t>
            </a:r>
            <a:r>
              <a:rPr lang="uk-UA" dirty="0" err="1"/>
              <a:t>sqr</a:t>
            </a:r>
            <a:r>
              <a:rPr lang="uk-UA" dirty="0"/>
              <a:t>(</a:t>
            </a:r>
            <a:r>
              <a:rPr lang="uk-UA" dirty="0" err="1">
                <a:solidFill>
                  <a:srgbClr val="0033CC"/>
                </a:solidFill>
              </a:rPr>
              <a:t>double</a:t>
            </a:r>
            <a:r>
              <a:rPr lang="uk-UA" dirty="0"/>
              <a:t> x) { </a:t>
            </a:r>
            <a:r>
              <a:rPr lang="uk-UA" dirty="0" err="1">
                <a:solidFill>
                  <a:srgbClr val="0033CC"/>
                </a:solidFill>
              </a:rPr>
              <a:t>return</a:t>
            </a:r>
            <a:r>
              <a:rPr lang="uk-UA" dirty="0"/>
              <a:t> x * x; }</a:t>
            </a:r>
            <a:endParaRPr lang="uk-UA" dirty="0" smtClean="0"/>
          </a:p>
          <a:p>
            <a:r>
              <a:rPr lang="uk-UA" dirty="0"/>
              <a:t>Компілятор сам вирішує, вбудовувати, чи ні дану функцію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970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14E44D7845C3241A2E44E8A5A3FC17A" ma:contentTypeVersion="2" ma:contentTypeDescription="Створення нового документа." ma:contentTypeScope="" ma:versionID="a162f9bb5cb8d38d64aa24cb93174b4d">
  <xsd:schema xmlns:xsd="http://www.w3.org/2001/XMLSchema" xmlns:xs="http://www.w3.org/2001/XMLSchema" xmlns:p="http://schemas.microsoft.com/office/2006/metadata/properties" xmlns:ns2="25d737a7-c131-4a45-b9e4-5da3437502eb" targetNamespace="http://schemas.microsoft.com/office/2006/metadata/properties" ma:root="true" ma:fieldsID="c869dd3b79f1c645b98caaad44aee1fa" ns2:_="">
    <xsd:import namespace="25d737a7-c131-4a45-b9e4-5da3437502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737a7-c131-4a45-b9e4-5da343750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ED1774-E297-4F69-9AF9-EC5AD0271544}"/>
</file>

<file path=customXml/itemProps2.xml><?xml version="1.0" encoding="utf-8"?>
<ds:datastoreItem xmlns:ds="http://schemas.openxmlformats.org/officeDocument/2006/customXml" ds:itemID="{1483AF13-35D3-4E39-AB86-276C59B3BE6A}"/>
</file>

<file path=customXml/itemProps3.xml><?xml version="1.0" encoding="utf-8"?>
<ds:datastoreItem xmlns:ds="http://schemas.openxmlformats.org/officeDocument/2006/customXml" ds:itemID="{A69F75D4-DC6B-4FB5-9BB5-FDEFA00BB7AF}"/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881</Words>
  <Application>Microsoft Office PowerPoint</Application>
  <PresentationFormat>Широкий екран</PresentationFormat>
  <Paragraphs>200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Consolas</vt:lpstr>
      <vt:lpstr>Times New Roman</vt:lpstr>
      <vt:lpstr>Тема Office</vt:lpstr>
      <vt:lpstr>Лекція 12. Програмування</vt:lpstr>
      <vt:lpstr>Перевантажені функції</vt:lpstr>
      <vt:lpstr>Перевантажені функції</vt:lpstr>
      <vt:lpstr>Перевантаження функцій</vt:lpstr>
      <vt:lpstr>Правила співставлення параметрів</vt:lpstr>
      <vt:lpstr>Значення аргументів за замовчуванням</vt:lpstr>
      <vt:lpstr>Значення аргументів за замовчуванням</vt:lpstr>
      <vt:lpstr>Значення аргументів за замовчуванням</vt:lpstr>
      <vt:lpstr>Вбудовані функції</vt:lpstr>
      <vt:lpstr>Функції з невідомою кількістю аргументів</vt:lpstr>
      <vt:lpstr>Функції з невідомою кількістю аргументів</vt:lpstr>
      <vt:lpstr>Статичні локальні змінні функцій</vt:lpstr>
      <vt:lpstr>One Definition Rule</vt:lpstr>
      <vt:lpstr>Простори імен</vt:lpstr>
      <vt:lpstr>Простори імен</vt:lpstr>
      <vt:lpstr>Класи пам’яті, діапазони доступу, зв’язування імен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8. Програмування</dc:title>
  <dc:creator>Serg</dc:creator>
  <cp:lastModifiedBy>Serg</cp:lastModifiedBy>
  <cp:revision>17</cp:revision>
  <dcterms:created xsi:type="dcterms:W3CDTF">2020-11-03T17:46:28Z</dcterms:created>
  <dcterms:modified xsi:type="dcterms:W3CDTF">2020-11-24T21:09:26Z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0x010100A14E44D7845C3241A2E44E8A5A3FC17A</vt:lpwstr>
  </property>
</Properties>
</file>