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  <p:sldId id="271" r:id="rId6"/>
    <p:sldId id="272" r:id="rId7"/>
    <p:sldId id="266" r:id="rId8"/>
    <p:sldId id="267" r:id="rId9"/>
    <p:sldId id="268" r:id="rId10"/>
    <p:sldId id="269" r:id="rId11"/>
    <p:sldId id="257" r:id="rId12"/>
    <p:sldId id="258" r:id="rId13"/>
    <p:sldId id="265" r:id="rId14"/>
    <p:sldId id="270" r:id="rId15"/>
    <p:sldId id="273" r:id="rId16"/>
    <p:sldId id="260" r:id="rId17"/>
    <p:sldId id="259" r:id="rId18"/>
    <p:sldId id="261" r:id="rId19"/>
    <p:sldId id="262" r:id="rId20"/>
    <p:sldId id="264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uk-UA" altLang="en-US" noProof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1A79A4-B7B3-4E0F-A41E-B4031224A4CF}" type="slidenum">
              <a:rPr lang="uk-UA" altLang="en-US"/>
              <a:pPr/>
              <a:t>‹№›</a:t>
            </a:fld>
            <a:endParaRPr lang="uk-UA" altLang="en-US"/>
          </a:p>
        </p:txBody>
      </p:sp>
      <p:sp>
        <p:nvSpPr>
          <p:cNvPr id="1741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7533-26E4-4E8E-BDA5-604F906ECA3F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9673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F16BD-7FA2-421F-B629-6D9EB611EA49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373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і таблиц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аблиці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2FB5AE-D791-4452-A1C3-B15E6797A632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643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F0934-160F-4DB8-A135-67F0837958D6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959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1B82B-ECAB-40FF-B9CD-FCB077610460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294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84865-C9EF-4E23-8405-9E116B67E384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995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5997E-4808-46C3-BB7C-C55519A89A05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3033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49172-B306-4905-9E54-9C09C0B608DC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7794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88BCB-CB3B-4FAB-977E-6D114D050A46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26083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B9D3D-3921-4CFD-8C5D-B1EF9391C9AE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7099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 alt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4FD4E-738F-4FF5-ACC3-ADAB78075C81}" type="slidenum">
              <a:rPr lang="uk-UA" altLang="en-US"/>
              <a:pPr/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1748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text styles</a:t>
            </a:r>
          </a:p>
          <a:p>
            <a:pPr lvl="1"/>
            <a:r>
              <a:rPr lang="uk-UA" altLang="en-US"/>
              <a:t>Second level</a:t>
            </a:r>
          </a:p>
          <a:p>
            <a:pPr lvl="2"/>
            <a:r>
              <a:rPr lang="uk-UA" altLang="en-US"/>
              <a:t>Third level</a:t>
            </a:r>
          </a:p>
          <a:p>
            <a:pPr lvl="3"/>
            <a:r>
              <a:rPr lang="uk-UA" altLang="en-US"/>
              <a:t>Fourth level</a:t>
            </a:r>
          </a:p>
          <a:p>
            <a:pPr lvl="4"/>
            <a:r>
              <a:rPr lang="uk-UA" alt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uk-UA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uk-UA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1746CC87-8DF1-48BE-80F3-CEEC7930DD06}" type="slidenum">
              <a:rPr lang="uk-UA" altLang="en-US"/>
              <a:pPr/>
              <a:t>‹№›</a:t>
            </a:fld>
            <a:endParaRPr lang="uk-UA" altLang="en-US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uk-UA" altLang="uk-UA"/>
              <a:t>Огляд бібліотеки </a:t>
            </a:r>
            <a:r>
              <a:rPr lang="en-US" altLang="uk-UA"/>
              <a:t>STL</a:t>
            </a:r>
            <a:endParaRPr lang="uk-UA" altLang="uk-UA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altLang="uk-UA"/>
              <a:t>ітератори, контейнери, алгоритми, функтори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uk-UA" altLang="uk-UA"/>
              <a:t>Ще ітератори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r>
              <a:rPr lang="uk-UA" sz="2800" dirty="0"/>
              <a:t>Вставляння</a:t>
            </a:r>
            <a:endParaRPr lang="uk-UA" altLang="uk-UA" sz="26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uk-UA" altLang="uk-UA" sz="2200" dirty="0" err="1">
                <a:latin typeface="Calibri" panose="020F0502020204030204" pitchFamily="34" charset="0"/>
              </a:rPr>
              <a:t>front_inserter</a:t>
            </a:r>
            <a:r>
              <a:rPr lang="uk-UA" altLang="uk-UA" sz="2200" dirty="0">
                <a:latin typeface="Calibri" panose="020F0502020204030204" pitchFamily="34" charset="0"/>
              </a:rPr>
              <a:t>(</a:t>
            </a:r>
            <a:r>
              <a:rPr lang="en-US" altLang="uk-UA" sz="2200" dirty="0">
                <a:latin typeface="Calibri" panose="020F0502020204030204" pitchFamily="34" charset="0"/>
              </a:rPr>
              <a:t>container</a:t>
            </a:r>
            <a:r>
              <a:rPr lang="uk-UA" altLang="uk-UA" sz="2200" dirty="0">
                <a:latin typeface="Calibri" panose="020F0502020204030204" pitchFamily="34" charset="0"/>
              </a:rPr>
              <a:t>)</a:t>
            </a:r>
            <a:endParaRPr lang="en-US" altLang="uk-UA" sz="22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uk-UA" altLang="uk-UA" sz="2200" dirty="0" err="1">
                <a:latin typeface="Calibri" panose="020F0502020204030204" pitchFamily="34" charset="0"/>
              </a:rPr>
              <a:t>back_inserter</a:t>
            </a:r>
            <a:r>
              <a:rPr lang="uk-UA" altLang="uk-UA" sz="2200" dirty="0">
                <a:latin typeface="Calibri" panose="020F0502020204030204" pitchFamily="34" charset="0"/>
              </a:rPr>
              <a:t>(</a:t>
            </a:r>
            <a:r>
              <a:rPr lang="en-US" altLang="uk-UA" sz="2200" dirty="0">
                <a:latin typeface="Calibri" panose="020F0502020204030204" pitchFamily="34" charset="0"/>
              </a:rPr>
              <a:t>container</a:t>
            </a:r>
            <a:r>
              <a:rPr lang="uk-UA" altLang="uk-UA" sz="2200" dirty="0">
                <a:latin typeface="Calibri" panose="020F0502020204030204" pitchFamily="34" charset="0"/>
              </a:rPr>
              <a:t>)</a:t>
            </a:r>
            <a:endParaRPr lang="en-US" altLang="uk-UA" sz="22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uk-UA" altLang="uk-UA" sz="2200" dirty="0" err="1">
                <a:latin typeface="Calibri" panose="020F0502020204030204" pitchFamily="34" charset="0"/>
              </a:rPr>
              <a:t>inserter</a:t>
            </a:r>
            <a:r>
              <a:rPr lang="uk-UA" altLang="uk-UA" sz="2200" dirty="0">
                <a:latin typeface="Calibri" panose="020F0502020204030204" pitchFamily="34" charset="0"/>
              </a:rPr>
              <a:t>(</a:t>
            </a:r>
            <a:r>
              <a:rPr lang="en-US" altLang="uk-UA" sz="2200" dirty="0">
                <a:latin typeface="Calibri" panose="020F0502020204030204" pitchFamily="34" charset="0"/>
              </a:rPr>
              <a:t>container</a:t>
            </a:r>
            <a:r>
              <a:rPr lang="uk-UA" altLang="uk-UA" sz="2200" dirty="0">
                <a:latin typeface="Calibri" panose="020F0502020204030204" pitchFamily="34" charset="0"/>
              </a:rPr>
              <a:t>,</a:t>
            </a:r>
            <a:r>
              <a:rPr lang="en-US" altLang="uk-UA" sz="2200" dirty="0">
                <a:latin typeface="Calibri" panose="020F0502020204030204" pitchFamily="34" charset="0"/>
              </a:rPr>
              <a:t>iterator</a:t>
            </a:r>
            <a:r>
              <a:rPr lang="uk-UA" altLang="uk-UA" sz="2200" dirty="0">
                <a:latin typeface="Calibri" panose="020F0502020204030204" pitchFamily="34" charset="0"/>
              </a:rPr>
              <a:t>)</a:t>
            </a:r>
            <a:endParaRPr lang="en-US" altLang="uk-UA" sz="2200" dirty="0">
              <a:latin typeface="Calibri" panose="020F0502020204030204" pitchFamily="34" charset="0"/>
            </a:endParaRPr>
          </a:p>
          <a:p>
            <a:r>
              <a:rPr lang="uk-UA" sz="2800" dirty="0"/>
              <a:t>Потокові</a:t>
            </a:r>
            <a:endParaRPr lang="uk-UA" altLang="uk-UA" sz="26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uk-UA" altLang="uk-UA" sz="2200" dirty="0" err="1">
                <a:latin typeface="Calibri" panose="020F0502020204030204" pitchFamily="34" charset="0"/>
              </a:rPr>
              <a:t>ostream_iterator</a:t>
            </a:r>
            <a:r>
              <a:rPr lang="uk-UA" altLang="uk-UA" sz="2200" dirty="0">
                <a:latin typeface="Calibri" panose="020F0502020204030204" pitchFamily="34" charset="0"/>
              </a:rPr>
              <a:t>&lt;</a:t>
            </a:r>
            <a:r>
              <a:rPr lang="uk-UA" altLang="uk-UA" sz="2200" dirty="0" err="1">
                <a:latin typeface="Calibri" panose="020F0502020204030204" pitchFamily="34" charset="0"/>
              </a:rPr>
              <a:t>value_type</a:t>
            </a:r>
            <a:r>
              <a:rPr lang="uk-UA" altLang="uk-UA" sz="2200" dirty="0">
                <a:latin typeface="Calibri" panose="020F0502020204030204" pitchFamily="34" charset="0"/>
              </a:rPr>
              <a:t>&gt;(</a:t>
            </a:r>
            <a:r>
              <a:rPr lang="en-US" altLang="uk-UA" sz="2200" dirty="0">
                <a:latin typeface="Calibri" panose="020F0502020204030204" pitchFamily="34" charset="0"/>
              </a:rPr>
              <a:t>stream</a:t>
            </a:r>
            <a:r>
              <a:rPr lang="uk-UA" altLang="uk-UA" sz="2200" dirty="0">
                <a:latin typeface="Calibri" panose="020F0502020204030204" pitchFamily="34" charset="0"/>
              </a:rPr>
              <a:t>, "</a:t>
            </a:r>
            <a:r>
              <a:rPr lang="en-US" altLang="uk-UA" sz="2200" dirty="0">
                <a:latin typeface="Calibri" panose="020F0502020204030204" pitchFamily="34" charset="0"/>
              </a:rPr>
              <a:t>separator</a:t>
            </a:r>
            <a:r>
              <a:rPr lang="uk-UA" altLang="uk-UA" sz="2200" dirty="0">
                <a:latin typeface="Calibri" panose="020F0502020204030204" pitchFamily="34" charset="0"/>
              </a:rPr>
              <a:t>")</a:t>
            </a:r>
            <a:endParaRPr lang="en-US" altLang="uk-UA" sz="22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uk-UA" altLang="uk-UA" sz="2200" dirty="0" err="1">
                <a:latin typeface="Calibri" panose="020F0502020204030204" pitchFamily="34" charset="0"/>
              </a:rPr>
              <a:t>ifstream</a:t>
            </a:r>
            <a:r>
              <a:rPr lang="uk-UA" altLang="uk-UA" sz="2200" dirty="0">
                <a:latin typeface="Calibri" panose="020F0502020204030204" pitchFamily="34" charset="0"/>
              </a:rPr>
              <a:t> </a:t>
            </a:r>
            <a:r>
              <a:rPr lang="uk-UA" altLang="uk-UA" sz="2200" dirty="0" err="1">
                <a:latin typeface="Calibri" panose="020F0502020204030204" pitchFamily="34" charset="0"/>
              </a:rPr>
              <a:t>fn</a:t>
            </a:r>
            <a:r>
              <a:rPr lang="uk-UA" altLang="uk-UA" sz="2200" dirty="0">
                <a:latin typeface="Calibri" panose="020F0502020204030204" pitchFamily="34" charset="0"/>
              </a:rPr>
              <a:t>("main.cpp");</a:t>
            </a:r>
            <a:br>
              <a:rPr lang="en-US" altLang="uk-UA" sz="2200" dirty="0">
                <a:latin typeface="Calibri" panose="020F0502020204030204" pitchFamily="34" charset="0"/>
              </a:rPr>
            </a:br>
            <a:r>
              <a:rPr lang="uk-UA" altLang="uk-UA" sz="2200" dirty="0" err="1">
                <a:latin typeface="Calibri" panose="020F0502020204030204" pitchFamily="34" charset="0"/>
              </a:rPr>
              <a:t>istream_iterator</a:t>
            </a:r>
            <a:r>
              <a:rPr lang="uk-UA" altLang="uk-UA" sz="2200" dirty="0">
                <a:latin typeface="Calibri" panose="020F0502020204030204" pitchFamily="34" charset="0"/>
              </a:rPr>
              <a:t> &lt;</a:t>
            </a:r>
            <a:r>
              <a:rPr lang="uk-UA" altLang="uk-UA" sz="2200" dirty="0" err="1">
                <a:latin typeface="Calibri" panose="020F0502020204030204" pitchFamily="34" charset="0"/>
              </a:rPr>
              <a:t>string</a:t>
            </a:r>
            <a:r>
              <a:rPr lang="uk-UA" altLang="uk-UA" sz="2200" dirty="0">
                <a:latin typeface="Calibri" panose="020F0502020204030204" pitchFamily="34" charset="0"/>
              </a:rPr>
              <a:t>&gt; </a:t>
            </a:r>
            <a:r>
              <a:rPr lang="uk-UA" altLang="uk-UA" sz="2200" dirty="0" err="1">
                <a:latin typeface="Calibri" panose="020F0502020204030204" pitchFamily="34" charset="0"/>
              </a:rPr>
              <a:t>beg</a:t>
            </a:r>
            <a:r>
              <a:rPr lang="uk-UA" altLang="uk-UA" sz="2200" dirty="0">
                <a:latin typeface="Calibri" panose="020F0502020204030204" pitchFamily="34" charset="0"/>
              </a:rPr>
              <a:t>(</a:t>
            </a:r>
            <a:r>
              <a:rPr lang="uk-UA" altLang="uk-UA" sz="2200" dirty="0" err="1">
                <a:latin typeface="Calibri" panose="020F0502020204030204" pitchFamily="34" charset="0"/>
              </a:rPr>
              <a:t>fn</a:t>
            </a:r>
            <a:r>
              <a:rPr lang="uk-UA" altLang="uk-UA" sz="2200" dirty="0">
                <a:latin typeface="Calibri" panose="020F0502020204030204" pitchFamily="34" charset="0"/>
              </a:rPr>
              <a:t>),</a:t>
            </a:r>
            <a:r>
              <a:rPr lang="en-US" altLang="uk-UA" sz="2200" dirty="0">
                <a:latin typeface="Calibri" panose="020F0502020204030204" pitchFamily="34" charset="0"/>
              </a:rPr>
              <a:t> </a:t>
            </a:r>
            <a:r>
              <a:rPr lang="uk-UA" altLang="uk-UA" sz="2200" dirty="0" err="1">
                <a:latin typeface="Calibri" panose="020F0502020204030204" pitchFamily="34" charset="0"/>
              </a:rPr>
              <a:t>nd</a:t>
            </a:r>
            <a:r>
              <a:rPr lang="uk-UA" altLang="uk-UA" sz="2200" dirty="0">
                <a:latin typeface="Calibri" panose="020F0502020204030204" pitchFamily="34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Спільні риси контейнерів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uk-UA" dirty="0"/>
              <a:t>Контейнер – власник своїх елементів</a:t>
            </a:r>
          </a:p>
          <a:p>
            <a:pPr lvl="1"/>
            <a:r>
              <a:rPr lang="ru-RU" dirty="0"/>
              <a:t>При </a:t>
            </a:r>
            <a:r>
              <a:rPr lang="ru-RU" dirty="0" err="1"/>
              <a:t>додаванні</a:t>
            </a:r>
            <a:r>
              <a:rPr lang="ru-RU" dirty="0"/>
              <a:t> до контейнера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копіюють</a:t>
            </a:r>
            <a:endParaRPr lang="ru-RU" dirty="0"/>
          </a:p>
          <a:p>
            <a:pPr lvl="1"/>
            <a:r>
              <a:rPr lang="ru-RU" dirty="0" err="1"/>
              <a:t>Знищив</a:t>
            </a:r>
            <a:r>
              <a:rPr lang="ru-RU" dirty="0"/>
              <a:t> контейнер – </a:t>
            </a:r>
            <a:r>
              <a:rPr lang="ru-RU" dirty="0" err="1"/>
              <a:t>знищив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ru-RU" dirty="0"/>
          </a:p>
          <a:p>
            <a:pPr lvl="1"/>
            <a:r>
              <a:rPr lang="uk-UA" dirty="0"/>
              <a:t>Вказівники також копіюються</a:t>
            </a:r>
          </a:p>
          <a:p>
            <a:r>
              <a:rPr lang="ru-RU" dirty="0" err="1"/>
              <a:t>Поліморфний</a:t>
            </a:r>
            <a:r>
              <a:rPr lang="ru-RU" dirty="0"/>
              <a:t> контейнер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вказівники</a:t>
            </a:r>
            <a:r>
              <a:rPr lang="ru-RU" dirty="0"/>
              <a:t> на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endParaRPr lang="ru-RU" dirty="0"/>
          </a:p>
          <a:p>
            <a:pPr lvl="1"/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наповнити</a:t>
            </a:r>
            <a:r>
              <a:rPr lang="ru-RU" dirty="0"/>
              <a:t> –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i="1" dirty="0" err="1"/>
              <a:t>new</a:t>
            </a:r>
            <a:r>
              <a:rPr lang="ru-RU" i="1" dirty="0"/>
              <a:t> </a:t>
            </a:r>
            <a:r>
              <a:rPr lang="ru-RU" dirty="0"/>
              <a:t>для кожного </a:t>
            </a:r>
            <a:r>
              <a:rPr lang="ru-RU" dirty="0" err="1"/>
              <a:t>елемента</a:t>
            </a:r>
            <a:endParaRPr lang="ru-RU" dirty="0"/>
          </a:p>
          <a:p>
            <a:pPr lvl="1"/>
            <a:r>
              <a:rPr lang="uk-UA" dirty="0"/>
              <a:t>щоб спорожнити – </a:t>
            </a:r>
            <a:r>
              <a:rPr lang="en-US" i="1" dirty="0"/>
              <a:t>delete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68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Контейнер: </a:t>
            </a:r>
            <a:r>
              <a:rPr lang="en-US" dirty="0"/>
              <a:t>X&lt;T&gt; u; //</a:t>
            </a:r>
            <a:r>
              <a:rPr lang="uk-UA" dirty="0"/>
              <a:t>позначення</a:t>
            </a:r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4958"/>
              </p:ext>
            </p:extLst>
          </p:nvPr>
        </p:nvGraphicFramePr>
        <p:xfrm>
          <a:off x="457201" y="1196752"/>
          <a:ext cx="8229598" cy="48245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8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Позначення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Що повертає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Час виконання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&gt;::</a:t>
                      </a:r>
                      <a:r>
                        <a:rPr lang="en-US" sz="1600">
                          <a:effectLst/>
                        </a:rPr>
                        <a:t>iterator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&gt;::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r>
                        <a:rPr lang="uk-UA" sz="1600"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iterator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&gt;::</a:t>
                      </a:r>
                      <a:r>
                        <a:rPr lang="en-US" sz="1600">
                          <a:effectLst/>
                        </a:rPr>
                        <a:t>reverse</a:t>
                      </a:r>
                      <a:r>
                        <a:rPr lang="uk-UA" sz="1600"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iterator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 ітератора, що вказує на Т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::reference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::const_reference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T&amp;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&gt;::</a:t>
                      </a:r>
                      <a:r>
                        <a:rPr lang="en-US" sz="1600">
                          <a:effectLst/>
                        </a:rPr>
                        <a:t>value</a:t>
                      </a:r>
                      <a:r>
                        <a:rPr lang="uk-UA" sz="1600"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type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::size_type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Тип, здатний відобразити кіль­кість елементів контейнера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u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u(a)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uk-UA" sz="1600"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uk-UA" sz="1600"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u=a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конструктори повертають новостворений контейнер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O(n)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u.begin()</a:t>
                      </a:r>
                      <a:endParaRPr lang="uk-UA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u.end()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iterator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u.size()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size_t n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u.swap(a)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void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ru-RU" sz="1600">
                          <a:effectLst/>
                        </a:rPr>
                        <a:t>==</a:t>
                      </a:r>
                      <a:r>
                        <a:rPr lang="en-US" sz="1600">
                          <a:effectLst/>
                        </a:rPr>
                        <a:t>a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ru-RU" sz="1600">
                          <a:effectLst/>
                        </a:rPr>
                        <a:t>!=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O(n)</a:t>
                      </a:r>
                      <a:endParaRPr lang="uk-UA" sz="18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2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Контейнери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6752"/>
            <a:ext cx="3610744" cy="49341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uk-UA" sz="2100" dirty="0">
                <a:latin typeface="Calibri" panose="020F0502020204030204" pitchFamily="34" charset="0"/>
              </a:rPr>
              <a:t>Послідовні</a:t>
            </a: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vector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list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 err="1">
                <a:latin typeface="Calibri" panose="020F0502020204030204" pitchFamily="34" charset="0"/>
              </a:rPr>
              <a:t>deque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 err="1">
                <a:latin typeface="Calibri" panose="020F0502020204030204" pitchFamily="34" charset="0"/>
              </a:rPr>
              <a:t>forward_list</a:t>
            </a:r>
            <a:r>
              <a:rPr lang="uk-UA" altLang="uk-UA" sz="200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uk-UA" altLang="uk-UA" sz="2100" dirty="0">
                <a:latin typeface="Calibri" panose="020F0502020204030204" pitchFamily="34" charset="0"/>
              </a:rPr>
              <a:t>Асоціативні контейнери</a:t>
            </a: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set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map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multiset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 err="1">
                <a:latin typeface="Calibri" panose="020F0502020204030204" pitchFamily="34" charset="0"/>
              </a:rPr>
              <a:t>multimap</a:t>
            </a:r>
            <a:r>
              <a:rPr lang="uk-UA" altLang="uk-UA" sz="200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uk-UA" altLang="uk-UA" sz="2100" dirty="0">
                <a:latin typeface="Calibri" panose="020F0502020204030204" pitchFamily="34" charset="0"/>
              </a:rPr>
              <a:t>Контейнерні адаптери </a:t>
            </a: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stack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>
                <a:latin typeface="Calibri" panose="020F0502020204030204" pitchFamily="34" charset="0"/>
              </a:rPr>
              <a:t>queue</a:t>
            </a:r>
            <a:endParaRPr lang="uk-UA" altLang="uk-UA" sz="2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2000" dirty="0" err="1">
                <a:latin typeface="Calibri" panose="020F0502020204030204" pitchFamily="34" charset="0"/>
              </a:rPr>
              <a:t>priority_queue</a:t>
            </a:r>
            <a:endParaRPr lang="uk-UA" altLang="uk-UA" sz="2000" dirty="0">
              <a:latin typeface="Calibri" panose="020F0502020204030204" pitchFamily="34" charset="0"/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sz="half" idx="2"/>
          </p:nvPr>
        </p:nvSpPr>
        <p:spPr>
          <a:xfrm>
            <a:off x="4067944" y="1196752"/>
            <a:ext cx="4618856" cy="4934173"/>
          </a:xfrm>
        </p:spPr>
        <p:txBody>
          <a:bodyPr/>
          <a:lstStyle/>
          <a:p>
            <a:r>
              <a:rPr lang="uk-UA" sz="2100" dirty="0">
                <a:latin typeface="Calibri" panose="020F0502020204030204" pitchFamily="34" charset="0"/>
                <a:cs typeface="Calibri" panose="020F0502020204030204" pitchFamily="34" charset="0"/>
              </a:rPr>
              <a:t>Невпорядковані асоціативні контейнери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unordered_set</a:t>
            </a:r>
            <a:endParaRPr lang="uk-U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unordered_map</a:t>
            </a:r>
            <a:endParaRPr lang="uk-U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unordered_multiset</a:t>
            </a:r>
            <a:endParaRPr lang="uk-U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unordered_multimap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100" dirty="0">
                <a:latin typeface="Calibri" panose="020F0502020204030204" pitchFamily="34" charset="0"/>
                <a:cs typeface="Calibri" panose="020F0502020204030204" pitchFamily="34" charset="0"/>
              </a:rPr>
              <a:t>«Майже контейнери»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valarray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basic_string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unique_ptr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shared_ptr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weak_ptr</a:t>
            </a:r>
            <a:endParaRPr lang="uk-U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uk-UA" altLang="uk-UA"/>
              <a:t>Функціональний об</a:t>
            </a:r>
            <a:r>
              <a:rPr lang="en-US" altLang="uk-UA"/>
              <a:t>’</a:t>
            </a:r>
            <a:r>
              <a:rPr lang="uk-UA" altLang="uk-UA"/>
              <a:t>єкт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uk-UA" sz="1800" dirty="0">
                <a:latin typeface="Calibri" panose="020F0502020204030204" pitchFamily="34" charset="0"/>
              </a:rPr>
              <a:t>Концепція: елемент програми, до якого можна застосувати оператор «круглі дужки»</a:t>
            </a:r>
          </a:p>
          <a:p>
            <a:pPr>
              <a:lnSpc>
                <a:spcPct val="90000"/>
              </a:lnSpc>
            </a:pPr>
            <a:r>
              <a:rPr lang="uk-UA" altLang="uk-UA" sz="1800" dirty="0">
                <a:latin typeface="Calibri" panose="020F0502020204030204" pitchFamily="34" charset="0"/>
              </a:rPr>
              <a:t>Застосування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template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typename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typename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predic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find_any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predic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tIter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p=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p!=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++p)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(*p)) 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p;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uk-UA" altLang="uk-UA" sz="3400" b="1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uk-UA" altLang="uk-UA" sz="1800" dirty="0">
                <a:latin typeface="Calibri" panose="020F0502020204030204" pitchFamily="34" charset="0"/>
              </a:rPr>
              <a:t>Моделі</a:t>
            </a:r>
          </a:p>
          <a:p>
            <a:pPr lvl="1">
              <a:lnSpc>
                <a:spcPct val="90000"/>
              </a:lnSpc>
            </a:pP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equal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_5(</a:t>
            </a: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перевіряє рівність аргумента числу 5</a:t>
            </a:r>
            <a:endParaRPr lang="uk-UA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 5;	}</a:t>
            </a:r>
            <a:endParaRPr lang="en-US" altLang="uk-UA" sz="1400" b="1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odd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		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перевіряє непарність аргумента</a:t>
            </a:r>
            <a:endParaRPr lang="uk-UA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% 2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	}</a:t>
            </a:r>
            <a:endParaRPr lang="uk-UA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pEqual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об'єкт-функція</a:t>
            </a:r>
            <a:endParaRPr lang="uk-UA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etalon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uk-UA" altLang="uk-UA" sz="1400" b="1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explicit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pEqual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=0):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etalon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){}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()(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x){ </a:t>
            </a:r>
            <a:r>
              <a:rPr lang="uk-UA" altLang="uk-UA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x==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etalon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lvl="1">
              <a:lnSpc>
                <a:spcPct val="90000"/>
              </a:lnSpc>
            </a:pP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uk-UA" altLang="uk-UA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* p =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find_any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 a+4, </a:t>
            </a:r>
            <a:r>
              <a:rPr lang="en-US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pEqual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(5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.0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шукаємо 5</a:t>
            </a:r>
            <a:endParaRPr lang="en-US" altLang="uk-UA" sz="1400" b="1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uk-UA" sz="14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* q =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find_any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a, a+4, </a:t>
            </a:r>
            <a:r>
              <a:rPr lang="en-US" altLang="uk-UA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pEqual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(7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.0</a:t>
            </a:r>
            <a:r>
              <a:rPr lang="en-US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));</a:t>
            </a:r>
            <a:r>
              <a:rPr lang="uk-UA" altLang="uk-UA" sz="14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а тепер – 7</a:t>
            </a:r>
            <a:endParaRPr lang="uk-UA" altLang="uk-UA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uk-UA" altLang="uk-UA" sz="1800" dirty="0">
                <a:latin typeface="Calibri" panose="020F0502020204030204" pitchFamily="34" charset="0"/>
              </a:rPr>
              <a:t>Стандартні функтори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uk-UA" altLang="uk-UA"/>
              <a:t>Класифікація функторів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27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uk-UA" altLang="uk-UA" sz="2100" i="1" dirty="0">
                <a:latin typeface="Calibri" panose="020F0502020204030204" pitchFamily="34" charset="0"/>
              </a:rPr>
              <a:t>Генератор</a:t>
            </a:r>
            <a:r>
              <a:rPr lang="ru-RU" altLang="uk-UA" sz="2100" i="1" dirty="0">
                <a:latin typeface="Calibri" panose="020F0502020204030204" pitchFamily="34" charset="0"/>
              </a:rPr>
              <a:t> </a:t>
            </a:r>
            <a:r>
              <a:rPr lang="uk-UA" altLang="uk-UA" sz="2100" i="1" dirty="0">
                <a:latin typeface="Calibri" panose="020F0502020204030204" pitchFamily="34" charset="0"/>
              </a:rPr>
              <a:t>(</a:t>
            </a:r>
            <a:r>
              <a:rPr lang="en-US" altLang="uk-UA" sz="2100" i="1" dirty="0">
                <a:latin typeface="Calibri" panose="020F0502020204030204" pitchFamily="34" charset="0"/>
              </a:rPr>
              <a:t>G</a:t>
            </a:r>
            <a:r>
              <a:rPr lang="uk-UA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викликають без аргументу, отримують значення певного типу (наприклад, типу елементів контейнера).</a:t>
            </a:r>
          </a:p>
          <a:p>
            <a:pPr>
              <a:lnSpc>
                <a:spcPct val="110000"/>
              </a:lnSpc>
            </a:pPr>
            <a:r>
              <a:rPr lang="uk-UA" altLang="uk-UA" sz="2100" i="1" dirty="0" err="1">
                <a:latin typeface="Calibri" panose="020F0502020204030204" pitchFamily="34" charset="0"/>
              </a:rPr>
              <a:t>Унарна</a:t>
            </a:r>
            <a:r>
              <a:rPr lang="uk-UA" altLang="uk-UA" sz="2100" i="1" dirty="0">
                <a:latin typeface="Calibri" panose="020F0502020204030204" pitchFamily="34" charset="0"/>
              </a:rPr>
              <a:t> функція</a:t>
            </a:r>
            <a:r>
              <a:rPr lang="ru-RU" altLang="uk-UA" sz="2100" i="1" dirty="0">
                <a:latin typeface="Calibri" panose="020F0502020204030204" pitchFamily="34" charset="0"/>
              </a:rPr>
              <a:t> (</a:t>
            </a:r>
            <a:r>
              <a:rPr lang="en-US" altLang="uk-UA" sz="2100" i="1" dirty="0">
                <a:latin typeface="Calibri" panose="020F0502020204030204" pitchFamily="34" charset="0"/>
              </a:rPr>
              <a:t>UF</a:t>
            </a:r>
            <a:r>
              <a:rPr lang="ru-RU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один аргумент певного типу (наприклад, типу елементів контейнера), результат довільного типу (можливо і </a:t>
            </a:r>
            <a:r>
              <a:rPr lang="en-US" altLang="uk-UA" sz="2100" i="1" dirty="0">
                <a:latin typeface="Calibri" panose="020F0502020204030204" pitchFamily="34" charset="0"/>
              </a:rPr>
              <a:t>void</a:t>
            </a:r>
            <a:r>
              <a:rPr lang="uk-UA" altLang="uk-UA" sz="2100" dirty="0">
                <a:latin typeface="Calibri" panose="020F0502020204030204" pitchFamily="34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uk-UA" altLang="uk-UA" sz="2100" i="1" dirty="0">
                <a:latin typeface="Calibri" panose="020F0502020204030204" pitchFamily="34" charset="0"/>
              </a:rPr>
              <a:t>Бінарна функція</a:t>
            </a:r>
            <a:r>
              <a:rPr lang="ru-RU" altLang="uk-UA" sz="2100" i="1" dirty="0">
                <a:latin typeface="Calibri" panose="020F0502020204030204" pitchFamily="34" charset="0"/>
              </a:rPr>
              <a:t> (</a:t>
            </a:r>
            <a:r>
              <a:rPr lang="en-US" altLang="uk-UA" sz="2100" i="1" dirty="0">
                <a:latin typeface="Calibri" panose="020F0502020204030204" pitchFamily="34" charset="0"/>
              </a:rPr>
              <a:t>BF</a:t>
            </a:r>
            <a:r>
              <a:rPr lang="ru-RU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два аргументи будь-яких типів (можливо, різних), результат довільного типу (можливо, </a:t>
            </a:r>
            <a:r>
              <a:rPr lang="en-US" altLang="uk-UA" sz="2100" i="1" dirty="0">
                <a:latin typeface="Calibri" panose="020F0502020204030204" pitchFamily="34" charset="0"/>
              </a:rPr>
              <a:t>void</a:t>
            </a:r>
            <a:r>
              <a:rPr lang="uk-UA" altLang="uk-UA" sz="2100" dirty="0">
                <a:latin typeface="Calibri" panose="020F0502020204030204" pitchFamily="34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uk-UA" altLang="uk-UA" sz="2100" i="1" dirty="0">
                <a:latin typeface="Calibri" panose="020F0502020204030204" pitchFamily="34" charset="0"/>
              </a:rPr>
              <a:t>Унарний предикат</a:t>
            </a:r>
            <a:r>
              <a:rPr lang="ru-RU" altLang="uk-UA" sz="2100" i="1" dirty="0">
                <a:latin typeface="Calibri" panose="020F0502020204030204" pitchFamily="34" charset="0"/>
              </a:rPr>
              <a:t> (</a:t>
            </a:r>
            <a:r>
              <a:rPr lang="en-US" altLang="uk-UA" sz="2100" i="1" dirty="0">
                <a:latin typeface="Calibri" panose="020F0502020204030204" pitchFamily="34" charset="0"/>
              </a:rPr>
              <a:t>UP</a:t>
            </a:r>
            <a:r>
              <a:rPr lang="ru-RU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</a:t>
            </a:r>
            <a:r>
              <a:rPr lang="uk-UA" altLang="uk-UA" sz="2100" dirty="0" err="1">
                <a:latin typeface="Calibri" panose="020F0502020204030204" pitchFamily="34" charset="0"/>
              </a:rPr>
              <a:t>унарна</a:t>
            </a:r>
            <a:r>
              <a:rPr lang="uk-UA" altLang="uk-UA" sz="2100" dirty="0">
                <a:latin typeface="Calibri" panose="020F0502020204030204" pitchFamily="34" charset="0"/>
              </a:rPr>
              <a:t> функція, що повертає </a:t>
            </a:r>
            <a:r>
              <a:rPr lang="en-US" altLang="uk-UA" sz="2100" i="1" dirty="0">
                <a:latin typeface="Calibri" panose="020F0502020204030204" pitchFamily="34" charset="0"/>
              </a:rPr>
              <a:t>bool</a:t>
            </a:r>
            <a:r>
              <a:rPr lang="uk-UA" altLang="uk-UA" sz="21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uk-UA" altLang="uk-UA" sz="2100" i="1" dirty="0">
                <a:latin typeface="Calibri" panose="020F0502020204030204" pitchFamily="34" charset="0"/>
              </a:rPr>
              <a:t>Бінарний предикат</a:t>
            </a:r>
            <a:r>
              <a:rPr lang="ru-RU" altLang="uk-UA" sz="2100" i="1" dirty="0">
                <a:latin typeface="Calibri" panose="020F0502020204030204" pitchFamily="34" charset="0"/>
              </a:rPr>
              <a:t> (</a:t>
            </a:r>
            <a:r>
              <a:rPr lang="en-US" altLang="uk-UA" sz="2100" i="1" dirty="0">
                <a:latin typeface="Calibri" panose="020F0502020204030204" pitchFamily="34" charset="0"/>
              </a:rPr>
              <a:t>BP</a:t>
            </a:r>
            <a:r>
              <a:rPr lang="ru-RU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бінарна функція, що повертає </a:t>
            </a:r>
            <a:r>
              <a:rPr lang="en-US" altLang="uk-UA" sz="2100" i="1" dirty="0">
                <a:latin typeface="Calibri" panose="020F0502020204030204" pitchFamily="34" charset="0"/>
              </a:rPr>
              <a:t>bool</a:t>
            </a:r>
            <a:r>
              <a:rPr lang="uk-UA" altLang="uk-UA" sz="21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uk-UA" altLang="uk-UA" sz="2100" i="1" dirty="0">
                <a:latin typeface="Calibri" panose="020F0502020204030204" pitchFamily="34" charset="0"/>
              </a:rPr>
              <a:t>Строга </a:t>
            </a:r>
            <a:r>
              <a:rPr lang="uk-UA" altLang="uk-UA" sz="2100" i="1" dirty="0" err="1">
                <a:latin typeface="Calibri" panose="020F0502020204030204" pitchFamily="34" charset="0"/>
              </a:rPr>
              <a:t>квазівпорядкованість</a:t>
            </a:r>
            <a:r>
              <a:rPr lang="uk-UA" altLang="uk-UA" sz="2100" i="1" dirty="0">
                <a:latin typeface="Calibri" panose="020F0502020204030204" pitchFamily="34" charset="0"/>
              </a:rPr>
              <a:t> (</a:t>
            </a:r>
            <a:r>
              <a:rPr lang="en-US" altLang="uk-UA" sz="2100" i="1" dirty="0">
                <a:latin typeface="Calibri" panose="020F0502020204030204" pitchFamily="34" charset="0"/>
              </a:rPr>
              <a:t>SO</a:t>
            </a:r>
            <a:r>
              <a:rPr lang="uk-UA" altLang="uk-UA" sz="2100" i="1" dirty="0">
                <a:latin typeface="Calibri" panose="020F0502020204030204" pitchFamily="34" charset="0"/>
              </a:rPr>
              <a:t>)</a:t>
            </a:r>
            <a:r>
              <a:rPr lang="uk-UA" altLang="uk-UA" sz="2100" dirty="0">
                <a:latin typeface="Calibri" panose="020F0502020204030204" pitchFamily="34" charset="0"/>
              </a:rPr>
              <a:t> – бінарний предикат, що забезпечує розширене тлумачення поняття «рівність». Застосовують для тих значень, для яких оператор = = ненадійний або недоступний.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uk-UA" altLang="uk-UA"/>
              <a:t>Шаблони стандартних функторів </a:t>
            </a:r>
          </a:p>
        </p:txBody>
      </p:sp>
      <p:sp>
        <p:nvSpPr>
          <p:cNvPr id="37214" name="Rectangle 350"/>
          <p:cNvSpPr>
            <a:spLocks noChangeArrowheads="1"/>
          </p:cNvSpPr>
          <p:nvPr/>
        </p:nvSpPr>
        <p:spPr bwMode="auto">
          <a:xfrm>
            <a:off x="395288" y="6021388"/>
            <a:ext cx="8424862" cy="287337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aphicFrame>
        <p:nvGraphicFramePr>
          <p:cNvPr id="37321" name="Group 457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229600" cy="5486400"/>
        </p:xfrm>
        <a:graphic>
          <a:graphicData uri="http://schemas.openxmlformats.org/drawingml/2006/table">
            <a:tbl>
              <a:tblPr/>
              <a:tblGrid>
                <a:gridCol w="274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Ім’я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plus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Бінарна функція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+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minus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–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multiplies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*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divides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/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modulus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arg1 %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negate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Унарна функція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arg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equal_to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Бінарний предикат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= =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not_equal_to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!= arg2</a:t>
                      </a:r>
                      <a:endParaRPr kumimoji="0" lang="en-US" altLang="uk-UA" sz="1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greater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&gt; arg2</a:t>
                      </a:r>
                      <a:endParaRPr kumimoji="0" lang="en-US" altLang="uk-UA" sz="1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less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&lt; arg2</a:t>
                      </a:r>
                      <a:endParaRPr kumimoji="0" lang="en-US" altLang="uk-UA" sz="1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greater</a:t>
                      </a:r>
                      <a:r>
                        <a:rPr kumimoji="0" lang="uk-UA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&gt;= arg2</a:t>
                      </a:r>
                      <a:endParaRPr kumimoji="0" lang="en-US" altLang="uk-UA" sz="1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kumimoji="0" lang="uk-UA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&lt;=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logical_and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&amp;&amp;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logical_or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arg1 || arg2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logical_not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Унарний предикат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!arg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unary_negate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Унарний адаптер</a:t>
                      </a:r>
                      <a:endParaRPr kumimoji="0" lang="uk-UA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Унарний предикат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binary_negate</a:t>
                      </a:r>
                      <a:endParaRPr kumimoji="0" lang="en-US" altLang="uk-UA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uk-UA" altLang="uk-UA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Бінарний предикат</a:t>
                      </a:r>
                      <a:endParaRPr kumimoji="0" lang="en-US" altLang="uk-UA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uk-UA" altLang="uk-UA" sz="3800" dirty="0"/>
              <a:t>Стислий перелік алгоритмів </a:t>
            </a:r>
            <a:r>
              <a:rPr lang="en-US" altLang="uk-UA" sz="3800" dirty="0"/>
              <a:t>STL</a:t>
            </a:r>
            <a:r>
              <a:rPr lang="uk-UA" altLang="uk-UA" sz="3800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Заповнення інтервалів та генерування значень</a:t>
            </a: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Підрахунок</a:t>
            </a:r>
          </a:p>
          <a:p>
            <a:pPr>
              <a:lnSpc>
                <a:spcPct val="90000"/>
              </a:lnSpc>
            </a:pPr>
            <a:r>
              <a:rPr lang="uk-UA" altLang="uk-UA" sz="2200" b="1" dirty="0">
                <a:latin typeface="Calibri" panose="020F0502020204030204" pitchFamily="34" charset="0"/>
              </a:rPr>
              <a:t>Копіювання</a:t>
            </a:r>
            <a:r>
              <a:rPr lang="uk-UA" altLang="uk-UA" sz="2200" dirty="0">
                <a:latin typeface="Calibri" panose="020F0502020204030204" pitchFamily="34" charset="0"/>
              </a:rPr>
              <a:t> та перестановки</a:t>
            </a:r>
          </a:p>
          <a:p>
            <a:pPr lvl="1">
              <a:lnSpc>
                <a:spcPct val="90000"/>
              </a:lnSpc>
            </a:pPr>
            <a:r>
              <a:rPr lang="en-US" altLang="uk-UA" sz="1800" dirty="0" err="1">
                <a:latin typeface="Calibri" panose="020F0502020204030204" pitchFamily="34" charset="0"/>
              </a:rPr>
              <a:t>output_it</a:t>
            </a:r>
            <a:r>
              <a:rPr lang="en-US" altLang="uk-UA" sz="1800" dirty="0">
                <a:latin typeface="Calibri" panose="020F0502020204030204" pitchFamily="34" charset="0"/>
              </a:rPr>
              <a:t> copy(</a:t>
            </a:r>
            <a:r>
              <a:rPr lang="en-US" altLang="uk-UA" sz="1800" dirty="0" err="1">
                <a:latin typeface="Calibri" panose="020F0502020204030204" pitchFamily="34" charset="0"/>
              </a:rPr>
              <a:t>input_it</a:t>
            </a:r>
            <a:r>
              <a:rPr lang="en-US" altLang="uk-UA" sz="1800" dirty="0">
                <a:latin typeface="Calibri" panose="020F0502020204030204" pitchFamily="34" charset="0"/>
              </a:rPr>
              <a:t> first, </a:t>
            </a:r>
            <a:r>
              <a:rPr lang="en-US" altLang="uk-UA" sz="1800" dirty="0" err="1">
                <a:latin typeface="Calibri" panose="020F0502020204030204" pitchFamily="34" charset="0"/>
              </a:rPr>
              <a:t>input_it</a:t>
            </a:r>
            <a:r>
              <a:rPr lang="en-US" altLang="uk-UA" sz="1800" dirty="0">
                <a:latin typeface="Calibri" panose="020F0502020204030204" pitchFamily="34" charset="0"/>
              </a:rPr>
              <a:t> last, </a:t>
            </a:r>
            <a:r>
              <a:rPr lang="en-US" altLang="uk-UA" sz="1800" dirty="0" err="1">
                <a:latin typeface="Calibri" panose="020F0502020204030204" pitchFamily="34" charset="0"/>
              </a:rPr>
              <a:t>output_it</a:t>
            </a:r>
            <a:r>
              <a:rPr lang="en-US" altLang="uk-UA" sz="1800" dirty="0">
                <a:latin typeface="Calibri" panose="020F0502020204030204" pitchFamily="34" charset="0"/>
              </a:rPr>
              <a:t> </a:t>
            </a:r>
            <a:r>
              <a:rPr lang="en-US" altLang="uk-UA" sz="1800" dirty="0" err="1">
                <a:latin typeface="Calibri" panose="020F0502020204030204" pitchFamily="34" charset="0"/>
              </a:rPr>
              <a:t>dest</a:t>
            </a:r>
            <a:r>
              <a:rPr lang="en-US" altLang="uk-UA" sz="1800" dirty="0">
                <a:latin typeface="Calibri" panose="020F0502020204030204" pitchFamily="34" charset="0"/>
              </a:rPr>
              <a:t>)</a:t>
            </a:r>
            <a:endParaRPr lang="uk-UA" altLang="uk-UA" sz="1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Пошук та заміна</a:t>
            </a: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Порівняння інтервалів</a:t>
            </a: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Вилучення елементів</a:t>
            </a: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Впорядкування та споріднені дії</a:t>
            </a:r>
          </a:p>
          <a:p>
            <a:pPr>
              <a:lnSpc>
                <a:spcPct val="90000"/>
              </a:lnSpc>
            </a:pPr>
            <a:r>
              <a:rPr lang="uk-UA" altLang="uk-UA" sz="2200" dirty="0">
                <a:latin typeface="Calibri" panose="020F0502020204030204" pitchFamily="34" charset="0"/>
              </a:rPr>
              <a:t>Застосування дії до кожного елемента</a:t>
            </a:r>
          </a:p>
          <a:p>
            <a:pPr>
              <a:lnSpc>
                <a:spcPct val="90000"/>
              </a:lnSpc>
            </a:pPr>
            <a:endParaRPr lang="uk-UA" altLang="uk-UA" sz="22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200" i="1" dirty="0">
                <a:latin typeface="Calibri" panose="020F0502020204030204" pitchFamily="34" charset="0"/>
              </a:rPr>
              <a:t>Іменування: </a:t>
            </a:r>
            <a:r>
              <a:rPr lang="en-US" altLang="uk-UA" sz="2200" i="1" dirty="0">
                <a:latin typeface="Calibri" panose="020F0502020204030204" pitchFamily="34" charset="0"/>
              </a:rPr>
              <a:t>_stable, _copy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200" i="1" dirty="0">
                <a:latin typeface="Calibri" panose="020F0502020204030204" pitchFamily="34" charset="0"/>
              </a:rPr>
              <a:t>Ефективність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використання </a:t>
            </a:r>
            <a:r>
              <a:rPr lang="en-US" dirty="0"/>
              <a:t>copy()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27584" y="1417638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правильно</a:t>
            </a:r>
            <a:b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a[] = { 1, 2, 3, 4, 5 };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/ 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a[0];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b[n];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copy(a, a + n, b);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c(n);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copy(a, a + n,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неправильно</a:t>
            </a:r>
            <a:b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d;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d.reserve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copy() </a:t>
            </a:r>
            <a:r>
              <a:rPr lang="uk-UA" dirty="0"/>
              <a:t>та ітератор вставляння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457200" y="16288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ітератор дописування в кінець контейнера</a:t>
            </a:r>
            <a:b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back_insert_iterator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back_inserter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uk-UA" sz="20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7200" y="3471178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тепер правильно</a:t>
            </a:r>
            <a:b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d;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back_inserter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Чотири кути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z="2400" i="1" dirty="0"/>
              <a:t>Контейнери</a:t>
            </a:r>
            <a:r>
              <a:rPr lang="uk-UA" sz="2400" dirty="0"/>
              <a:t> – шаблони класів, призначених для зберігання колекцій об’єктів.</a:t>
            </a:r>
          </a:p>
          <a:p>
            <a:pPr lvl="0"/>
            <a:r>
              <a:rPr lang="uk-UA" sz="2400" i="1" dirty="0"/>
              <a:t>Ітератори</a:t>
            </a:r>
            <a:r>
              <a:rPr lang="uk-UA" sz="2400" dirty="0"/>
              <a:t> – сутності, що приховують структуру контейнера та надають уніфікований інтерфейс доступу до його елементів.</a:t>
            </a:r>
          </a:p>
          <a:p>
            <a:pPr lvl="0"/>
            <a:r>
              <a:rPr lang="uk-UA" sz="2400" i="1" dirty="0"/>
              <a:t>Алгоритми </a:t>
            </a:r>
            <a:r>
              <a:rPr lang="uk-UA" sz="2400" dirty="0"/>
              <a:t>– шаблони функцій, що розв’язують типові задачі опрацювання контейне­рів. Для доступу до контейнерів алгоритми використовують ітератори.</a:t>
            </a:r>
          </a:p>
          <a:p>
            <a:pPr lvl="0"/>
            <a:r>
              <a:rPr lang="uk-UA" sz="2400" i="1" dirty="0"/>
              <a:t>Функтори</a:t>
            </a:r>
            <a:r>
              <a:rPr lang="uk-UA" sz="2400" dirty="0"/>
              <a:t> – сутності, що вміють опрацьовувати оператор круглі дужки, і слугують для налаштування алгоритмів на певні умови виконання.</a:t>
            </a:r>
          </a:p>
          <a:p>
            <a:pPr marL="514350" indent="-514350">
              <a:buFont typeface="+mj-lt"/>
              <a:buAutoNum type="arabicPeriod"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028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copy() </a:t>
            </a:r>
            <a:r>
              <a:rPr lang="uk-UA" dirty="0"/>
              <a:t>та потоковий ітератор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455771" y="1268760"/>
            <a:ext cx="8229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ітератор виведення в потік</a:t>
            </a:r>
            <a:br>
              <a:rPr lang="uk-UA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</a:t>
            </a: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char_traits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br>
              <a:rPr lang="uk-UA" sz="20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sz="2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_Delimiter);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b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55771" y="4414143"/>
            <a:ext cx="8231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виведення на консоль за допомогою копіювання</a:t>
            </a:r>
            <a:b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* Масив а - виведення копіюванням *\n"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(a, a + n, 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470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Ще ітератори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457075" y="1417638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ітератори можна використовувати в конструкторах</a:t>
            </a:r>
            <a:b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D(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C.begin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C.end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b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* Вектор D - після конструювання *\n"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D.begin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D.end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456950" y="3429000"/>
            <a:ext cx="82297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файлові ітератори можна використовувати для виведення</a:t>
            </a:r>
            <a:b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вмісту контейнера</a:t>
            </a:r>
            <a:br>
              <a:rPr lang="uk-UA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ofstream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"Integers.txt"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D.begin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D.end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uk-UA" sz="20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uk-UA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"\t"</a:t>
            </a: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b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fout.close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Integers.txt </a:t>
            </a:r>
            <a:r>
              <a:rPr lang="uk-UA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* Вектор D записано до файла *\n"</a:t>
            </a: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3831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Ієрархія концепцій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/>
              <a:t>ієрархія понять, впорядкованих від загальніших до конкретніших</a:t>
            </a:r>
          </a:p>
          <a:p>
            <a:r>
              <a:rPr lang="uk-UA" sz="2400" i="1" dirty="0"/>
              <a:t>концепція</a:t>
            </a:r>
            <a:r>
              <a:rPr lang="uk-UA" sz="2400" dirty="0"/>
              <a:t> – це опис переліку вимог до деякої сутності програми</a:t>
            </a:r>
          </a:p>
          <a:p>
            <a:r>
              <a:rPr lang="uk-UA" sz="2400" i="1" dirty="0"/>
              <a:t>колекція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</a:t>
            </a:r>
            <a:r>
              <a:rPr lang="uk-UA" sz="2400" i="1" dirty="0"/>
              <a:t>контейнер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uk-UA" sz="2400" i="1" dirty="0"/>
              <a:t> послідовність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uk-UA" sz="2400" i="1" dirty="0"/>
              <a:t> шаблон </a:t>
            </a:r>
            <a:r>
              <a:rPr lang="en-US" sz="2400" i="1" dirty="0"/>
              <a:t>vector</a:t>
            </a:r>
            <a:r>
              <a:rPr lang="uk-UA" sz="2400" i="1" dirty="0"/>
              <a:t>&lt;</a:t>
            </a:r>
            <a:r>
              <a:rPr lang="en-US" sz="2400" i="1" dirty="0"/>
              <a:t>T</a:t>
            </a:r>
            <a:r>
              <a:rPr lang="uk-UA" sz="2400" i="1" dirty="0"/>
              <a:t>&gt;</a:t>
            </a:r>
          </a:p>
          <a:p>
            <a:r>
              <a:rPr lang="uk-UA" sz="2400" i="1" dirty="0"/>
              <a:t>ітератор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Input Iterator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Forward Iterator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Bidirectional Iterator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Random Access Iterator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626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Контейнер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колекцію</a:t>
            </a:r>
            <a:r>
              <a:rPr lang="ru-RU" dirty="0"/>
              <a:t> </a:t>
            </a:r>
            <a:r>
              <a:rPr lang="ru-RU" dirty="0" err="1"/>
              <a:t>однотипних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об'єктів</a:t>
            </a:r>
            <a:r>
              <a:rPr lang="ru-RU" dirty="0"/>
              <a:t>)</a:t>
            </a:r>
          </a:p>
          <a:p>
            <a:r>
              <a:rPr lang="uk-UA" dirty="0"/>
              <a:t>Концепція, колекція даних</a:t>
            </a:r>
          </a:p>
          <a:p>
            <a:pPr lvl="1"/>
            <a:r>
              <a:rPr lang="ru-RU" dirty="0"/>
              <a:t>Шаблон </a:t>
            </a:r>
            <a:r>
              <a:rPr lang="ru-RU" dirty="0" err="1"/>
              <a:t>класу</a:t>
            </a:r>
            <a:r>
              <a:rPr lang="ru-RU" dirty="0"/>
              <a:t>, параметризований типом </a:t>
            </a:r>
            <a:r>
              <a:rPr lang="ru-RU" dirty="0" err="1"/>
              <a:t>даних</a:t>
            </a:r>
            <a:endParaRPr lang="ru-RU" dirty="0"/>
          </a:p>
          <a:p>
            <a:pPr lvl="1"/>
            <a:r>
              <a:rPr lang="uk-UA" dirty="0"/>
              <a:t>Забезпечує високу ефективність</a:t>
            </a:r>
          </a:p>
          <a:p>
            <a:pPr lvl="1"/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спільний</a:t>
            </a:r>
            <a:r>
              <a:rPr lang="ru-RU" dirty="0"/>
              <a:t> для </a:t>
            </a:r>
            <a:r>
              <a:rPr lang="ru-RU" dirty="0" err="1"/>
              <a:t>контейнерів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endParaRPr lang="ru-RU" dirty="0"/>
          </a:p>
          <a:p>
            <a:pPr lvl="1"/>
            <a:r>
              <a:rPr lang="uk-UA" dirty="0"/>
              <a:t>Маскує власну структуру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93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Ітератор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Деяка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 (</a:t>
            </a:r>
            <a:r>
              <a:rPr lang="ru-RU" dirty="0" err="1"/>
              <a:t>щось</a:t>
            </a:r>
            <a:r>
              <a:rPr lang="ru-RU" dirty="0"/>
              <a:t>) для </a:t>
            </a:r>
            <a:r>
              <a:rPr lang="ru-RU" dirty="0" err="1"/>
              <a:t>навігації</a:t>
            </a:r>
            <a:r>
              <a:rPr lang="ru-RU" dirty="0"/>
              <a:t> по контейнеру, для доступу до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endParaRPr lang="ru-RU" dirty="0"/>
          </a:p>
          <a:p>
            <a:pPr lvl="1"/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допоміжного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оголошеного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 контейнера</a:t>
            </a:r>
          </a:p>
          <a:p>
            <a:pPr lvl="1"/>
            <a:r>
              <a:rPr lang="ru-RU" dirty="0" err="1"/>
              <a:t>Знає</a:t>
            </a:r>
            <a:r>
              <a:rPr lang="ru-RU" dirty="0"/>
              <a:t> структуру контейнера,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endParaRPr lang="ru-RU" dirty="0"/>
          </a:p>
          <a:p>
            <a:pPr lvl="1"/>
            <a:r>
              <a:rPr lang="ru-RU" dirty="0" err="1"/>
              <a:t>operator</a:t>
            </a:r>
            <a:r>
              <a:rPr lang="ru-RU" dirty="0"/>
              <a:t>*() для доступу до </a:t>
            </a:r>
            <a:r>
              <a:rPr lang="ru-RU" dirty="0" err="1"/>
              <a:t>елемента</a:t>
            </a:r>
            <a:endParaRPr lang="ru-RU" dirty="0"/>
          </a:p>
          <a:p>
            <a:pPr lvl="1"/>
            <a:r>
              <a:rPr lang="en-US" dirty="0"/>
              <a:t>operator++() </a:t>
            </a:r>
            <a:r>
              <a:rPr lang="uk-UA" dirty="0"/>
              <a:t>для переміщення контейнером</a:t>
            </a:r>
          </a:p>
          <a:p>
            <a:pPr lvl="1"/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operator</a:t>
            </a:r>
            <a:r>
              <a:rPr lang="ru-RU" dirty="0"/>
              <a:t>==(</a:t>
            </a:r>
            <a:r>
              <a:rPr lang="ru-RU" dirty="0" err="1"/>
              <a:t>iterator</a:t>
            </a:r>
            <a:r>
              <a:rPr lang="ru-RU" dirty="0"/>
              <a:t>) для </a:t>
            </a:r>
            <a:r>
              <a:rPr lang="ru-RU" dirty="0" err="1"/>
              <a:t>перевірки</a:t>
            </a:r>
            <a:r>
              <a:rPr lang="ru-RU" dirty="0"/>
              <a:t> того, </a:t>
            </a:r>
            <a:r>
              <a:rPr lang="ru-RU" dirty="0" err="1"/>
              <a:t>чи</a:t>
            </a:r>
            <a:r>
              <a:rPr lang="ru-RU" dirty="0"/>
              <a:t> завершили </a:t>
            </a:r>
            <a:r>
              <a:rPr lang="ru-RU" dirty="0" err="1"/>
              <a:t>перебір</a:t>
            </a:r>
            <a:r>
              <a:rPr lang="ru-RU" dirty="0"/>
              <a:t> контейнера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83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Щось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вміє</a:t>
            </a:r>
            <a:r>
              <a:rPr lang="ru-RU" dirty="0"/>
              <a:t> </a:t>
            </a:r>
            <a:r>
              <a:rPr lang="ru-RU" dirty="0" err="1"/>
              <a:t>перетворювати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: </a:t>
            </a:r>
            <a:r>
              <a:rPr lang="ru-RU" dirty="0" err="1"/>
              <a:t>копіювати</a:t>
            </a:r>
            <a:r>
              <a:rPr lang="ru-RU" dirty="0"/>
              <a:t>, </a:t>
            </a:r>
            <a:r>
              <a:rPr lang="ru-RU" dirty="0" err="1"/>
              <a:t>знаходити</a:t>
            </a:r>
            <a:r>
              <a:rPr lang="ru-RU" dirty="0"/>
              <a:t>, </a:t>
            </a:r>
            <a:r>
              <a:rPr lang="ru-RU" dirty="0" err="1"/>
              <a:t>впорядковувати</a:t>
            </a:r>
            <a:r>
              <a:rPr lang="ru-RU" dirty="0"/>
              <a:t>, </a:t>
            </a:r>
            <a:r>
              <a:rPr lang="ru-RU" dirty="0" err="1"/>
              <a:t>об'єднувати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lvl="1"/>
            <a:r>
              <a:rPr lang="uk-UA" dirty="0"/>
              <a:t>Шаблони функцій</a:t>
            </a:r>
          </a:p>
          <a:p>
            <a:pPr lvl="1"/>
            <a:r>
              <a:rPr lang="uk-UA" dirty="0"/>
              <a:t>Забезпечують найвищу обчислювальну ефективність</a:t>
            </a:r>
          </a:p>
          <a:p>
            <a:pPr lvl="1"/>
            <a:r>
              <a:rPr lang="uk-UA" dirty="0"/>
              <a:t>Використовують ітератори</a:t>
            </a:r>
          </a:p>
          <a:p>
            <a:pPr lvl="1"/>
            <a:r>
              <a:rPr lang="uk-UA" dirty="0"/>
              <a:t>та функтори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34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Функтори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Концепція</a:t>
            </a:r>
            <a:r>
              <a:rPr lang="ru-RU" dirty="0"/>
              <a:t>, «</a:t>
            </a:r>
            <a:r>
              <a:rPr lang="ru-RU" dirty="0" err="1"/>
              <a:t>щось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вміє</a:t>
            </a:r>
            <a:r>
              <a:rPr lang="ru-RU" dirty="0"/>
              <a:t> </a:t>
            </a:r>
            <a:r>
              <a:rPr lang="ru-RU" dirty="0" err="1"/>
              <a:t>опрацьовувати</a:t>
            </a:r>
            <a:r>
              <a:rPr lang="ru-RU" dirty="0"/>
              <a:t> оператор ()</a:t>
            </a:r>
          </a:p>
          <a:p>
            <a:pPr lvl="1"/>
            <a:r>
              <a:rPr lang="ru-RU" dirty="0" err="1"/>
              <a:t>Налаштовує</a:t>
            </a:r>
            <a:r>
              <a:rPr lang="ru-RU" dirty="0"/>
              <a:t> алгоритм на </a:t>
            </a:r>
            <a:r>
              <a:rPr lang="ru-RU" dirty="0" err="1"/>
              <a:t>потрібні</a:t>
            </a:r>
            <a:r>
              <a:rPr lang="ru-RU" dirty="0"/>
              <a:t> нам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endParaRPr lang="ru-RU" dirty="0"/>
          </a:p>
          <a:p>
            <a:r>
              <a:rPr lang="uk-UA" dirty="0"/>
              <a:t>Моделі концепції</a:t>
            </a:r>
          </a:p>
          <a:p>
            <a:pPr lvl="1"/>
            <a:r>
              <a:rPr lang="uk-UA" dirty="0"/>
              <a:t>Функція</a:t>
            </a:r>
          </a:p>
          <a:p>
            <a:pPr lvl="1"/>
            <a:r>
              <a:rPr lang="uk-UA" dirty="0"/>
              <a:t>Лямбда-вираз</a:t>
            </a:r>
          </a:p>
          <a:p>
            <a:pPr lvl="1"/>
            <a:r>
              <a:rPr lang="uk-UA" dirty="0"/>
              <a:t>Об'єкт-функція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25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Ітератори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uk-UA" sz="1800" dirty="0"/>
              <a:t>Концепція</a:t>
            </a:r>
          </a:p>
          <a:p>
            <a:pPr lvl="1">
              <a:lnSpc>
                <a:spcPct val="90000"/>
              </a:lnSpc>
            </a:pPr>
            <a:r>
              <a:rPr lang="uk-UA" altLang="uk-UA" sz="1600" dirty="0"/>
              <a:t>доступ (</a:t>
            </a:r>
            <a:r>
              <a:rPr lang="en-US" altLang="uk-UA" sz="1600" dirty="0"/>
              <a:t>*)</a:t>
            </a:r>
            <a:r>
              <a:rPr lang="uk-UA" altLang="uk-UA" sz="1600" dirty="0"/>
              <a:t>, перебір</a:t>
            </a:r>
            <a:r>
              <a:rPr lang="en-US" altLang="uk-UA" sz="1600" dirty="0"/>
              <a:t> (++)</a:t>
            </a:r>
            <a:r>
              <a:rPr lang="uk-UA" altLang="uk-UA" sz="1600" dirty="0"/>
              <a:t>, порівняння</a:t>
            </a:r>
            <a:r>
              <a:rPr lang="en-US" altLang="uk-UA" sz="1600" dirty="0"/>
              <a:t> (==)</a:t>
            </a:r>
          </a:p>
          <a:p>
            <a:pPr>
              <a:lnSpc>
                <a:spcPct val="90000"/>
              </a:lnSpc>
            </a:pPr>
            <a:r>
              <a:rPr lang="uk-UA" altLang="uk-UA" sz="1800" dirty="0"/>
              <a:t>Модель</a:t>
            </a:r>
          </a:p>
          <a:p>
            <a:pPr lvl="1">
              <a:lnSpc>
                <a:spcPct val="90000"/>
              </a:lnSpc>
            </a:pPr>
            <a:r>
              <a:rPr lang="uk-UA" altLang="uk-UA" sz="1600" dirty="0"/>
              <a:t>масив</a:t>
            </a:r>
          </a:p>
          <a:p>
            <a:pPr lvl="1">
              <a:lnSpc>
                <a:spcPct val="90000"/>
              </a:lnSpc>
            </a:pPr>
            <a:r>
              <a:rPr lang="uk-UA" altLang="uk-UA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a[]={2,9,5,7};	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контейнер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uk-UA" altLang="uk-UA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	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ітератор</a:t>
            </a:r>
            <a:endParaRPr lang="uk-UA" altLang="uk-UA" sz="3000" b="1" dirty="0"/>
          </a:p>
          <a:p>
            <a:pPr lvl="1">
              <a:lnSpc>
                <a:spcPct val="90000"/>
              </a:lnSpc>
            </a:pPr>
            <a:r>
              <a:rPr lang="uk-UA" altLang="uk-UA" sz="1600" dirty="0"/>
              <a:t>контейнер</a:t>
            </a:r>
          </a:p>
          <a:p>
            <a:pPr lvl="1">
              <a:lnSpc>
                <a:spcPct val="90000"/>
              </a:lnSpc>
            </a:pPr>
            <a:r>
              <a:rPr lang="uk-UA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vector&lt;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v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контейнер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vector&lt;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&gt;::iterator it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v.begin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ітератор</a:t>
            </a:r>
            <a:endParaRPr lang="uk-UA" altLang="uk-UA" sz="1200" b="1" dirty="0"/>
          </a:p>
          <a:p>
            <a:pPr lvl="1">
              <a:lnSpc>
                <a:spcPct val="90000"/>
              </a:lnSpc>
            </a:pPr>
            <a:r>
              <a:rPr lang="uk-UA" altLang="uk-UA" sz="1600" dirty="0"/>
              <a:t>“власне виробництво”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			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вузол, що є частиною списку</a:t>
            </a:r>
            <a:endParaRPr lang="uk-UA" altLang="uk-UA" sz="12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=0):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(x),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link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){}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uk-UA" altLang="uk-UA" sz="1200" b="1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«примітивний» ітератор списку</a:t>
            </a:r>
            <a:endParaRPr lang="uk-UA" altLang="uk-UA" sz="12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p;</a:t>
            </a:r>
            <a:endParaRPr lang="uk-UA" altLang="uk-UA" sz="1200" b="1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():p(0){}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Node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):p(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){}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*() {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p-&gt;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++() { p = p-&gt;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*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++(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{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t=*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p = p-&gt;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t; 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==(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 a) {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 ==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a.p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lvl="1">
              <a:lnSpc>
                <a:spcPct val="90000"/>
              </a:lnSpc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operator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!=(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listIter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&amp; a) { </a:t>
            </a:r>
            <a:r>
              <a:rPr lang="uk-UA" altLang="uk-UA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 !=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a.p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0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uk-UA" altLang="uk-UA" dirty="0"/>
              <a:t>Класифікація ітераторів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uk-UA" sz="1600" dirty="0">
                <a:latin typeface="Calibri" panose="020F0502020204030204" pitchFamily="34" charset="0"/>
              </a:rPr>
              <a:t>Input Iterator </a:t>
            </a:r>
            <a:r>
              <a:rPr lang="uk-UA" altLang="uk-UA" sz="1600" dirty="0">
                <a:latin typeface="Calibri" panose="020F0502020204030204" pitchFamily="34" charset="0"/>
              </a:rPr>
              <a:t>(ІІ) –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введення</a:t>
            </a:r>
            <a:r>
              <a:rPr lang="uk-UA" altLang="uk-UA" sz="1600" dirty="0">
                <a:latin typeface="Calibri" panose="020F0502020204030204" pitchFamily="34" charset="0"/>
              </a:rPr>
              <a:t>: надає доступ для читання елементів контейнера (оператор *); перебирає елементи контейнера: кожен елемент – один раз, але порядок не гарантовано (обидва оператори ++); можна порівнювати (= =, !=). Для однопрохідних алгоритмів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uk-UA" sz="1600" dirty="0">
                <a:latin typeface="Calibri" panose="020F0502020204030204" pitchFamily="34" charset="0"/>
              </a:rPr>
              <a:t>Output Iterator</a:t>
            </a:r>
            <a:r>
              <a:rPr lang="ru-RU" altLang="uk-UA" sz="1600" dirty="0">
                <a:latin typeface="Calibri" panose="020F0502020204030204" pitchFamily="34" charset="0"/>
              </a:rPr>
              <a:t> (</a:t>
            </a:r>
            <a:r>
              <a:rPr lang="en-US" altLang="uk-UA" sz="1600" dirty="0">
                <a:latin typeface="Calibri" panose="020F0502020204030204" pitchFamily="34" charset="0"/>
              </a:rPr>
              <a:t>OI</a:t>
            </a:r>
            <a:r>
              <a:rPr lang="ru-RU" altLang="uk-UA" sz="1600" dirty="0">
                <a:latin typeface="Calibri" panose="020F0502020204030204" pitchFamily="34" charset="0"/>
              </a:rPr>
              <a:t>) </a:t>
            </a:r>
            <a:r>
              <a:rPr lang="uk-UA" altLang="uk-UA" sz="1600" dirty="0">
                <a:latin typeface="Calibri" panose="020F0502020204030204" pitchFamily="34" charset="0"/>
              </a:rPr>
              <a:t>–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виведення</a:t>
            </a:r>
            <a:r>
              <a:rPr lang="uk-UA" altLang="uk-UA" sz="1600" dirty="0">
                <a:latin typeface="Calibri" panose="020F0502020204030204" pitchFamily="34" charset="0"/>
              </a:rPr>
              <a:t>: доступ для запису значень в елементи контейнера (*); перебір без гарантування порядку перебору (обидва ++). Для однопрохідних алгоритмів. Різновидами ОІ є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вставляння</a:t>
            </a:r>
            <a:r>
              <a:rPr lang="uk-UA" altLang="uk-UA" sz="1600" dirty="0">
                <a:latin typeface="Calibri" panose="020F0502020204030204" pitchFamily="34" charset="0"/>
              </a:rPr>
              <a:t>,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дописування</a:t>
            </a:r>
            <a:r>
              <a:rPr lang="uk-UA" altLang="uk-UA" sz="160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uk-UA" sz="1600" dirty="0">
                <a:latin typeface="Calibri" panose="020F0502020204030204" pitchFamily="34" charset="0"/>
              </a:rPr>
              <a:t>Forward Iterator</a:t>
            </a:r>
            <a:r>
              <a:rPr lang="ru-RU" altLang="uk-UA" sz="1600" dirty="0">
                <a:latin typeface="Calibri" panose="020F0502020204030204" pitchFamily="34" charset="0"/>
              </a:rPr>
              <a:t> (</a:t>
            </a:r>
            <a:r>
              <a:rPr lang="en-US" altLang="uk-UA" sz="1600" dirty="0">
                <a:latin typeface="Calibri" panose="020F0502020204030204" pitchFamily="34" charset="0"/>
              </a:rPr>
              <a:t>FI</a:t>
            </a:r>
            <a:r>
              <a:rPr lang="ru-RU" altLang="uk-UA" sz="1600" dirty="0">
                <a:latin typeface="Calibri" panose="020F0502020204030204" pitchFamily="34" charset="0"/>
              </a:rPr>
              <a:t>) </a:t>
            </a:r>
            <a:r>
              <a:rPr lang="uk-UA" altLang="uk-UA" sz="1600" dirty="0">
                <a:latin typeface="Calibri" panose="020F0502020204030204" pitchFamily="34" charset="0"/>
              </a:rPr>
              <a:t>–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переходу</a:t>
            </a:r>
            <a:r>
              <a:rPr lang="uk-UA" altLang="uk-UA" sz="1600" dirty="0">
                <a:latin typeface="Calibri" panose="020F0502020204030204" pitchFamily="34" charset="0"/>
              </a:rPr>
              <a:t>: доступ для читання та запису (*); перебір завжди в одному фіксованому порядку (обидва ++); порівняння ітераторів (= =, !=). Можна використовувати попередні значення ітератора. Для багатопрохідних алгоритмів.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uk-UA" sz="1600" dirty="0">
                <a:latin typeface="Calibri" panose="020F0502020204030204" pitchFamily="34" charset="0"/>
              </a:rPr>
              <a:t>Bidirectional Iterator</a:t>
            </a:r>
            <a:r>
              <a:rPr lang="ru-RU" altLang="uk-UA" sz="1600" dirty="0">
                <a:latin typeface="Calibri" panose="020F0502020204030204" pitchFamily="34" charset="0"/>
              </a:rPr>
              <a:t> (</a:t>
            </a:r>
            <a:r>
              <a:rPr lang="en-US" altLang="uk-UA" sz="1600" dirty="0">
                <a:latin typeface="Calibri" panose="020F0502020204030204" pitchFamily="34" charset="0"/>
              </a:rPr>
              <a:t>BI</a:t>
            </a:r>
            <a:r>
              <a:rPr lang="ru-RU" altLang="uk-UA" sz="1600" dirty="0">
                <a:latin typeface="Calibri" panose="020F0502020204030204" pitchFamily="34" charset="0"/>
              </a:rPr>
              <a:t>)</a:t>
            </a:r>
            <a:r>
              <a:rPr lang="uk-UA" altLang="uk-UA" sz="1600" dirty="0">
                <a:latin typeface="Calibri" panose="020F0502020204030204" pitchFamily="34" charset="0"/>
              </a:rPr>
              <a:t> – </a:t>
            </a:r>
            <a:r>
              <a:rPr lang="uk-UA" altLang="uk-UA" sz="1600" i="1" dirty="0">
                <a:latin typeface="Calibri" panose="020F0502020204030204" pitchFamily="34" charset="0"/>
              </a:rPr>
              <a:t>двосторонній ітератор</a:t>
            </a:r>
            <a:r>
              <a:rPr lang="uk-UA" altLang="uk-UA" sz="1600" dirty="0">
                <a:latin typeface="Calibri" panose="020F0502020204030204" pitchFamily="34" charset="0"/>
              </a:rPr>
              <a:t>: доповнює попередню концепцію операторами </a:t>
            </a:r>
            <a:r>
              <a:rPr lang="uk-UA" altLang="uk-UA" sz="1600" dirty="0" err="1">
                <a:latin typeface="Calibri" panose="020F0502020204030204" pitchFamily="34" charset="0"/>
              </a:rPr>
              <a:t>декременту</a:t>
            </a:r>
            <a:r>
              <a:rPr lang="uk-UA" altLang="uk-UA" sz="1600" dirty="0">
                <a:latin typeface="Calibri" panose="020F0502020204030204" pitchFamily="34" charset="0"/>
              </a:rPr>
              <a:t> для пересування контейнером (обидва оператори – –).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uk-UA" sz="1600" dirty="0">
                <a:latin typeface="Calibri" panose="020F0502020204030204" pitchFamily="34" charset="0"/>
              </a:rPr>
              <a:t>Random Access Iterator</a:t>
            </a:r>
            <a:r>
              <a:rPr lang="uk-UA" altLang="uk-UA" sz="1600" dirty="0">
                <a:latin typeface="Calibri" panose="020F0502020204030204" pitchFamily="34" charset="0"/>
              </a:rPr>
              <a:t> (</a:t>
            </a:r>
            <a:r>
              <a:rPr lang="en-US" altLang="uk-UA" sz="1600" dirty="0">
                <a:latin typeface="Calibri" panose="020F0502020204030204" pitchFamily="34" charset="0"/>
              </a:rPr>
              <a:t>RI</a:t>
            </a:r>
            <a:r>
              <a:rPr lang="uk-UA" altLang="uk-UA" sz="1600" dirty="0">
                <a:latin typeface="Calibri" panose="020F0502020204030204" pitchFamily="34" charset="0"/>
              </a:rPr>
              <a:t>) – </a:t>
            </a:r>
            <a:r>
              <a:rPr lang="uk-UA" altLang="uk-UA" sz="1600" i="1" dirty="0">
                <a:latin typeface="Calibri" panose="020F0502020204030204" pitchFamily="34" charset="0"/>
              </a:rPr>
              <a:t>ітератор довільного доступу</a:t>
            </a:r>
            <a:r>
              <a:rPr lang="uk-UA" altLang="uk-UA" sz="1600" dirty="0">
                <a:latin typeface="Calibri" panose="020F0502020204030204" pitchFamily="34" charset="0"/>
              </a:rPr>
              <a:t>: дає змогу локалізувати елемент контейнера відносно інших елементів, підтримує операції зменшення-збільшення ітератора на певну кількість елементів контейнера (оператори + та –), обчислення кількості елементів між вказівниками (оператор –), дозволяє порівнювати ітератори за допомогою </a:t>
            </a:r>
            <a:r>
              <a:rPr lang="ru-RU" altLang="uk-UA" sz="1600" dirty="0">
                <a:latin typeface="Calibri" panose="020F0502020204030204" pitchFamily="34" charset="0"/>
              </a:rPr>
              <a:t>&lt;</a:t>
            </a:r>
            <a:r>
              <a:rPr lang="uk-UA" altLang="uk-UA" sz="1600" dirty="0">
                <a:latin typeface="Calibri" panose="020F0502020204030204" pitchFamily="34" charset="0"/>
              </a:rPr>
              <a:t> та </a:t>
            </a:r>
            <a:r>
              <a:rPr lang="ru-RU" altLang="uk-UA" sz="1600" dirty="0">
                <a:latin typeface="Calibri" panose="020F0502020204030204" pitchFamily="34" charset="0"/>
              </a:rPr>
              <a:t>&gt;</a:t>
            </a:r>
            <a:r>
              <a:rPr lang="uk-UA" altLang="uk-UA" sz="1600" dirty="0">
                <a:latin typeface="Calibri" panose="020F0502020204030204" pitchFamily="34" charset="0"/>
              </a:rPr>
              <a:t>, визначає оператор індексування </a:t>
            </a:r>
            <a:r>
              <a:rPr lang="ru-RU" altLang="uk-UA" sz="1600" dirty="0">
                <a:latin typeface="Calibri" panose="020F0502020204030204" pitchFamily="34" charset="0"/>
              </a:rPr>
              <a:t>[]</a:t>
            </a:r>
            <a:r>
              <a:rPr lang="uk-UA" altLang="uk-UA" sz="1600" dirty="0">
                <a:latin typeface="Calibri" panose="020F0502020204030204" pitchFamily="34" charset="0"/>
              </a:rPr>
              <a:t>. Використовують в складних багатопрохідних алгоритмах, наприклад, впорядкування.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51FBC-3863-4E7F-89F5-B27DDFA59047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5d737a7-c131-4a45-b9e4-5da3437502eb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92E96A-0E12-43BC-A6A2-DC432BB53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87A69-D2EB-4B37-B858-274E96955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d737a7-c131-4a45-b9e4-5da343750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Reporting Progress or Status</Template>
  <TotalTime>198</TotalTime>
  <Words>1182</Words>
  <Application>Microsoft Office PowerPoint</Application>
  <PresentationFormat>Екран (4:3)</PresentationFormat>
  <Paragraphs>248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Courier New</vt:lpstr>
      <vt:lpstr>Garamond</vt:lpstr>
      <vt:lpstr>Times New Roman</vt:lpstr>
      <vt:lpstr>Wingdings</vt:lpstr>
      <vt:lpstr>Edge</vt:lpstr>
      <vt:lpstr>Огляд бібліотеки STL</vt:lpstr>
      <vt:lpstr>Чотири кути</vt:lpstr>
      <vt:lpstr>Ієрархія концепцій</vt:lpstr>
      <vt:lpstr>Контейнер</vt:lpstr>
      <vt:lpstr>Ітератор</vt:lpstr>
      <vt:lpstr>Алгоритми</vt:lpstr>
      <vt:lpstr>Функтори</vt:lpstr>
      <vt:lpstr>Ітератори</vt:lpstr>
      <vt:lpstr>Класифікація ітераторів </vt:lpstr>
      <vt:lpstr>Ще ітератори</vt:lpstr>
      <vt:lpstr>Спільні риси контейнерів</vt:lpstr>
      <vt:lpstr>Контейнер: X&lt;T&gt; u; //позначення</vt:lpstr>
      <vt:lpstr>Контейнери</vt:lpstr>
      <vt:lpstr>Функціональний об’єкт</vt:lpstr>
      <vt:lpstr>Класифікація функторів </vt:lpstr>
      <vt:lpstr>Шаблони стандартних функторів </vt:lpstr>
      <vt:lpstr>Стислий перелік алгоритмів STL </vt:lpstr>
      <vt:lpstr>Приклад використання copy()</vt:lpstr>
      <vt:lpstr>copy() та ітератор вставляння</vt:lpstr>
      <vt:lpstr>copy() та потоковий ітератор</vt:lpstr>
      <vt:lpstr>Ще ітератори</vt:lpstr>
    </vt:vector>
  </TitlesOfParts>
  <Company>LNU after Ivan Franko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Огляд бібліотеки STL</dc:title>
  <dc:creator>Jaroshko Sergiy</dc:creator>
  <cp:lastModifiedBy>Olia Kravets</cp:lastModifiedBy>
  <cp:revision>12</cp:revision>
  <cp:lastPrinted>2021-04-15T13:33:16Z</cp:lastPrinted>
  <dcterms:created xsi:type="dcterms:W3CDTF">2015-12-09T17:27:21Z</dcterms:created>
  <dcterms:modified xsi:type="dcterms:W3CDTF">2021-04-15T13:33:46Z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