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Без стилю та сітки таблиці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Світлий стиль 2 –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9/23/2020</a:t>
            </a:fld>
            <a:endParaRPr lang="en-US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8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9/23/2020</a:t>
            </a:fld>
            <a:endParaRPr lang="en-US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7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9/23/2020</a:t>
            </a:fld>
            <a:endParaRPr lang="en-US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2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9/23/2020</a:t>
            </a:fld>
            <a:endParaRPr lang="en-US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97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9/23/2020</a:t>
            </a:fld>
            <a:endParaRPr lang="en-US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04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9/23/2020</a:t>
            </a:fld>
            <a:endParaRPr lang="en-US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9/23/2020</a:t>
            </a:fld>
            <a:endParaRPr lang="en-US" dirty="0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04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9/23/2020</a:t>
            </a:fld>
            <a:endParaRPr lang="en-US" dirty="0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53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9/23/2020</a:t>
            </a:fld>
            <a:endParaRPr lang="en-US" dirty="0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5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9/23/2020</a:t>
            </a:fld>
            <a:endParaRPr lang="en-US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7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9/23/2020</a:t>
            </a:fld>
            <a:endParaRPr lang="en-US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8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40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Лекція </a:t>
            </a:r>
            <a:r>
              <a:rPr lang="en-US" dirty="0" smtClean="0"/>
              <a:t>2</a:t>
            </a:r>
            <a:r>
              <a:rPr lang="uk-UA" dirty="0" smtClean="0"/>
              <a:t>. Програмування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i="1" dirty="0"/>
              <a:t>Система типів</a:t>
            </a:r>
            <a:r>
              <a:rPr lang="uk-UA" i="1" dirty="0" smtClean="0"/>
              <a:t>.</a:t>
            </a:r>
            <a:r>
              <a:rPr lang="en-US" i="1" dirty="0" smtClean="0"/>
              <a:t> </a:t>
            </a:r>
            <a:r>
              <a:rPr lang="uk-UA" i="1" dirty="0" smtClean="0"/>
              <a:t>Літерали</a:t>
            </a:r>
          </a:p>
          <a:p>
            <a:r>
              <a:rPr lang="uk-UA" i="1" dirty="0" smtClean="0"/>
              <a:t>Математичні функції</a:t>
            </a:r>
          </a:p>
          <a:p>
            <a:r>
              <a:rPr lang="uk-UA" i="1" dirty="0"/>
              <a:t>Використання </a:t>
            </a:r>
            <a:r>
              <a:rPr lang="uk-UA" i="1" dirty="0" err="1"/>
              <a:t>cin</a:t>
            </a:r>
            <a:r>
              <a:rPr lang="uk-UA" i="1" dirty="0"/>
              <a:t>, </a:t>
            </a:r>
            <a:r>
              <a:rPr lang="uk-UA" i="1" dirty="0" err="1"/>
              <a:t>cout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8099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700"/>
          </a:xfrm>
        </p:spPr>
        <p:txBody>
          <a:bodyPr/>
          <a:lstStyle/>
          <a:p>
            <a:r>
              <a:rPr lang="uk-UA" dirty="0"/>
              <a:t>Оператори над цілими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081826"/>
            <a:ext cx="10515600" cy="5422005"/>
          </a:xfrm>
        </p:spPr>
        <p:txBody>
          <a:bodyPr>
            <a:normAutofit lnSpcReduction="10000"/>
          </a:bodyPr>
          <a:lstStyle/>
          <a:p>
            <a:pPr lvl="0"/>
            <a:r>
              <a:rPr lang="uk-UA" dirty="0"/>
              <a:t>арифметичні</a:t>
            </a:r>
          </a:p>
          <a:p>
            <a:pPr lvl="1"/>
            <a:r>
              <a:rPr lang="uk-UA" dirty="0"/>
              <a:t>бінарні +, –, *(множення), /(ділення), %(обчислення остачі від ділення);</a:t>
            </a:r>
          </a:p>
          <a:p>
            <a:pPr lvl="1"/>
            <a:r>
              <a:rPr lang="uk-UA" dirty="0"/>
              <a:t>унарні +, –; </a:t>
            </a:r>
            <a:r>
              <a:rPr lang="uk-UA" dirty="0" err="1"/>
              <a:t>префіксні</a:t>
            </a:r>
            <a:r>
              <a:rPr lang="uk-UA" dirty="0"/>
              <a:t> та постфіксні ++, </a:t>
            </a:r>
            <a:r>
              <a:rPr lang="uk-UA" dirty="0" smtClean="0">
                <a:latin typeface="Lucida Console" panose="020B0609040504020204" pitchFamily="49" charset="0"/>
              </a:rPr>
              <a:t>--</a:t>
            </a:r>
            <a:r>
              <a:rPr lang="uk-UA" dirty="0" smtClean="0"/>
              <a:t> </a:t>
            </a:r>
            <a:r>
              <a:rPr lang="uk-UA" dirty="0"/>
              <a:t>(збільшення, зменшення на 1);</a:t>
            </a:r>
          </a:p>
          <a:p>
            <a:pPr lvl="0"/>
            <a:r>
              <a:rPr lang="uk-UA" dirty="0"/>
              <a:t>порівняння </a:t>
            </a:r>
            <a:r>
              <a:rPr lang="en-US" dirty="0"/>
              <a:t>&lt;, &gt;, &gt;=, &lt;=, ==</a:t>
            </a:r>
            <a:r>
              <a:rPr lang="ru-RU" dirty="0"/>
              <a:t>, </a:t>
            </a:r>
            <a:r>
              <a:rPr lang="en-US" dirty="0"/>
              <a:t>!=</a:t>
            </a:r>
            <a:r>
              <a:rPr lang="uk-UA" dirty="0"/>
              <a:t>;</a:t>
            </a:r>
          </a:p>
          <a:p>
            <a:pPr lvl="0"/>
            <a:r>
              <a:rPr lang="uk-UA" dirty="0"/>
              <a:t>побітові: </a:t>
            </a:r>
            <a:endParaRPr lang="uk-UA" dirty="0" smtClean="0"/>
          </a:p>
          <a:p>
            <a:pPr lvl="1"/>
            <a:r>
              <a:rPr lang="uk-UA" dirty="0" smtClean="0"/>
              <a:t>~ </a:t>
            </a:r>
            <a:r>
              <a:rPr lang="uk-UA" dirty="0"/>
              <a:t>(інверсія), </a:t>
            </a:r>
            <a:endParaRPr lang="uk-UA" dirty="0" smtClean="0"/>
          </a:p>
          <a:p>
            <a:pPr lvl="1"/>
            <a:r>
              <a:rPr lang="uk-UA" dirty="0" smtClean="0"/>
              <a:t>&amp; </a:t>
            </a:r>
            <a:r>
              <a:rPr lang="uk-UA" dirty="0"/>
              <a:t>(побітове і), | (побітове або), ^ (додавання за модулем 2), </a:t>
            </a:r>
            <a:endParaRPr lang="uk-UA" dirty="0" smtClean="0"/>
          </a:p>
          <a:p>
            <a:pPr lvl="1"/>
            <a:r>
              <a:rPr lang="uk-UA" dirty="0" smtClean="0"/>
              <a:t>&lt;&lt;</a:t>
            </a:r>
            <a:r>
              <a:rPr lang="uk-UA" dirty="0"/>
              <a:t> (зсув ліворуч, аналог множення на 2), &gt;&gt; (зсув праворуч, аналог ділення на </a:t>
            </a:r>
            <a:r>
              <a:rPr lang="uk-UA" dirty="0" smtClean="0"/>
              <a:t>2 без остачі);</a:t>
            </a:r>
            <a:endParaRPr lang="uk-UA" dirty="0"/>
          </a:p>
          <a:p>
            <a:pPr lvl="0"/>
            <a:r>
              <a:rPr lang="uk-UA" dirty="0"/>
              <a:t>присвоєння: </a:t>
            </a:r>
            <a:endParaRPr lang="uk-UA" dirty="0" smtClean="0"/>
          </a:p>
          <a:p>
            <a:pPr lvl="1"/>
            <a:r>
              <a:rPr lang="uk-UA" dirty="0" smtClean="0"/>
              <a:t>звичайне </a:t>
            </a:r>
            <a:r>
              <a:rPr lang="ru-RU" dirty="0"/>
              <a:t>(</a:t>
            </a:r>
            <a:r>
              <a:rPr lang="uk-UA" dirty="0"/>
              <a:t>справа наліво</a:t>
            </a:r>
            <a:r>
              <a:rPr lang="ru-RU" dirty="0"/>
              <a:t>)</a:t>
            </a:r>
            <a:r>
              <a:rPr lang="uk-UA" dirty="0"/>
              <a:t> = ; </a:t>
            </a:r>
            <a:endParaRPr lang="uk-UA" dirty="0" smtClean="0"/>
          </a:p>
          <a:p>
            <a:pPr lvl="1"/>
            <a:r>
              <a:rPr lang="uk-UA" dirty="0" smtClean="0"/>
              <a:t>комбіновані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uk-UA" dirty="0"/>
              <a:t>спочатку дія, потім присвоєн­ня</a:t>
            </a:r>
            <a:r>
              <a:rPr lang="ru-RU" dirty="0"/>
              <a:t>)</a:t>
            </a:r>
            <a:r>
              <a:rPr lang="uk-UA" dirty="0"/>
              <a:t> +=, –=, *=, /=, %=, </a:t>
            </a:r>
            <a:r>
              <a:rPr lang="ru-RU" dirty="0"/>
              <a:t>&amp;=, |=, ^=, &lt;&lt;=, &gt;&gt;=</a:t>
            </a:r>
            <a:r>
              <a:rPr lang="uk-UA" dirty="0"/>
              <a:t> ;</a:t>
            </a:r>
          </a:p>
          <a:p>
            <a:r>
              <a:rPr lang="uk-UA" dirty="0"/>
              <a:t>виведення в потік </a:t>
            </a:r>
            <a:r>
              <a:rPr lang="ru-RU" dirty="0"/>
              <a:t>&lt;&lt;, </a:t>
            </a:r>
            <a:r>
              <a:rPr lang="uk-UA" dirty="0"/>
              <a:t>введення з потоку </a:t>
            </a:r>
            <a:r>
              <a:rPr lang="ru-RU" dirty="0"/>
              <a:t>&gt;&gt;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872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/>
          <a:lstStyle/>
          <a:p>
            <a:r>
              <a:rPr lang="uk-UA" dirty="0" smtClean="0"/>
              <a:t>Приклади застосування операторів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159100"/>
            <a:ext cx="10515600" cy="5017863"/>
          </a:xfrm>
        </p:spPr>
        <p:txBody>
          <a:bodyPr/>
          <a:lstStyle/>
          <a:p>
            <a:r>
              <a:rPr lang="uk-UA" dirty="0"/>
              <a:t>2 / 3 == 0 </a:t>
            </a:r>
            <a:endParaRPr lang="uk-UA" dirty="0" smtClean="0"/>
          </a:p>
          <a:p>
            <a:r>
              <a:rPr lang="uk-UA" dirty="0"/>
              <a:t>2 % 3 == 2; 11 % 3 == 2 </a:t>
            </a:r>
            <a:endParaRPr lang="uk-UA" dirty="0" smtClean="0"/>
          </a:p>
          <a:p>
            <a:r>
              <a:rPr lang="uk-UA" dirty="0" smtClean="0"/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/>
              <a:t>x</a:t>
            </a:r>
            <a:r>
              <a:rPr lang="uk-UA" dirty="0"/>
              <a:t> = </a:t>
            </a:r>
            <a:r>
              <a:rPr lang="uk-UA" dirty="0" smtClean="0"/>
              <a:t>5;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/>
              <a:t>y </a:t>
            </a:r>
            <a:r>
              <a:rPr lang="uk-UA" dirty="0"/>
              <a:t>= –</a:t>
            </a:r>
            <a:r>
              <a:rPr lang="en-US" dirty="0"/>
              <a:t>x</a:t>
            </a:r>
            <a:r>
              <a:rPr lang="uk-UA" dirty="0"/>
              <a:t>; </a:t>
            </a:r>
            <a:r>
              <a:rPr lang="uk-UA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uk-UA" dirty="0">
                <a:solidFill>
                  <a:schemeClr val="accent6">
                    <a:lumMod val="75000"/>
                  </a:schemeClr>
                </a:solidFill>
              </a:rPr>
              <a:t> == –</a:t>
            </a:r>
            <a:r>
              <a:rPr lang="uk-UA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uk-UA" dirty="0" smtClean="0"/>
          </a:p>
          <a:p>
            <a:r>
              <a:rPr lang="uk-UA" dirty="0"/>
              <a:t>0</a:t>
            </a:r>
            <a:r>
              <a:rPr lang="en-US" dirty="0"/>
              <a:t>x13BA &amp; 0x00FF == </a:t>
            </a:r>
            <a:r>
              <a:rPr lang="en-US" dirty="0" smtClean="0"/>
              <a:t>0x00BA</a:t>
            </a:r>
            <a:endParaRPr lang="uk-UA" dirty="0" smtClean="0"/>
          </a:p>
          <a:p>
            <a:pPr lvl="1"/>
            <a:r>
              <a:rPr lang="uk-UA" dirty="0" smtClean="0"/>
              <a:t>0001 0011 1011 1010</a:t>
            </a:r>
            <a:br>
              <a:rPr lang="uk-UA" dirty="0" smtClean="0"/>
            </a:br>
            <a:r>
              <a:rPr lang="uk-UA" dirty="0" smtClean="0"/>
              <a:t>0000 0000 1111 1111</a:t>
            </a:r>
            <a:br>
              <a:rPr lang="uk-UA" dirty="0" smtClean="0"/>
            </a:br>
            <a:r>
              <a:rPr lang="uk-UA" dirty="0" smtClean="0"/>
              <a:t>----------------------------</a:t>
            </a:r>
            <a:br>
              <a:rPr lang="uk-UA" dirty="0" smtClean="0"/>
            </a:br>
            <a:r>
              <a:rPr lang="uk-UA" dirty="0" smtClean="0"/>
              <a:t>0000 0000 1011 1010</a:t>
            </a:r>
          </a:p>
          <a:p>
            <a:r>
              <a:rPr lang="uk-UA" dirty="0" smtClean="0"/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/>
              <a:t>x = 0b00110101;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/>
              <a:t>y = ~x;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y =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0b11001010</a:t>
            </a:r>
            <a:endParaRPr lang="uk-UA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0b00001010 &lt;&lt; 3 == 0b01010000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10 * 2</a:t>
            </a:r>
            <a:r>
              <a:rPr lang="en-US" baseline="300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==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80</a:t>
            </a:r>
            <a:endParaRPr lang="uk-UA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i="1" dirty="0"/>
              <a:t>a</a:t>
            </a:r>
            <a:r>
              <a:rPr lang="en-US" dirty="0"/>
              <a:t> </a:t>
            </a:r>
            <a:r>
              <a:rPr lang="ru-RU" dirty="0"/>
              <a:t>=</a:t>
            </a:r>
            <a:r>
              <a:rPr lang="en-US" dirty="0"/>
              <a:t> </a:t>
            </a:r>
            <a:r>
              <a:rPr lang="en-US" i="1" dirty="0"/>
              <a:t>b</a:t>
            </a:r>
            <a:r>
              <a:rPr lang="en-US" dirty="0"/>
              <a:t> </a:t>
            </a:r>
            <a:r>
              <a:rPr lang="ru-RU" dirty="0"/>
              <a:t>=</a:t>
            </a:r>
            <a:r>
              <a:rPr lang="en-US" dirty="0"/>
              <a:t> </a:t>
            </a:r>
            <a:r>
              <a:rPr lang="en-US" i="1" dirty="0"/>
              <a:t>c</a:t>
            </a:r>
            <a:r>
              <a:rPr lang="uk-UA" dirty="0"/>
              <a:t> = 5;</a:t>
            </a:r>
          </a:p>
        </p:txBody>
      </p:sp>
    </p:spTree>
    <p:extLst>
      <p:ext uri="{BB962C8B-B14F-4D97-AF65-F5344CB8AC3E}">
        <p14:creationId xmlns:p14="http://schemas.microsoft.com/office/powerpoint/2010/main" val="276715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579"/>
          </a:xfrm>
        </p:spPr>
        <p:txBody>
          <a:bodyPr/>
          <a:lstStyle/>
          <a:p>
            <a:r>
              <a:rPr lang="uk-UA" dirty="0" smtClean="0"/>
              <a:t>Арифметичні операції: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43944" y="1094704"/>
            <a:ext cx="11101588" cy="5082259"/>
          </a:xfrm>
        </p:spPr>
        <p:txBody>
          <a:bodyPr>
            <a:normAutofit fontScale="92500"/>
          </a:bodyPr>
          <a:lstStyle/>
          <a:p>
            <a:pPr lvl="0"/>
            <a:r>
              <a:rPr lang="uk-UA" i="1" dirty="0" err="1"/>
              <a:t>трьохмісне</a:t>
            </a:r>
            <a:r>
              <a:rPr lang="uk-UA" i="1" dirty="0"/>
              <a:t> додавання </a:t>
            </a:r>
            <a:r>
              <a:rPr lang="uk-UA" dirty="0"/>
              <a:t>(два операнди і результат) </a:t>
            </a:r>
            <a:r>
              <a:rPr lang="uk-UA" b="1" i="1" dirty="0"/>
              <a:t>с </a:t>
            </a:r>
            <a:r>
              <a:rPr lang="uk-UA" b="1" dirty="0"/>
              <a:t>= </a:t>
            </a:r>
            <a:r>
              <a:rPr lang="en-US" b="1" i="1" dirty="0"/>
              <a:t>a</a:t>
            </a:r>
            <a:r>
              <a:rPr lang="ru-RU" b="1" dirty="0"/>
              <a:t> + </a:t>
            </a:r>
            <a:r>
              <a:rPr lang="en-US" b="1" i="1" dirty="0"/>
              <a:t>b</a:t>
            </a:r>
            <a:r>
              <a:rPr lang="ru-RU" b="1" dirty="0"/>
              <a:t>; 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uk-UA" dirty="0">
                <a:solidFill>
                  <a:schemeClr val="accent6">
                    <a:lumMod val="75000"/>
                  </a:schemeClr>
                </a:solidFill>
              </a:rPr>
              <a:t>бінарний +;</a:t>
            </a:r>
          </a:p>
          <a:p>
            <a:pPr lvl="0"/>
            <a:r>
              <a:rPr lang="uk-UA" i="1" dirty="0" err="1"/>
              <a:t>двохмісне</a:t>
            </a:r>
            <a:r>
              <a:rPr lang="uk-UA" i="1" dirty="0"/>
              <a:t> додавання </a:t>
            </a:r>
            <a:r>
              <a:rPr lang="uk-UA" dirty="0"/>
              <a:t>(два операнди, результат потрапляє в лівий операнд) </a:t>
            </a:r>
            <a:r>
              <a:rPr lang="en-US" i="1" dirty="0"/>
              <a:t>S</a:t>
            </a:r>
            <a:r>
              <a:rPr lang="en-US" dirty="0"/>
              <a:t> </a:t>
            </a:r>
            <a:r>
              <a:rPr lang="ru-RU" dirty="0"/>
              <a:t>=</a:t>
            </a:r>
            <a:r>
              <a:rPr lang="en-US" dirty="0"/>
              <a:t> </a:t>
            </a:r>
            <a:r>
              <a:rPr lang="en-US" i="1" dirty="0"/>
              <a:t>S</a:t>
            </a:r>
            <a:r>
              <a:rPr lang="en-US" dirty="0"/>
              <a:t> </a:t>
            </a:r>
            <a:r>
              <a:rPr lang="ru-RU" dirty="0"/>
              <a:t>+</a:t>
            </a:r>
            <a:r>
              <a:rPr lang="en-US" dirty="0"/>
              <a:t> </a:t>
            </a:r>
            <a:r>
              <a:rPr lang="en-US" i="1" dirty="0"/>
              <a:t>x</a:t>
            </a:r>
            <a:r>
              <a:rPr lang="uk-UA" dirty="0"/>
              <a:t>; мовою С++ таке додавання записують комбінованим присвоєнням </a:t>
            </a:r>
            <a:r>
              <a:rPr lang="en-US" b="1" i="1" dirty="0"/>
              <a:t>S</a:t>
            </a:r>
            <a:r>
              <a:rPr lang="en-US" b="1" dirty="0"/>
              <a:t> </a:t>
            </a:r>
            <a:r>
              <a:rPr lang="ru-RU" b="1" dirty="0"/>
              <a:t>+</a:t>
            </a:r>
            <a:r>
              <a:rPr lang="uk-UA" b="1" dirty="0"/>
              <a:t>=</a:t>
            </a:r>
            <a:r>
              <a:rPr lang="en-US" b="1" dirty="0"/>
              <a:t> </a:t>
            </a:r>
            <a:r>
              <a:rPr lang="en-US" b="1" i="1" dirty="0"/>
              <a:t>x</a:t>
            </a:r>
            <a:r>
              <a:rPr lang="uk-UA" b="1" dirty="0"/>
              <a:t>;</a:t>
            </a:r>
            <a:r>
              <a:rPr lang="uk-UA" dirty="0"/>
              <a:t> </a:t>
            </a:r>
            <a:r>
              <a:rPr lang="uk-UA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uk-UA" dirty="0">
                <a:solidFill>
                  <a:schemeClr val="accent6">
                    <a:lumMod val="75000"/>
                  </a:schemeClr>
                </a:solidFill>
              </a:rPr>
              <a:t>«прочита­ти значення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uk-UA" dirty="0">
                <a:solidFill>
                  <a:schemeClr val="accent6">
                    <a:lumMod val="75000"/>
                  </a:schemeClr>
                </a:solidFill>
              </a:rPr>
              <a:t>, додати до нього </a:t>
            </a:r>
            <a:r>
              <a:rPr lang="uk-UA" i="1" dirty="0">
                <a:solidFill>
                  <a:schemeClr val="accent6">
                    <a:lumMod val="75000"/>
                  </a:schemeClr>
                </a:solidFill>
              </a:rPr>
              <a:t>х</a:t>
            </a:r>
            <a:r>
              <a:rPr lang="uk-UA" dirty="0">
                <a:solidFill>
                  <a:schemeClr val="accent6">
                    <a:lumMod val="75000"/>
                  </a:schemeClr>
                </a:solidFill>
              </a:rPr>
              <a:t>, результат записати в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uk-UA" dirty="0">
                <a:solidFill>
                  <a:schemeClr val="accent6">
                    <a:lumMod val="75000"/>
                  </a:schemeClr>
                </a:solidFill>
              </a:rPr>
              <a:t>»;</a:t>
            </a:r>
          </a:p>
          <a:p>
            <a:pPr lvl="0"/>
            <a:r>
              <a:rPr lang="uk-UA" i="1" dirty="0"/>
              <a:t>одномісне додавання одиниці</a:t>
            </a:r>
            <a:r>
              <a:rPr lang="uk-UA" dirty="0"/>
              <a:t>, </a:t>
            </a:r>
            <a:r>
              <a:rPr lang="uk-UA" dirty="0" err="1"/>
              <a:t>інкремент</a:t>
            </a:r>
            <a:r>
              <a:rPr lang="uk-UA" dirty="0"/>
              <a:t> (збільшення </a:t>
            </a:r>
            <a:r>
              <a:rPr lang="uk-UA" dirty="0" err="1"/>
              <a:t>операнда</a:t>
            </a:r>
            <a:r>
              <a:rPr lang="uk-UA" dirty="0"/>
              <a:t> на 1) </a:t>
            </a:r>
            <a:r>
              <a:rPr lang="en-US" i="1" dirty="0"/>
              <a:t>k</a:t>
            </a:r>
            <a:r>
              <a:rPr lang="en-US" dirty="0"/>
              <a:t> </a:t>
            </a:r>
            <a:r>
              <a:rPr lang="ru-RU" dirty="0"/>
              <a:t>=</a:t>
            </a:r>
            <a:r>
              <a:rPr lang="en-US" dirty="0"/>
              <a:t> </a:t>
            </a:r>
            <a:r>
              <a:rPr lang="en-US" i="1" dirty="0"/>
              <a:t>k</a:t>
            </a:r>
            <a:r>
              <a:rPr lang="uk-UA" dirty="0"/>
              <a:t> + 1; мовою С++ </a:t>
            </a:r>
            <a:r>
              <a:rPr lang="uk-UA" dirty="0" err="1"/>
              <a:t>інкремент</a:t>
            </a:r>
            <a:r>
              <a:rPr lang="uk-UA" dirty="0"/>
              <a:t> записують спеціальним оператором </a:t>
            </a:r>
            <a:r>
              <a:rPr lang="uk-UA" b="1" dirty="0"/>
              <a:t>++</a:t>
            </a:r>
            <a:r>
              <a:rPr lang="en-US" b="1" i="1" dirty="0"/>
              <a:t>k</a:t>
            </a:r>
            <a:r>
              <a:rPr lang="uk-UA" b="1" dirty="0" smtClean="0"/>
              <a:t>;</a:t>
            </a:r>
            <a:br>
              <a:rPr lang="uk-UA" b="1" dirty="0" smtClean="0"/>
            </a:br>
            <a:r>
              <a:rPr lang="uk-UA" dirty="0" smtClean="0"/>
              <a:t> </a:t>
            </a:r>
            <a:r>
              <a:rPr lang="uk-UA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uk-UA" dirty="0" err="1">
                <a:solidFill>
                  <a:schemeClr val="accent6">
                    <a:lumMod val="75000"/>
                  </a:schemeClr>
                </a:solidFill>
              </a:rPr>
              <a:t>префіксний</a:t>
            </a:r>
            <a:r>
              <a:rPr lang="uk-UA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k-UA" dirty="0" err="1">
                <a:solidFill>
                  <a:schemeClr val="accent6">
                    <a:lumMod val="75000"/>
                  </a:schemeClr>
                </a:solidFill>
              </a:rPr>
              <a:t>інкремент</a:t>
            </a:r>
            <a:r>
              <a:rPr lang="uk-UA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 lvl="0"/>
            <a:r>
              <a:rPr lang="uk-UA" i="1" dirty="0"/>
              <a:t>одномісне додавання одиниці «з пам’яттю»</a:t>
            </a:r>
            <a:r>
              <a:rPr lang="uk-UA" dirty="0"/>
              <a:t>, постфіксний </a:t>
            </a:r>
            <a:r>
              <a:rPr lang="uk-UA" dirty="0" err="1"/>
              <a:t>інкремент</a:t>
            </a:r>
            <a:r>
              <a:rPr lang="uk-UA" dirty="0"/>
              <a:t> </a:t>
            </a:r>
            <a:r>
              <a:rPr lang="en-US" b="1" i="1" dirty="0"/>
              <a:t>k</a:t>
            </a:r>
            <a:r>
              <a:rPr lang="uk-UA" b="1" dirty="0"/>
              <a:t>++; </a:t>
            </a:r>
            <a:r>
              <a:rPr lang="uk-UA" dirty="0"/>
              <a:t>діє не так, як попередній, оскільки зберігає попереднє значення </a:t>
            </a:r>
            <a:r>
              <a:rPr lang="uk-UA" dirty="0" err="1"/>
              <a:t>операнда</a:t>
            </a:r>
            <a:r>
              <a:rPr lang="uk-UA" dirty="0"/>
              <a:t>; </a:t>
            </a:r>
            <a:r>
              <a:rPr lang="en-US" i="1" dirty="0"/>
              <a:t>k</a:t>
            </a:r>
            <a:r>
              <a:rPr lang="uk-UA" dirty="0"/>
              <a:t>++ еквівалентне виконанню групи (</a:t>
            </a:r>
            <a:r>
              <a:rPr lang="en-US" i="1" dirty="0"/>
              <a:t>t</a:t>
            </a:r>
            <a:r>
              <a:rPr lang="uk-UA" dirty="0"/>
              <a:t> = </a:t>
            </a:r>
            <a:r>
              <a:rPr lang="en-US" i="1" dirty="0"/>
              <a:t>k</a:t>
            </a:r>
            <a:r>
              <a:rPr lang="uk-UA" dirty="0"/>
              <a:t>, </a:t>
            </a:r>
            <a:r>
              <a:rPr lang="en-US" i="1" dirty="0"/>
              <a:t>k</a:t>
            </a:r>
            <a:r>
              <a:rPr lang="uk-UA" dirty="0"/>
              <a:t> += 1, </a:t>
            </a:r>
            <a:r>
              <a:rPr lang="en-US" dirty="0"/>
              <a:t>t</a:t>
            </a:r>
            <a:r>
              <a:rPr lang="uk-UA" dirty="0"/>
              <a:t>):</a:t>
            </a:r>
          </a:p>
          <a:p>
            <a:pPr lvl="1"/>
            <a:r>
              <a:rPr lang="en-US" sz="2200" dirty="0" err="1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200" dirty="0" err="1">
                <a:latin typeface="Lucida Console" panose="020B0609040504020204" pitchFamily="49" charset="0"/>
              </a:rPr>
              <a:t>i</a:t>
            </a:r>
            <a:r>
              <a:rPr lang="en-US" sz="2200" dirty="0">
                <a:latin typeface="Lucida Console" panose="020B0609040504020204" pitchFamily="49" charset="0"/>
              </a:rPr>
              <a:t> = 5; </a:t>
            </a:r>
            <a:r>
              <a:rPr lang="en-US" sz="2200" dirty="0" err="1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200" dirty="0">
                <a:latin typeface="Lucida Console" panose="020B0609040504020204" pitchFamily="49" charset="0"/>
              </a:rPr>
              <a:t>j = ++</a:t>
            </a:r>
            <a:r>
              <a:rPr lang="en-US" sz="2200" dirty="0" err="1">
                <a:latin typeface="Lucida Console" panose="020B0609040504020204" pitchFamily="49" charset="0"/>
              </a:rPr>
              <a:t>i</a:t>
            </a:r>
            <a:r>
              <a:rPr lang="en-US" sz="2200" dirty="0">
                <a:latin typeface="Lucida Console" panose="020B0609040504020204" pitchFamily="49" charset="0"/>
              </a:rPr>
              <a:t>;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== 6, j == 6</a:t>
            </a:r>
            <a:endParaRPr lang="uk-UA" sz="2200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sz="2200" dirty="0" err="1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200" dirty="0" err="1">
                <a:latin typeface="Lucida Console" panose="020B0609040504020204" pitchFamily="49" charset="0"/>
              </a:rPr>
              <a:t>i</a:t>
            </a:r>
            <a:r>
              <a:rPr lang="en-US" sz="2200" dirty="0">
                <a:latin typeface="Lucida Console" panose="020B0609040504020204" pitchFamily="49" charset="0"/>
              </a:rPr>
              <a:t> = 5; </a:t>
            </a:r>
            <a:r>
              <a:rPr lang="en-US" sz="2200" dirty="0" err="1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200" dirty="0">
                <a:latin typeface="Lucida Console" panose="020B0609040504020204" pitchFamily="49" charset="0"/>
              </a:rPr>
              <a:t>j = </a:t>
            </a:r>
            <a:r>
              <a:rPr lang="en-US" sz="2200" dirty="0" err="1">
                <a:latin typeface="Lucida Console" panose="020B0609040504020204" pitchFamily="49" charset="0"/>
              </a:rPr>
              <a:t>i</a:t>
            </a:r>
            <a:r>
              <a:rPr lang="en-US" sz="2200" dirty="0">
                <a:latin typeface="Lucida Console" panose="020B0609040504020204" pitchFamily="49" charset="0"/>
              </a:rPr>
              <a:t>++;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== 6, j == 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5</a:t>
            </a:r>
            <a:endParaRPr lang="uk-UA" sz="2200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95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Дійсні типи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3683357"/>
            <a:ext cx="10515600" cy="2493605"/>
          </a:xfrm>
        </p:spPr>
        <p:txBody>
          <a:bodyPr/>
          <a:lstStyle/>
          <a:p>
            <a:r>
              <a:rPr lang="uk-UA" dirty="0"/>
              <a:t>Зображення дійсних чисел: </a:t>
            </a:r>
            <a:endParaRPr lang="uk-UA" dirty="0" smtClean="0"/>
          </a:p>
          <a:p>
            <a:pPr lvl="1"/>
            <a:r>
              <a:rPr lang="uk-UA" dirty="0" smtClean="0">
                <a:sym typeface="Symbol" panose="05050102010706020507" pitchFamily="18" charset="2"/>
              </a:rPr>
              <a:t></a:t>
            </a:r>
            <a:r>
              <a:rPr lang="uk-UA" dirty="0" smtClean="0"/>
              <a:t> </a:t>
            </a:r>
            <a:r>
              <a:rPr lang="uk-UA" dirty="0"/>
              <a:t>≈ 3.14159265 </a:t>
            </a:r>
            <a:r>
              <a:rPr lang="uk-UA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double</a:t>
            </a:r>
            <a:endParaRPr lang="uk-UA" dirty="0" smtClean="0"/>
          </a:p>
          <a:p>
            <a:pPr lvl="1"/>
            <a:r>
              <a:rPr lang="uk-UA" dirty="0" smtClean="0"/>
              <a:t>10</a:t>
            </a:r>
            <a:r>
              <a:rPr lang="uk-UA" baseline="30000" dirty="0" smtClean="0"/>
              <a:t>–6</a:t>
            </a:r>
            <a:r>
              <a:rPr lang="uk-UA" dirty="0" smtClean="0"/>
              <a:t> </a:t>
            </a:r>
            <a:r>
              <a:rPr lang="uk-UA" dirty="0"/>
              <a:t>= 1е–6 або </a:t>
            </a:r>
            <a:r>
              <a:rPr lang="uk-UA" dirty="0" smtClean="0"/>
              <a:t>1Е–6</a:t>
            </a:r>
          </a:p>
          <a:p>
            <a:pPr lvl="1"/>
            <a:r>
              <a:rPr lang="uk-UA" dirty="0" smtClean="0"/>
              <a:t>0.5 </a:t>
            </a:r>
            <a:r>
              <a:rPr lang="uk-UA" dirty="0"/>
              <a:t>можна записати .</a:t>
            </a:r>
            <a:r>
              <a:rPr lang="uk-UA" dirty="0" smtClean="0"/>
              <a:t>5</a:t>
            </a:r>
          </a:p>
          <a:p>
            <a:pPr lvl="1"/>
            <a:r>
              <a:rPr lang="uk-UA" dirty="0" smtClean="0"/>
              <a:t>дійсна </a:t>
            </a:r>
            <a:r>
              <a:rPr lang="uk-UA" dirty="0"/>
              <a:t>одиниця 1.0 або 1.; від’ємне дійсне –</a:t>
            </a:r>
            <a:r>
              <a:rPr lang="uk-UA" dirty="0" smtClean="0"/>
              <a:t>1.25</a:t>
            </a:r>
          </a:p>
          <a:p>
            <a:pPr lvl="1"/>
            <a:r>
              <a:rPr lang="uk-UA" dirty="0" smtClean="0"/>
              <a:t>Для </a:t>
            </a:r>
            <a:r>
              <a:rPr lang="uk-UA" dirty="0"/>
              <a:t>вказання типу використовують суфікс </a:t>
            </a:r>
            <a:r>
              <a:rPr lang="en-US" dirty="0"/>
              <a:t>F</a:t>
            </a:r>
            <a:r>
              <a:rPr lang="uk-UA" dirty="0"/>
              <a:t> або </a:t>
            </a:r>
            <a:r>
              <a:rPr lang="en-US" dirty="0"/>
              <a:t>L</a:t>
            </a:r>
            <a:endParaRPr lang="uk-UA" dirty="0"/>
          </a:p>
        </p:txBody>
      </p:sp>
      <p:graphicFrame>
        <p:nvGraphicFramePr>
          <p:cNvPr id="5" name="Таблиця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912771"/>
              </p:ext>
            </p:extLst>
          </p:nvPr>
        </p:nvGraphicFramePr>
        <p:xfrm>
          <a:off x="838200" y="1043188"/>
          <a:ext cx="10515600" cy="24006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0364"/>
                <a:gridCol w="1749332"/>
                <a:gridCol w="4385198"/>
                <a:gridCol w="2630706"/>
              </a:tblGrid>
              <a:tr h="7856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Назва</a:t>
                      </a:r>
                      <a:endParaRPr lang="uk-UA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Розмір</a:t>
                      </a:r>
                      <a:endParaRPr lang="uk-UA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Діапазон</a:t>
                      </a:r>
                      <a:endParaRPr lang="uk-UA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400">
                          <a:effectLst/>
                        </a:rPr>
                        <a:t>Кількість цифр мантиси</a:t>
                      </a:r>
                      <a:endParaRPr lang="uk-UA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83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float</a:t>
                      </a:r>
                      <a:endParaRPr lang="uk-UA" sz="2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 </a:t>
                      </a:r>
                      <a:r>
                        <a:rPr lang="uk-UA" sz="2400" dirty="0">
                          <a:effectLst/>
                        </a:rPr>
                        <a:t>байти</a:t>
                      </a:r>
                      <a:endParaRPr lang="uk-UA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</a:t>
                      </a:r>
                      <a:r>
                        <a:rPr lang="uk-UA" sz="24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3,4×10</a:t>
                      </a:r>
                      <a:r>
                        <a:rPr lang="uk-UA" sz="2400" baseline="300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–38</a:t>
                      </a:r>
                      <a:r>
                        <a:rPr lang="uk-UA" sz="24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.. </a:t>
                      </a:r>
                      <a:r>
                        <a:rPr lang="uk-UA" sz="24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</a:t>
                      </a:r>
                      <a:r>
                        <a:rPr lang="uk-UA" sz="24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3,4×10</a:t>
                      </a:r>
                      <a:r>
                        <a:rPr lang="uk-UA" sz="2400" baseline="300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</a:t>
                      </a:r>
                      <a:endParaRPr lang="uk-UA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400">
                          <a:effectLst/>
                        </a:rPr>
                        <a:t>до 8</a:t>
                      </a:r>
                      <a:endParaRPr lang="uk-UA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83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uk-UA" sz="2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 </a:t>
                      </a:r>
                      <a:r>
                        <a:rPr lang="uk-UA" sz="2400">
                          <a:effectLst/>
                        </a:rPr>
                        <a:t>байтів</a:t>
                      </a:r>
                      <a:endParaRPr lang="uk-UA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</a:t>
                      </a:r>
                      <a:r>
                        <a:rPr lang="uk-UA" sz="24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1,7×10</a:t>
                      </a:r>
                      <a:r>
                        <a:rPr lang="uk-UA" sz="2400" baseline="300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–308</a:t>
                      </a:r>
                      <a:r>
                        <a:rPr lang="uk-UA" sz="24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.. </a:t>
                      </a:r>
                      <a:r>
                        <a:rPr lang="uk-UA" sz="24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</a:t>
                      </a:r>
                      <a:r>
                        <a:rPr lang="uk-UA" sz="24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1,7×10</a:t>
                      </a:r>
                      <a:r>
                        <a:rPr lang="uk-UA" sz="2400" baseline="300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308</a:t>
                      </a:r>
                      <a:endParaRPr lang="uk-UA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15</a:t>
                      </a:r>
                      <a:endParaRPr lang="uk-UA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83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long double</a:t>
                      </a:r>
                      <a:endParaRPr lang="uk-UA" sz="2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 </a:t>
                      </a:r>
                      <a:r>
                        <a:rPr lang="uk-UA" sz="2400">
                          <a:effectLst/>
                        </a:rPr>
                        <a:t>байтів</a:t>
                      </a:r>
                      <a:endParaRPr lang="uk-UA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те саме, що </a:t>
                      </a:r>
                      <a:r>
                        <a:rPr lang="en-US" sz="2400" dirty="0">
                          <a:effectLst/>
                        </a:rPr>
                        <a:t>double</a:t>
                      </a:r>
                      <a:endParaRPr lang="uk-UA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 </a:t>
                      </a:r>
                      <a:endParaRPr lang="uk-UA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92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Оператори над дійсними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dirty="0"/>
              <a:t>арифметичні</a:t>
            </a:r>
          </a:p>
          <a:p>
            <a:pPr lvl="1"/>
            <a:r>
              <a:rPr lang="uk-UA" dirty="0"/>
              <a:t>бінарні +, –, *(множення), /(ділення);</a:t>
            </a:r>
          </a:p>
          <a:p>
            <a:pPr lvl="1"/>
            <a:r>
              <a:rPr lang="uk-UA" dirty="0"/>
              <a:t>унарні +, –; </a:t>
            </a:r>
            <a:r>
              <a:rPr lang="uk-UA" dirty="0" err="1"/>
              <a:t>префіксні</a:t>
            </a:r>
            <a:r>
              <a:rPr lang="uk-UA" dirty="0"/>
              <a:t> та постфіксні ++, </a:t>
            </a:r>
            <a:r>
              <a:rPr lang="uk-UA" dirty="0">
                <a:latin typeface="Lucida Console" panose="020B0609040504020204" pitchFamily="49" charset="0"/>
              </a:rPr>
              <a:t>--</a:t>
            </a:r>
            <a:r>
              <a:rPr lang="uk-UA" dirty="0" smtClean="0"/>
              <a:t> </a:t>
            </a:r>
            <a:r>
              <a:rPr lang="uk-UA" dirty="0"/>
              <a:t>(збільшення, зменшення на 1);</a:t>
            </a:r>
          </a:p>
          <a:p>
            <a:pPr lvl="0"/>
            <a:r>
              <a:rPr lang="uk-UA" dirty="0"/>
              <a:t>порівняння </a:t>
            </a:r>
            <a:r>
              <a:rPr lang="en-US" dirty="0"/>
              <a:t>&lt;, &gt;, &gt;=, &lt;=, ==</a:t>
            </a:r>
            <a:r>
              <a:rPr lang="ru-RU" dirty="0"/>
              <a:t>, </a:t>
            </a:r>
            <a:r>
              <a:rPr lang="en-US" dirty="0"/>
              <a:t>!=</a:t>
            </a:r>
            <a:r>
              <a:rPr lang="uk-UA" dirty="0"/>
              <a:t>;</a:t>
            </a:r>
          </a:p>
          <a:p>
            <a:pPr lvl="0"/>
            <a:r>
              <a:rPr lang="uk-UA" dirty="0"/>
              <a:t>присвоєння: </a:t>
            </a:r>
            <a:endParaRPr lang="en-US" dirty="0" smtClean="0"/>
          </a:p>
          <a:p>
            <a:pPr lvl="1"/>
            <a:r>
              <a:rPr lang="uk-UA" dirty="0" smtClean="0"/>
              <a:t>звичайне </a:t>
            </a:r>
            <a:r>
              <a:rPr lang="ru-RU" dirty="0"/>
              <a:t>(</a:t>
            </a:r>
            <a:r>
              <a:rPr lang="uk-UA" dirty="0"/>
              <a:t>справа наліво</a:t>
            </a:r>
            <a:r>
              <a:rPr lang="ru-RU" dirty="0"/>
              <a:t>)</a:t>
            </a:r>
            <a:r>
              <a:rPr lang="uk-UA" dirty="0"/>
              <a:t> = ; </a:t>
            </a:r>
            <a:endParaRPr lang="en-US" dirty="0" smtClean="0"/>
          </a:p>
          <a:p>
            <a:pPr lvl="1"/>
            <a:r>
              <a:rPr lang="uk-UA" dirty="0" smtClean="0"/>
              <a:t>комбіновані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uk-UA" dirty="0"/>
              <a:t>спочатку дія, потім присвоєн­ня</a:t>
            </a:r>
            <a:r>
              <a:rPr lang="ru-RU" dirty="0"/>
              <a:t>)</a:t>
            </a:r>
            <a:r>
              <a:rPr lang="uk-UA" dirty="0"/>
              <a:t> +=, –=, *=, /=, %=, </a:t>
            </a:r>
            <a:r>
              <a:rPr lang="ru-RU" dirty="0"/>
              <a:t>&amp;=, |=, ^=, &lt;&lt;=, &gt;&gt;=</a:t>
            </a:r>
            <a:r>
              <a:rPr lang="uk-UA" dirty="0"/>
              <a:t> ;</a:t>
            </a:r>
          </a:p>
          <a:p>
            <a:pPr lvl="0"/>
            <a:r>
              <a:rPr lang="uk-UA" dirty="0"/>
              <a:t>виведення в потік </a:t>
            </a:r>
            <a:r>
              <a:rPr lang="ru-RU" dirty="0"/>
              <a:t>&lt;&lt;, </a:t>
            </a:r>
            <a:r>
              <a:rPr lang="uk-UA" dirty="0"/>
              <a:t>введення з потоку </a:t>
            </a:r>
            <a:r>
              <a:rPr lang="ru-RU" dirty="0"/>
              <a:t>&gt;&gt;</a:t>
            </a:r>
            <a:r>
              <a:rPr lang="uk-UA" dirty="0" smtClean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6123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я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547268"/>
              </p:ext>
            </p:extLst>
          </p:nvPr>
        </p:nvGraphicFramePr>
        <p:xfrm>
          <a:off x="128788" y="0"/>
          <a:ext cx="11964474" cy="68630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1425"/>
                <a:gridCol w="3975124"/>
                <a:gridCol w="1511850"/>
                <a:gridCol w="5526075"/>
              </a:tblGrid>
              <a:tr h="1872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Пріори­тет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Оператор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Асоціатив­ність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Значення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</a:tr>
              <a:tr h="226907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1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::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 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Визначення діапазону доступу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</a:tr>
              <a:tr h="226907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(вираз)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 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Групування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</a:tr>
              <a:tr h="226907">
                <a:tc row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2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()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Л-П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Виклик функції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</a:tr>
              <a:tr h="226907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[]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 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Індексування елементів масиву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</a:tr>
              <a:tr h="228308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.   </a:t>
                      </a:r>
                      <a:r>
                        <a:rPr lang="uk-UA" sz="1800" dirty="0">
                          <a:effectLst/>
                        </a:rPr>
                        <a:t>-</a:t>
                      </a:r>
                      <a:r>
                        <a:rPr lang="en-US" sz="1800" dirty="0">
                          <a:effectLst/>
                        </a:rPr>
                        <a:t>&gt;</a:t>
                      </a:r>
                      <a:endParaRPr lang="uk-UA" sz="18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 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Прямий, опосередкований доступ до члена типу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</a:tr>
              <a:tr h="226907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++   --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 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Постфіксні унарні інкремент/декремент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</a:tr>
              <a:tr h="226907">
                <a:tc row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3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!   ~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П-Л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Заперечення, інверсія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</a:tr>
              <a:tr h="226907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+   -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 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Унарні (перед змінною, перед дужкою)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</a:tr>
              <a:tr h="226907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++   --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 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Префіксні унарні інкремент/декремент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</a:tr>
              <a:tr h="305659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&amp;  * new  new</a:t>
                      </a:r>
                      <a:r>
                        <a:rPr lang="en-US" sz="1800" dirty="0" smtClean="0">
                          <a:effectLst/>
                        </a:rPr>
                        <a:t>[] delete </a:t>
                      </a:r>
                      <a:r>
                        <a:rPr lang="en-US" sz="1800" dirty="0">
                          <a:effectLst/>
                        </a:rPr>
                        <a:t>delete[]</a:t>
                      </a:r>
                      <a:endParaRPr lang="uk-UA" sz="18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 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Дії з вказівниками, динамічними змінними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</a:tr>
              <a:tr h="2269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4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.*   </a:t>
                      </a:r>
                      <a:r>
                        <a:rPr lang="en-US" sz="1800" dirty="0" smtClean="0">
                          <a:effectLst/>
                        </a:rPr>
                        <a:t>-&gt;</a:t>
                      </a:r>
                      <a:endParaRPr lang="uk-UA" sz="18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Л-П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Розіменування члена класу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</a:tr>
              <a:tr h="2269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5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*   /   %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 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Арифметичні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</a:tr>
              <a:tr h="2269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6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+   -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 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2269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7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&gt;&gt;</a:t>
                      </a:r>
                      <a:r>
                        <a:rPr lang="uk-UA" sz="1800">
                          <a:effectLst/>
                        </a:rPr>
                        <a:t>   </a:t>
                      </a:r>
                      <a:r>
                        <a:rPr lang="en-US" sz="1800">
                          <a:effectLst/>
                        </a:rPr>
                        <a:t>&lt;&lt;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 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Зсуви (введення/виведення)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</a:tr>
              <a:tr h="2269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8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&lt;   &gt;   &lt;=   &gt;=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 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Порівняння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</a:tr>
              <a:tr h="2269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9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==   !=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 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2269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10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&amp;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 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Побітові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</a:tr>
              <a:tr h="2269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^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 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2269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|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 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2269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&amp;&amp;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 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Логічні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</a:tr>
              <a:tr h="2269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||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 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226907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=  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П-Л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Присвоєння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</a:tr>
              <a:tr h="309015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+=  -=  *=  /=</a:t>
                      </a:r>
                      <a:r>
                        <a:rPr lang="uk-UA" sz="1800">
                          <a:effectLst/>
                        </a:rPr>
                        <a:t>  </a:t>
                      </a:r>
                      <a:r>
                        <a:rPr lang="en-US" sz="1800">
                          <a:effectLst/>
                        </a:rPr>
                        <a:t>%=  &amp;=  ^=  |=  &lt;&lt;=  &gt;&gt;=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 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2269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,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 </a:t>
                      </a:r>
                      <a:endParaRPr lang="uk-UA" sz="18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Об’єднання виразів у групу</a:t>
                      </a:r>
                      <a:endParaRPr lang="uk-UA" sz="18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93" marR="5659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42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19" y="337789"/>
            <a:ext cx="12203619" cy="65038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98535" y="3749107"/>
            <a:ext cx="1824600" cy="40862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uk-UA" dirty="0" smtClean="0">
                <a:solidFill>
                  <a:srgbClr val="FF0000"/>
                </a:solidFill>
              </a:rPr>
              <a:t>Вікно редактора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78980" y="5020615"/>
            <a:ext cx="1911006" cy="40862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uk-UA" dirty="0" smtClean="0">
                <a:solidFill>
                  <a:srgbClr val="FF0000"/>
                </a:solidFill>
              </a:rPr>
              <a:t>Оглядач проектів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50017" y="5795493"/>
            <a:ext cx="3181206" cy="40862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uk-UA" dirty="0" smtClean="0">
                <a:solidFill>
                  <a:srgbClr val="FF0000"/>
                </a:solidFill>
              </a:rPr>
              <a:t>Вікно виведення повідомлень</a:t>
            </a:r>
            <a:endParaRPr lang="uk-UA" dirty="0">
              <a:solidFill>
                <a:srgbClr val="FF0000"/>
              </a:solidFill>
            </a:endParaRPr>
          </a:p>
        </p:txBody>
      </p:sp>
      <p:grpSp>
        <p:nvGrpSpPr>
          <p:cNvPr id="12" name="Групувати 11"/>
          <p:cNvGrpSpPr/>
          <p:nvPr/>
        </p:nvGrpSpPr>
        <p:grpSpPr>
          <a:xfrm>
            <a:off x="10148552" y="2768958"/>
            <a:ext cx="1656223" cy="1349481"/>
            <a:chOff x="10148552" y="2768958"/>
            <a:chExt cx="1656223" cy="1349481"/>
          </a:xfrm>
        </p:grpSpPr>
        <p:sp>
          <p:nvSpPr>
            <p:cNvPr id="7" name="TextBox 6"/>
            <p:cNvSpPr txBox="1"/>
            <p:nvPr/>
          </p:nvSpPr>
          <p:spPr>
            <a:xfrm>
              <a:off x="10148552" y="3749107"/>
              <a:ext cx="165622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uk-UA" dirty="0" smtClean="0"/>
                <a:t>Файли проекту</a:t>
              </a:r>
              <a:endParaRPr lang="uk-UA" dirty="0"/>
            </a:p>
          </p:txBody>
        </p:sp>
        <p:cxnSp>
          <p:nvCxnSpPr>
            <p:cNvPr id="9" name="Пряма зі стрілкою 8"/>
            <p:cNvCxnSpPr/>
            <p:nvPr/>
          </p:nvCxnSpPr>
          <p:spPr>
            <a:xfrm flipH="1" flipV="1">
              <a:off x="10934483" y="3155324"/>
              <a:ext cx="450441" cy="59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 зі стрілкою 10"/>
            <p:cNvCxnSpPr/>
            <p:nvPr/>
          </p:nvCxnSpPr>
          <p:spPr>
            <a:xfrm flipH="1" flipV="1">
              <a:off x="11204620" y="2768958"/>
              <a:ext cx="360608" cy="980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Групувати 15"/>
          <p:cNvGrpSpPr/>
          <p:nvPr/>
        </p:nvGrpSpPr>
        <p:grpSpPr>
          <a:xfrm>
            <a:off x="5074276" y="1601275"/>
            <a:ext cx="2022072" cy="369332"/>
            <a:chOff x="5074276" y="1601275"/>
            <a:chExt cx="2022072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898648" y="1601275"/>
              <a:ext cx="11977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uk-UA" dirty="0" smtClean="0"/>
                <a:t>Коментарі</a:t>
              </a:r>
              <a:endParaRPr lang="uk-UA" dirty="0"/>
            </a:p>
          </p:txBody>
        </p:sp>
        <p:cxnSp>
          <p:nvCxnSpPr>
            <p:cNvPr id="15" name="Пряма зі стрілкою 14"/>
            <p:cNvCxnSpPr>
              <a:stCxn id="13" idx="1"/>
            </p:cNvCxnSpPr>
            <p:nvPr/>
          </p:nvCxnSpPr>
          <p:spPr>
            <a:xfrm flipH="1" flipV="1">
              <a:off x="5074276" y="1712890"/>
              <a:ext cx="824372" cy="730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Групувати 16"/>
          <p:cNvGrpSpPr/>
          <p:nvPr/>
        </p:nvGrpSpPr>
        <p:grpSpPr>
          <a:xfrm>
            <a:off x="2356834" y="2133738"/>
            <a:ext cx="5527940" cy="369332"/>
            <a:chOff x="4881093" y="1764406"/>
            <a:chExt cx="5527940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834254" y="1764406"/>
              <a:ext cx="457477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uk-UA" dirty="0" smtClean="0"/>
                <a:t>Директиви приєднання заголовкових файлів</a:t>
              </a:r>
              <a:endParaRPr lang="uk-UA" dirty="0"/>
            </a:p>
          </p:txBody>
        </p:sp>
        <p:cxnSp>
          <p:nvCxnSpPr>
            <p:cNvPr id="19" name="Пряма зі стрілкою 18"/>
            <p:cNvCxnSpPr>
              <a:stCxn id="18" idx="1"/>
            </p:cNvCxnSpPr>
            <p:nvPr/>
          </p:nvCxnSpPr>
          <p:spPr>
            <a:xfrm flipH="1" flipV="1">
              <a:off x="4881093" y="1871592"/>
              <a:ext cx="953161" cy="774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Групувати 22"/>
          <p:cNvGrpSpPr/>
          <p:nvPr/>
        </p:nvGrpSpPr>
        <p:grpSpPr>
          <a:xfrm>
            <a:off x="4052534" y="2927958"/>
            <a:ext cx="4138889" cy="769187"/>
            <a:chOff x="2908460" y="1626308"/>
            <a:chExt cx="4138889" cy="769187"/>
          </a:xfrm>
        </p:grpSpPr>
        <p:sp>
          <p:nvSpPr>
            <p:cNvPr id="24" name="TextBox 23"/>
            <p:cNvSpPr txBox="1"/>
            <p:nvPr/>
          </p:nvSpPr>
          <p:spPr>
            <a:xfrm>
              <a:off x="5353424" y="1626308"/>
              <a:ext cx="169392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uk-UA" dirty="0" smtClean="0"/>
                <a:t>Текст програми</a:t>
              </a:r>
              <a:endParaRPr lang="uk-UA" dirty="0"/>
            </a:p>
          </p:txBody>
        </p:sp>
        <p:cxnSp>
          <p:nvCxnSpPr>
            <p:cNvPr id="25" name="Пряма зі стрілкою 24"/>
            <p:cNvCxnSpPr>
              <a:stCxn id="24" idx="1"/>
            </p:cNvCxnSpPr>
            <p:nvPr/>
          </p:nvCxnSpPr>
          <p:spPr>
            <a:xfrm flipH="1">
              <a:off x="2908460" y="1810974"/>
              <a:ext cx="2444964" cy="5845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951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Задача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78183"/>
          </a:xfrm>
        </p:spPr>
        <p:txBody>
          <a:bodyPr/>
          <a:lstStyle/>
          <a:p>
            <a:r>
              <a:rPr lang="uk-UA" i="1" dirty="0"/>
              <a:t>Задано два дійсних числа – сторони трикутника, і ціле число – кут у градусах між ними. Обчисліть периметр, площу трикутника, радіуси його вписаного та описаного кіл</a:t>
            </a:r>
            <a:r>
              <a:rPr lang="uk-UA" i="1" dirty="0" smtClean="0"/>
              <a:t>.</a:t>
            </a:r>
            <a:endParaRPr lang="uk-UA" i="1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8199" y="3191745"/>
            <a:ext cx="215272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5" name="Об'є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893506"/>
              </p:ext>
            </p:extLst>
          </p:nvPr>
        </p:nvGraphicFramePr>
        <p:xfrm>
          <a:off x="3687409" y="3934800"/>
          <a:ext cx="1912083" cy="890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3" imgW="837836" imgH="393529" progId="Equation.DSMT4">
                  <p:embed/>
                </p:oleObj>
              </mc:Choice>
              <mc:Fallback>
                <p:oleObj name="Equation" r:id="rId3" imgW="837836" imgH="39352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409" y="3934800"/>
                        <a:ext cx="1912083" cy="8908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127512" y="3441785"/>
            <a:ext cx="139287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7" name="Об'є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333044"/>
              </p:ext>
            </p:extLst>
          </p:nvPr>
        </p:nvGraphicFramePr>
        <p:xfrm>
          <a:off x="5976722" y="4143562"/>
          <a:ext cx="1855305" cy="412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Equation" r:id="rId5" imgW="774028" imgH="177646" progId="Equation.DSMT4">
                  <p:embed/>
                </p:oleObj>
              </mc:Choice>
              <mc:Fallback>
                <p:oleObj name="Equation" r:id="rId5" imgW="774028" imgH="17764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722" y="4143562"/>
                        <a:ext cx="1855305" cy="4122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360047" y="3392487"/>
            <a:ext cx="140974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9" name="Об'є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290120"/>
              </p:ext>
            </p:extLst>
          </p:nvPr>
        </p:nvGraphicFramePr>
        <p:xfrm>
          <a:off x="8209257" y="4112681"/>
          <a:ext cx="3299740" cy="535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Equation" r:id="rId7" imgW="1409700" imgH="228600" progId="Equation.DSMT4">
                  <p:embed/>
                </p:oleObj>
              </mc:Choice>
              <mc:Fallback>
                <p:oleObj name="Equation" r:id="rId7" imgW="14097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9257" y="4112681"/>
                        <a:ext cx="3299740" cy="5350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838198" y="4319420"/>
            <a:ext cx="21460643" cy="50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1" name="Об'є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901182"/>
              </p:ext>
            </p:extLst>
          </p:nvPr>
        </p:nvGraphicFramePr>
        <p:xfrm>
          <a:off x="3687409" y="5141181"/>
          <a:ext cx="2397037" cy="941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Equation" r:id="rId9" imgW="1066800" imgH="419100" progId="Equation.DSMT4">
                  <p:embed/>
                </p:oleObj>
              </mc:Choice>
              <mc:Fallback>
                <p:oleObj name="Equation" r:id="rId9" imgW="1066800" imgH="419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409" y="5141181"/>
                        <a:ext cx="2397037" cy="9416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4524569"/>
            <a:ext cx="24180997" cy="5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3" name="Об'є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864633"/>
              </p:ext>
            </p:extLst>
          </p:nvPr>
        </p:nvGraphicFramePr>
        <p:xfrm>
          <a:off x="6564742" y="5169742"/>
          <a:ext cx="956648" cy="834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Equation" r:id="rId11" imgW="444307" imgH="393529" progId="Equation.DSMT4">
                  <p:embed/>
                </p:oleObj>
              </mc:Choice>
              <mc:Fallback>
                <p:oleObj name="Equation" r:id="rId11" imgW="444307" imgH="393529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4742" y="5169742"/>
                        <a:ext cx="956648" cy="8345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360047" y="4319420"/>
            <a:ext cx="23140469" cy="47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5" name="Об'є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045146"/>
              </p:ext>
            </p:extLst>
          </p:nvPr>
        </p:nvGraphicFramePr>
        <p:xfrm>
          <a:off x="8001686" y="5114900"/>
          <a:ext cx="2140211" cy="941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Equation" r:id="rId13" imgW="952087" imgH="418918" progId="Equation.DSMT4">
                  <p:embed/>
                </p:oleObj>
              </mc:Choice>
              <mc:Fallback>
                <p:oleObj name="Equation" r:id="rId13" imgW="952087" imgH="418918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686" y="5114900"/>
                        <a:ext cx="2140211" cy="9416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Групувати 29"/>
          <p:cNvGrpSpPr/>
          <p:nvPr/>
        </p:nvGrpSpPr>
        <p:grpSpPr>
          <a:xfrm>
            <a:off x="838198" y="3760974"/>
            <a:ext cx="2471981" cy="2295619"/>
            <a:chOff x="5418455" y="2780983"/>
            <a:chExt cx="1355090" cy="1296035"/>
          </a:xfrm>
        </p:grpSpPr>
        <p:sp>
          <p:nvSpPr>
            <p:cNvPr id="24" name="Рівнобедрений трикутник 23"/>
            <p:cNvSpPr/>
            <p:nvPr/>
          </p:nvSpPr>
          <p:spPr>
            <a:xfrm>
              <a:off x="5593080" y="2780983"/>
              <a:ext cx="1180465" cy="1043940"/>
            </a:xfrm>
            <a:prstGeom prst="triangle">
              <a:avLst>
                <a:gd name="adj" fmla="val 1358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3600"/>
            </a:p>
          </p:txBody>
        </p:sp>
        <p:sp>
          <p:nvSpPr>
            <p:cNvPr id="25" name="Поле 4"/>
            <p:cNvSpPr txBox="1"/>
            <p:nvPr/>
          </p:nvSpPr>
          <p:spPr>
            <a:xfrm>
              <a:off x="6009005" y="3749993"/>
              <a:ext cx="306070" cy="3270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 i="1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endParaRPr lang="uk-UA" sz="24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Поле 4"/>
            <p:cNvSpPr txBox="1"/>
            <p:nvPr/>
          </p:nvSpPr>
          <p:spPr>
            <a:xfrm>
              <a:off x="5418455" y="3152458"/>
              <a:ext cx="301625" cy="3270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 i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</a:t>
              </a:r>
              <a:endParaRPr lang="uk-UA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7" name="Поле 4"/>
            <p:cNvSpPr txBox="1"/>
            <p:nvPr/>
          </p:nvSpPr>
          <p:spPr>
            <a:xfrm>
              <a:off x="6162040" y="3015933"/>
              <a:ext cx="291465" cy="3270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 i="1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c</a:t>
              </a:r>
              <a:endParaRPr lang="uk-UA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Дуга 27"/>
            <p:cNvSpPr/>
            <p:nvPr/>
          </p:nvSpPr>
          <p:spPr>
            <a:xfrm>
              <a:off x="5463540" y="3654743"/>
              <a:ext cx="306705" cy="33401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3600"/>
            </a:p>
          </p:txBody>
        </p:sp>
        <p:sp>
          <p:nvSpPr>
            <p:cNvPr id="29" name="Поле 4"/>
            <p:cNvSpPr txBox="1"/>
            <p:nvPr/>
          </p:nvSpPr>
          <p:spPr>
            <a:xfrm>
              <a:off x="5677535" y="3459163"/>
              <a:ext cx="252095" cy="3270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>
                  <a:effectLst/>
                  <a:latin typeface="Cambria" panose="02040503050406030204" pitchFamily="18" charset="0"/>
                  <a:ea typeface="Calibri" panose="020F0502020204030204" pitchFamily="34" charset="0"/>
                  <a:sym typeface="Symbol" panose="05050102010706020507" pitchFamily="18" charset="2"/>
                </a:rPr>
                <a:t></a:t>
              </a:r>
              <a:endParaRPr lang="uk-UA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242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7157"/>
          </a:xfrm>
        </p:spPr>
        <p:txBody>
          <a:bodyPr/>
          <a:lstStyle/>
          <a:p>
            <a:r>
              <a:rPr lang="uk-UA" dirty="0" smtClean="0"/>
              <a:t>Змінна. Тип даних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199" y="1596980"/>
            <a:ext cx="10714149" cy="4700789"/>
          </a:xfrm>
        </p:spPr>
        <p:txBody>
          <a:bodyPr>
            <a:normAutofit/>
          </a:bodyPr>
          <a:lstStyle/>
          <a:p>
            <a:r>
              <a:rPr lang="uk-UA" i="1" dirty="0" smtClean="0"/>
              <a:t>Змінна</a:t>
            </a:r>
            <a:r>
              <a:rPr lang="uk-UA" dirty="0" smtClean="0"/>
              <a:t> (програми) – іменована ділянка </a:t>
            </a:r>
            <a:r>
              <a:rPr lang="uk-UA" dirty="0"/>
              <a:t>пам’яті комп’ютера, в яку можна поміщати значення, і звідки можна це значення </a:t>
            </a:r>
            <a:r>
              <a:rPr lang="uk-UA" dirty="0" smtClean="0"/>
              <a:t>отримувати</a:t>
            </a:r>
          </a:p>
          <a:p>
            <a:r>
              <a:rPr lang="uk-UA" dirty="0" smtClean="0"/>
              <a:t>У типізованих мовах програмування </a:t>
            </a:r>
            <a:r>
              <a:rPr lang="uk-UA" i="1" dirty="0" smtClean="0"/>
              <a:t>кожна</a:t>
            </a:r>
            <a:r>
              <a:rPr lang="uk-UA" dirty="0" smtClean="0"/>
              <a:t> змінна зберігає дані деякого заданого </a:t>
            </a:r>
            <a:r>
              <a:rPr lang="uk-UA" i="1" dirty="0" smtClean="0"/>
              <a:t>типу</a:t>
            </a:r>
            <a:endParaRPr lang="uk-UA" dirty="0" smtClean="0"/>
          </a:p>
          <a:p>
            <a:r>
              <a:rPr lang="uk-UA" dirty="0" smtClean="0"/>
              <a:t>С++ </a:t>
            </a:r>
            <a:r>
              <a:rPr lang="uk-UA" dirty="0"/>
              <a:t>–</a:t>
            </a:r>
            <a:r>
              <a:rPr lang="uk-UA" dirty="0" smtClean="0"/>
              <a:t> строго типізована, статично типізована</a:t>
            </a:r>
          </a:p>
          <a:p>
            <a:r>
              <a:rPr lang="uk-UA" i="1" dirty="0"/>
              <a:t>Типом</a:t>
            </a:r>
            <a:r>
              <a:rPr lang="uk-UA" dirty="0"/>
              <a:t> даних у програмуванні називають множину допустимих значень, для яких фіксовано спосіб кодування до двійкового вигляду і визначено перелік допустимих </a:t>
            </a:r>
            <a:r>
              <a:rPr lang="uk-UA" dirty="0" smtClean="0"/>
              <a:t>опера­цій</a:t>
            </a:r>
          </a:p>
          <a:p>
            <a:r>
              <a:rPr lang="uk-UA" dirty="0"/>
              <a:t>Спосіб кодування пов’язано з розміром пам’яті, виділеної для одного значення</a:t>
            </a:r>
          </a:p>
        </p:txBody>
      </p:sp>
    </p:spTree>
    <p:extLst>
      <p:ext uri="{BB962C8B-B14F-4D97-AF65-F5344CB8AC3E}">
        <p14:creationId xmlns:p14="http://schemas.microsoft.com/office/powerpoint/2010/main" val="9001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8824"/>
          </a:xfrm>
        </p:spPr>
        <p:txBody>
          <a:bodyPr/>
          <a:lstStyle/>
          <a:p>
            <a:r>
              <a:rPr lang="uk-UA" dirty="0" smtClean="0"/>
              <a:t>Система типів мови С++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566670" y="1493949"/>
            <a:ext cx="7122016" cy="4958366"/>
          </a:xfrm>
        </p:spPr>
        <p:txBody>
          <a:bodyPr>
            <a:normAutofit/>
          </a:bodyPr>
          <a:lstStyle/>
          <a:p>
            <a:pPr lvl="0"/>
            <a:r>
              <a:rPr lang="uk-UA" sz="3200" dirty="0"/>
              <a:t>Вбудовані типи</a:t>
            </a:r>
          </a:p>
          <a:p>
            <a:pPr lvl="1"/>
            <a:r>
              <a:rPr lang="uk-UA" sz="2800" dirty="0"/>
              <a:t>Фундаментальні</a:t>
            </a:r>
          </a:p>
          <a:p>
            <a:pPr lvl="2"/>
            <a:r>
              <a:rPr lang="uk-UA" sz="2400" dirty="0"/>
              <a:t>Арифметичні</a:t>
            </a:r>
          </a:p>
          <a:p>
            <a:pPr lvl="3"/>
            <a:r>
              <a:rPr lang="uk-UA" sz="2000" dirty="0"/>
              <a:t>Інтегральні</a:t>
            </a:r>
          </a:p>
          <a:p>
            <a:pPr lvl="4"/>
            <a:r>
              <a:rPr lang="uk-UA" sz="2000" dirty="0"/>
              <a:t>Логічний – </a:t>
            </a:r>
            <a:r>
              <a:rPr lang="en-US" sz="2000" i="1" dirty="0"/>
              <a:t>bool</a:t>
            </a:r>
            <a:endParaRPr lang="uk-UA" sz="2000" dirty="0"/>
          </a:p>
          <a:p>
            <a:pPr lvl="4"/>
            <a:r>
              <a:rPr lang="uk-UA" sz="2000" dirty="0"/>
              <a:t>Символьні</a:t>
            </a:r>
            <a:r>
              <a:rPr lang="en-US" sz="2000" dirty="0"/>
              <a:t> – </a:t>
            </a:r>
            <a:r>
              <a:rPr lang="en-US" sz="2000" i="1" dirty="0"/>
              <a:t>char</a:t>
            </a:r>
            <a:r>
              <a:rPr lang="en-US" sz="2000" dirty="0"/>
              <a:t>, </a:t>
            </a:r>
            <a:r>
              <a:rPr lang="en-US" sz="2000" i="1" dirty="0" err="1"/>
              <a:t>wchar_t</a:t>
            </a:r>
            <a:endParaRPr lang="uk-UA" sz="2000" dirty="0"/>
          </a:p>
          <a:p>
            <a:pPr lvl="4"/>
            <a:r>
              <a:rPr lang="uk-UA" sz="2000" dirty="0"/>
              <a:t>Цілі</a:t>
            </a:r>
            <a:r>
              <a:rPr lang="en-US" sz="2000" dirty="0"/>
              <a:t> – [</a:t>
            </a:r>
            <a:r>
              <a:rPr lang="en-US" sz="2000" i="1" dirty="0"/>
              <a:t>unsigned</a:t>
            </a:r>
            <a:r>
              <a:rPr lang="en-US" sz="2000" dirty="0"/>
              <a:t>] </a:t>
            </a:r>
            <a:r>
              <a:rPr lang="en-US" sz="2000" i="1" dirty="0"/>
              <a:t>short, </a:t>
            </a:r>
            <a:r>
              <a:rPr lang="en-US" sz="2000" b="1" i="1" dirty="0" err="1"/>
              <a:t>int</a:t>
            </a:r>
            <a:r>
              <a:rPr lang="en-US" sz="2000" i="1" dirty="0"/>
              <a:t>, long, long </a:t>
            </a:r>
            <a:r>
              <a:rPr lang="en-US" sz="2000" i="1" dirty="0" err="1"/>
              <a:t>long</a:t>
            </a:r>
            <a:endParaRPr lang="uk-UA" sz="2000" dirty="0"/>
          </a:p>
          <a:p>
            <a:pPr lvl="3"/>
            <a:r>
              <a:rPr lang="uk-UA" sz="2000" dirty="0"/>
              <a:t>Дійсні</a:t>
            </a:r>
            <a:r>
              <a:rPr lang="en-US" sz="2000" dirty="0"/>
              <a:t> – </a:t>
            </a:r>
            <a:r>
              <a:rPr lang="en-US" sz="2000" i="1" dirty="0"/>
              <a:t>float, </a:t>
            </a:r>
            <a:r>
              <a:rPr lang="en-US" sz="2000" b="1" i="1" dirty="0"/>
              <a:t>double</a:t>
            </a:r>
            <a:r>
              <a:rPr lang="en-US" sz="2000" i="1" dirty="0"/>
              <a:t>, long double</a:t>
            </a:r>
            <a:endParaRPr lang="uk-UA" sz="2000" dirty="0"/>
          </a:p>
          <a:p>
            <a:pPr lvl="2"/>
            <a:r>
              <a:rPr lang="uk-UA" sz="2400" dirty="0"/>
              <a:t>Тип </a:t>
            </a:r>
            <a:r>
              <a:rPr lang="en-US" sz="2400" i="1" dirty="0"/>
              <a:t>void</a:t>
            </a:r>
            <a:r>
              <a:rPr lang="en-US" sz="2400" dirty="0"/>
              <a:t> – </a:t>
            </a:r>
            <a:r>
              <a:rPr lang="uk-UA" sz="2400" dirty="0"/>
              <a:t>відсутні дані</a:t>
            </a:r>
          </a:p>
          <a:p>
            <a:pPr lvl="1"/>
            <a:r>
              <a:rPr lang="uk-UA" sz="2800" dirty="0"/>
              <a:t>Вказівники, наприклад </a:t>
            </a:r>
            <a:r>
              <a:rPr lang="en-US" sz="2800" i="1" dirty="0" err="1"/>
              <a:t>int</a:t>
            </a:r>
            <a:r>
              <a:rPr lang="en-US" sz="2800" dirty="0"/>
              <a:t>*</a:t>
            </a:r>
            <a:endParaRPr lang="uk-UA" sz="2800" dirty="0"/>
          </a:p>
          <a:p>
            <a:pPr lvl="1"/>
            <a:r>
              <a:rPr lang="uk-UA" sz="2800" dirty="0"/>
              <a:t>Масиви, наприклад </a:t>
            </a:r>
            <a:r>
              <a:rPr lang="en-US" sz="2800" i="1" dirty="0"/>
              <a:t>char</a:t>
            </a:r>
            <a:r>
              <a:rPr lang="en-US" sz="2800" dirty="0"/>
              <a:t>[]</a:t>
            </a:r>
            <a:endParaRPr lang="uk-UA" sz="2800" dirty="0"/>
          </a:p>
          <a:p>
            <a:pPr lvl="1"/>
            <a:r>
              <a:rPr lang="uk-UA" sz="2800" dirty="0"/>
              <a:t>Посилання, наприклад </a:t>
            </a:r>
            <a:r>
              <a:rPr lang="en-US" sz="2800" i="1" dirty="0" err="1"/>
              <a:t>int</a:t>
            </a:r>
            <a:r>
              <a:rPr lang="en-US" sz="2800" dirty="0" smtClean="0"/>
              <a:t>&amp;</a:t>
            </a:r>
            <a:endParaRPr lang="uk-UA" sz="2800" dirty="0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7688686" y="1493949"/>
            <a:ext cx="4257541" cy="2498502"/>
          </a:xfrm>
        </p:spPr>
        <p:txBody>
          <a:bodyPr>
            <a:normAutofit/>
          </a:bodyPr>
          <a:lstStyle/>
          <a:p>
            <a:pPr lvl="0"/>
            <a:r>
              <a:rPr lang="uk-UA" dirty="0"/>
              <a:t>Оголошені користувачем</a:t>
            </a:r>
          </a:p>
          <a:p>
            <a:pPr lvl="1"/>
            <a:r>
              <a:rPr lang="uk-UA" dirty="0"/>
              <a:t>Переліки</a:t>
            </a:r>
            <a:r>
              <a:rPr lang="en-US" dirty="0"/>
              <a:t> – </a:t>
            </a:r>
            <a:r>
              <a:rPr lang="en-US" i="1" dirty="0"/>
              <a:t>enum</a:t>
            </a:r>
            <a:endParaRPr lang="uk-UA" dirty="0"/>
          </a:p>
          <a:p>
            <a:pPr lvl="1"/>
            <a:r>
              <a:rPr lang="uk-UA" dirty="0"/>
              <a:t>Структури</a:t>
            </a:r>
            <a:r>
              <a:rPr lang="en-US" dirty="0"/>
              <a:t> – </a:t>
            </a:r>
            <a:r>
              <a:rPr lang="en-US" i="1" dirty="0"/>
              <a:t>struct</a:t>
            </a:r>
            <a:endParaRPr lang="uk-UA" dirty="0"/>
          </a:p>
          <a:p>
            <a:pPr lvl="1"/>
            <a:r>
              <a:rPr lang="uk-UA" dirty="0"/>
              <a:t>Класи</a:t>
            </a:r>
            <a:r>
              <a:rPr lang="en-US" dirty="0"/>
              <a:t> – </a:t>
            </a:r>
            <a:r>
              <a:rPr lang="en-US" i="1" dirty="0"/>
              <a:t>class</a:t>
            </a:r>
            <a:endParaRPr lang="uk-UA" dirty="0"/>
          </a:p>
          <a:p>
            <a:pPr lvl="1"/>
            <a:r>
              <a:rPr lang="uk-UA" dirty="0"/>
              <a:t>Бітові поля</a:t>
            </a:r>
          </a:p>
          <a:p>
            <a:pPr lvl="1"/>
            <a:r>
              <a:rPr lang="uk-UA" dirty="0"/>
              <a:t>Об’єднання</a:t>
            </a:r>
          </a:p>
          <a:p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7328079" y="4490267"/>
            <a:ext cx="4386328" cy="17366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uk-UA" sz="2400" i="1" dirty="0"/>
              <a:t>Вбудованим називають тип даних, інформацією про який (назва, кодування, операції) володіє компілятор</a:t>
            </a:r>
          </a:p>
        </p:txBody>
      </p:sp>
    </p:spTree>
    <p:extLst>
      <p:ext uri="{BB962C8B-B14F-4D97-AF65-F5344CB8AC3E}">
        <p14:creationId xmlns:p14="http://schemas.microsoft.com/office/powerpoint/2010/main" val="182169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337"/>
          </a:xfrm>
        </p:spPr>
        <p:txBody>
          <a:bodyPr/>
          <a:lstStyle/>
          <a:p>
            <a:r>
              <a:rPr lang="uk-UA" dirty="0" smtClean="0"/>
              <a:t>Логічний тип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bool</a:t>
            </a:r>
            <a:endParaRPr lang="uk-UA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Місце для вмісту 5"/>
          <p:cNvSpPr>
            <a:spLocks noGrp="1"/>
          </p:cNvSpPr>
          <p:nvPr>
            <p:ph idx="1"/>
          </p:nvPr>
        </p:nvSpPr>
        <p:spPr>
          <a:xfrm>
            <a:off x="838200" y="1120462"/>
            <a:ext cx="10515600" cy="5409127"/>
          </a:xfrm>
        </p:spPr>
        <p:txBody>
          <a:bodyPr>
            <a:normAutofit/>
          </a:bodyPr>
          <a:lstStyle/>
          <a:p>
            <a:r>
              <a:rPr lang="uk-UA" dirty="0"/>
              <a:t>М</a:t>
            </a:r>
            <a:r>
              <a:rPr lang="uk-UA" dirty="0" smtClean="0"/>
              <a:t>істить </a:t>
            </a:r>
            <a:r>
              <a:rPr lang="uk-UA" dirty="0"/>
              <a:t>лише два значення: </a:t>
            </a:r>
            <a:endParaRPr lang="en-US" dirty="0" smtClean="0"/>
          </a:p>
          <a:p>
            <a:pPr lvl="1"/>
            <a:r>
              <a:rPr lang="en-US" i="1" dirty="0" smtClean="0"/>
              <a:t>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false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dirty="0"/>
              <a:t>– </a:t>
            </a:r>
            <a:r>
              <a:rPr lang="uk-UA" dirty="0"/>
              <a:t>хиба, код 0; </a:t>
            </a:r>
            <a:endParaRPr lang="en-US" dirty="0" smtClean="0"/>
          </a:p>
          <a:p>
            <a:pPr lvl="1"/>
            <a:r>
              <a:rPr lang="en-US" i="1" dirty="0" smtClean="0"/>
              <a:t>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true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dirty="0"/>
              <a:t>–</a:t>
            </a:r>
            <a:r>
              <a:rPr lang="uk-UA" dirty="0"/>
              <a:t> істина, код </a:t>
            </a:r>
            <a:r>
              <a:rPr lang="uk-UA" dirty="0" smtClean="0"/>
              <a:t>1</a:t>
            </a:r>
            <a:r>
              <a:rPr lang="en-US" dirty="0" smtClean="0"/>
              <a:t>;</a:t>
            </a:r>
          </a:p>
          <a:p>
            <a:pPr lvl="1"/>
            <a:r>
              <a:rPr lang="uk-UA" dirty="0"/>
              <a:t>У пам’яті займає 1 </a:t>
            </a:r>
            <a:r>
              <a:rPr lang="uk-UA" dirty="0" smtClean="0"/>
              <a:t>байт: 0000 0000 ==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false</a:t>
            </a:r>
            <a:r>
              <a:rPr lang="en-US" dirty="0" smtClean="0"/>
              <a:t>;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true</a:t>
            </a:r>
            <a:r>
              <a:rPr lang="en-US" dirty="0" smtClean="0"/>
              <a:t>, </a:t>
            </a:r>
            <a:r>
              <a:rPr lang="uk-UA" dirty="0" smtClean="0"/>
              <a:t>якщо хоча б один біт != 0</a:t>
            </a:r>
          </a:p>
          <a:p>
            <a:r>
              <a:rPr lang="uk-UA" dirty="0" smtClean="0"/>
              <a:t>Операції:</a:t>
            </a:r>
          </a:p>
          <a:p>
            <a:pPr lvl="1"/>
            <a:r>
              <a:rPr lang="uk-UA" dirty="0"/>
              <a:t>логічні: </a:t>
            </a:r>
            <a:r>
              <a:rPr lang="uk-UA" b="1" dirty="0"/>
              <a:t>!</a:t>
            </a:r>
            <a:r>
              <a:rPr lang="uk-UA" dirty="0"/>
              <a:t> (заперечення), </a:t>
            </a:r>
            <a:r>
              <a:rPr lang="en-US" b="1" dirty="0"/>
              <a:t>&amp;&amp;</a:t>
            </a:r>
            <a:r>
              <a:rPr lang="uk-UA" dirty="0"/>
              <a:t> (кон’юнкція), </a:t>
            </a:r>
            <a:r>
              <a:rPr lang="en-US" b="1" dirty="0"/>
              <a:t>||</a:t>
            </a:r>
            <a:r>
              <a:rPr lang="uk-UA" dirty="0"/>
              <a:t> (диз’юнкція);</a:t>
            </a:r>
          </a:p>
          <a:p>
            <a:pPr lvl="1"/>
            <a:r>
              <a:rPr lang="uk-UA" dirty="0"/>
              <a:t>порівняння: </a:t>
            </a:r>
            <a:r>
              <a:rPr lang="uk-UA" b="1" dirty="0"/>
              <a:t>&lt;</a:t>
            </a:r>
            <a:r>
              <a:rPr lang="uk-UA" dirty="0"/>
              <a:t>, </a:t>
            </a:r>
            <a:r>
              <a:rPr lang="uk-UA" b="1" dirty="0"/>
              <a:t>&gt;</a:t>
            </a:r>
            <a:r>
              <a:rPr lang="uk-UA" dirty="0"/>
              <a:t>, </a:t>
            </a:r>
            <a:r>
              <a:rPr lang="uk-UA" b="1" dirty="0"/>
              <a:t>&gt;=</a:t>
            </a:r>
            <a:r>
              <a:rPr lang="uk-UA" dirty="0"/>
              <a:t>, </a:t>
            </a:r>
            <a:r>
              <a:rPr lang="uk-UA" b="1" dirty="0"/>
              <a:t>&lt;=</a:t>
            </a:r>
            <a:r>
              <a:rPr lang="uk-UA" dirty="0"/>
              <a:t>, </a:t>
            </a:r>
            <a:r>
              <a:rPr lang="uk-UA" b="1" dirty="0"/>
              <a:t>==</a:t>
            </a:r>
            <a:r>
              <a:rPr lang="uk-UA" dirty="0"/>
              <a:t> (рівне), </a:t>
            </a:r>
            <a:r>
              <a:rPr lang="uk-UA" b="1" dirty="0"/>
              <a:t>!=</a:t>
            </a:r>
            <a:r>
              <a:rPr lang="uk-UA" dirty="0"/>
              <a:t> (не рівне);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false</a:t>
            </a:r>
            <a:r>
              <a:rPr lang="uk-UA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uk-UA" dirty="0"/>
              <a:t>&lt;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true</a:t>
            </a:r>
            <a:r>
              <a:rPr lang="uk-UA" dirty="0"/>
              <a:t>;</a:t>
            </a:r>
          </a:p>
          <a:p>
            <a:pPr lvl="1"/>
            <a:r>
              <a:rPr lang="uk-UA" dirty="0"/>
              <a:t>виведення в потік </a:t>
            </a:r>
            <a:r>
              <a:rPr lang="ru-RU" b="1" dirty="0"/>
              <a:t>&lt;&lt;</a:t>
            </a:r>
            <a:r>
              <a:rPr lang="ru-RU" dirty="0"/>
              <a:t>, </a:t>
            </a:r>
            <a:r>
              <a:rPr lang="uk-UA" dirty="0"/>
              <a:t>введення з потоку </a:t>
            </a:r>
            <a:r>
              <a:rPr lang="ru-RU" b="1" dirty="0"/>
              <a:t>&gt;&gt;</a:t>
            </a:r>
            <a:r>
              <a:rPr lang="ru-RU" dirty="0"/>
              <a:t> </a:t>
            </a:r>
            <a:r>
              <a:rPr lang="uk-UA" dirty="0"/>
              <a:t>(вводити потрібно числа: нуль позначає хибу, не нуль – істину);</a:t>
            </a:r>
          </a:p>
          <a:p>
            <a:pPr lvl="1"/>
            <a:r>
              <a:rPr lang="uk-UA" dirty="0"/>
              <a:t>присвоєння =, наприклад: </a:t>
            </a:r>
            <a:r>
              <a:rPr lang="uk-UA" dirty="0" smtClean="0"/>
              <a:t>    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bool</a:t>
            </a:r>
            <a:r>
              <a:rPr lang="en-US" i="1" dirty="0" smtClean="0"/>
              <a:t> </a:t>
            </a:r>
            <a:r>
              <a:rPr lang="en-US" i="1" dirty="0"/>
              <a:t>a </a:t>
            </a:r>
            <a:r>
              <a:rPr lang="en-US" dirty="0"/>
              <a:t>=</a:t>
            </a:r>
            <a:r>
              <a:rPr lang="en-US" i="1" dirty="0"/>
              <a:t>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true</a:t>
            </a:r>
            <a:r>
              <a:rPr lang="en-US" dirty="0"/>
              <a:t>;</a:t>
            </a:r>
            <a:r>
              <a:rPr lang="en-US" i="1" dirty="0"/>
              <a:t> </a:t>
            </a:r>
            <a:r>
              <a:rPr lang="uk-UA" i="1" dirty="0" smtClean="0"/>
              <a:t/>
            </a:r>
            <a:br>
              <a:rPr lang="uk-UA" i="1" dirty="0" smtClean="0"/>
            </a:br>
            <a:r>
              <a:rPr lang="uk-UA" i="1" dirty="0" smtClean="0"/>
              <a:t>                        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bool</a:t>
            </a:r>
            <a:r>
              <a:rPr lang="en-US" i="1" dirty="0" smtClean="0"/>
              <a:t> </a:t>
            </a:r>
            <a:r>
              <a:rPr lang="en-US" i="1" dirty="0"/>
              <a:t>b, c</a:t>
            </a:r>
            <a:r>
              <a:rPr lang="en-US" dirty="0"/>
              <a:t>;</a:t>
            </a:r>
            <a:r>
              <a:rPr lang="en-US" i="1" dirty="0"/>
              <a:t> </a:t>
            </a:r>
            <a:r>
              <a:rPr lang="uk-UA" i="1" dirty="0" smtClean="0"/>
              <a:t>    </a:t>
            </a:r>
            <a:r>
              <a:rPr lang="en-US" i="1" dirty="0" smtClean="0"/>
              <a:t>b </a:t>
            </a:r>
            <a:r>
              <a:rPr lang="en-US" dirty="0"/>
              <a:t>=</a:t>
            </a:r>
            <a:r>
              <a:rPr lang="en-US" i="1" dirty="0"/>
              <a:t>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false</a:t>
            </a:r>
            <a:r>
              <a:rPr lang="en-US" dirty="0"/>
              <a:t>;</a:t>
            </a:r>
            <a:r>
              <a:rPr lang="en-US" i="1" dirty="0"/>
              <a:t> </a:t>
            </a:r>
            <a:r>
              <a:rPr lang="uk-UA" i="1" dirty="0" smtClean="0"/>
              <a:t>    </a:t>
            </a:r>
            <a:r>
              <a:rPr lang="en-US" i="1" dirty="0" smtClean="0"/>
              <a:t>c </a:t>
            </a:r>
            <a:r>
              <a:rPr lang="en-US" dirty="0"/>
              <a:t>=</a:t>
            </a:r>
            <a:r>
              <a:rPr lang="en-US" i="1" dirty="0"/>
              <a:t> a </a:t>
            </a:r>
            <a:r>
              <a:rPr lang="en-US" dirty="0"/>
              <a:t>&amp;&amp;</a:t>
            </a:r>
            <a:r>
              <a:rPr lang="en-US" i="1" dirty="0"/>
              <a:t> b</a:t>
            </a:r>
            <a:r>
              <a:rPr lang="en-US" dirty="0"/>
              <a:t>;</a:t>
            </a:r>
            <a:endParaRPr lang="uk-UA" dirty="0"/>
          </a:p>
          <a:p>
            <a:pPr lvl="1"/>
            <a:r>
              <a:rPr lang="uk-UA" dirty="0"/>
              <a:t>арифметичні (бо логічний є різновидом цілого), але робити цього не варто (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true</a:t>
            </a:r>
            <a:r>
              <a:rPr lang="en-US" dirty="0"/>
              <a:t> </a:t>
            </a:r>
            <a:r>
              <a:rPr lang="uk-UA" dirty="0"/>
              <a:t>+</a:t>
            </a:r>
            <a:r>
              <a:rPr lang="en-US" dirty="0"/>
              <a:t> 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true</a:t>
            </a:r>
            <a:r>
              <a:rPr lang="en-US" dirty="0"/>
              <a:t> </a:t>
            </a:r>
            <a:r>
              <a:rPr lang="uk-UA" dirty="0"/>
              <a:t>==</a:t>
            </a:r>
            <a:r>
              <a:rPr lang="en-US" dirty="0"/>
              <a:t> 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true</a:t>
            </a:r>
            <a:r>
              <a:rPr lang="uk-UA" dirty="0" smtClean="0"/>
              <a:t>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6833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i="1" dirty="0"/>
              <a:t>Таблиця істинності логічних операторів</a:t>
            </a:r>
            <a:endParaRPr lang="uk-UA" dirty="0"/>
          </a:p>
        </p:txBody>
      </p:sp>
      <p:graphicFrame>
        <p:nvGraphicFramePr>
          <p:cNvPr id="4" name="Таблиця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047482"/>
              </p:ext>
            </p:extLst>
          </p:nvPr>
        </p:nvGraphicFramePr>
        <p:xfrm>
          <a:off x="978793" y="1790164"/>
          <a:ext cx="10187190" cy="376063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037438"/>
                <a:gridCol w="2037438"/>
                <a:gridCol w="2037438"/>
                <a:gridCol w="2037438"/>
                <a:gridCol w="2037438"/>
              </a:tblGrid>
              <a:tr h="7521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uk-UA" sz="2400" dirty="0">
                        <a:solidFill>
                          <a:sysClr val="windowText" lastClr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/>
                        </a:rPr>
                        <a:t>b</a:t>
                      </a:r>
                      <a:endParaRPr lang="uk-UA" sz="2400" dirty="0">
                        <a:solidFill>
                          <a:sysClr val="windowText" lastClr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/>
                        </a:rPr>
                        <a:t>! a</a:t>
                      </a:r>
                      <a:endParaRPr lang="uk-UA" sz="2400" dirty="0">
                        <a:solidFill>
                          <a:sysClr val="windowText" lastClr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/>
                        </a:rPr>
                        <a:t>a &amp;&amp; b</a:t>
                      </a:r>
                      <a:endParaRPr lang="uk-UA" sz="2400" dirty="0">
                        <a:solidFill>
                          <a:sysClr val="windowText" lastClr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/>
                        </a:rPr>
                        <a:t>a || b</a:t>
                      </a:r>
                      <a:endParaRPr lang="uk-UA" sz="2400" dirty="0">
                        <a:solidFill>
                          <a:sysClr val="windowText" lastClr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21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0</a:t>
                      </a:r>
                      <a:endParaRPr lang="uk-UA" sz="2400" b="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uk-UA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uk-UA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uk-UA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uk-UA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21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0</a:t>
                      </a:r>
                      <a:endParaRPr lang="uk-UA" sz="2400" b="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uk-UA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uk-UA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uk-UA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uk-UA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21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uk-UA" sz="2400" b="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uk-UA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uk-UA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uk-UA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uk-UA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21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1</a:t>
                      </a:r>
                      <a:endParaRPr lang="uk-UA" sz="2400" b="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uk-UA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uk-UA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uk-UA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uk-UA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93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579"/>
          </a:xfrm>
        </p:spPr>
        <p:txBody>
          <a:bodyPr/>
          <a:lstStyle/>
          <a:p>
            <a:r>
              <a:rPr lang="uk-UA" dirty="0" smtClean="0"/>
              <a:t>Літерні типи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char</a:t>
            </a:r>
            <a:r>
              <a:rPr lang="en-US" dirty="0" smtClean="0"/>
              <a:t>, </a:t>
            </a:r>
            <a:r>
              <a:rPr lang="en-US" b="1" i="1" dirty="0" err="1" smtClean="0"/>
              <a:t>wchar_t</a:t>
            </a:r>
            <a:endParaRPr lang="uk-UA" b="1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094704"/>
            <a:ext cx="10515600" cy="5460642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char</a:t>
            </a:r>
            <a:r>
              <a:rPr lang="en-US" i="1" dirty="0" smtClean="0"/>
              <a:t> </a:t>
            </a:r>
            <a:r>
              <a:rPr lang="uk-UA" dirty="0" smtClean="0"/>
              <a:t>займає </a:t>
            </a:r>
            <a:r>
              <a:rPr lang="uk-UA" dirty="0"/>
              <a:t>1 байт, містить </a:t>
            </a:r>
            <a:r>
              <a:rPr lang="en-US" dirty="0"/>
              <a:t>ASCII</a:t>
            </a:r>
            <a:r>
              <a:rPr lang="uk-UA" dirty="0"/>
              <a:t> коди (діапазон від 0 до 255</a:t>
            </a:r>
            <a:r>
              <a:rPr lang="uk-UA" dirty="0" smtClean="0"/>
              <a:t>)</a:t>
            </a:r>
            <a:endParaRPr lang="en-US" dirty="0" smtClean="0"/>
          </a:p>
          <a:p>
            <a:pPr lvl="1"/>
            <a:r>
              <a:rPr lang="en-AU" dirty="0"/>
              <a:t>American Standard Code for Information </a:t>
            </a:r>
            <a:r>
              <a:rPr lang="en-AU" dirty="0" smtClean="0"/>
              <a:t>Interchange</a:t>
            </a:r>
          </a:p>
          <a:p>
            <a:pPr lvl="1"/>
            <a:r>
              <a:rPr lang="ru-RU" dirty="0" smtClean="0"/>
              <a:t> </a:t>
            </a:r>
            <a:r>
              <a:rPr lang="ru-RU" dirty="0" smtClean="0">
                <a:solidFill>
                  <a:srgbClr val="C00000"/>
                </a:solidFill>
              </a:rPr>
              <a:t>'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ru-RU" dirty="0">
                <a:solidFill>
                  <a:srgbClr val="C00000"/>
                </a:solidFill>
              </a:rPr>
              <a:t>'</a:t>
            </a:r>
            <a:r>
              <a:rPr lang="ru-RU" dirty="0"/>
              <a:t> – </a:t>
            </a:r>
            <a:r>
              <a:rPr lang="uk-UA" dirty="0"/>
              <a:t>велика літера </a:t>
            </a:r>
            <a:r>
              <a:rPr lang="uk-UA" i="1" dirty="0"/>
              <a:t>а</a:t>
            </a:r>
            <a:r>
              <a:rPr lang="uk-UA" dirty="0"/>
              <a:t>, </a:t>
            </a:r>
            <a:r>
              <a:rPr lang="ru-RU" dirty="0">
                <a:solidFill>
                  <a:srgbClr val="C00000"/>
                </a:solidFill>
              </a:rPr>
              <a:t>'а'</a:t>
            </a:r>
            <a:r>
              <a:rPr lang="ru-RU" dirty="0"/>
              <a:t> – </a:t>
            </a:r>
            <a:r>
              <a:rPr lang="uk-UA" dirty="0"/>
              <a:t>мала літера </a:t>
            </a:r>
            <a:r>
              <a:rPr lang="uk-UA" i="1" dirty="0"/>
              <a:t>а</a:t>
            </a:r>
            <a:r>
              <a:rPr lang="uk-UA" dirty="0"/>
              <a:t>, </a:t>
            </a:r>
            <a:r>
              <a:rPr lang="ru-RU" dirty="0">
                <a:solidFill>
                  <a:srgbClr val="C00000"/>
                </a:solidFill>
              </a:rPr>
              <a:t>'5'</a:t>
            </a:r>
            <a:r>
              <a:rPr lang="ru-RU" dirty="0"/>
              <a:t> –</a:t>
            </a:r>
            <a:r>
              <a:rPr lang="uk-UA" dirty="0"/>
              <a:t> літера (цифра) п’ять, її код відрізняється від числа 5, </a:t>
            </a:r>
            <a:r>
              <a:rPr lang="ru-RU" dirty="0">
                <a:solidFill>
                  <a:srgbClr val="C00000"/>
                </a:solidFill>
              </a:rPr>
              <a:t>'+'</a:t>
            </a:r>
            <a:r>
              <a:rPr lang="ru-RU" dirty="0"/>
              <a:t> –</a:t>
            </a:r>
            <a:r>
              <a:rPr lang="uk-UA" dirty="0"/>
              <a:t> літера плюс</a:t>
            </a:r>
            <a:r>
              <a:rPr lang="ru-RU" dirty="0"/>
              <a:t>, </a:t>
            </a:r>
            <a:r>
              <a:rPr lang="ru-RU" dirty="0">
                <a:solidFill>
                  <a:srgbClr val="C00000"/>
                </a:solidFill>
              </a:rPr>
              <a:t>'  '</a:t>
            </a:r>
            <a:r>
              <a:rPr lang="ru-RU" dirty="0"/>
              <a:t> – </a:t>
            </a:r>
            <a:r>
              <a:rPr lang="uk-UA" dirty="0" smtClean="0"/>
              <a:t>пропуск</a:t>
            </a:r>
            <a:endParaRPr lang="en-US" dirty="0" smtClean="0"/>
          </a:p>
          <a:p>
            <a:pPr lvl="1"/>
            <a:r>
              <a:rPr lang="uk-UA" dirty="0" smtClean="0"/>
              <a:t>спеціальні літери: </a:t>
            </a:r>
            <a:r>
              <a:rPr lang="uk-UA" dirty="0">
                <a:solidFill>
                  <a:srgbClr val="C00000"/>
                </a:solidFill>
              </a:rPr>
              <a:t>'\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uk-UA" dirty="0">
                <a:solidFill>
                  <a:srgbClr val="C00000"/>
                </a:solidFill>
              </a:rPr>
              <a:t>'</a:t>
            </a:r>
            <a:r>
              <a:rPr lang="uk-UA" dirty="0"/>
              <a:t> – кінець рядка; </a:t>
            </a:r>
            <a:r>
              <a:rPr lang="uk-UA" dirty="0">
                <a:solidFill>
                  <a:srgbClr val="C00000"/>
                </a:solidFill>
              </a:rPr>
              <a:t>'\</a:t>
            </a:r>
            <a:r>
              <a:rPr lang="en-US" dirty="0">
                <a:solidFill>
                  <a:srgbClr val="C00000"/>
                </a:solidFill>
              </a:rPr>
              <a:t>r</a:t>
            </a:r>
            <a:r>
              <a:rPr lang="uk-UA" dirty="0">
                <a:solidFill>
                  <a:srgbClr val="C00000"/>
                </a:solidFill>
              </a:rPr>
              <a:t>'</a:t>
            </a:r>
            <a:r>
              <a:rPr lang="uk-UA" dirty="0"/>
              <a:t> – перевід каретки; </a:t>
            </a:r>
            <a:r>
              <a:rPr lang="uk-UA" dirty="0">
                <a:solidFill>
                  <a:srgbClr val="C00000"/>
                </a:solidFill>
              </a:rPr>
              <a:t>'\</a:t>
            </a:r>
            <a:r>
              <a:rPr lang="en-US" dirty="0">
                <a:solidFill>
                  <a:srgbClr val="C00000"/>
                </a:solidFill>
              </a:rPr>
              <a:t>f</a:t>
            </a:r>
            <a:r>
              <a:rPr lang="uk-UA" dirty="0">
                <a:solidFill>
                  <a:srgbClr val="C00000"/>
                </a:solidFill>
              </a:rPr>
              <a:t>'</a:t>
            </a:r>
            <a:r>
              <a:rPr lang="uk-UA" dirty="0"/>
              <a:t> – кінець сторінки</a:t>
            </a:r>
            <a:r>
              <a:rPr lang="uk-UA" dirty="0" smtClean="0"/>
              <a:t>; </a:t>
            </a:r>
            <a:r>
              <a:rPr lang="ru-RU" dirty="0" smtClean="0">
                <a:solidFill>
                  <a:srgbClr val="C00000"/>
                </a:solidFill>
              </a:rPr>
              <a:t>'\</a:t>
            </a:r>
            <a:r>
              <a:rPr lang="en-US" dirty="0">
                <a:solidFill>
                  <a:srgbClr val="C00000"/>
                </a:solidFill>
              </a:rPr>
              <a:t>t</a:t>
            </a:r>
            <a:r>
              <a:rPr lang="ru-RU" dirty="0">
                <a:solidFill>
                  <a:srgbClr val="C00000"/>
                </a:solidFill>
              </a:rPr>
              <a:t>'</a:t>
            </a:r>
            <a:r>
              <a:rPr lang="ru-RU" dirty="0"/>
              <a:t> –</a:t>
            </a:r>
            <a:r>
              <a:rPr lang="uk-UA" dirty="0"/>
              <a:t> горизонтальна табуляція (відступ на декілька літер</a:t>
            </a:r>
            <a:r>
              <a:rPr lang="uk-UA" dirty="0" smtClean="0"/>
              <a:t>); </a:t>
            </a:r>
            <a:br>
              <a:rPr lang="uk-UA" dirty="0" smtClean="0"/>
            </a:br>
            <a:r>
              <a:rPr lang="ru-RU" dirty="0" smtClean="0">
                <a:solidFill>
                  <a:srgbClr val="C00000"/>
                </a:solidFill>
              </a:rPr>
              <a:t>'\</a:t>
            </a:r>
            <a:r>
              <a:rPr lang="en-US" dirty="0">
                <a:solidFill>
                  <a:srgbClr val="C00000"/>
                </a:solidFill>
              </a:rPr>
              <a:t>v</a:t>
            </a:r>
            <a:r>
              <a:rPr lang="ru-RU" dirty="0">
                <a:solidFill>
                  <a:srgbClr val="C00000"/>
                </a:solidFill>
              </a:rPr>
              <a:t>'</a:t>
            </a:r>
            <a:r>
              <a:rPr lang="ru-RU" dirty="0"/>
              <a:t> – </a:t>
            </a:r>
            <a:r>
              <a:rPr lang="uk-UA" dirty="0"/>
              <a:t>вертикальна табуляція (відступ на декілька рядків</a:t>
            </a:r>
            <a:r>
              <a:rPr lang="uk-UA" dirty="0" smtClean="0"/>
              <a:t>); </a:t>
            </a:r>
            <a:r>
              <a:rPr lang="ru-RU" dirty="0" smtClean="0">
                <a:solidFill>
                  <a:srgbClr val="C00000"/>
                </a:solidFill>
              </a:rPr>
              <a:t>'\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ru-RU" dirty="0">
                <a:solidFill>
                  <a:srgbClr val="C00000"/>
                </a:solidFill>
              </a:rPr>
              <a:t>'</a:t>
            </a:r>
            <a:r>
              <a:rPr lang="ru-RU" dirty="0"/>
              <a:t> –</a:t>
            </a:r>
            <a:r>
              <a:rPr lang="uk-UA" dirty="0"/>
              <a:t> звук</a:t>
            </a:r>
            <a:r>
              <a:rPr lang="uk-UA" dirty="0" smtClean="0"/>
              <a:t>;</a:t>
            </a:r>
            <a:br>
              <a:rPr lang="uk-UA" dirty="0" smtClean="0"/>
            </a:br>
            <a:r>
              <a:rPr lang="ru-RU" dirty="0" smtClean="0">
                <a:solidFill>
                  <a:srgbClr val="C00000"/>
                </a:solidFill>
              </a:rPr>
              <a:t>'\</a:t>
            </a:r>
            <a:r>
              <a:rPr lang="en-US" dirty="0">
                <a:solidFill>
                  <a:srgbClr val="C00000"/>
                </a:solidFill>
              </a:rPr>
              <a:t>b</a:t>
            </a:r>
            <a:r>
              <a:rPr lang="ru-RU" dirty="0">
                <a:solidFill>
                  <a:srgbClr val="C00000"/>
                </a:solidFill>
              </a:rPr>
              <a:t>'</a:t>
            </a:r>
            <a:r>
              <a:rPr lang="ru-RU" dirty="0"/>
              <a:t> –</a:t>
            </a:r>
            <a:r>
              <a:rPr lang="uk-UA" dirty="0"/>
              <a:t> повернення на одну літеру назад</a:t>
            </a:r>
            <a:r>
              <a:rPr lang="uk-UA" dirty="0" smtClean="0"/>
              <a:t>; </a:t>
            </a:r>
            <a:r>
              <a:rPr lang="ru-RU" dirty="0" smtClean="0">
                <a:solidFill>
                  <a:srgbClr val="C00000"/>
                </a:solidFill>
              </a:rPr>
              <a:t>'\\'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uk-UA" dirty="0"/>
              <a:t> зворотна похила</a:t>
            </a:r>
            <a:r>
              <a:rPr lang="uk-UA" dirty="0" smtClean="0"/>
              <a:t>;</a:t>
            </a:r>
            <a:br>
              <a:rPr lang="uk-UA" dirty="0" smtClean="0"/>
            </a:br>
            <a:r>
              <a:rPr lang="ru-RU" dirty="0" smtClean="0">
                <a:solidFill>
                  <a:srgbClr val="C00000"/>
                </a:solidFill>
              </a:rPr>
              <a:t>'\''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uk-UA" dirty="0"/>
              <a:t> апостроф; </a:t>
            </a:r>
            <a:r>
              <a:rPr lang="ru-RU" dirty="0">
                <a:solidFill>
                  <a:srgbClr val="C00000"/>
                </a:solidFill>
              </a:rPr>
              <a:t>'\"'</a:t>
            </a:r>
            <a:r>
              <a:rPr lang="ru-RU" dirty="0"/>
              <a:t> –</a:t>
            </a:r>
            <a:r>
              <a:rPr lang="uk-UA" dirty="0"/>
              <a:t> лапки; </a:t>
            </a:r>
            <a:r>
              <a:rPr lang="ru-RU" dirty="0">
                <a:solidFill>
                  <a:srgbClr val="C00000"/>
                </a:solidFill>
              </a:rPr>
              <a:t>'\</a:t>
            </a:r>
            <a:r>
              <a:rPr lang="uk-UA" dirty="0">
                <a:solidFill>
                  <a:srgbClr val="C00000"/>
                </a:solidFill>
              </a:rPr>
              <a:t>?</a:t>
            </a:r>
            <a:r>
              <a:rPr lang="ru-RU" dirty="0">
                <a:solidFill>
                  <a:srgbClr val="C00000"/>
                </a:solidFill>
              </a:rPr>
              <a:t>'</a:t>
            </a:r>
            <a:r>
              <a:rPr lang="ru-RU" dirty="0"/>
              <a:t> –</a:t>
            </a:r>
            <a:r>
              <a:rPr lang="uk-UA" dirty="0"/>
              <a:t> знак питання</a:t>
            </a:r>
            <a:r>
              <a:rPr lang="uk-UA" dirty="0" smtClean="0"/>
              <a:t>; </a:t>
            </a:r>
            <a:r>
              <a:rPr lang="ru-RU" dirty="0" smtClean="0">
                <a:solidFill>
                  <a:srgbClr val="C00000"/>
                </a:solidFill>
              </a:rPr>
              <a:t>'\</a:t>
            </a:r>
            <a:r>
              <a:rPr lang="ru-RU" dirty="0">
                <a:solidFill>
                  <a:srgbClr val="C00000"/>
                </a:solidFill>
              </a:rPr>
              <a:t>0'</a:t>
            </a:r>
            <a:r>
              <a:rPr lang="ru-RU" dirty="0"/>
              <a:t> –</a:t>
            </a:r>
            <a:r>
              <a:rPr lang="uk-UA" dirty="0"/>
              <a:t> літера з кодом нуль</a:t>
            </a:r>
            <a:r>
              <a:rPr lang="uk-UA" dirty="0" smtClean="0"/>
              <a:t>.</a:t>
            </a:r>
          </a:p>
          <a:p>
            <a:r>
              <a:rPr lang="en-US" i="1" dirty="0" err="1"/>
              <a:t>wchar</a:t>
            </a:r>
            <a:r>
              <a:rPr lang="uk-UA" i="1" dirty="0"/>
              <a:t>_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uk-UA" dirty="0"/>
              <a:t>займає 2 байти, містить коди </a:t>
            </a:r>
            <a:r>
              <a:rPr lang="en-US" dirty="0"/>
              <a:t>UNICODE</a:t>
            </a:r>
            <a:r>
              <a:rPr lang="uk-UA" dirty="0"/>
              <a:t> </a:t>
            </a:r>
            <a:r>
              <a:rPr lang="uk-UA" dirty="0" smtClean="0"/>
              <a:t>(від </a:t>
            </a:r>
            <a:r>
              <a:rPr lang="uk-UA" dirty="0"/>
              <a:t>0 до 65535</a:t>
            </a:r>
            <a:r>
              <a:rPr lang="uk-UA" dirty="0" smtClean="0"/>
              <a:t>)</a:t>
            </a:r>
          </a:p>
          <a:p>
            <a:pPr lvl="1"/>
            <a:r>
              <a:rPr lang="en-US" dirty="0" smtClean="0"/>
              <a:t>UNIversal CODE</a:t>
            </a:r>
            <a:endParaRPr lang="uk-UA" dirty="0" smtClean="0"/>
          </a:p>
          <a:p>
            <a:pPr lvl="1"/>
            <a:r>
              <a:rPr lang="uk-UA" dirty="0" smtClean="0"/>
              <a:t>зображення літер </a:t>
            </a:r>
            <a:r>
              <a:rPr lang="en-US" dirty="0">
                <a:solidFill>
                  <a:srgbClr val="C00000"/>
                </a:solidFill>
              </a:rPr>
              <a:t>L</a:t>
            </a:r>
            <a:r>
              <a:rPr lang="ru-RU" dirty="0">
                <a:solidFill>
                  <a:srgbClr val="C00000"/>
                </a:solidFill>
              </a:rPr>
              <a:t>'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ru-RU" dirty="0">
                <a:solidFill>
                  <a:srgbClr val="C00000"/>
                </a:solidFill>
              </a:rPr>
              <a:t>'</a:t>
            </a:r>
            <a:r>
              <a:rPr lang="ru-RU" dirty="0"/>
              <a:t>, </a:t>
            </a:r>
            <a:r>
              <a:rPr lang="en-US" dirty="0">
                <a:solidFill>
                  <a:srgbClr val="C00000"/>
                </a:solidFill>
              </a:rPr>
              <a:t>L</a:t>
            </a:r>
            <a:r>
              <a:rPr lang="ru-RU" dirty="0">
                <a:solidFill>
                  <a:srgbClr val="C00000"/>
                </a:solidFill>
              </a:rPr>
              <a:t>'5'</a:t>
            </a:r>
            <a:r>
              <a:rPr lang="ru-RU" dirty="0"/>
              <a:t>, </a:t>
            </a:r>
            <a:r>
              <a:rPr lang="en-US" dirty="0" smtClean="0">
                <a:solidFill>
                  <a:srgbClr val="C00000"/>
                </a:solidFill>
              </a:rPr>
              <a:t>L</a:t>
            </a:r>
            <a:r>
              <a:rPr lang="ru-RU" dirty="0" smtClean="0">
                <a:solidFill>
                  <a:srgbClr val="C00000"/>
                </a:solidFill>
              </a:rPr>
              <a:t>'</a:t>
            </a:r>
            <a:r>
              <a:rPr lang="uk-UA" dirty="0" smtClean="0">
                <a:solidFill>
                  <a:srgbClr val="C00000"/>
                </a:solidFill>
              </a:rPr>
              <a:t>є</a:t>
            </a:r>
            <a:r>
              <a:rPr lang="ru-RU" dirty="0" smtClean="0">
                <a:solidFill>
                  <a:srgbClr val="C00000"/>
                </a:solidFill>
              </a:rPr>
              <a:t>‘</a:t>
            </a:r>
            <a:endParaRPr lang="en-US" dirty="0" smtClean="0"/>
          </a:p>
          <a:p>
            <a:r>
              <a:rPr lang="en-AU" dirty="0" smtClean="0"/>
              <a:t>char16_t, char32_t</a:t>
            </a:r>
            <a:endParaRPr lang="uk-UA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10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Логічні вирази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339403"/>
            <a:ext cx="5181600" cy="4837560"/>
          </a:xfrm>
        </p:spPr>
        <p:txBody>
          <a:bodyPr>
            <a:normAutofit/>
          </a:bodyPr>
          <a:lstStyle/>
          <a:p>
            <a:r>
              <a:rPr lang="uk-UA" dirty="0" smtClean="0"/>
              <a:t>число </a:t>
            </a:r>
            <a:r>
              <a:rPr lang="uk-UA" i="1" dirty="0" smtClean="0"/>
              <a:t>х</a:t>
            </a:r>
            <a:r>
              <a:rPr lang="uk-UA" dirty="0" smtClean="0"/>
              <a:t> – </a:t>
            </a:r>
            <a:r>
              <a:rPr lang="uk-UA" dirty="0" err="1" smtClean="0"/>
              <a:t>додатнє</a:t>
            </a:r>
            <a:r>
              <a:rPr lang="uk-UA" dirty="0" smtClean="0"/>
              <a:t>: </a:t>
            </a:r>
            <a:endParaRPr lang="en-US" dirty="0" smtClean="0"/>
          </a:p>
          <a:p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 [ </a:t>
            </a:r>
            <a:r>
              <a:rPr lang="en-US" i="1" dirty="0" smtClean="0">
                <a:sym typeface="Symbol" panose="05050102010706020507" pitchFamily="18" charset="2"/>
              </a:rPr>
              <a:t>a</a:t>
            </a:r>
            <a:r>
              <a:rPr lang="en-US" dirty="0" smtClean="0">
                <a:sym typeface="Symbol" panose="05050102010706020507" pitchFamily="18" charset="2"/>
              </a:rPr>
              <a:t>; </a:t>
            </a:r>
            <a:r>
              <a:rPr lang="en-US" i="1" dirty="0" smtClean="0">
                <a:sym typeface="Symbol" panose="05050102010706020507" pitchFamily="18" charset="2"/>
              </a:rPr>
              <a:t>b</a:t>
            </a:r>
            <a:r>
              <a:rPr lang="en-US" dirty="0" smtClean="0">
                <a:sym typeface="Symbol" panose="05050102010706020507" pitchFamily="18" charset="2"/>
              </a:rPr>
              <a:t>]: </a:t>
            </a:r>
          </a:p>
          <a:p>
            <a:r>
              <a:rPr lang="uk-UA" dirty="0" smtClean="0">
                <a:sym typeface="Symbol" panose="05050102010706020507" pitchFamily="18" charset="2"/>
              </a:rPr>
              <a:t>літера </a:t>
            </a:r>
            <a:r>
              <a:rPr lang="uk-UA" i="1" dirty="0">
                <a:sym typeface="Symbol" panose="05050102010706020507" pitchFamily="18" charset="2"/>
              </a:rPr>
              <a:t>с</a:t>
            </a:r>
            <a:r>
              <a:rPr lang="uk-UA" dirty="0">
                <a:sym typeface="Symbol" panose="05050102010706020507" pitchFamily="18" charset="2"/>
              </a:rPr>
              <a:t> – мала латинська: 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uk-UA" dirty="0" smtClean="0">
                <a:sym typeface="Symbol" panose="05050102010706020507" pitchFamily="18" charset="2"/>
              </a:rPr>
              <a:t>літера </a:t>
            </a:r>
            <a:r>
              <a:rPr lang="uk-UA" i="1" dirty="0" smtClean="0">
                <a:sym typeface="Symbol" panose="05050102010706020507" pitchFamily="18" charset="2"/>
              </a:rPr>
              <a:t>с</a:t>
            </a:r>
            <a:r>
              <a:rPr lang="uk-UA" dirty="0" smtClean="0">
                <a:sym typeface="Symbol" panose="05050102010706020507" pitchFamily="18" charset="2"/>
              </a:rPr>
              <a:t> – голосна</a:t>
            </a:r>
            <a:r>
              <a:rPr lang="uk-UA" dirty="0" smtClean="0">
                <a:sym typeface="Symbol" panose="05050102010706020507" pitchFamily="18" charset="2"/>
              </a:rPr>
              <a:t>:</a:t>
            </a:r>
            <a:r>
              <a:rPr lang="en-US" dirty="0" smtClean="0">
                <a:sym typeface="Symbol" panose="05050102010706020507" pitchFamily="18" charset="2"/>
              </a:rPr>
              <a:t/>
            </a:r>
            <a:br>
              <a:rPr lang="en-US" dirty="0" smtClean="0">
                <a:sym typeface="Symbol" panose="05050102010706020507" pitchFamily="18" charset="2"/>
              </a:rPr>
            </a:br>
            <a:endParaRPr lang="en-US" dirty="0" smtClean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r>
              <a:rPr lang="uk-UA" dirty="0" smtClean="0"/>
              <a:t>ціле </a:t>
            </a:r>
            <a:r>
              <a:rPr lang="uk-UA" dirty="0" smtClean="0"/>
              <a:t>число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uk-UA" dirty="0" smtClean="0"/>
              <a:t>кратне 3</a:t>
            </a:r>
            <a:r>
              <a:rPr lang="uk-UA" dirty="0" smtClean="0"/>
              <a:t>:</a:t>
            </a:r>
            <a:endParaRPr lang="en-US" dirty="0" smtClean="0"/>
          </a:p>
          <a:p>
            <a:r>
              <a:rPr lang="en-US" i="1" dirty="0" smtClean="0"/>
              <a:t>x</a:t>
            </a:r>
            <a:r>
              <a:rPr lang="en-US" dirty="0" smtClean="0"/>
              <a:t> = max( 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, </a:t>
            </a:r>
            <a:r>
              <a:rPr lang="en-US" i="1" dirty="0" smtClean="0"/>
              <a:t>z</a:t>
            </a:r>
            <a:r>
              <a:rPr lang="en-US" dirty="0" smtClean="0"/>
              <a:t>): </a:t>
            </a:r>
            <a:endParaRPr lang="en-US" dirty="0" smtClean="0"/>
          </a:p>
          <a:p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 </a:t>
            </a:r>
            <a:r>
              <a:rPr lang="en-US" dirty="0" smtClean="0"/>
              <a:t>max</a:t>
            </a:r>
            <a:r>
              <a:rPr lang="en-US" dirty="0"/>
              <a:t>(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 smtClean="0"/>
              <a:t>):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               </a:t>
            </a:r>
            <a:endParaRPr lang="uk-UA" i="1" dirty="0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339403"/>
            <a:ext cx="5181600" cy="4837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x</a:t>
            </a:r>
            <a:r>
              <a:rPr lang="en-US" dirty="0"/>
              <a:t> &gt; 0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true | false</a:t>
            </a:r>
            <a:r>
              <a:rPr lang="uk-UA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i="1" dirty="0">
                <a:sym typeface="Symbol" panose="05050102010706020507" pitchFamily="18" charset="2"/>
              </a:rPr>
              <a:t>x</a:t>
            </a:r>
            <a:r>
              <a:rPr lang="en-US" dirty="0">
                <a:sym typeface="Symbol" panose="05050102010706020507" pitchFamily="18" charset="2"/>
              </a:rPr>
              <a:t> &gt;=</a:t>
            </a:r>
            <a:r>
              <a:rPr lang="en-US" i="1" dirty="0">
                <a:sym typeface="Symbol" panose="05050102010706020507" pitchFamily="18" charset="2"/>
              </a:rPr>
              <a:t> a</a:t>
            </a:r>
            <a:r>
              <a:rPr lang="en-US" dirty="0">
                <a:sym typeface="Symbol" panose="05050102010706020507" pitchFamily="18" charset="2"/>
              </a:rPr>
              <a:t> &amp;&amp; </a:t>
            </a:r>
            <a:r>
              <a:rPr lang="en-US" i="1" dirty="0">
                <a:sym typeface="Symbol" panose="05050102010706020507" pitchFamily="18" charset="2"/>
              </a:rPr>
              <a:t>x</a:t>
            </a:r>
            <a:r>
              <a:rPr lang="en-US" dirty="0">
                <a:sym typeface="Symbol" panose="05050102010706020507" pitchFamily="18" charset="2"/>
              </a:rPr>
              <a:t> &lt;= </a:t>
            </a:r>
            <a:r>
              <a:rPr lang="en-US" i="1" dirty="0" smtClean="0">
                <a:sym typeface="Symbol" panose="05050102010706020507" pitchFamily="18" charset="2"/>
              </a:rPr>
              <a:t>b</a:t>
            </a: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rgbClr val="C00000"/>
                </a:solidFill>
                <a:sym typeface="Symbol" panose="05050102010706020507" pitchFamily="18" charset="2"/>
              </a:rPr>
              <a:t>'a'</a:t>
            </a:r>
            <a:r>
              <a:rPr lang="en-US" dirty="0" smtClean="0">
                <a:sym typeface="Symbol" panose="05050102010706020507" pitchFamily="18" charset="2"/>
              </a:rPr>
              <a:t> &lt;= </a:t>
            </a:r>
            <a:r>
              <a:rPr lang="en-US" i="1" dirty="0" smtClean="0">
                <a:sym typeface="Symbol" panose="05050102010706020507" pitchFamily="18" charset="2"/>
              </a:rPr>
              <a:t>c &amp;&amp; c</a:t>
            </a:r>
            <a:r>
              <a:rPr lang="en-US" dirty="0" smtClean="0">
                <a:sym typeface="Symbol" panose="05050102010706020507" pitchFamily="18" charset="2"/>
              </a:rPr>
              <a:t> &lt;= </a:t>
            </a:r>
            <a:r>
              <a:rPr lang="en-US" dirty="0" smtClean="0">
                <a:solidFill>
                  <a:srgbClr val="C00000"/>
                </a:solidFill>
                <a:sym typeface="Symbol" panose="05050102010706020507" pitchFamily="18" charset="2"/>
              </a:rPr>
              <a:t>'z'</a:t>
            </a:r>
          </a:p>
          <a:p>
            <a:pPr marL="0" indent="0">
              <a:buNone/>
            </a:pPr>
            <a:r>
              <a:rPr lang="en-US" i="1" dirty="0" smtClean="0">
                <a:sym typeface="Symbol" panose="05050102010706020507" pitchFamily="18" charset="2"/>
              </a:rPr>
              <a:t>c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== 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'a'</a:t>
            </a:r>
            <a:r>
              <a:rPr lang="en-US" dirty="0">
                <a:sym typeface="Symbol" panose="05050102010706020507" pitchFamily="18" charset="2"/>
              </a:rPr>
              <a:t> ||</a:t>
            </a:r>
            <a:r>
              <a:rPr lang="uk-UA" dirty="0">
                <a:sym typeface="Symbol" panose="05050102010706020507" pitchFamily="18" charset="2"/>
              </a:rPr>
              <a:t> </a:t>
            </a:r>
            <a:r>
              <a:rPr lang="en-US" i="1" dirty="0">
                <a:sym typeface="Symbol" panose="05050102010706020507" pitchFamily="18" charset="2"/>
              </a:rPr>
              <a:t>c</a:t>
            </a:r>
            <a:r>
              <a:rPr lang="en-US" dirty="0">
                <a:sym typeface="Symbol" panose="05050102010706020507" pitchFamily="18" charset="2"/>
              </a:rPr>
              <a:t> == 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'e'</a:t>
            </a:r>
            <a:r>
              <a:rPr lang="en-US" dirty="0">
                <a:sym typeface="Symbol" panose="05050102010706020507" pitchFamily="18" charset="2"/>
              </a:rPr>
              <a:t> ||</a:t>
            </a:r>
            <a:r>
              <a:rPr lang="uk-UA" dirty="0">
                <a:sym typeface="Symbol" panose="05050102010706020507" pitchFamily="18" charset="2"/>
              </a:rPr>
              <a:t> </a:t>
            </a:r>
            <a:r>
              <a:rPr lang="en-US" i="1" dirty="0">
                <a:sym typeface="Symbol" panose="05050102010706020507" pitchFamily="18" charset="2"/>
              </a:rPr>
              <a:t>c</a:t>
            </a:r>
            <a:r>
              <a:rPr lang="en-US" dirty="0">
                <a:sym typeface="Symbol" panose="05050102010706020507" pitchFamily="18" charset="2"/>
              </a:rPr>
              <a:t> == 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'</a:t>
            </a:r>
            <a:r>
              <a:rPr lang="en-US" dirty="0" err="1">
                <a:solidFill>
                  <a:srgbClr val="C00000"/>
                </a:solidFill>
                <a:sym typeface="Symbol" panose="05050102010706020507" pitchFamily="18" charset="2"/>
              </a:rPr>
              <a:t>i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'</a:t>
            </a:r>
            <a:r>
              <a:rPr lang="en-US" dirty="0">
                <a:sym typeface="Symbol" panose="05050102010706020507" pitchFamily="18" charset="2"/>
              </a:rPr>
              <a:t> ||</a:t>
            </a:r>
            <a:r>
              <a:rPr lang="uk-UA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/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i="1" dirty="0" smtClean="0">
                <a:sym typeface="Symbol" panose="05050102010706020507" pitchFamily="18" charset="2"/>
              </a:rPr>
              <a:t>c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== 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'o'</a:t>
            </a:r>
            <a:r>
              <a:rPr lang="en-US" dirty="0">
                <a:sym typeface="Symbol" panose="05050102010706020507" pitchFamily="18" charset="2"/>
              </a:rPr>
              <a:t> ||</a:t>
            </a:r>
            <a:r>
              <a:rPr lang="uk-UA" dirty="0">
                <a:sym typeface="Symbol" panose="05050102010706020507" pitchFamily="18" charset="2"/>
              </a:rPr>
              <a:t> </a:t>
            </a:r>
            <a:r>
              <a:rPr lang="en-US" i="1" dirty="0">
                <a:sym typeface="Symbol" panose="05050102010706020507" pitchFamily="18" charset="2"/>
              </a:rPr>
              <a:t>c</a:t>
            </a:r>
            <a:r>
              <a:rPr lang="en-US" dirty="0">
                <a:sym typeface="Symbol" panose="05050102010706020507" pitchFamily="18" charset="2"/>
              </a:rPr>
              <a:t> == </a:t>
            </a:r>
            <a:r>
              <a:rPr lang="en-US" dirty="0" smtClean="0">
                <a:solidFill>
                  <a:srgbClr val="C00000"/>
                </a:solidFill>
                <a:sym typeface="Symbol" panose="05050102010706020507" pitchFamily="18" charset="2"/>
              </a:rPr>
              <a:t>'u'</a:t>
            </a:r>
          </a:p>
          <a:p>
            <a:pPr marL="0" indent="0">
              <a:buNone/>
            </a:pPr>
            <a:r>
              <a:rPr lang="en-US" i="1" dirty="0"/>
              <a:t>k</a:t>
            </a:r>
            <a:r>
              <a:rPr lang="en-US" dirty="0"/>
              <a:t> % 3 == </a:t>
            </a:r>
            <a:r>
              <a:rPr lang="en-US" dirty="0" smtClean="0"/>
              <a:t>0</a:t>
            </a:r>
          </a:p>
          <a:p>
            <a:pPr marL="0" indent="0">
              <a:buNone/>
            </a:pPr>
            <a:r>
              <a:rPr lang="en-US" i="1" dirty="0"/>
              <a:t>x</a:t>
            </a:r>
            <a:r>
              <a:rPr lang="en-US" dirty="0"/>
              <a:t> &gt; </a:t>
            </a:r>
            <a:r>
              <a:rPr lang="en-US" i="1" dirty="0"/>
              <a:t>y</a:t>
            </a:r>
            <a:r>
              <a:rPr lang="en-US" dirty="0"/>
              <a:t> &amp;&amp; </a:t>
            </a:r>
            <a:r>
              <a:rPr lang="en-US" i="1" dirty="0"/>
              <a:t>x</a:t>
            </a:r>
            <a:r>
              <a:rPr lang="en-US" dirty="0"/>
              <a:t> &gt;</a:t>
            </a:r>
            <a:r>
              <a:rPr lang="en-US" i="1" dirty="0"/>
              <a:t> </a:t>
            </a:r>
            <a:r>
              <a:rPr lang="en-US" i="1" dirty="0" smtClean="0"/>
              <a:t>z</a:t>
            </a:r>
          </a:p>
          <a:p>
            <a:pPr marL="0" indent="0">
              <a:buNone/>
            </a:pPr>
            <a:r>
              <a:rPr lang="en-US" dirty="0"/>
              <a:t>!(</a:t>
            </a:r>
            <a:r>
              <a:rPr lang="en-US" i="1" dirty="0"/>
              <a:t>x</a:t>
            </a:r>
            <a:r>
              <a:rPr lang="en-US" dirty="0"/>
              <a:t> &gt; </a:t>
            </a:r>
            <a:r>
              <a:rPr lang="en-US" i="1" dirty="0"/>
              <a:t>y</a:t>
            </a:r>
            <a:r>
              <a:rPr lang="en-US" dirty="0"/>
              <a:t> &amp;&amp; </a:t>
            </a:r>
            <a:r>
              <a:rPr lang="en-US" i="1" dirty="0"/>
              <a:t>x</a:t>
            </a:r>
            <a:r>
              <a:rPr lang="en-US" dirty="0"/>
              <a:t> &gt;</a:t>
            </a:r>
            <a:r>
              <a:rPr lang="en-US" i="1" dirty="0"/>
              <a:t> z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uk-UA" dirty="0" smtClean="0"/>
              <a:t>або </a:t>
            </a:r>
            <a:r>
              <a:rPr lang="en-US" i="1" dirty="0"/>
              <a:t>x</a:t>
            </a:r>
            <a:r>
              <a:rPr lang="en-US" dirty="0"/>
              <a:t> &lt;= </a:t>
            </a:r>
            <a:r>
              <a:rPr lang="en-US" i="1" dirty="0"/>
              <a:t>y</a:t>
            </a:r>
            <a:r>
              <a:rPr lang="en-US" dirty="0"/>
              <a:t> || </a:t>
            </a:r>
            <a:r>
              <a:rPr lang="en-US" i="1" dirty="0"/>
              <a:t>x</a:t>
            </a:r>
            <a:r>
              <a:rPr lang="en-US" dirty="0"/>
              <a:t> &lt;= </a:t>
            </a:r>
            <a:r>
              <a:rPr lang="en-US" i="1" dirty="0" smtClean="0"/>
              <a:t>z</a:t>
            </a:r>
            <a:endParaRPr lang="en-US" i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0307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Цілі типи</a:t>
            </a:r>
            <a:endParaRPr lang="uk-UA" dirty="0"/>
          </a:p>
        </p:txBody>
      </p:sp>
      <p:graphicFrame>
        <p:nvGraphicFramePr>
          <p:cNvPr id="4" name="Таблиця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898121"/>
              </p:ext>
            </p:extLst>
          </p:nvPr>
        </p:nvGraphicFramePr>
        <p:xfrm>
          <a:off x="838202" y="1056065"/>
          <a:ext cx="10515597" cy="53531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09561"/>
                <a:gridCol w="1964879"/>
                <a:gridCol w="3941157"/>
              </a:tblGrid>
              <a:tr h="3823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Назва</a:t>
                      </a:r>
                      <a:endParaRPr lang="uk-UA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Розмір</a:t>
                      </a:r>
                      <a:endParaRPr lang="uk-UA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400">
                          <a:effectLst/>
                        </a:rPr>
                        <a:t>Діапазон</a:t>
                      </a:r>
                      <a:endParaRPr lang="uk-UA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3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char; unsigned char</a:t>
                      </a:r>
                      <a:endParaRPr lang="uk-UA" sz="2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 </a:t>
                      </a:r>
                      <a:r>
                        <a:rPr lang="uk-UA" sz="2400">
                          <a:effectLst/>
                        </a:rPr>
                        <a:t>байт</a:t>
                      </a:r>
                      <a:endParaRPr lang="uk-UA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0..255</a:t>
                      </a:r>
                      <a:endParaRPr lang="uk-UA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3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signed char</a:t>
                      </a:r>
                      <a:endParaRPr lang="uk-UA" sz="2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 </a:t>
                      </a:r>
                      <a:r>
                        <a:rPr lang="uk-UA" sz="2400">
                          <a:effectLst/>
                        </a:rPr>
                        <a:t>байт</a:t>
                      </a:r>
                      <a:endParaRPr lang="uk-UA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–128..127</a:t>
                      </a:r>
                      <a:endParaRPr lang="uk-UA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47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short; short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; signed short</a:t>
                      </a:r>
                      <a:endParaRPr lang="uk-UA" sz="2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 </a:t>
                      </a:r>
                      <a:r>
                        <a:rPr lang="uk-UA" sz="2400" dirty="0">
                          <a:effectLst/>
                        </a:rPr>
                        <a:t>байти</a:t>
                      </a:r>
                      <a:endParaRPr lang="uk-UA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–32768..32767</a:t>
                      </a:r>
                      <a:endParaRPr lang="uk-UA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47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unsigned short; unsigned short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endParaRPr lang="uk-UA" sz="2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 </a:t>
                      </a:r>
                      <a:r>
                        <a:rPr lang="uk-UA" sz="2400" dirty="0">
                          <a:effectLst/>
                        </a:rPr>
                        <a:t>байти</a:t>
                      </a:r>
                      <a:endParaRPr lang="uk-UA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0..65535</a:t>
                      </a:r>
                      <a:endParaRPr lang="uk-UA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3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; signed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endParaRPr lang="uk-UA" sz="2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 </a:t>
                      </a:r>
                      <a:r>
                        <a:rPr lang="uk-UA" sz="2400" dirty="0">
                          <a:effectLst/>
                        </a:rPr>
                        <a:t>байти</a:t>
                      </a:r>
                      <a:endParaRPr lang="uk-UA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–2147483648..2147483647</a:t>
                      </a:r>
                      <a:endParaRPr lang="uk-UA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3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unsigned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endParaRPr lang="uk-UA" sz="2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 </a:t>
                      </a:r>
                      <a:r>
                        <a:rPr lang="uk-UA" sz="2400" dirty="0">
                          <a:effectLst/>
                        </a:rPr>
                        <a:t>байти</a:t>
                      </a:r>
                      <a:endParaRPr lang="uk-UA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0..4294967295 == (2</a:t>
                      </a:r>
                      <a:r>
                        <a:rPr lang="en-US" sz="2400" baseline="30000" dirty="0">
                          <a:effectLst/>
                        </a:rPr>
                        <a:t>32</a:t>
                      </a:r>
                      <a:r>
                        <a:rPr lang="en-US" sz="2400" dirty="0">
                          <a:effectLst/>
                        </a:rPr>
                        <a:t>–1)</a:t>
                      </a:r>
                      <a:endParaRPr lang="uk-UA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71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long </a:t>
                      </a:r>
                      <a:r>
                        <a:rPr lang="uk-UA" sz="2400" dirty="0">
                          <a:solidFill>
                            <a:schemeClr val="tx1"/>
                          </a:solidFill>
                          <a:effectLst/>
                        </a:rPr>
                        <a:t>або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long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== int.</a:t>
                      </a:r>
                      <a:endParaRPr lang="uk-UA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unsigned long == unsigned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endParaRPr lang="uk-UA" sz="2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sz="2400" dirty="0" smtClean="0">
                          <a:effectLst/>
                        </a:rPr>
                        <a:t>4 </a:t>
                      </a:r>
                      <a:r>
                        <a:rPr lang="uk-UA" sz="2400" dirty="0" smtClean="0">
                          <a:effectLst/>
                        </a:rPr>
                        <a:t>байти</a:t>
                      </a:r>
                      <a:endParaRPr lang="uk-UA" sz="2400" dirty="0" smtClean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sz="2400" dirty="0" smtClean="0">
                          <a:effectLst/>
                        </a:rPr>
                        <a:t>–2147483648..2147483647</a:t>
                      </a:r>
                      <a:endParaRPr lang="uk-UA" sz="2400" dirty="0" smtClean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0..4294967295</a:t>
                      </a:r>
                      <a:endParaRPr lang="uk-UA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3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long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long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; long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long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endParaRPr lang="uk-UA" sz="2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 </a:t>
                      </a:r>
                      <a:r>
                        <a:rPr lang="uk-UA" sz="2400">
                          <a:effectLst/>
                        </a:rPr>
                        <a:t>байтів</a:t>
                      </a:r>
                      <a:endParaRPr lang="uk-UA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–</a:t>
                      </a:r>
                      <a:r>
                        <a:rPr lang="en-US" sz="2400" dirty="0">
                          <a:effectLst/>
                        </a:rPr>
                        <a:t>2</a:t>
                      </a:r>
                      <a:r>
                        <a:rPr lang="en-US" sz="2400" baseline="30000" dirty="0">
                          <a:effectLst/>
                        </a:rPr>
                        <a:t>63</a:t>
                      </a:r>
                      <a:r>
                        <a:rPr lang="en-US" sz="2400" dirty="0">
                          <a:effectLst/>
                        </a:rPr>
                        <a:t>..(2</a:t>
                      </a:r>
                      <a:r>
                        <a:rPr lang="en-US" sz="2400" baseline="30000" dirty="0">
                          <a:effectLst/>
                        </a:rPr>
                        <a:t>63</a:t>
                      </a:r>
                      <a:r>
                        <a:rPr lang="en-US" sz="2400" dirty="0">
                          <a:effectLst/>
                        </a:rPr>
                        <a:t>–1); 2</a:t>
                      </a:r>
                      <a:r>
                        <a:rPr lang="en-US" sz="2400" baseline="30000" dirty="0">
                          <a:effectLst/>
                        </a:rPr>
                        <a:t>63</a:t>
                      </a:r>
                      <a:r>
                        <a:rPr lang="en-US" sz="2400" dirty="0">
                          <a:effectLst/>
                        </a:rPr>
                        <a:t> ≈ 9×10</a:t>
                      </a:r>
                      <a:r>
                        <a:rPr lang="en-US" sz="2400" baseline="30000" dirty="0">
                          <a:effectLst/>
                        </a:rPr>
                        <a:t>18</a:t>
                      </a:r>
                      <a:endParaRPr lang="uk-UA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3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unsigned long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long</a:t>
                      </a:r>
                      <a:endParaRPr lang="uk-UA" sz="2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 </a:t>
                      </a:r>
                      <a:r>
                        <a:rPr lang="uk-UA" sz="2400">
                          <a:effectLst/>
                        </a:rPr>
                        <a:t>байтів</a:t>
                      </a:r>
                      <a:endParaRPr lang="uk-UA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0.. </a:t>
                      </a:r>
                      <a:r>
                        <a:rPr lang="en-US" sz="2400" dirty="0" smtClean="0">
                          <a:effectLst/>
                        </a:rPr>
                        <a:t>2</a:t>
                      </a:r>
                      <a:r>
                        <a:rPr lang="en-US" sz="2400" baseline="30000" dirty="0" smtClean="0">
                          <a:effectLst/>
                        </a:rPr>
                        <a:t>64 </a:t>
                      </a:r>
                      <a:r>
                        <a:rPr lang="en-US" sz="2400" dirty="0" smtClean="0">
                          <a:effectLst/>
                        </a:rPr>
                        <a:t>– 1</a:t>
                      </a:r>
                      <a:endParaRPr lang="uk-UA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49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Зображення </a:t>
            </a:r>
            <a:r>
              <a:rPr lang="uk-UA" dirty="0" smtClean="0"/>
              <a:t>цілих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dirty="0"/>
              <a:t>звичні зі школи: 5; </a:t>
            </a:r>
            <a:r>
              <a:rPr lang="uk-UA" dirty="0" smtClean="0"/>
              <a:t>2020; </a:t>
            </a:r>
            <a:r>
              <a:rPr lang="uk-UA" dirty="0"/>
              <a:t>–29; +7 – всі типу </a:t>
            </a:r>
            <a:r>
              <a:rPr lang="uk-UA" dirty="0" err="1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uk-UA" dirty="0"/>
              <a:t>;</a:t>
            </a:r>
          </a:p>
          <a:p>
            <a:pPr lvl="0"/>
            <a:r>
              <a:rPr lang="uk-UA" dirty="0"/>
              <a:t>з суфіксами, що вказують тип: </a:t>
            </a:r>
            <a:endParaRPr lang="uk-UA" dirty="0" smtClean="0"/>
          </a:p>
          <a:p>
            <a:pPr lvl="1"/>
            <a:r>
              <a:rPr lang="uk-UA" dirty="0" smtClean="0"/>
              <a:t>5U</a:t>
            </a:r>
            <a:r>
              <a:rPr lang="uk-UA" dirty="0"/>
              <a:t>; 17u – </a:t>
            </a:r>
            <a:r>
              <a:rPr lang="uk-UA" dirty="0" err="1">
                <a:solidFill>
                  <a:schemeClr val="accent5">
                    <a:lumMod val="75000"/>
                  </a:schemeClr>
                </a:solidFill>
              </a:rPr>
              <a:t>unsigned</a:t>
            </a:r>
            <a:r>
              <a:rPr lang="uk-UA" dirty="0"/>
              <a:t>; </a:t>
            </a:r>
            <a:endParaRPr lang="uk-UA" dirty="0" smtClean="0"/>
          </a:p>
          <a:p>
            <a:pPr lvl="1"/>
            <a:r>
              <a:rPr lang="uk-UA" dirty="0" smtClean="0"/>
              <a:t>23L </a:t>
            </a:r>
            <a:r>
              <a:rPr lang="uk-UA" dirty="0"/>
              <a:t>– </a:t>
            </a:r>
            <a:r>
              <a:rPr lang="uk-UA" dirty="0" err="1">
                <a:solidFill>
                  <a:schemeClr val="accent5">
                    <a:lumMod val="75000"/>
                  </a:schemeClr>
                </a:solidFill>
              </a:rPr>
              <a:t>long</a:t>
            </a:r>
            <a:r>
              <a:rPr lang="uk-UA" dirty="0"/>
              <a:t>; </a:t>
            </a:r>
            <a:endParaRPr lang="uk-UA" dirty="0" smtClean="0"/>
          </a:p>
          <a:p>
            <a:pPr lvl="1"/>
            <a:r>
              <a:rPr lang="uk-UA" dirty="0" smtClean="0"/>
              <a:t>5987458ULL </a:t>
            </a:r>
            <a:r>
              <a:rPr lang="uk-UA" dirty="0"/>
              <a:t>– </a:t>
            </a:r>
            <a:r>
              <a:rPr lang="uk-UA" dirty="0" err="1">
                <a:solidFill>
                  <a:schemeClr val="accent5">
                    <a:lumMod val="75000"/>
                  </a:schemeClr>
                </a:solidFill>
              </a:rPr>
              <a:t>unsigned</a:t>
            </a:r>
            <a:r>
              <a:rPr lang="uk-UA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uk-UA" dirty="0" err="1">
                <a:solidFill>
                  <a:schemeClr val="accent5">
                    <a:lumMod val="75000"/>
                  </a:schemeClr>
                </a:solidFill>
              </a:rPr>
              <a:t>long</a:t>
            </a:r>
            <a:r>
              <a:rPr lang="uk-UA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uk-UA" dirty="0" err="1">
                <a:solidFill>
                  <a:schemeClr val="accent5">
                    <a:lumMod val="75000"/>
                  </a:schemeClr>
                </a:solidFill>
              </a:rPr>
              <a:t>long</a:t>
            </a:r>
            <a:r>
              <a:rPr lang="uk-UA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uk-UA" dirty="0" err="1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uk-UA" dirty="0"/>
              <a:t>;</a:t>
            </a:r>
          </a:p>
          <a:p>
            <a:r>
              <a:rPr lang="uk-UA" dirty="0"/>
              <a:t>з префіксами, що вказують основу числення: </a:t>
            </a:r>
            <a:endParaRPr lang="uk-UA" dirty="0" smtClean="0"/>
          </a:p>
          <a:p>
            <a:pPr lvl="1"/>
            <a:r>
              <a:rPr lang="uk-UA" dirty="0" smtClean="0"/>
              <a:t>0b00001010 </a:t>
            </a:r>
            <a:r>
              <a:rPr lang="uk-UA" dirty="0"/>
              <a:t>– двійковий, </a:t>
            </a:r>
            <a:endParaRPr lang="uk-UA" dirty="0" smtClean="0"/>
          </a:p>
          <a:p>
            <a:pPr lvl="1"/>
            <a:r>
              <a:rPr lang="uk-UA" dirty="0" smtClean="0"/>
              <a:t>012 </a:t>
            </a:r>
            <a:r>
              <a:rPr lang="uk-UA" dirty="0"/>
              <a:t>– </a:t>
            </a:r>
            <a:r>
              <a:rPr lang="uk-UA" dirty="0" err="1"/>
              <a:t>вісім­ковий</a:t>
            </a:r>
            <a:r>
              <a:rPr lang="uk-UA" dirty="0"/>
              <a:t> (префікс 0), </a:t>
            </a:r>
            <a:endParaRPr lang="uk-UA" dirty="0" smtClean="0"/>
          </a:p>
          <a:p>
            <a:pPr lvl="1"/>
            <a:r>
              <a:rPr lang="uk-UA" dirty="0" smtClean="0"/>
              <a:t>0x0A </a:t>
            </a:r>
            <a:r>
              <a:rPr lang="uk-UA" dirty="0"/>
              <a:t>– </a:t>
            </a:r>
            <a:r>
              <a:rPr lang="uk-UA" dirty="0" err="1"/>
              <a:t>шістнадцятковий</a:t>
            </a:r>
            <a:r>
              <a:rPr lang="uk-UA" dirty="0"/>
              <a:t> записи числа 10.</a:t>
            </a:r>
          </a:p>
        </p:txBody>
      </p:sp>
    </p:spTree>
    <p:extLst>
      <p:ext uri="{BB962C8B-B14F-4D97-AF65-F5344CB8AC3E}">
        <p14:creationId xmlns:p14="http://schemas.microsoft.com/office/powerpoint/2010/main" val="409000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A14E44D7845C3241A2E44E8A5A3FC17A" ma:contentTypeVersion="0" ma:contentTypeDescription="Створення нового документа." ma:contentTypeScope="" ma:versionID="18781277f3215a2ba8fbe44c8b567da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eee6afa368cefb35bf51763678617c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09C0BC-772C-4191-8CDA-4DD33F9600B4}"/>
</file>

<file path=customXml/itemProps2.xml><?xml version="1.0" encoding="utf-8"?>
<ds:datastoreItem xmlns:ds="http://schemas.openxmlformats.org/officeDocument/2006/customXml" ds:itemID="{0A852710-43CD-4316-9653-8F26B9FF9B83}"/>
</file>

<file path=customXml/itemProps3.xml><?xml version="1.0" encoding="utf-8"?>
<ds:datastoreItem xmlns:ds="http://schemas.openxmlformats.org/officeDocument/2006/customXml" ds:itemID="{946C37FD-466C-429B-B7C4-86A5CDB6891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</TotalTime>
  <Words>1150</Words>
  <Application>Microsoft Office PowerPoint</Application>
  <PresentationFormat>Широкий екран</PresentationFormat>
  <Paragraphs>295</Paragraphs>
  <Slides>17</Slides>
  <Notes>0</Notes>
  <HiddenSlides>0</HiddenSlides>
  <MMClips>0</MMClips>
  <ScaleCrop>false</ScaleCrop>
  <HeadingPairs>
    <vt:vector size="8" baseType="variant">
      <vt:variant>
        <vt:lpstr>Використані шрифти</vt:lpstr>
      </vt:variant>
      <vt:variant>
        <vt:i4>8</vt:i4>
      </vt:variant>
      <vt:variant>
        <vt:lpstr>Тема</vt:lpstr>
      </vt:variant>
      <vt:variant>
        <vt:i4>1</vt:i4>
      </vt:variant>
      <vt:variant>
        <vt:lpstr>Вбудовані сервери OLE</vt:lpstr>
      </vt:variant>
      <vt:variant>
        <vt:i4>1</vt:i4>
      </vt:variant>
      <vt:variant>
        <vt:lpstr>Заголовки слайдів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Cambria</vt:lpstr>
      <vt:lpstr>Lucida Console</vt:lpstr>
      <vt:lpstr>Symbol</vt:lpstr>
      <vt:lpstr>Times New Roman</vt:lpstr>
      <vt:lpstr>Wingdings</vt:lpstr>
      <vt:lpstr>Тема Office</vt:lpstr>
      <vt:lpstr>Equation</vt:lpstr>
      <vt:lpstr>Лекція 2. Програмування</vt:lpstr>
      <vt:lpstr>Змінна. Тип даних</vt:lpstr>
      <vt:lpstr>Система типів мови С++</vt:lpstr>
      <vt:lpstr>Логічний тип bool</vt:lpstr>
      <vt:lpstr>Таблиця істинності логічних операторів</vt:lpstr>
      <vt:lpstr>Літерні типи char, wchar_t</vt:lpstr>
      <vt:lpstr>Логічні вирази</vt:lpstr>
      <vt:lpstr>Цілі типи</vt:lpstr>
      <vt:lpstr>Зображення цілих</vt:lpstr>
      <vt:lpstr>Оператори над цілими</vt:lpstr>
      <vt:lpstr>Приклади застосування операторів</vt:lpstr>
      <vt:lpstr>Арифметичні операції:</vt:lpstr>
      <vt:lpstr>Дійсні типи</vt:lpstr>
      <vt:lpstr>Оператори над дійсними</vt:lpstr>
      <vt:lpstr>Презентація PowerPoint</vt:lpstr>
      <vt:lpstr>Презентація PowerPoint</vt:lpstr>
      <vt:lpstr>Задача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Лекція 1. Програмування</dc:title>
  <dc:creator>Serg</dc:creator>
  <cp:lastModifiedBy>Serg</cp:lastModifiedBy>
  <cp:revision>36</cp:revision>
  <dcterms:created xsi:type="dcterms:W3CDTF">2020-09-15T18:15:25Z</dcterms:created>
  <dcterms:modified xsi:type="dcterms:W3CDTF">2020-09-23T07:15:44Z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0x010100A14E44D7845C3241A2E44E8A5A3FC17A</vt:lpwstr>
  </property>
</Properties>
</file>