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CCCC"/>
    <a:srgbClr val="99FF99"/>
    <a:srgbClr val="66FF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ітлий стиль 2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/>
              <a:t>3</a:t>
            </a:r>
            <a:r>
              <a:rPr lang="uk-UA" dirty="0" smtClean="0"/>
              <a:t>. Програмування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i="1" dirty="0" smtClean="0"/>
              <a:t>Послідовні, галужені, повторювані алгоритми</a:t>
            </a:r>
          </a:p>
          <a:p>
            <a:r>
              <a:rPr lang="uk-UA" i="1" dirty="0" smtClean="0"/>
              <a:t>Інструкції керування потоком виконання</a:t>
            </a:r>
          </a:p>
          <a:p>
            <a:r>
              <a:rPr lang="uk-UA" i="1" dirty="0" smtClean="0"/>
              <a:t>Тип перелік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09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Вкладена й продовжена …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4696"/>
          </a:xfrm>
        </p:spPr>
        <p:txBody>
          <a:bodyPr/>
          <a:lstStyle/>
          <a:p>
            <a:r>
              <a:rPr lang="uk-UA" i="1" dirty="0"/>
              <a:t>Приклад 5</a:t>
            </a:r>
            <a:r>
              <a:rPr lang="uk-UA" dirty="0"/>
              <a:t>. Задано три різні цілі числа. Знайдіть значення найменшого з них.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838200" y="2865258"/>
            <a:ext cx="72754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b, c: "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b, c;</a:t>
            </a:r>
            <a:endParaRPr lang="uk-UA" sz="28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cin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uk-UA" sz="28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 &lt; b)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 &lt; c) min = a;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 &lt; b &amp;&amp; a &lt; c</a:t>
            </a:r>
            <a:endParaRPr lang="en-US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min = c;     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&lt; a &lt; b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 &lt; c) min = b;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&lt; a &amp;&amp; b &lt; c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min = c;         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&lt; b &lt; a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"min =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min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uk-UA" dirty="0"/>
              <a:t>Інструкція вибору </a:t>
            </a:r>
            <a:r>
              <a:rPr lang="en-US" b="1" i="1" dirty="0"/>
              <a:t>switch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33342"/>
            <a:ext cx="10515600" cy="904696"/>
          </a:xfrm>
        </p:spPr>
        <p:txBody>
          <a:bodyPr/>
          <a:lstStyle/>
          <a:p>
            <a:r>
              <a:rPr lang="uk-UA" dirty="0"/>
              <a:t>Використовують для організації галуження на багато альтернатив замість багатьох продовжень інструкції </a:t>
            </a:r>
            <a:r>
              <a:rPr lang="en-US" i="1" dirty="0" smtClean="0"/>
              <a:t>if</a:t>
            </a:r>
            <a:r>
              <a:rPr lang="uk-UA" dirty="0"/>
              <a:t>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38200" y="2259951"/>
            <a:ext cx="99027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вираз_дискримінант)</a:t>
            </a: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константний_вираз1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інструкція1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інструкції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noProof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константний_вираз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інструкція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 |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інструкції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noProof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константний_вираз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інструкція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 |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інструкції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...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651963"/>
            <a:ext cx="7284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 smtClean="0"/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break</a:t>
            </a:r>
            <a:r>
              <a:rPr lang="en-US" sz="2800" dirty="0" smtClean="0"/>
              <a:t> </a:t>
            </a:r>
            <a:r>
              <a:rPr lang="uk-UA" sz="2800" dirty="0" smtClean="0"/>
              <a:t>перериває виконання блока інструкції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5270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Інструкція вибору </a:t>
            </a:r>
            <a:r>
              <a:rPr lang="en-US" b="1" i="1" dirty="0"/>
              <a:t>switch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5752171"/>
            <a:ext cx="10515600" cy="1008400"/>
          </a:xfrm>
        </p:spPr>
        <p:txBody>
          <a:bodyPr>
            <a:normAutofit/>
          </a:bodyPr>
          <a:lstStyle/>
          <a:p>
            <a:r>
              <a:rPr lang="uk-UA" sz="2400" dirty="0" smtClean="0"/>
              <a:t>Ініціалізація, оголошення, альтернатива за замовчанням не є обов'язковими</a:t>
            </a:r>
          </a:p>
          <a:p>
            <a:r>
              <a:rPr lang="uk-UA" sz="2400" dirty="0" smtClean="0"/>
              <a:t>обчислити дискримінант, порівнювати з виразами до першого збігу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838200" y="1043190"/>
            <a:ext cx="101732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ініціалізація;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вираз_дискримінант)</a:t>
            </a: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оголошення_локальних_змінних</a:t>
            </a: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конст_вираз11: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конст_вираз12:</a:t>
            </a:r>
          </a:p>
          <a:p>
            <a:pPr marL="540385"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інструкція1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інструкції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noProof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конст_вираз</a:t>
            </a:r>
            <a:r>
              <a:rPr lang="ru-RU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1:</a:t>
            </a:r>
            <a:endParaRPr lang="en-US" sz="20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case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конст_вираз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конст_вираз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3:</a:t>
            </a:r>
          </a:p>
          <a:p>
            <a:pPr marL="540385"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інструкція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 |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інструкції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конст_вираз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інструкція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 |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інструкції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...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99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інструкція|інструкції_за_замовчуванням;</a:t>
            </a:r>
          </a:p>
          <a:p>
            <a:pPr marL="540385">
              <a:spcAft>
                <a:spcPts val="0"/>
              </a:spcAft>
            </a:pP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Використання </a:t>
            </a:r>
            <a:r>
              <a:rPr lang="en-US" b="1" i="1" dirty="0"/>
              <a:t>switch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243"/>
          </a:xfrm>
        </p:spPr>
        <p:txBody>
          <a:bodyPr/>
          <a:lstStyle/>
          <a:p>
            <a:r>
              <a:rPr lang="uk-UA" i="1" dirty="0"/>
              <a:t>Приклад 6</a:t>
            </a:r>
            <a:r>
              <a:rPr lang="uk-UA" dirty="0"/>
              <a:t>. Задано ціле число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ru-RU" dirty="0"/>
              <a:t> [1, 99]</a:t>
            </a:r>
            <a:r>
              <a:rPr lang="uk-UA" dirty="0"/>
              <a:t>. Надрукувати фразу «Ми знайшли </a:t>
            </a:r>
            <a:r>
              <a:rPr lang="en-US" i="1" dirty="0"/>
              <a:t>k</a:t>
            </a:r>
            <a:r>
              <a:rPr lang="uk-UA" dirty="0"/>
              <a:t> грибів», узгоджуючи закінчення слів.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38200" y="2884868"/>
            <a:ext cx="101603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"Уведіть число k між 1 та 99: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k; 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"Ми знайшли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(k &gt;= 11 &amp;&amp; k &lt;= 19) 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грибів\n"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(k % 10)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остання цифра – це остача від ділення на 10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{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1: 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гриб\n"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2: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3: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4: 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гриби\n"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грибів\n"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Повторення. Арифметичний </a:t>
            </a:r>
            <a:r>
              <a:rPr lang="uk-UA" dirty="0"/>
              <a:t>цикл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Циклічним називають алгоритм, який містить команду або групу команд, виконання яких повторюється декілька разів.</a:t>
            </a:r>
          </a:p>
          <a:p>
            <a:r>
              <a:rPr lang="uk-UA" dirty="0" smtClean="0"/>
              <a:t>Арифметичним називають цикл, кількість повторень якого відома.</a:t>
            </a:r>
          </a:p>
          <a:p>
            <a:r>
              <a:rPr lang="uk-UA" dirty="0" smtClean="0"/>
              <a:t>Арифметичний цикл найзручніше програмувати інструкцією </a:t>
            </a:r>
            <a:r>
              <a:rPr lang="en-US" i="1" dirty="0" smtClean="0">
                <a:solidFill>
                  <a:srgbClr val="000099"/>
                </a:solidFill>
              </a:rPr>
              <a:t>for</a:t>
            </a:r>
            <a:endParaRPr lang="uk-UA" dirty="0" smtClean="0">
              <a:solidFill>
                <a:srgbClr val="000099"/>
              </a:solidFill>
            </a:endParaRPr>
          </a:p>
          <a:p>
            <a:pPr lvl="1"/>
            <a:endParaRPr lang="uk-UA" dirty="0" smtClean="0"/>
          </a:p>
          <a:p>
            <a:pPr lvl="1"/>
            <a:r>
              <a:rPr lang="uk-UA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for</a:t>
            </a:r>
            <a:r>
              <a:rPr lang="uk-UA" dirty="0" smtClean="0"/>
              <a:t> </a:t>
            </a:r>
            <a:r>
              <a:rPr lang="uk-UA" dirty="0"/>
              <a:t>(ініціалізація; умова_продовження; модифікація</a:t>
            </a:r>
            <a:r>
              <a:rPr lang="uk-UA" dirty="0" smtClean="0"/>
              <a:t>)</a:t>
            </a:r>
            <a:br>
              <a:rPr lang="uk-UA" dirty="0" smtClean="0"/>
            </a:br>
            <a:r>
              <a:rPr lang="uk-UA" dirty="0" smtClean="0"/>
              <a:t>    тіло_циклу</a:t>
            </a:r>
            <a:endParaRPr lang="en-US" dirty="0" smtClean="0"/>
          </a:p>
          <a:p>
            <a:pPr lvl="1"/>
            <a:r>
              <a:rPr lang="uk-UA" dirty="0" smtClean="0"/>
              <a:t>тіло_циклу – інструкція або блок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11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014"/>
          </a:xfrm>
        </p:spPr>
        <p:txBody>
          <a:bodyPr/>
          <a:lstStyle/>
          <a:p>
            <a:r>
              <a:rPr lang="uk-UA" dirty="0" smtClean="0"/>
              <a:t>Алгоритм виконання інструкції </a:t>
            </a:r>
            <a:r>
              <a:rPr lang="en-US" b="1" i="1" dirty="0" smtClean="0"/>
              <a:t>for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3640" y="2723433"/>
            <a:ext cx="6593984" cy="3535699"/>
          </a:xfrm>
        </p:spPr>
        <p:txBody>
          <a:bodyPr>
            <a:noAutofit/>
          </a:bodyPr>
          <a:lstStyle/>
          <a:p>
            <a:pPr lvl="0"/>
            <a:r>
              <a:rPr lang="uk-UA" sz="2200" i="1" dirty="0"/>
              <a:t>ініціалізація</a:t>
            </a:r>
            <a:r>
              <a:rPr lang="uk-UA" sz="2200" dirty="0"/>
              <a:t> оголошує і налаштовує параметр (або параметри) циклу;</a:t>
            </a:r>
          </a:p>
          <a:p>
            <a:pPr lvl="0"/>
            <a:r>
              <a:rPr lang="uk-UA" sz="2200" i="1" dirty="0"/>
              <a:t>умова продовження</a:t>
            </a:r>
            <a:r>
              <a:rPr lang="uk-UA" sz="2200" dirty="0"/>
              <a:t> – логічний вираз; цикл працюватиме тільки тоді, коли він має значення </a:t>
            </a:r>
            <a:r>
              <a:rPr lang="en-US" sz="2200" i="1" dirty="0"/>
              <a:t>true</a:t>
            </a:r>
            <a:r>
              <a:rPr lang="uk-UA" sz="2200" dirty="0"/>
              <a:t>;</a:t>
            </a:r>
          </a:p>
          <a:p>
            <a:pPr lvl="0"/>
            <a:r>
              <a:rPr lang="uk-UA" sz="2200" i="1" dirty="0"/>
              <a:t>модифікація</a:t>
            </a:r>
            <a:r>
              <a:rPr lang="uk-UA" sz="2200" dirty="0"/>
              <a:t> змінює значення параметра циклу;</a:t>
            </a:r>
          </a:p>
          <a:p>
            <a:r>
              <a:rPr lang="uk-UA" sz="2200" dirty="0" smtClean="0"/>
              <a:t>ініціалізацію</a:t>
            </a:r>
            <a:r>
              <a:rPr lang="uk-UA" sz="2200" dirty="0"/>
              <a:t>, умову та модифікацію можна пропустити, якщо вони не потрібні, або визначені в іншому місці.</a:t>
            </a:r>
          </a:p>
        </p:txBody>
      </p:sp>
      <p:grpSp>
        <p:nvGrpSpPr>
          <p:cNvPr id="17" name="Групувати 16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4" name="Прямокутник 3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5" name="Блок-схема: рішення 4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Пряма сполучна лінія 6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Сполучна лінія уступом 7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оле 10"/>
            <p:cNvSpPr txBox="1"/>
            <p:nvPr/>
          </p:nvSpPr>
          <p:spPr>
            <a:xfrm>
              <a:off x="5668645" y="3355975"/>
              <a:ext cx="4413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Пряма сполучна лінія 11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 12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Шестикутник 13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Сполучна лінія уступом 14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 15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Прямокутник 17"/>
          <p:cNvSpPr/>
          <p:nvPr/>
        </p:nvSpPr>
        <p:spPr>
          <a:xfrm>
            <a:off x="463641" y="1420607"/>
            <a:ext cx="65939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uk-UA" sz="2200" dirty="0"/>
              <a:t> </a:t>
            </a:r>
            <a:r>
              <a:rPr lang="en-US" sz="2200" dirty="0">
                <a:solidFill>
                  <a:srgbClr val="000099"/>
                </a:solidFill>
              </a:rPr>
              <a:t>for</a:t>
            </a:r>
            <a:r>
              <a:rPr lang="uk-UA" sz="2200" dirty="0"/>
              <a:t> (ініціалізація; умова_продовження; модифікація)</a:t>
            </a:r>
            <a:br>
              <a:rPr lang="uk-UA" sz="2200" dirty="0"/>
            </a:br>
            <a:r>
              <a:rPr lang="uk-UA" sz="2200" dirty="0"/>
              <a:t>    тіло_циклу</a:t>
            </a:r>
            <a:endParaRPr lang="en-US" sz="2200" dirty="0"/>
          </a:p>
        </p:txBody>
      </p:sp>
      <p:grpSp>
        <p:nvGrpSpPr>
          <p:cNvPr id="19" name="Групувати 18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20" name="Прямокутник 19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21" name="Блок-схема: рішення 20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Пряма сполучна лінія 22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Сполучна лінія уступом 23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Поле 10"/>
            <p:cNvSpPr txBox="1"/>
            <p:nvPr/>
          </p:nvSpPr>
          <p:spPr>
            <a:xfrm>
              <a:off x="5668645" y="3355975"/>
              <a:ext cx="4413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Пряма сполучна лінія 27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 сполучна лінія 28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Шестикутник 29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Сполучна лінія уступом 30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сполучна лінія 31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Групувати 32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34" name="Прямокутник 33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35" name="Блок-схема: рішення 34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solidFill>
              <a:srgbClr val="99FF99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Пряма сполучна лінія 36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Сполучна лінія уступом 37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Поле 10"/>
            <p:cNvSpPr txBox="1"/>
            <p:nvPr/>
          </p:nvSpPr>
          <p:spPr>
            <a:xfrm>
              <a:off x="5668645" y="3355975"/>
              <a:ext cx="4413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Пряма сполучна лінія 41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 сполучна лінія 42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Шестикутник 43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Сполучна лінія уступом 44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 сполучна лінія 45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Групувати 46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48" name="Прямокутник 47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49" name="Блок-схема: рішення 48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 сполучна лінія 50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Сполучна лінія уступом 51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Поле 10"/>
            <p:cNvSpPr txBox="1"/>
            <p:nvPr/>
          </p:nvSpPr>
          <p:spPr>
            <a:xfrm>
              <a:off x="5668645" y="3355975"/>
              <a:ext cx="273881" cy="1876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00B05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6" name="Пряма сполучна лінія 55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 сполучна лінія 56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Шестикутник 57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Сполучна лінія уступом 58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 сполучна лінія 59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Групувати 60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62" name="Прямокутник 61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63" name="Блок-схема: рішення 62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 сполучна лінія 64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Сполучна лінія уступом 65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Поле 10"/>
            <p:cNvSpPr txBox="1"/>
            <p:nvPr/>
          </p:nvSpPr>
          <p:spPr>
            <a:xfrm>
              <a:off x="5668645" y="3355975"/>
              <a:ext cx="273881" cy="1876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0" name="Пряма сполучна лінія 69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 сполучна лінія 70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Шестикутник 71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Сполучна лінія уступом 72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 сполучна лінія 73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Групувати 74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76" name="Прямокутник 75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77" name="Блок-схема: рішення 76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Пряма сполучна лінія 78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Сполучна лінія уступом 79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Поле 10"/>
            <p:cNvSpPr txBox="1"/>
            <p:nvPr/>
          </p:nvSpPr>
          <p:spPr>
            <a:xfrm>
              <a:off x="5668645" y="3355975"/>
              <a:ext cx="273881" cy="1876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3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4" name="Пряма сполучна лінія 83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Пряма сполучна лінія 84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Шестикутник 85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Сполучна лінія уступом 86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 сполучна лінія 87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Групувати 88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90" name="Прямокутник 89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91" name="Блок-схема: рішення 90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solidFill>
              <a:srgbClr val="99FF99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Пряма сполучна лінія 92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Сполучна лінія уступом 93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Поле 10"/>
            <p:cNvSpPr txBox="1"/>
            <p:nvPr/>
          </p:nvSpPr>
          <p:spPr>
            <a:xfrm>
              <a:off x="5668645" y="3355975"/>
              <a:ext cx="4413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8" name="Пряма сполучна лінія 97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Пряма сполучна лінія 98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Шестикутник 99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Сполучна лінія уступом 100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 сполучна лінія 101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Групувати 102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104" name="Прямокутник 103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05" name="Блок-схема: рішення 104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Пряма сполучна лінія 106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Сполучна лінія уступом 107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Поле 10"/>
            <p:cNvSpPr txBox="1"/>
            <p:nvPr/>
          </p:nvSpPr>
          <p:spPr>
            <a:xfrm>
              <a:off x="5668645" y="3355975"/>
              <a:ext cx="273881" cy="1876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00B05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2" name="Пряма сполучна лінія 111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 сполучна лінія 112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Шестикутник 113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Сполучна лінія уступом 114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 сполучна лінія 115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Групувати 116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118" name="Прямокутник 117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19" name="Блок-схема: рішення 118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Пряма сполучна лінія 120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Сполучна лінія уступом 121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Поле 10"/>
            <p:cNvSpPr txBox="1"/>
            <p:nvPr/>
          </p:nvSpPr>
          <p:spPr>
            <a:xfrm>
              <a:off x="5668645" y="3355975"/>
              <a:ext cx="273881" cy="1876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6" name="Пряма сполучна лінія 125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 сполучна лінія 126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Шестикутник 127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Сполучна лінія уступом 128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Пряма сполучна лінія 129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Групувати 130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132" name="Прямокутник 131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33" name="Блок-схема: рішення 132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5" name="Пряма сполучна лінія 134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Сполучна лінія уступом 135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Поле 10"/>
            <p:cNvSpPr txBox="1"/>
            <p:nvPr/>
          </p:nvSpPr>
          <p:spPr>
            <a:xfrm>
              <a:off x="5668645" y="3355975"/>
              <a:ext cx="273881" cy="1876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9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0" name="Пряма сполучна лінія 139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Пряма сполучна лінія 140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Шестикутник 141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Сполучна лінія уступом 142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Пряма сполучна лінія 143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Групувати 144"/>
          <p:cNvGrpSpPr/>
          <p:nvPr/>
        </p:nvGrpSpPr>
        <p:grpSpPr>
          <a:xfrm>
            <a:off x="7302321" y="1420607"/>
            <a:ext cx="4275786" cy="5186253"/>
            <a:chOff x="5121275" y="2054225"/>
            <a:chExt cx="1949450" cy="2628900"/>
          </a:xfrm>
        </p:grpSpPr>
        <p:sp>
          <p:nvSpPr>
            <p:cNvPr id="146" name="Прямокутник 145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47" name="Блок-схема: рішення 146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solidFill>
              <a:srgbClr val="FFCCCC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Пряма сполучна лінія 148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Сполучна лінія уступом 149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Поле 35"/>
            <p:cNvSpPr txBox="1"/>
            <p:nvPr/>
          </p:nvSpPr>
          <p:spPr>
            <a:xfrm>
              <a:off x="6606540" y="2871470"/>
              <a:ext cx="46418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Поле 10"/>
            <p:cNvSpPr txBox="1"/>
            <p:nvPr/>
          </p:nvSpPr>
          <p:spPr>
            <a:xfrm>
              <a:off x="5668645" y="3355975"/>
              <a:ext cx="4413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3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54" name="Пряма сполучна лінія 153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Пряма сполучна лінія 154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Шестикутник 155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Сполучна лінія уступом 156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Пряма сполучна лінія 157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Групувати 158"/>
          <p:cNvGrpSpPr/>
          <p:nvPr/>
        </p:nvGrpSpPr>
        <p:grpSpPr>
          <a:xfrm>
            <a:off x="7302321" y="1423871"/>
            <a:ext cx="4234003" cy="5186253"/>
            <a:chOff x="5121275" y="2054225"/>
            <a:chExt cx="1930400" cy="2628900"/>
          </a:xfrm>
        </p:grpSpPr>
        <p:sp>
          <p:nvSpPr>
            <p:cNvPr id="160" name="Прямокутник 159"/>
            <p:cNvSpPr/>
            <p:nvPr/>
          </p:nvSpPr>
          <p:spPr>
            <a:xfrm>
              <a:off x="5121275" y="2174875"/>
              <a:ext cx="1930400" cy="2427605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61" name="Блок-схема: рішення 160"/>
            <p:cNvSpPr/>
            <p:nvPr/>
          </p:nvSpPr>
          <p:spPr>
            <a:xfrm>
              <a:off x="5393690" y="2807970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Поле 30"/>
            <p:cNvSpPr txBox="1"/>
            <p:nvPr/>
          </p:nvSpPr>
          <p:spPr>
            <a:xfrm>
              <a:off x="5393690" y="3582670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Пряма сполучна лінія 162"/>
            <p:cNvCxnSpPr/>
            <p:nvPr/>
          </p:nvCxnSpPr>
          <p:spPr>
            <a:xfrm>
              <a:off x="6047740" y="3430270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Сполучна лінія уступом 163"/>
            <p:cNvCxnSpPr/>
            <p:nvPr/>
          </p:nvCxnSpPr>
          <p:spPr>
            <a:xfrm flipH="1">
              <a:off x="6054090" y="3119120"/>
              <a:ext cx="647700" cy="1564005"/>
            </a:xfrm>
            <a:prstGeom prst="bentConnector4">
              <a:avLst>
                <a:gd name="adj1" fmla="val -35294"/>
                <a:gd name="adj2" fmla="val 88360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Поле 35"/>
            <p:cNvSpPr txBox="1"/>
            <p:nvPr/>
          </p:nvSpPr>
          <p:spPr>
            <a:xfrm>
              <a:off x="6606540" y="2871470"/>
              <a:ext cx="38036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Поле 10"/>
            <p:cNvSpPr txBox="1"/>
            <p:nvPr/>
          </p:nvSpPr>
          <p:spPr>
            <a:xfrm>
              <a:off x="5668645" y="3355975"/>
              <a:ext cx="441325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7" name="Поле 30"/>
            <p:cNvSpPr txBox="1"/>
            <p:nvPr/>
          </p:nvSpPr>
          <p:spPr>
            <a:xfrm>
              <a:off x="5393690" y="2291715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ініціалізація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8" name="Пряма сполучна лінія 167"/>
            <p:cNvCxnSpPr/>
            <p:nvPr/>
          </p:nvCxnSpPr>
          <p:spPr>
            <a:xfrm>
              <a:off x="6047740" y="2621915"/>
              <a:ext cx="0" cy="1860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 сполучна лінія 168"/>
            <p:cNvCxnSpPr/>
            <p:nvPr/>
          </p:nvCxnSpPr>
          <p:spPr>
            <a:xfrm flipV="1">
              <a:off x="6047740" y="2054225"/>
              <a:ext cx="0" cy="2368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Шестикутник 169"/>
            <p:cNvSpPr/>
            <p:nvPr/>
          </p:nvSpPr>
          <p:spPr>
            <a:xfrm>
              <a:off x="5406390" y="4076065"/>
              <a:ext cx="1282700" cy="308610"/>
            </a:xfrm>
            <a:prstGeom prst="hexag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модифікація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Сполучна лінія уступом 170"/>
            <p:cNvCxnSpPr/>
            <p:nvPr/>
          </p:nvCxnSpPr>
          <p:spPr>
            <a:xfrm rot="10800000" flipH="1">
              <a:off x="5406390" y="2714625"/>
              <a:ext cx="641350" cy="1515110"/>
            </a:xfrm>
            <a:prstGeom prst="bentConnector4">
              <a:avLst>
                <a:gd name="adj1" fmla="val -21783"/>
                <a:gd name="adj2" fmla="val 99931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Пряма сполучна лінія 171"/>
            <p:cNvCxnSpPr/>
            <p:nvPr/>
          </p:nvCxnSpPr>
          <p:spPr>
            <a:xfrm>
              <a:off x="6054090" y="3914775"/>
              <a:ext cx="0" cy="1587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48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b="1" i="1" dirty="0" smtClean="0"/>
              <a:t>for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364"/>
          </a:xfrm>
        </p:spPr>
        <p:txBody>
          <a:bodyPr/>
          <a:lstStyle/>
          <a:p>
            <a:r>
              <a:rPr lang="uk-UA" i="1" dirty="0"/>
              <a:t>Приклад 7</a:t>
            </a:r>
            <a:r>
              <a:rPr lang="uk-UA" dirty="0"/>
              <a:t>. Задано натуральне </a:t>
            </a:r>
            <a:r>
              <a:rPr lang="en-US" i="1" dirty="0" smtClean="0"/>
              <a:t>n</a:t>
            </a:r>
            <a:r>
              <a:rPr lang="uk-UA" dirty="0" smtClean="0"/>
              <a:t>. </a:t>
            </a:r>
            <a:r>
              <a:rPr lang="uk-UA" dirty="0"/>
              <a:t>Обчисліть </a:t>
            </a:r>
            <a:r>
              <a:rPr lang="en-US" i="1" dirty="0" smtClean="0"/>
              <a:t>n</a:t>
            </a:r>
            <a:r>
              <a:rPr lang="uk-UA" dirty="0" smtClean="0"/>
              <a:t>!</a:t>
            </a:r>
            <a:endParaRPr lang="en-US" dirty="0" smtClean="0"/>
          </a:p>
          <a:p>
            <a:r>
              <a:rPr lang="en-US" i="1" dirty="0" smtClean="0"/>
              <a:t>n</a:t>
            </a:r>
            <a:r>
              <a:rPr lang="en-US" dirty="0" smtClean="0"/>
              <a:t>! = 1 × 2 × … × </a:t>
            </a:r>
            <a:r>
              <a:rPr lang="en-US" i="1" dirty="0" smtClean="0"/>
              <a:t>n</a:t>
            </a:r>
            <a:endParaRPr lang="uk-UA" i="1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3006926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 (n &gt; 0):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1ULL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факторіал – добуток усіх від 1 до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2; i &lt;= n; ++i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*= i;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"!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uk-UA" dirty="0"/>
              <a:t>Використання </a:t>
            </a:r>
            <a:r>
              <a:rPr lang="en-US" b="1" i="1" dirty="0"/>
              <a:t>for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53792" y="1223494"/>
            <a:ext cx="11243256" cy="1007727"/>
          </a:xfrm>
        </p:spPr>
        <p:txBody>
          <a:bodyPr/>
          <a:lstStyle/>
          <a:p>
            <a:r>
              <a:rPr lang="uk-UA" i="1" dirty="0"/>
              <a:t>Приклад 8</a:t>
            </a:r>
            <a:r>
              <a:rPr lang="uk-UA" dirty="0"/>
              <a:t>. Задано натуральне </a:t>
            </a:r>
            <a:r>
              <a:rPr lang="en-US" i="1" dirty="0" smtClean="0"/>
              <a:t>n</a:t>
            </a:r>
            <a:r>
              <a:rPr lang="uk-UA" dirty="0" smtClean="0"/>
              <a:t> </a:t>
            </a:r>
            <a:r>
              <a:rPr lang="uk-UA" dirty="0"/>
              <a:t>і </a:t>
            </a:r>
            <a:r>
              <a:rPr lang="en-US" i="1" dirty="0" smtClean="0"/>
              <a:t>n</a:t>
            </a:r>
            <a:r>
              <a:rPr lang="uk-UA" dirty="0" smtClean="0"/>
              <a:t> </a:t>
            </a:r>
            <a:r>
              <a:rPr lang="uk-UA" dirty="0"/>
              <a:t>дійсних чисел. Обчисліть їхню </a:t>
            </a:r>
            <a:r>
              <a:rPr lang="uk-UA" dirty="0" smtClean="0"/>
              <a:t>суму.</a:t>
            </a:r>
            <a:endParaRPr lang="uk-UA" dirty="0"/>
          </a:p>
          <a:p>
            <a:r>
              <a:rPr lang="uk-UA" dirty="0" smtClean="0"/>
              <a:t>розрахунок на касі супермаркету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553792" y="2398647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 (n &gt; 0):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n;</a:t>
            </a: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total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0.0;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підсумок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0; i &lt; n; ++i)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price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чергове задане число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price;</a:t>
            </a:r>
            <a:endParaRPr lang="en-US" sz="28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total += price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"sum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uk-UA" dirty="0"/>
              <a:t>Використання </a:t>
            </a:r>
            <a:r>
              <a:rPr lang="en-US" b="1" i="1" dirty="0"/>
              <a:t>for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1406972"/>
          </a:xfrm>
        </p:spPr>
        <p:txBody>
          <a:bodyPr/>
          <a:lstStyle/>
          <a:p>
            <a:r>
              <a:rPr lang="uk-UA" i="1" dirty="0"/>
              <a:t>Приклад 9</a:t>
            </a:r>
            <a:r>
              <a:rPr lang="uk-UA" dirty="0"/>
              <a:t>. Задано натуральне </a:t>
            </a:r>
            <a:r>
              <a:rPr lang="en-US" i="1" dirty="0" smtClean="0"/>
              <a:t>n</a:t>
            </a:r>
            <a:r>
              <a:rPr lang="uk-UA" dirty="0" smtClean="0"/>
              <a:t>. </a:t>
            </a:r>
            <a:r>
              <a:rPr lang="uk-UA" dirty="0"/>
              <a:t>Обчисліть значення виразу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1</a:t>
            </a:r>
            <a:r>
              <a:rPr lang="en-US" dirty="0" smtClean="0"/>
              <a:t> </a:t>
            </a:r>
            <a:r>
              <a:rPr lang="uk-UA" dirty="0" smtClean="0"/>
              <a:t>×</a:t>
            </a:r>
            <a:r>
              <a:rPr lang="en-US" dirty="0" smtClean="0"/>
              <a:t> sin</a:t>
            </a:r>
            <a:r>
              <a:rPr lang="ru-RU" dirty="0"/>
              <a:t>(</a:t>
            </a:r>
            <a:r>
              <a:rPr lang="en-US" i="1" dirty="0"/>
              <a:t>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×</a:t>
            </a:r>
            <a:r>
              <a:rPr lang="en-US" dirty="0" smtClean="0"/>
              <a:t> sin</a:t>
            </a:r>
            <a:r>
              <a:rPr lang="ru-RU" dirty="0"/>
              <a:t>(</a:t>
            </a:r>
            <a:r>
              <a:rPr lang="en-US" i="1" dirty="0"/>
              <a:t>n</a:t>
            </a:r>
            <a:r>
              <a:rPr lang="ru-RU" dirty="0"/>
              <a:t>–1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ru-RU" dirty="0" smtClean="0"/>
              <a:t>…</a:t>
            </a:r>
            <a:r>
              <a:rPr lang="en-US" dirty="0" smtClean="0"/>
              <a:t>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i="1" dirty="0" smtClean="0"/>
              <a:t>n </a:t>
            </a:r>
            <a:r>
              <a:rPr lang="ru-RU" dirty="0" smtClean="0"/>
              <a:t>×</a:t>
            </a:r>
            <a:r>
              <a:rPr lang="en-US" dirty="0" smtClean="0"/>
              <a:t> sin</a:t>
            </a:r>
            <a:r>
              <a:rPr lang="uk-UA" dirty="0" smtClean="0"/>
              <a:t>(</a:t>
            </a:r>
            <a:r>
              <a:rPr lang="ru-RU" dirty="0" smtClean="0"/>
              <a:t>1).</a:t>
            </a:r>
            <a:endParaRPr lang="uk-UA" dirty="0" smtClean="0"/>
          </a:p>
          <a:p>
            <a:r>
              <a:rPr lang="uk-UA" dirty="0" smtClean="0"/>
              <a:t>умова містить дві числові послідовності: 1, 2, …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; </a:t>
            </a:r>
            <a:r>
              <a:rPr lang="en-US" dirty="0" smtClean="0"/>
              <a:t> 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/>
              <a:t>n</a:t>
            </a:r>
            <a:r>
              <a:rPr lang="ru-RU" dirty="0" smtClean="0"/>
              <a:t>–1</a:t>
            </a:r>
            <a:r>
              <a:rPr lang="en-US" dirty="0" smtClean="0"/>
              <a:t>, …, 1.</a:t>
            </a:r>
            <a:endParaRPr lang="uk-UA" dirty="0" smtClean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2590490"/>
            <a:ext cx="800958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(n &gt; 0):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цикл використовує два параметри: зростаючий і спадний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перевіряти достатньо один з них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1, j = n; i &lt;= n; ++i, --j)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i *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(j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Expression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</a:t>
            </a:r>
            <a:r>
              <a:rPr lang="en-US" b="1" i="1" dirty="0"/>
              <a:t>for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4702"/>
          </a:xfrm>
        </p:spPr>
        <p:txBody>
          <a:bodyPr/>
          <a:lstStyle/>
          <a:p>
            <a:r>
              <a:rPr lang="uk-UA" i="1" dirty="0"/>
              <a:t>Приклад </a:t>
            </a:r>
            <a:r>
              <a:rPr lang="ru-RU" i="1" dirty="0"/>
              <a:t>10</a:t>
            </a:r>
            <a:r>
              <a:rPr lang="uk-UA" dirty="0"/>
              <a:t>. Задано натуральне </a:t>
            </a:r>
            <a:r>
              <a:rPr lang="en-US" i="1" dirty="0" smtClean="0"/>
              <a:t>n</a:t>
            </a:r>
            <a:r>
              <a:rPr lang="uk-UA" dirty="0" smtClean="0"/>
              <a:t>. </a:t>
            </a:r>
            <a:r>
              <a:rPr lang="uk-UA" dirty="0"/>
              <a:t>Обчисліть значення виразу </a:t>
            </a:r>
            <a:endParaRPr lang="en-US" dirty="0" smtClean="0"/>
          </a:p>
          <a:p>
            <a:endParaRPr lang="en-US" sz="3600" dirty="0"/>
          </a:p>
          <a:p>
            <a:r>
              <a:rPr lang="uk-UA" dirty="0" smtClean="0"/>
              <a:t>обчислення потрібно починати з кінця</a:t>
            </a:r>
            <a:endParaRPr lang="uk-UA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55956"/>
              </p:ext>
            </p:extLst>
          </p:nvPr>
        </p:nvGraphicFramePr>
        <p:xfrm>
          <a:off x="2962142" y="2267775"/>
          <a:ext cx="3863746" cy="78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879600" imgH="381000" progId="Equation.DSMT4">
                  <p:embed/>
                </p:oleObj>
              </mc:Choice>
              <mc:Fallback>
                <p:oleObj name="Equation" r:id="rId3" imgW="18796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142" y="2267775"/>
                        <a:ext cx="3863746" cy="784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кутник 8"/>
          <p:cNvSpPr/>
          <p:nvPr/>
        </p:nvSpPr>
        <p:spPr>
          <a:xfrm>
            <a:off x="838199" y="3494442"/>
            <a:ext cx="10147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 (n &gt; 0):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обчислення почнемо з кінця – з внутрішнього кореня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крок параметра циклу підібрано відповідно до задачі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3*n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-= 3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qrt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root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Expression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root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Послідовний алгоритм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1571222"/>
          </a:xfrm>
        </p:spPr>
        <p:txBody>
          <a:bodyPr>
            <a:normAutofit/>
          </a:bodyPr>
          <a:lstStyle/>
          <a:p>
            <a:r>
              <a:rPr lang="uk-UA" sz="2400" dirty="0"/>
              <a:t>Інструкції </a:t>
            </a:r>
            <a:r>
              <a:rPr lang="uk-UA" sz="2400" dirty="0" smtClean="0"/>
              <a:t>завжди </a:t>
            </a:r>
            <a:r>
              <a:rPr lang="uk-UA" sz="2400" dirty="0"/>
              <a:t>виконуються одна за одною, послідовно, незалежно від уведених вхідних даних</a:t>
            </a:r>
            <a:r>
              <a:rPr lang="uk-UA" sz="2400" dirty="0" smtClean="0"/>
              <a:t>. Не має спеціального позначення</a:t>
            </a:r>
          </a:p>
          <a:p>
            <a:r>
              <a:rPr lang="uk-UA" sz="2400" dirty="0" smtClean="0"/>
              <a:t>Зазвичай є частиною складнішого алгоритму. Позначається фігурними дужками: блок інструкцій</a:t>
            </a:r>
            <a:endParaRPr lang="uk-UA" sz="2400" dirty="0"/>
          </a:p>
        </p:txBody>
      </p:sp>
      <p:sp>
        <p:nvSpPr>
          <p:cNvPr id="5" name="Прямокутник 4"/>
          <p:cNvSpPr/>
          <p:nvPr/>
        </p:nvSpPr>
        <p:spPr>
          <a:xfrm>
            <a:off x="838200" y="2627290"/>
            <a:ext cx="109974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	                                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введення заданих величин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a, b: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  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gamma: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gamma;    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gamma;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 = </a:t>
            </a:r>
            <a:r>
              <a:rPr lang="en-US" noProof="1" smtClean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gamma / 180.0;           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перетворення кута до радіан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sqrt(a*a + b*b - 2.*a*b*cos(g));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третя сторона за теоремою синусів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0.5 * a * b * sin(g);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площа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 = a + b + c;                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периметр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 = 2.*S / P;                   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радіус вписаного кола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"с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виведення обчислених величин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n'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Ітераційний цикл з передумовою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1" y="1825625"/>
            <a:ext cx="5742904" cy="4351338"/>
          </a:xfrm>
        </p:spPr>
        <p:txBody>
          <a:bodyPr/>
          <a:lstStyle/>
          <a:p>
            <a:r>
              <a:rPr lang="uk-UA" i="1" dirty="0" smtClean="0"/>
              <a:t>Ітераційним</a:t>
            </a:r>
            <a:r>
              <a:rPr lang="uk-UA" dirty="0" smtClean="0"/>
              <a:t> називають цикл, кількість повторень якого наперед не відома, а залежить від ходу його виконання.</a:t>
            </a:r>
          </a:p>
          <a:p>
            <a:r>
              <a:rPr lang="uk-UA" dirty="0" smtClean="0"/>
              <a:t>У мові програмування С++ зручно позначати інструкцією </a:t>
            </a:r>
            <a:r>
              <a:rPr lang="en-US" i="1" dirty="0" smtClean="0">
                <a:solidFill>
                  <a:srgbClr val="000099"/>
                </a:solidFill>
              </a:rPr>
              <a:t>while</a:t>
            </a:r>
            <a:endParaRPr lang="en-US" dirty="0" smtClean="0">
              <a:solidFill>
                <a:srgbClr val="000099"/>
              </a:solidFill>
            </a:endParaRPr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0099"/>
                </a:solidFill>
              </a:rPr>
              <a:t>while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uk-UA" dirty="0"/>
              <a:t>умова_продовження</a:t>
            </a:r>
            <a:r>
              <a:rPr lang="ru-RU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uk-UA" dirty="0" smtClean="0"/>
              <a:t>тіло_циклу</a:t>
            </a:r>
            <a:endParaRPr lang="uk-UA" dirty="0"/>
          </a:p>
        </p:txBody>
      </p:sp>
      <p:grpSp>
        <p:nvGrpSpPr>
          <p:cNvPr id="13" name="Групувати 12"/>
          <p:cNvGrpSpPr/>
          <p:nvPr/>
        </p:nvGrpSpPr>
        <p:grpSpPr>
          <a:xfrm>
            <a:off x="6581103" y="1825625"/>
            <a:ext cx="4603840" cy="4351338"/>
            <a:chOff x="5121275" y="2511742"/>
            <a:chExt cx="1930400" cy="1751965"/>
          </a:xfrm>
        </p:grpSpPr>
        <p:sp>
          <p:nvSpPr>
            <p:cNvPr id="4" name="Прямокутник 3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5" name="Блок-схема: рішення 4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Пряма сполучна лінія 6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Сполучна лінія уступом 7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Пряма сполучна лінія 10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Сполучна лінія уступом 11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Групувати 13"/>
          <p:cNvGrpSpPr/>
          <p:nvPr/>
        </p:nvGrpSpPr>
        <p:grpSpPr>
          <a:xfrm>
            <a:off x="6581103" y="1825625"/>
            <a:ext cx="4603840" cy="4351338"/>
            <a:chOff x="5121275" y="2511742"/>
            <a:chExt cx="1930400" cy="1751965"/>
          </a:xfrm>
        </p:grpSpPr>
        <p:sp>
          <p:nvSpPr>
            <p:cNvPr id="15" name="Прямокутник 1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6" name="Блок-схема: рішення 1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solidFill>
              <a:srgbClr val="66FF66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Пряма сполучна лінія 1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Сполучна лінія уступом 1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2" name="Пряма сполучна лінія 2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Сполучна лінія уступом 2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Групувати 23"/>
          <p:cNvGrpSpPr/>
          <p:nvPr/>
        </p:nvGrpSpPr>
        <p:grpSpPr>
          <a:xfrm>
            <a:off x="6581103" y="1825625"/>
            <a:ext cx="4603840" cy="4351338"/>
            <a:chOff x="5121275" y="2511742"/>
            <a:chExt cx="1930400" cy="1751965"/>
          </a:xfrm>
        </p:grpSpPr>
        <p:sp>
          <p:nvSpPr>
            <p:cNvPr id="25" name="Прямокутник 2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26" name="Блок-схема: рішення 2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 сполучна лінія 2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Сполучна лінія уступом 2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00B05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Пряма сполучна лінія 3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Сполучна лінія уступом 3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Групувати 33"/>
          <p:cNvGrpSpPr/>
          <p:nvPr/>
        </p:nvGrpSpPr>
        <p:grpSpPr>
          <a:xfrm>
            <a:off x="6581103" y="1826524"/>
            <a:ext cx="4603840" cy="4351338"/>
            <a:chOff x="5121275" y="2511742"/>
            <a:chExt cx="1930400" cy="1751965"/>
          </a:xfrm>
        </p:grpSpPr>
        <p:sp>
          <p:nvSpPr>
            <p:cNvPr id="35" name="Прямокутник 3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36" name="Блок-схема: рішення 3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Пряма сполучна лінія 3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Сполучна лінія уступом 3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Пряма сполучна лінія 4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Сполучна лінія уступом 4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Групувати 43"/>
          <p:cNvGrpSpPr/>
          <p:nvPr/>
        </p:nvGrpSpPr>
        <p:grpSpPr>
          <a:xfrm>
            <a:off x="6581103" y="1825625"/>
            <a:ext cx="4603840" cy="4351338"/>
            <a:chOff x="5121275" y="2511742"/>
            <a:chExt cx="1930400" cy="1751965"/>
          </a:xfrm>
        </p:grpSpPr>
        <p:sp>
          <p:nvSpPr>
            <p:cNvPr id="45" name="Прямокутник 4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46" name="Блок-схема: рішення 4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solidFill>
              <a:srgbClr val="99FF99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Пряма сполучна лінія 4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Сполучна лінія уступом 4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2" name="Пряма сполучна лінія 5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Сполучна лінія уступом 5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Групувати 53"/>
          <p:cNvGrpSpPr/>
          <p:nvPr/>
        </p:nvGrpSpPr>
        <p:grpSpPr>
          <a:xfrm>
            <a:off x="6585259" y="1824726"/>
            <a:ext cx="4603840" cy="4351338"/>
            <a:chOff x="5121275" y="2511742"/>
            <a:chExt cx="1930400" cy="1751965"/>
          </a:xfrm>
        </p:grpSpPr>
        <p:sp>
          <p:nvSpPr>
            <p:cNvPr id="55" name="Прямокутник 5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56" name="Блок-схема: рішення 5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 сполучна лінія 5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Сполучна лінія уступом 5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00B05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2" name="Пряма сполучна лінія 6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Сполучна лінія уступом 6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Групувати 63"/>
          <p:cNvGrpSpPr/>
          <p:nvPr/>
        </p:nvGrpSpPr>
        <p:grpSpPr>
          <a:xfrm>
            <a:off x="6576947" y="1823827"/>
            <a:ext cx="4603840" cy="4351338"/>
            <a:chOff x="5121275" y="2511742"/>
            <a:chExt cx="1930400" cy="1751965"/>
          </a:xfrm>
        </p:grpSpPr>
        <p:sp>
          <p:nvSpPr>
            <p:cNvPr id="65" name="Прямокутник 6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66" name="Блок-схема: рішення 6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 сполучна лінія 6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Сполучна лінія уступом 6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2" name="Пряма сполучна лінія 7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Сполучна лінія уступом 7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Групувати 83"/>
          <p:cNvGrpSpPr/>
          <p:nvPr/>
        </p:nvGrpSpPr>
        <p:grpSpPr>
          <a:xfrm>
            <a:off x="6584306" y="1823827"/>
            <a:ext cx="4603840" cy="4351338"/>
            <a:chOff x="5121275" y="2511742"/>
            <a:chExt cx="1930400" cy="1751965"/>
          </a:xfrm>
        </p:grpSpPr>
        <p:sp>
          <p:nvSpPr>
            <p:cNvPr id="85" name="Прямокутник 8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86" name="Блок-схема: рішення 8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solidFill>
              <a:srgbClr val="FFCCCC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Пряма сполучна лінія 8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Сполучна лінія уступом 8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2" name="Пряма сполучна лінія 9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Сполучна лінія уступом 9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Групувати 93"/>
          <p:cNvGrpSpPr/>
          <p:nvPr/>
        </p:nvGrpSpPr>
        <p:grpSpPr>
          <a:xfrm>
            <a:off x="6578184" y="1823827"/>
            <a:ext cx="4603840" cy="4351338"/>
            <a:chOff x="5121275" y="2511742"/>
            <a:chExt cx="1930400" cy="1751965"/>
          </a:xfrm>
        </p:grpSpPr>
        <p:sp>
          <p:nvSpPr>
            <p:cNvPr id="95" name="Прямокутник 94"/>
            <p:cNvSpPr/>
            <p:nvPr/>
          </p:nvSpPr>
          <p:spPr>
            <a:xfrm>
              <a:off x="5121275" y="2594292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96" name="Блок-схема: рішення 95"/>
            <p:cNvSpPr/>
            <p:nvPr/>
          </p:nvSpPr>
          <p:spPr>
            <a:xfrm>
              <a:off x="5393690" y="2850197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Поле 49"/>
            <p:cNvSpPr txBox="1"/>
            <p:nvPr/>
          </p:nvSpPr>
          <p:spPr>
            <a:xfrm>
              <a:off x="5393690" y="3624897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Пряма сполучна лінія 97"/>
            <p:cNvCxnSpPr/>
            <p:nvPr/>
          </p:nvCxnSpPr>
          <p:spPr>
            <a:xfrm>
              <a:off x="6047740" y="3472497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Сполучна лінія уступом 98"/>
            <p:cNvCxnSpPr/>
            <p:nvPr/>
          </p:nvCxnSpPr>
          <p:spPr>
            <a:xfrm flipH="1">
              <a:off x="6060440" y="3161347"/>
              <a:ext cx="641350" cy="1102360"/>
            </a:xfrm>
            <a:prstGeom prst="bentConnector4">
              <a:avLst>
                <a:gd name="adj1" fmla="val -35644"/>
                <a:gd name="adj2" fmla="val 83684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Поле 52"/>
            <p:cNvSpPr txBox="1"/>
            <p:nvPr/>
          </p:nvSpPr>
          <p:spPr>
            <a:xfrm>
              <a:off x="6661150" y="2969893"/>
              <a:ext cx="367665" cy="1657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Поле 10"/>
            <p:cNvSpPr txBox="1"/>
            <p:nvPr/>
          </p:nvSpPr>
          <p:spPr>
            <a:xfrm>
              <a:off x="5763905" y="3434585"/>
              <a:ext cx="305852" cy="1676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2" name="Пряма сполучна лінія 101"/>
            <p:cNvCxnSpPr/>
            <p:nvPr/>
          </p:nvCxnSpPr>
          <p:spPr>
            <a:xfrm>
              <a:off x="6047740" y="2511742"/>
              <a:ext cx="0" cy="3384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Сполучна лінія уступом 102"/>
            <p:cNvCxnSpPr/>
            <p:nvPr/>
          </p:nvCxnSpPr>
          <p:spPr>
            <a:xfrm rot="10800000" flipH="1">
              <a:off x="5393690" y="2756852"/>
              <a:ext cx="654050" cy="1032510"/>
            </a:xfrm>
            <a:prstGeom prst="bentConnector4">
              <a:avLst>
                <a:gd name="adj1" fmla="val -20388"/>
                <a:gd name="adj2" fmla="val 99799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7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uk-UA" dirty="0"/>
              <a:t>Використання </a:t>
            </a:r>
            <a:r>
              <a:rPr lang="en-US" b="1" i="1" dirty="0" smtClean="0"/>
              <a:t>while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46975" y="1159100"/>
            <a:ext cx="11127345" cy="1442432"/>
          </a:xfrm>
        </p:spPr>
        <p:txBody>
          <a:bodyPr/>
          <a:lstStyle/>
          <a:p>
            <a:r>
              <a:rPr lang="uk-UA" i="1" dirty="0"/>
              <a:t>Приклад 1</a:t>
            </a:r>
            <a:r>
              <a:rPr lang="ru-RU" i="1" dirty="0"/>
              <a:t>1</a:t>
            </a:r>
            <a:r>
              <a:rPr lang="uk-UA" dirty="0"/>
              <a:t>. Задано непорожню послідовність чисел, що закінчується нулем. Обчисліть їхнє середнє арифметичне (нуль не враховувати</a:t>
            </a:r>
            <a:r>
              <a:rPr lang="uk-UA" dirty="0" smtClean="0"/>
              <a:t>).</a:t>
            </a:r>
            <a:endParaRPr lang="en-US" dirty="0" smtClean="0"/>
          </a:p>
          <a:p>
            <a:r>
              <a:rPr lang="uk-UA" dirty="0" smtClean="0"/>
              <a:t>поява нуля – ознака закінчення повторень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746974" y="2601532"/>
            <a:ext cx="106068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average = 0.0;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сума значень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 = 0;       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кількість значень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"Введіть послідовність чисел, що закінчується нулем: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num;          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перше число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(num != 0.0)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average += num; ++count;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num;   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чергове число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average /= count;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"Середнє арифметичне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count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чисел =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average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Ітераційний цикл з постумовою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6515637" cy="4665327"/>
          </a:xfrm>
        </p:spPr>
        <p:txBody>
          <a:bodyPr>
            <a:normAutofit/>
          </a:bodyPr>
          <a:lstStyle/>
          <a:p>
            <a:r>
              <a:rPr lang="uk-UA" dirty="0"/>
              <a:t>Відрізняється від попереднього взаємним розташуванням умови продовження і тіла </a:t>
            </a:r>
            <a:r>
              <a:rPr lang="uk-UA" dirty="0" smtClean="0"/>
              <a:t>циклу.</a:t>
            </a:r>
          </a:p>
          <a:p>
            <a:r>
              <a:rPr lang="uk-UA" dirty="0" smtClean="0"/>
              <a:t>У </a:t>
            </a:r>
            <a:r>
              <a:rPr lang="uk-UA" dirty="0"/>
              <a:t>мові програмування С++ </a:t>
            </a:r>
            <a:r>
              <a:rPr lang="uk-UA" dirty="0" smtClean="0"/>
              <a:t>позначають </a:t>
            </a:r>
            <a:r>
              <a:rPr lang="uk-UA" dirty="0"/>
              <a:t>інструкцією </a:t>
            </a:r>
            <a:r>
              <a:rPr lang="en-US" i="1" dirty="0" smtClean="0">
                <a:solidFill>
                  <a:srgbClr val="000099"/>
                </a:solidFill>
              </a:rPr>
              <a:t>do while</a:t>
            </a:r>
            <a:endParaRPr lang="en-US" dirty="0">
              <a:solidFill>
                <a:srgbClr val="000099"/>
              </a:solidFill>
            </a:endParaRP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 </a:t>
            </a:r>
            <a:r>
              <a:rPr lang="en-US" dirty="0" smtClean="0"/>
              <a:t>   </a:t>
            </a:r>
            <a:r>
              <a:rPr lang="uk-UA" dirty="0" smtClean="0"/>
              <a:t>  </a:t>
            </a:r>
            <a:r>
              <a:rPr lang="uk-UA" dirty="0"/>
              <a:t>інструкція | </a:t>
            </a:r>
            <a:r>
              <a:rPr lang="uk-UA" dirty="0" smtClean="0"/>
              <a:t>блок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while</a:t>
            </a:r>
            <a:r>
              <a:rPr lang="uk-UA" dirty="0" smtClean="0"/>
              <a:t> </a:t>
            </a:r>
            <a:r>
              <a:rPr lang="uk-UA" dirty="0"/>
              <a:t>(умова_продовження</a:t>
            </a:r>
            <a:r>
              <a:rPr lang="uk-UA" dirty="0" smtClean="0"/>
              <a:t>);</a:t>
            </a:r>
            <a:endParaRPr lang="en-US" dirty="0" smtClean="0"/>
          </a:p>
          <a:p>
            <a:pPr lvl="1"/>
            <a:endParaRPr lang="en-US" sz="1200" dirty="0" smtClean="0"/>
          </a:p>
          <a:p>
            <a:r>
              <a:rPr lang="uk-UA" dirty="0"/>
              <a:t>Тіло буде виконане принаймні один раз</a:t>
            </a:r>
            <a:r>
              <a:rPr lang="uk-UA" dirty="0" smtClean="0"/>
              <a:t>.</a:t>
            </a:r>
            <a:endParaRPr lang="uk-UA" dirty="0"/>
          </a:p>
        </p:txBody>
      </p:sp>
      <p:grpSp>
        <p:nvGrpSpPr>
          <p:cNvPr id="17" name="Групувати 16"/>
          <p:cNvGrpSpPr/>
          <p:nvPr/>
        </p:nvGrpSpPr>
        <p:grpSpPr>
          <a:xfrm>
            <a:off x="7353836" y="1749424"/>
            <a:ext cx="4237149" cy="4252131"/>
            <a:chOff x="7353837" y="1749424"/>
            <a:chExt cx="1930400" cy="1777365"/>
          </a:xfrm>
        </p:grpSpPr>
        <p:sp>
          <p:nvSpPr>
            <p:cNvPr id="4" name="Прямокутник 3"/>
            <p:cNvSpPr/>
            <p:nvPr/>
          </p:nvSpPr>
          <p:spPr>
            <a:xfrm>
              <a:off x="7353837" y="1825624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5" name="Блок-схема: рішення 4"/>
            <p:cNvSpPr/>
            <p:nvPr/>
          </p:nvSpPr>
          <p:spPr>
            <a:xfrm>
              <a:off x="7741822" y="2602229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оле 25"/>
            <p:cNvSpPr txBox="1"/>
            <p:nvPr/>
          </p:nvSpPr>
          <p:spPr>
            <a:xfrm>
              <a:off x="7741822" y="212597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оле 44"/>
            <p:cNvSpPr txBox="1"/>
            <p:nvPr/>
          </p:nvSpPr>
          <p:spPr>
            <a:xfrm>
              <a:off x="8072023" y="3194997"/>
              <a:ext cx="294005" cy="179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Поле 10"/>
            <p:cNvSpPr txBox="1"/>
            <p:nvPr/>
          </p:nvSpPr>
          <p:spPr>
            <a:xfrm>
              <a:off x="7507507" y="2725022"/>
              <a:ext cx="374886" cy="1710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Пряма сполучна лінія 8"/>
            <p:cNvCxnSpPr/>
            <p:nvPr/>
          </p:nvCxnSpPr>
          <p:spPr>
            <a:xfrm>
              <a:off x="8395872" y="2456179"/>
              <a:ext cx="0" cy="1460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 9"/>
            <p:cNvCxnSpPr/>
            <p:nvPr/>
          </p:nvCxnSpPr>
          <p:spPr>
            <a:xfrm>
              <a:off x="8395872" y="3224529"/>
              <a:ext cx="0" cy="3022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>
            <a:xfrm flipV="1">
              <a:off x="8395872" y="1749424"/>
              <a:ext cx="0" cy="3765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Сполучна лінія уступом 11"/>
            <p:cNvCxnSpPr/>
            <p:nvPr/>
          </p:nvCxnSpPr>
          <p:spPr>
            <a:xfrm rot="10800000" flipH="1">
              <a:off x="7741822" y="1958974"/>
              <a:ext cx="654050" cy="954405"/>
            </a:xfrm>
            <a:prstGeom prst="bentConnector4">
              <a:avLst>
                <a:gd name="adj1" fmla="val -34951"/>
                <a:gd name="adj2" fmla="val 9956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Групувати 17"/>
          <p:cNvGrpSpPr/>
          <p:nvPr/>
        </p:nvGrpSpPr>
        <p:grpSpPr>
          <a:xfrm>
            <a:off x="7353835" y="1749424"/>
            <a:ext cx="4237149" cy="4252131"/>
            <a:chOff x="7353837" y="1749424"/>
            <a:chExt cx="1930400" cy="1777365"/>
          </a:xfrm>
        </p:grpSpPr>
        <p:sp>
          <p:nvSpPr>
            <p:cNvPr id="19" name="Прямокутник 18"/>
            <p:cNvSpPr/>
            <p:nvPr/>
          </p:nvSpPr>
          <p:spPr>
            <a:xfrm>
              <a:off x="7353837" y="1825624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20" name="Блок-схема: рішення 19"/>
            <p:cNvSpPr/>
            <p:nvPr/>
          </p:nvSpPr>
          <p:spPr>
            <a:xfrm>
              <a:off x="7741822" y="2602229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Поле 25"/>
            <p:cNvSpPr txBox="1"/>
            <p:nvPr/>
          </p:nvSpPr>
          <p:spPr>
            <a:xfrm>
              <a:off x="7741822" y="2125979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е 44"/>
            <p:cNvSpPr txBox="1"/>
            <p:nvPr/>
          </p:nvSpPr>
          <p:spPr>
            <a:xfrm>
              <a:off x="8072023" y="3194997"/>
              <a:ext cx="294005" cy="179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Поле 10"/>
            <p:cNvSpPr txBox="1"/>
            <p:nvPr/>
          </p:nvSpPr>
          <p:spPr>
            <a:xfrm>
              <a:off x="7507507" y="2725022"/>
              <a:ext cx="374886" cy="1710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4" name="Пряма сполучна лінія 23"/>
            <p:cNvCxnSpPr/>
            <p:nvPr/>
          </p:nvCxnSpPr>
          <p:spPr>
            <a:xfrm>
              <a:off x="8395872" y="2456179"/>
              <a:ext cx="0" cy="1460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 сполучна лінія 24"/>
            <p:cNvCxnSpPr/>
            <p:nvPr/>
          </p:nvCxnSpPr>
          <p:spPr>
            <a:xfrm>
              <a:off x="8395872" y="3224529"/>
              <a:ext cx="0" cy="3022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 сполучна лінія 25"/>
            <p:cNvCxnSpPr/>
            <p:nvPr/>
          </p:nvCxnSpPr>
          <p:spPr>
            <a:xfrm flipV="1">
              <a:off x="8395872" y="1749424"/>
              <a:ext cx="0" cy="3765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Сполучна лінія уступом 26"/>
            <p:cNvCxnSpPr/>
            <p:nvPr/>
          </p:nvCxnSpPr>
          <p:spPr>
            <a:xfrm rot="10800000" flipH="1">
              <a:off x="7741822" y="1958974"/>
              <a:ext cx="654050" cy="954405"/>
            </a:xfrm>
            <a:prstGeom prst="bentConnector4">
              <a:avLst>
                <a:gd name="adj1" fmla="val -34951"/>
                <a:gd name="adj2" fmla="val 9956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Групувати 27"/>
          <p:cNvGrpSpPr/>
          <p:nvPr/>
        </p:nvGrpSpPr>
        <p:grpSpPr>
          <a:xfrm>
            <a:off x="7353834" y="1749424"/>
            <a:ext cx="4237149" cy="4252131"/>
            <a:chOff x="7353837" y="1749424"/>
            <a:chExt cx="1930400" cy="1777365"/>
          </a:xfrm>
        </p:grpSpPr>
        <p:sp>
          <p:nvSpPr>
            <p:cNvPr id="29" name="Прямокутник 28"/>
            <p:cNvSpPr/>
            <p:nvPr/>
          </p:nvSpPr>
          <p:spPr>
            <a:xfrm>
              <a:off x="7353837" y="1825624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30" name="Блок-схема: рішення 29"/>
            <p:cNvSpPr/>
            <p:nvPr/>
          </p:nvSpPr>
          <p:spPr>
            <a:xfrm>
              <a:off x="7741822" y="2602229"/>
              <a:ext cx="1308100" cy="622300"/>
            </a:xfrm>
            <a:prstGeom prst="flowChartDecision">
              <a:avLst/>
            </a:prstGeom>
            <a:solidFill>
              <a:srgbClr val="99FF99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Поле 25"/>
            <p:cNvSpPr txBox="1"/>
            <p:nvPr/>
          </p:nvSpPr>
          <p:spPr>
            <a:xfrm>
              <a:off x="7741822" y="2125979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Поле 44"/>
            <p:cNvSpPr txBox="1"/>
            <p:nvPr/>
          </p:nvSpPr>
          <p:spPr>
            <a:xfrm>
              <a:off x="8072023" y="3194997"/>
              <a:ext cx="294005" cy="179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оле 10"/>
            <p:cNvSpPr txBox="1"/>
            <p:nvPr/>
          </p:nvSpPr>
          <p:spPr>
            <a:xfrm>
              <a:off x="7507507" y="2725022"/>
              <a:ext cx="374886" cy="1710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4" name="Пряма сполучна лінія 33"/>
            <p:cNvCxnSpPr/>
            <p:nvPr/>
          </p:nvCxnSpPr>
          <p:spPr>
            <a:xfrm>
              <a:off x="8395872" y="2456179"/>
              <a:ext cx="0" cy="1460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 сполучна лінія 34"/>
            <p:cNvCxnSpPr/>
            <p:nvPr/>
          </p:nvCxnSpPr>
          <p:spPr>
            <a:xfrm>
              <a:off x="8395872" y="3224529"/>
              <a:ext cx="0" cy="3022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 сполучна лінія 35"/>
            <p:cNvCxnSpPr/>
            <p:nvPr/>
          </p:nvCxnSpPr>
          <p:spPr>
            <a:xfrm flipV="1">
              <a:off x="8395872" y="1749424"/>
              <a:ext cx="0" cy="3765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Сполучна лінія уступом 36"/>
            <p:cNvCxnSpPr/>
            <p:nvPr/>
          </p:nvCxnSpPr>
          <p:spPr>
            <a:xfrm rot="10800000" flipH="1">
              <a:off x="7741822" y="1958974"/>
              <a:ext cx="654050" cy="954405"/>
            </a:xfrm>
            <a:prstGeom prst="bentConnector4">
              <a:avLst>
                <a:gd name="adj1" fmla="val -34951"/>
                <a:gd name="adj2" fmla="val 9956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Групувати 37"/>
          <p:cNvGrpSpPr/>
          <p:nvPr/>
        </p:nvGrpSpPr>
        <p:grpSpPr>
          <a:xfrm>
            <a:off x="7353833" y="1749424"/>
            <a:ext cx="4237149" cy="4252131"/>
            <a:chOff x="7353837" y="1749424"/>
            <a:chExt cx="1930400" cy="1777365"/>
          </a:xfrm>
        </p:grpSpPr>
        <p:sp>
          <p:nvSpPr>
            <p:cNvPr id="39" name="Прямокутник 38"/>
            <p:cNvSpPr/>
            <p:nvPr/>
          </p:nvSpPr>
          <p:spPr>
            <a:xfrm>
              <a:off x="7353837" y="1825624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40" name="Блок-схема: рішення 39"/>
            <p:cNvSpPr/>
            <p:nvPr/>
          </p:nvSpPr>
          <p:spPr>
            <a:xfrm>
              <a:off x="7741822" y="2602229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Поле 25"/>
            <p:cNvSpPr txBox="1"/>
            <p:nvPr/>
          </p:nvSpPr>
          <p:spPr>
            <a:xfrm>
              <a:off x="7741822" y="2125979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Поле 44"/>
            <p:cNvSpPr txBox="1"/>
            <p:nvPr/>
          </p:nvSpPr>
          <p:spPr>
            <a:xfrm>
              <a:off x="8072023" y="3194997"/>
              <a:ext cx="294005" cy="179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Поле 10"/>
            <p:cNvSpPr txBox="1"/>
            <p:nvPr/>
          </p:nvSpPr>
          <p:spPr>
            <a:xfrm>
              <a:off x="7507507" y="2725022"/>
              <a:ext cx="374886" cy="1710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00B05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" name="Пряма сполучна лінія 43"/>
            <p:cNvCxnSpPr/>
            <p:nvPr/>
          </p:nvCxnSpPr>
          <p:spPr>
            <a:xfrm>
              <a:off x="8395872" y="2456179"/>
              <a:ext cx="0" cy="1460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 сполучна лінія 44"/>
            <p:cNvCxnSpPr/>
            <p:nvPr/>
          </p:nvCxnSpPr>
          <p:spPr>
            <a:xfrm>
              <a:off x="8395872" y="3224529"/>
              <a:ext cx="0" cy="3022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 сполучна лінія 45"/>
            <p:cNvCxnSpPr/>
            <p:nvPr/>
          </p:nvCxnSpPr>
          <p:spPr>
            <a:xfrm flipV="1">
              <a:off x="8395872" y="1749424"/>
              <a:ext cx="0" cy="3765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Сполучна лінія уступом 46"/>
            <p:cNvCxnSpPr/>
            <p:nvPr/>
          </p:nvCxnSpPr>
          <p:spPr>
            <a:xfrm rot="10800000" flipH="1">
              <a:off x="7741822" y="1958974"/>
              <a:ext cx="654050" cy="954405"/>
            </a:xfrm>
            <a:prstGeom prst="bentConnector4">
              <a:avLst>
                <a:gd name="adj1" fmla="val -34951"/>
                <a:gd name="adj2" fmla="val 9956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увати 47"/>
          <p:cNvGrpSpPr/>
          <p:nvPr/>
        </p:nvGrpSpPr>
        <p:grpSpPr>
          <a:xfrm>
            <a:off x="7353832" y="1749424"/>
            <a:ext cx="4237149" cy="4252131"/>
            <a:chOff x="7353837" y="1749424"/>
            <a:chExt cx="1930400" cy="1777365"/>
          </a:xfrm>
        </p:grpSpPr>
        <p:sp>
          <p:nvSpPr>
            <p:cNvPr id="49" name="Прямокутник 48"/>
            <p:cNvSpPr/>
            <p:nvPr/>
          </p:nvSpPr>
          <p:spPr>
            <a:xfrm>
              <a:off x="7353837" y="1825624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50" name="Блок-схема: рішення 49"/>
            <p:cNvSpPr/>
            <p:nvPr/>
          </p:nvSpPr>
          <p:spPr>
            <a:xfrm>
              <a:off x="7741822" y="2602229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Поле 25"/>
            <p:cNvSpPr txBox="1"/>
            <p:nvPr/>
          </p:nvSpPr>
          <p:spPr>
            <a:xfrm>
              <a:off x="7741822" y="2125979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Поле 44"/>
            <p:cNvSpPr txBox="1"/>
            <p:nvPr/>
          </p:nvSpPr>
          <p:spPr>
            <a:xfrm>
              <a:off x="8072023" y="3194997"/>
              <a:ext cx="294005" cy="179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Поле 10"/>
            <p:cNvSpPr txBox="1"/>
            <p:nvPr/>
          </p:nvSpPr>
          <p:spPr>
            <a:xfrm>
              <a:off x="7507507" y="2725022"/>
              <a:ext cx="374886" cy="1710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4" name="Пряма сполучна лінія 53"/>
            <p:cNvCxnSpPr/>
            <p:nvPr/>
          </p:nvCxnSpPr>
          <p:spPr>
            <a:xfrm>
              <a:off x="8395872" y="2456179"/>
              <a:ext cx="0" cy="1460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 сполучна лінія 54"/>
            <p:cNvCxnSpPr/>
            <p:nvPr/>
          </p:nvCxnSpPr>
          <p:spPr>
            <a:xfrm>
              <a:off x="8395872" y="3224529"/>
              <a:ext cx="0" cy="3022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 сполучна лінія 55"/>
            <p:cNvCxnSpPr/>
            <p:nvPr/>
          </p:nvCxnSpPr>
          <p:spPr>
            <a:xfrm flipV="1">
              <a:off x="8395872" y="1749424"/>
              <a:ext cx="0" cy="37655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Сполучна лінія уступом 56"/>
            <p:cNvCxnSpPr/>
            <p:nvPr/>
          </p:nvCxnSpPr>
          <p:spPr>
            <a:xfrm rot="10800000" flipH="1">
              <a:off x="7741822" y="1958974"/>
              <a:ext cx="654050" cy="954405"/>
            </a:xfrm>
            <a:prstGeom prst="bentConnector4">
              <a:avLst>
                <a:gd name="adj1" fmla="val -34951"/>
                <a:gd name="adj2" fmla="val 9956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Групувати 57"/>
          <p:cNvGrpSpPr/>
          <p:nvPr/>
        </p:nvGrpSpPr>
        <p:grpSpPr>
          <a:xfrm>
            <a:off x="7353831" y="1749424"/>
            <a:ext cx="4237149" cy="4252131"/>
            <a:chOff x="7353837" y="1749424"/>
            <a:chExt cx="1930400" cy="1777365"/>
          </a:xfrm>
        </p:grpSpPr>
        <p:sp>
          <p:nvSpPr>
            <p:cNvPr id="59" name="Прямокутник 58"/>
            <p:cNvSpPr/>
            <p:nvPr/>
          </p:nvSpPr>
          <p:spPr>
            <a:xfrm>
              <a:off x="7353837" y="1825624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60" name="Блок-схема: рішення 59"/>
            <p:cNvSpPr/>
            <p:nvPr/>
          </p:nvSpPr>
          <p:spPr>
            <a:xfrm>
              <a:off x="7741822" y="2602229"/>
              <a:ext cx="1308100" cy="622300"/>
            </a:xfrm>
            <a:prstGeom prst="flowChartDecision">
              <a:avLst/>
            </a:prstGeom>
            <a:solidFill>
              <a:srgbClr val="FFCCCC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Поле 25"/>
            <p:cNvSpPr txBox="1"/>
            <p:nvPr/>
          </p:nvSpPr>
          <p:spPr>
            <a:xfrm>
              <a:off x="7741822" y="2125979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Поле 44"/>
            <p:cNvSpPr txBox="1"/>
            <p:nvPr/>
          </p:nvSpPr>
          <p:spPr>
            <a:xfrm>
              <a:off x="8072023" y="3194997"/>
              <a:ext cx="294005" cy="179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Поле 10"/>
            <p:cNvSpPr txBox="1"/>
            <p:nvPr/>
          </p:nvSpPr>
          <p:spPr>
            <a:xfrm>
              <a:off x="7507507" y="2725022"/>
              <a:ext cx="374886" cy="1710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4" name="Пряма сполучна лінія 63"/>
            <p:cNvCxnSpPr/>
            <p:nvPr/>
          </p:nvCxnSpPr>
          <p:spPr>
            <a:xfrm>
              <a:off x="8395872" y="2456179"/>
              <a:ext cx="0" cy="1460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 сполучна лінія 64"/>
            <p:cNvCxnSpPr/>
            <p:nvPr/>
          </p:nvCxnSpPr>
          <p:spPr>
            <a:xfrm>
              <a:off x="8395872" y="3224529"/>
              <a:ext cx="0" cy="3022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 сполучна лінія 65"/>
            <p:cNvCxnSpPr/>
            <p:nvPr/>
          </p:nvCxnSpPr>
          <p:spPr>
            <a:xfrm flipV="1">
              <a:off x="8395872" y="1749424"/>
              <a:ext cx="0" cy="3765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Сполучна лінія уступом 66"/>
            <p:cNvCxnSpPr/>
            <p:nvPr/>
          </p:nvCxnSpPr>
          <p:spPr>
            <a:xfrm rot="10800000" flipH="1">
              <a:off x="7741822" y="1958974"/>
              <a:ext cx="654050" cy="954405"/>
            </a:xfrm>
            <a:prstGeom prst="bentConnector4">
              <a:avLst>
                <a:gd name="adj1" fmla="val -34951"/>
                <a:gd name="adj2" fmla="val 9956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Групувати 67"/>
          <p:cNvGrpSpPr/>
          <p:nvPr/>
        </p:nvGrpSpPr>
        <p:grpSpPr>
          <a:xfrm>
            <a:off x="7353831" y="1746096"/>
            <a:ext cx="4237149" cy="4252131"/>
            <a:chOff x="7353837" y="1749424"/>
            <a:chExt cx="1930400" cy="1777365"/>
          </a:xfrm>
        </p:grpSpPr>
        <p:sp>
          <p:nvSpPr>
            <p:cNvPr id="69" name="Прямокутник 68"/>
            <p:cNvSpPr/>
            <p:nvPr/>
          </p:nvSpPr>
          <p:spPr>
            <a:xfrm>
              <a:off x="7353837" y="1825624"/>
              <a:ext cx="1930400" cy="1587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70" name="Блок-схема: рішення 69"/>
            <p:cNvSpPr/>
            <p:nvPr/>
          </p:nvSpPr>
          <p:spPr>
            <a:xfrm>
              <a:off x="7741822" y="2602229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умова про­довження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Поле 25"/>
            <p:cNvSpPr txBox="1"/>
            <p:nvPr/>
          </p:nvSpPr>
          <p:spPr>
            <a:xfrm>
              <a:off x="7741822" y="2125979"/>
              <a:ext cx="1308100" cy="330200"/>
            </a:xfrm>
            <a:prstGeom prst="rect">
              <a:avLst/>
            </a:prstGeom>
            <a:noFill/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е 44"/>
            <p:cNvSpPr txBox="1"/>
            <p:nvPr/>
          </p:nvSpPr>
          <p:spPr>
            <a:xfrm>
              <a:off x="8072023" y="3194997"/>
              <a:ext cx="294005" cy="1797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Поле 10"/>
            <p:cNvSpPr txBox="1"/>
            <p:nvPr/>
          </p:nvSpPr>
          <p:spPr>
            <a:xfrm>
              <a:off x="7507507" y="2725022"/>
              <a:ext cx="374886" cy="1710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4" name="Пряма сполучна лінія 73"/>
            <p:cNvCxnSpPr/>
            <p:nvPr/>
          </p:nvCxnSpPr>
          <p:spPr>
            <a:xfrm>
              <a:off x="8395872" y="2456179"/>
              <a:ext cx="0" cy="1460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 сполучна лінія 74"/>
            <p:cNvCxnSpPr/>
            <p:nvPr/>
          </p:nvCxnSpPr>
          <p:spPr>
            <a:xfrm>
              <a:off x="8395872" y="3224529"/>
              <a:ext cx="0" cy="3022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 сполучна лінія 75"/>
            <p:cNvCxnSpPr/>
            <p:nvPr/>
          </p:nvCxnSpPr>
          <p:spPr>
            <a:xfrm flipV="1">
              <a:off x="8395872" y="1749424"/>
              <a:ext cx="0" cy="37655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Сполучна лінія уступом 76"/>
            <p:cNvCxnSpPr/>
            <p:nvPr/>
          </p:nvCxnSpPr>
          <p:spPr>
            <a:xfrm rot="10800000" flipH="1">
              <a:off x="7741822" y="1958974"/>
              <a:ext cx="654050" cy="954405"/>
            </a:xfrm>
            <a:prstGeom prst="bentConnector4">
              <a:avLst>
                <a:gd name="adj1" fmla="val -34951"/>
                <a:gd name="adj2" fmla="val 99560"/>
              </a:avLst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uk-UA" dirty="0"/>
              <a:t>Використання </a:t>
            </a:r>
            <a:r>
              <a:rPr lang="en-US" b="1" i="1" dirty="0" smtClean="0"/>
              <a:t>do while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71978"/>
            <a:ext cx="10515600" cy="2426489"/>
          </a:xfrm>
        </p:spPr>
        <p:txBody>
          <a:bodyPr>
            <a:normAutofit/>
          </a:bodyPr>
          <a:lstStyle/>
          <a:p>
            <a:r>
              <a:rPr lang="uk-UA" sz="2400" i="1" dirty="0"/>
              <a:t>Приклад 13</a:t>
            </a:r>
            <a:r>
              <a:rPr lang="uk-UA" sz="2400" dirty="0"/>
              <a:t>. Задано дійсне додатне число </a:t>
            </a:r>
            <a:r>
              <a:rPr lang="uk-UA" sz="2400" i="1" dirty="0"/>
              <a:t>х</a:t>
            </a:r>
            <a:r>
              <a:rPr lang="uk-UA" sz="2400" dirty="0"/>
              <a:t>. </a:t>
            </a:r>
            <a:r>
              <a:rPr lang="uk-UA" sz="2400" dirty="0" smtClean="0"/>
              <a:t>Обчисліть</a:t>
            </a:r>
            <a:r>
              <a:rPr lang="en-US" sz="2400" dirty="0" smtClean="0"/>
              <a:t>          </a:t>
            </a:r>
            <a:r>
              <a:rPr lang="uk-UA" sz="2400" dirty="0" smtClean="0"/>
              <a:t>за </a:t>
            </a:r>
            <a:r>
              <a:rPr lang="uk-UA" sz="2400" dirty="0"/>
              <a:t>допомогою алгоритму Ньютона з точністю 10</a:t>
            </a:r>
            <a:r>
              <a:rPr lang="uk-UA" sz="2400" baseline="30000" dirty="0"/>
              <a:t>–6</a:t>
            </a:r>
            <a:r>
              <a:rPr lang="uk-UA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uk-UA" sz="2400" dirty="0"/>
              <a:t>Нагадаємо, що цей алгоритм будує послідовність наближених значень </a:t>
            </a:r>
            <a:r>
              <a:rPr lang="en-US" sz="2400" i="1" noProof="1" smtClean="0"/>
              <a:t>y</a:t>
            </a:r>
            <a:r>
              <a:rPr lang="en-US" sz="2400" i="1" baseline="-25000" noProof="1" smtClean="0"/>
              <a:t>k</a:t>
            </a:r>
            <a:r>
              <a:rPr lang="en-US" sz="2400" dirty="0" smtClean="0"/>
              <a:t> </a:t>
            </a:r>
            <a:r>
              <a:rPr lang="uk-UA" sz="2400" dirty="0"/>
              <a:t>за </a:t>
            </a:r>
            <a:r>
              <a:rPr lang="uk-UA" sz="2400" dirty="0" smtClean="0"/>
              <a:t>формулами:</a:t>
            </a:r>
            <a:r>
              <a:rPr lang="en-US" sz="2400" dirty="0" smtClean="0"/>
              <a:t>                                                                         </a:t>
            </a:r>
            <a:r>
              <a:rPr lang="uk-UA" sz="2400" dirty="0" smtClean="0"/>
              <a:t>Точності </a:t>
            </a:r>
            <a:r>
              <a:rPr lang="uk-UA" sz="2400" dirty="0"/>
              <a:t>ε досягнуто, якщо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33163"/>
              </p:ext>
            </p:extLst>
          </p:nvPr>
        </p:nvGraphicFramePr>
        <p:xfrm>
          <a:off x="8293995" y="1075010"/>
          <a:ext cx="502275" cy="46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241091" imgH="215713" progId="Equation.DSMT4">
                  <p:embed/>
                </p:oleObj>
              </mc:Choice>
              <mc:Fallback>
                <p:oleObj name="Equation" r:id="rId3" imgW="241091" imgH="2157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995" y="1075010"/>
                        <a:ext cx="502275" cy="462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018637"/>
              </p:ext>
            </p:extLst>
          </p:nvPr>
        </p:nvGraphicFramePr>
        <p:xfrm>
          <a:off x="2897746" y="2285362"/>
          <a:ext cx="4736163" cy="94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2425700" imgH="482600" progId="Equation.DSMT4">
                  <p:embed/>
                </p:oleObj>
              </mc:Choice>
              <mc:Fallback>
                <p:oleObj name="Equation" r:id="rId5" imgW="2425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746" y="2285362"/>
                        <a:ext cx="4736163" cy="947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082"/>
              </p:ext>
            </p:extLst>
          </p:nvPr>
        </p:nvGraphicFramePr>
        <p:xfrm>
          <a:off x="1171978" y="3043663"/>
          <a:ext cx="1828799" cy="55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7" imgW="850531" imgH="253890" progId="Equation.DSMT4">
                  <p:embed/>
                </p:oleObj>
              </mc:Choice>
              <mc:Fallback>
                <p:oleObj name="Equation" r:id="rId7" imgW="850531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978" y="3043663"/>
                        <a:ext cx="1828799" cy="554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кутник 9"/>
          <p:cNvSpPr/>
          <p:nvPr/>
        </p:nvSpPr>
        <p:spPr>
          <a:xfrm>
            <a:off x="838199" y="3598467"/>
            <a:ext cx="88209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"Введіть додатне x: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 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1.0;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y_k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z;       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y_(k-1)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	z = y;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y = (x / y / y + 2.*y) / 3.;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(abs(y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z) &gt; 1.e-6);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"Корінь кубічний з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Інструкція безумовного </a:t>
            </a:r>
            <a:r>
              <a:rPr lang="uk-UA" dirty="0" smtClean="0"/>
              <a:t>переходу </a:t>
            </a:r>
            <a:r>
              <a:rPr lang="en-US" b="1" i="1" dirty="0" smtClean="0"/>
              <a:t>goto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3660"/>
          </a:xfrm>
        </p:spPr>
        <p:txBody>
          <a:bodyPr/>
          <a:lstStyle/>
          <a:p>
            <a:r>
              <a:rPr lang="uk-UA" dirty="0" smtClean="0"/>
              <a:t>Передає керування інструкції, позначеній позначкою (</a:t>
            </a:r>
            <a:r>
              <a:rPr lang="en-US" dirty="0" smtClean="0"/>
              <a:t>label)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goto</a:t>
            </a:r>
            <a:r>
              <a:rPr lang="en-US" dirty="0" smtClean="0"/>
              <a:t> </a:t>
            </a:r>
            <a:r>
              <a:rPr lang="uk-UA" dirty="0"/>
              <a:t>позначка; </a:t>
            </a:r>
            <a:r>
              <a:rPr lang="uk-UA" dirty="0">
                <a:solidFill>
                  <a:srgbClr val="00B050"/>
                </a:solidFill>
              </a:rPr>
              <a:t>// позначка – ім’я (ідентифікатор</a:t>
            </a:r>
            <a:r>
              <a:rPr lang="uk-UA" dirty="0" smtClean="0">
                <a:solidFill>
                  <a:srgbClr val="00B050"/>
                </a:solidFill>
              </a:rPr>
              <a:t>)</a:t>
            </a:r>
            <a:endParaRPr lang="uk-UA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 . . . .</a:t>
            </a:r>
          </a:p>
          <a:p>
            <a:pPr marL="0" indent="0">
              <a:buNone/>
            </a:pPr>
            <a:r>
              <a:rPr lang="uk-UA" dirty="0" smtClean="0"/>
              <a:t>позначка</a:t>
            </a:r>
            <a:r>
              <a:rPr lang="uk-UA" dirty="0"/>
              <a:t>: </a:t>
            </a:r>
            <a:r>
              <a:rPr lang="uk-UA" dirty="0" smtClean="0"/>
              <a:t>інструкція</a:t>
            </a:r>
            <a:endParaRPr lang="en-US" dirty="0" smtClean="0"/>
          </a:p>
          <a:p>
            <a:pPr lvl="1"/>
            <a:endParaRPr lang="en-US" sz="1400" dirty="0" smtClean="0"/>
          </a:p>
          <a:p>
            <a:r>
              <a:rPr lang="uk-UA" dirty="0" smtClean="0"/>
              <a:t>заборонено вхід всередину блока</a:t>
            </a:r>
          </a:p>
          <a:p>
            <a:r>
              <a:rPr lang="uk-UA" dirty="0" smtClean="0"/>
              <a:t>безпечно передавати керування вперед по ходу, в межах одного екрана</a:t>
            </a:r>
          </a:p>
          <a:p>
            <a:r>
              <a:rPr lang="uk-UA" dirty="0" smtClean="0"/>
              <a:t>доцільне використання – вихід з кількох вкладених циклів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78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Галужені алгоритми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Розгалужений алгоритм містить принаймні одну ділянку, яка може бути виконана або ні, залежно від істинності деякого твердження</a:t>
            </a:r>
            <a:r>
              <a:rPr lang="uk-UA" dirty="0" smtClean="0"/>
              <a:t>.</a:t>
            </a:r>
          </a:p>
          <a:p>
            <a:r>
              <a:rPr lang="uk-UA" dirty="0"/>
              <a:t>Зазвичай розгалужений алгоритм містить дві або більше альтернативні інструкції (чи блоки інструкцій</a:t>
            </a:r>
            <a:r>
              <a:rPr lang="uk-UA" dirty="0" smtClean="0"/>
              <a:t>).</a:t>
            </a:r>
          </a:p>
          <a:p>
            <a:r>
              <a:rPr lang="uk-UA" dirty="0" smtClean="0"/>
              <a:t>Шлях виконання невідомий до початку виконання. Вибір альтернативи залежить від вхідних даних, від результатів попередніх обчислень тощо.</a:t>
            </a:r>
          </a:p>
          <a:p>
            <a:r>
              <a:rPr lang="uk-UA" dirty="0"/>
              <a:t>Галуження в програмах мовою С++ </a:t>
            </a:r>
            <a:r>
              <a:rPr lang="uk-UA" dirty="0" smtClean="0"/>
              <a:t>зазвичай задають </a:t>
            </a:r>
            <a:r>
              <a:rPr lang="uk-UA" dirty="0"/>
              <a:t>за допомогою інструкції </a:t>
            </a:r>
            <a:r>
              <a:rPr lang="en-US" i="1" dirty="0">
                <a:solidFill>
                  <a:srgbClr val="000099"/>
                </a:solidFill>
              </a:rPr>
              <a:t>if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32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Вкорочена </a:t>
            </a:r>
            <a:r>
              <a:rPr lang="uk-UA" dirty="0" smtClean="0"/>
              <a:t>інструкція </a:t>
            </a:r>
            <a:r>
              <a:rPr lang="en-US" b="1" i="1" dirty="0" smtClean="0"/>
              <a:t>if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4983051" cy="4351338"/>
          </a:xfrm>
        </p:spPr>
        <p:txBody>
          <a:bodyPr/>
          <a:lstStyle/>
          <a:p>
            <a:pPr lvl="1"/>
            <a:r>
              <a:rPr lang="uk-UA" dirty="0" smtClean="0"/>
              <a:t> </a:t>
            </a:r>
            <a:r>
              <a:rPr lang="uk-UA" dirty="0" err="1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uk-UA" dirty="0" smtClean="0"/>
              <a:t> </a:t>
            </a:r>
            <a:r>
              <a:rPr lang="uk-UA" dirty="0"/>
              <a:t>(логічний вираз) </a:t>
            </a:r>
            <a:r>
              <a:rPr lang="uk-UA" dirty="0" smtClean="0"/>
              <a:t>інструкція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або</a:t>
            </a:r>
          </a:p>
          <a:p>
            <a:pPr marL="0" indent="0">
              <a:buNone/>
            </a:pPr>
            <a:endParaRPr lang="uk-UA" dirty="0" smtClean="0"/>
          </a:p>
          <a:p>
            <a:pPr lvl="1"/>
            <a:r>
              <a:rPr lang="uk-UA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логічний</a:t>
            </a:r>
            <a:r>
              <a:rPr lang="ru-RU" dirty="0"/>
              <a:t> </a:t>
            </a:r>
            <a:r>
              <a:rPr lang="ru-RU" dirty="0" err="1"/>
              <a:t>вираз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{</a:t>
            </a:r>
            <a:br>
              <a:rPr lang="ru-RU" dirty="0" smtClean="0"/>
            </a:br>
            <a:r>
              <a:rPr lang="ru-RU" dirty="0" smtClean="0"/>
              <a:t>      блок </a:t>
            </a:r>
            <a:r>
              <a:rPr lang="ru-RU" dirty="0" err="1" smtClean="0"/>
              <a:t>інструкцій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}</a:t>
            </a:r>
            <a:endParaRPr lang="uk-UA" dirty="0"/>
          </a:p>
        </p:txBody>
      </p:sp>
      <p:grpSp>
        <p:nvGrpSpPr>
          <p:cNvPr id="42" name="Групувати 41"/>
          <p:cNvGrpSpPr/>
          <p:nvPr/>
        </p:nvGrpSpPr>
        <p:grpSpPr>
          <a:xfrm>
            <a:off x="6826425" y="1595438"/>
            <a:ext cx="4462267" cy="4045508"/>
            <a:chOff x="6826425" y="1595438"/>
            <a:chExt cx="4462267" cy="4045508"/>
          </a:xfrm>
        </p:grpSpPr>
        <p:sp>
          <p:nvSpPr>
            <p:cNvPr id="28" name="Прямокутник 27"/>
            <p:cNvSpPr/>
            <p:nvPr/>
          </p:nvSpPr>
          <p:spPr>
            <a:xfrm>
              <a:off x="6826425" y="1827051"/>
              <a:ext cx="4462267" cy="3551400"/>
            </a:xfrm>
            <a:prstGeom prst="rect">
              <a:avLst/>
            </a:prstGeom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29" name="Блок-схема: рішення 28"/>
            <p:cNvSpPr/>
            <p:nvPr/>
          </p:nvSpPr>
          <p:spPr>
            <a:xfrm>
              <a:off x="7159904" y="2213073"/>
              <a:ext cx="3271271" cy="1513205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Поле 4"/>
            <p:cNvSpPr txBox="1"/>
            <p:nvPr/>
          </p:nvSpPr>
          <p:spPr>
            <a:xfrm>
              <a:off x="7159904" y="4096859"/>
              <a:ext cx="3271271" cy="802925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Пряма сполучна лінія 30"/>
            <p:cNvCxnSpPr/>
            <p:nvPr/>
          </p:nvCxnSpPr>
          <p:spPr>
            <a:xfrm flipV="1">
              <a:off x="8795539" y="1595438"/>
              <a:ext cx="0" cy="6176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 сполучна лінія 31"/>
            <p:cNvCxnSpPr/>
            <p:nvPr/>
          </p:nvCxnSpPr>
          <p:spPr>
            <a:xfrm>
              <a:off x="8795539" y="3726278"/>
              <a:ext cx="0" cy="370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 сполучна лінія 32"/>
            <p:cNvCxnSpPr/>
            <p:nvPr/>
          </p:nvCxnSpPr>
          <p:spPr>
            <a:xfrm>
              <a:off x="8795539" y="4899784"/>
              <a:ext cx="0" cy="741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Сполучна лінія уступом 33"/>
            <p:cNvCxnSpPr/>
            <p:nvPr/>
          </p:nvCxnSpPr>
          <p:spPr>
            <a:xfrm flipH="1">
              <a:off x="8795539" y="2969675"/>
              <a:ext cx="1635635" cy="2181795"/>
            </a:xfrm>
            <a:prstGeom prst="bentConnector4">
              <a:avLst>
                <a:gd name="adj1" fmla="val -34951"/>
                <a:gd name="adj2" fmla="val 9987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Поле 10"/>
            <p:cNvSpPr txBox="1"/>
            <p:nvPr/>
          </p:nvSpPr>
          <p:spPr>
            <a:xfrm>
              <a:off x="10321765" y="2491008"/>
              <a:ext cx="702552" cy="375212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Поле 10"/>
            <p:cNvSpPr txBox="1"/>
            <p:nvPr/>
          </p:nvSpPr>
          <p:spPr>
            <a:xfrm>
              <a:off x="8168199" y="3609148"/>
              <a:ext cx="704066" cy="41952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3" name="Групувати 42"/>
          <p:cNvGrpSpPr/>
          <p:nvPr/>
        </p:nvGrpSpPr>
        <p:grpSpPr>
          <a:xfrm>
            <a:off x="6826424" y="1599748"/>
            <a:ext cx="4462267" cy="4045508"/>
            <a:chOff x="6826425" y="1595438"/>
            <a:chExt cx="4462267" cy="4045508"/>
          </a:xfrm>
        </p:grpSpPr>
        <p:sp>
          <p:nvSpPr>
            <p:cNvPr id="44" name="Прямокутник 43"/>
            <p:cNvSpPr/>
            <p:nvPr/>
          </p:nvSpPr>
          <p:spPr>
            <a:xfrm>
              <a:off x="6826425" y="1827051"/>
              <a:ext cx="4462267" cy="3551400"/>
            </a:xfrm>
            <a:prstGeom prst="rect">
              <a:avLst/>
            </a:prstGeom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45" name="Блок-схема: рішення 44"/>
            <p:cNvSpPr/>
            <p:nvPr/>
          </p:nvSpPr>
          <p:spPr>
            <a:xfrm>
              <a:off x="7159904" y="2213073"/>
              <a:ext cx="3271271" cy="1513205"/>
            </a:xfrm>
            <a:prstGeom prst="flowChartDecision">
              <a:avLst/>
            </a:prstGeom>
            <a:solidFill>
              <a:srgbClr val="99FF9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Поле 4"/>
            <p:cNvSpPr txBox="1"/>
            <p:nvPr/>
          </p:nvSpPr>
          <p:spPr>
            <a:xfrm>
              <a:off x="7159904" y="4096859"/>
              <a:ext cx="3271271" cy="802925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 сполучна лінія 46"/>
            <p:cNvCxnSpPr/>
            <p:nvPr/>
          </p:nvCxnSpPr>
          <p:spPr>
            <a:xfrm flipV="1">
              <a:off x="8795539" y="1595438"/>
              <a:ext cx="0" cy="617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 сполучна лінія 47"/>
            <p:cNvCxnSpPr/>
            <p:nvPr/>
          </p:nvCxnSpPr>
          <p:spPr>
            <a:xfrm>
              <a:off x="8795539" y="3726278"/>
              <a:ext cx="0" cy="370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 сполучна лінія 48"/>
            <p:cNvCxnSpPr/>
            <p:nvPr/>
          </p:nvCxnSpPr>
          <p:spPr>
            <a:xfrm>
              <a:off x="8795539" y="4899784"/>
              <a:ext cx="0" cy="741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Сполучна лінія уступом 49"/>
            <p:cNvCxnSpPr/>
            <p:nvPr/>
          </p:nvCxnSpPr>
          <p:spPr>
            <a:xfrm flipH="1">
              <a:off x="8795539" y="2969675"/>
              <a:ext cx="1635635" cy="2181795"/>
            </a:xfrm>
            <a:prstGeom prst="bentConnector4">
              <a:avLst>
                <a:gd name="adj1" fmla="val -34951"/>
                <a:gd name="adj2" fmla="val 9987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Поле 10"/>
            <p:cNvSpPr txBox="1"/>
            <p:nvPr/>
          </p:nvSpPr>
          <p:spPr>
            <a:xfrm>
              <a:off x="10321765" y="2491008"/>
              <a:ext cx="702552" cy="375212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Поле 10"/>
            <p:cNvSpPr txBox="1"/>
            <p:nvPr/>
          </p:nvSpPr>
          <p:spPr>
            <a:xfrm>
              <a:off x="8168199" y="3609148"/>
              <a:ext cx="704066" cy="41952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3" name="Групувати 52"/>
          <p:cNvGrpSpPr/>
          <p:nvPr/>
        </p:nvGrpSpPr>
        <p:grpSpPr>
          <a:xfrm>
            <a:off x="6826423" y="1599748"/>
            <a:ext cx="4462267" cy="4045508"/>
            <a:chOff x="6826425" y="1595438"/>
            <a:chExt cx="4462267" cy="4045508"/>
          </a:xfrm>
        </p:grpSpPr>
        <p:sp>
          <p:nvSpPr>
            <p:cNvPr id="54" name="Прямокутник 53"/>
            <p:cNvSpPr/>
            <p:nvPr/>
          </p:nvSpPr>
          <p:spPr>
            <a:xfrm>
              <a:off x="6826425" y="1827051"/>
              <a:ext cx="4462267" cy="3551400"/>
            </a:xfrm>
            <a:prstGeom prst="rect">
              <a:avLst/>
            </a:prstGeom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55" name="Блок-схема: рішення 54"/>
            <p:cNvSpPr/>
            <p:nvPr/>
          </p:nvSpPr>
          <p:spPr>
            <a:xfrm>
              <a:off x="7159904" y="2213073"/>
              <a:ext cx="3271271" cy="1513205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Поле 4"/>
            <p:cNvSpPr txBox="1"/>
            <p:nvPr/>
          </p:nvSpPr>
          <p:spPr>
            <a:xfrm>
              <a:off x="7159904" y="4096859"/>
              <a:ext cx="3271271" cy="802925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Пряма сполучна лінія 56"/>
            <p:cNvCxnSpPr/>
            <p:nvPr/>
          </p:nvCxnSpPr>
          <p:spPr>
            <a:xfrm flipV="1">
              <a:off x="8795539" y="1595438"/>
              <a:ext cx="0" cy="6176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 сполучна лінія 57"/>
            <p:cNvCxnSpPr/>
            <p:nvPr/>
          </p:nvCxnSpPr>
          <p:spPr>
            <a:xfrm>
              <a:off x="8795539" y="3726278"/>
              <a:ext cx="0" cy="37058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 сполучна лінія 58"/>
            <p:cNvCxnSpPr/>
            <p:nvPr/>
          </p:nvCxnSpPr>
          <p:spPr>
            <a:xfrm>
              <a:off x="8795539" y="4899784"/>
              <a:ext cx="0" cy="741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Сполучна лінія уступом 59"/>
            <p:cNvCxnSpPr/>
            <p:nvPr/>
          </p:nvCxnSpPr>
          <p:spPr>
            <a:xfrm flipH="1">
              <a:off x="8795539" y="2969675"/>
              <a:ext cx="1635635" cy="2181795"/>
            </a:xfrm>
            <a:prstGeom prst="bentConnector4">
              <a:avLst>
                <a:gd name="adj1" fmla="val -34951"/>
                <a:gd name="adj2" fmla="val 9987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Поле 10"/>
            <p:cNvSpPr txBox="1"/>
            <p:nvPr/>
          </p:nvSpPr>
          <p:spPr>
            <a:xfrm>
              <a:off x="10321765" y="2491008"/>
              <a:ext cx="702552" cy="375212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Поле 10"/>
            <p:cNvSpPr txBox="1"/>
            <p:nvPr/>
          </p:nvSpPr>
          <p:spPr>
            <a:xfrm>
              <a:off x="8168199" y="3609148"/>
              <a:ext cx="704066" cy="41952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00B05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3" name="Групувати 62"/>
          <p:cNvGrpSpPr/>
          <p:nvPr/>
        </p:nvGrpSpPr>
        <p:grpSpPr>
          <a:xfrm>
            <a:off x="6826422" y="1597245"/>
            <a:ext cx="4462267" cy="4045508"/>
            <a:chOff x="6826425" y="1595438"/>
            <a:chExt cx="4462267" cy="4045508"/>
          </a:xfrm>
        </p:grpSpPr>
        <p:sp>
          <p:nvSpPr>
            <p:cNvPr id="64" name="Прямокутник 63"/>
            <p:cNvSpPr/>
            <p:nvPr/>
          </p:nvSpPr>
          <p:spPr>
            <a:xfrm>
              <a:off x="6826425" y="1827051"/>
              <a:ext cx="4462267" cy="3551400"/>
            </a:xfrm>
            <a:prstGeom prst="rect">
              <a:avLst/>
            </a:prstGeom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65" name="Блок-схема: рішення 64"/>
            <p:cNvSpPr/>
            <p:nvPr/>
          </p:nvSpPr>
          <p:spPr>
            <a:xfrm>
              <a:off x="7159904" y="2213073"/>
              <a:ext cx="3271271" cy="1513205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Поле 4"/>
            <p:cNvSpPr txBox="1"/>
            <p:nvPr/>
          </p:nvSpPr>
          <p:spPr>
            <a:xfrm>
              <a:off x="7159904" y="4096859"/>
              <a:ext cx="3271271" cy="8029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Пряма сполучна лінія 66"/>
            <p:cNvCxnSpPr/>
            <p:nvPr/>
          </p:nvCxnSpPr>
          <p:spPr>
            <a:xfrm flipV="1">
              <a:off x="8795539" y="1595438"/>
              <a:ext cx="0" cy="6176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 сполучна лінія 67"/>
            <p:cNvCxnSpPr/>
            <p:nvPr/>
          </p:nvCxnSpPr>
          <p:spPr>
            <a:xfrm>
              <a:off x="8795539" y="3726278"/>
              <a:ext cx="0" cy="370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 сполучна лінія 68"/>
            <p:cNvCxnSpPr/>
            <p:nvPr/>
          </p:nvCxnSpPr>
          <p:spPr>
            <a:xfrm>
              <a:off x="8795539" y="4899784"/>
              <a:ext cx="0" cy="7411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Сполучна лінія уступом 69"/>
            <p:cNvCxnSpPr/>
            <p:nvPr/>
          </p:nvCxnSpPr>
          <p:spPr>
            <a:xfrm flipH="1">
              <a:off x="8795539" y="2969675"/>
              <a:ext cx="1635635" cy="2181795"/>
            </a:xfrm>
            <a:prstGeom prst="bentConnector4">
              <a:avLst>
                <a:gd name="adj1" fmla="val -34951"/>
                <a:gd name="adj2" fmla="val 9987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Поле 10"/>
            <p:cNvSpPr txBox="1"/>
            <p:nvPr/>
          </p:nvSpPr>
          <p:spPr>
            <a:xfrm>
              <a:off x="10321765" y="2491008"/>
              <a:ext cx="702552" cy="375212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Поле 10"/>
            <p:cNvSpPr txBox="1"/>
            <p:nvPr/>
          </p:nvSpPr>
          <p:spPr>
            <a:xfrm>
              <a:off x="8168199" y="3609148"/>
              <a:ext cx="704066" cy="41952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93" name="Групувати 92"/>
          <p:cNvGrpSpPr/>
          <p:nvPr/>
        </p:nvGrpSpPr>
        <p:grpSpPr>
          <a:xfrm>
            <a:off x="6826422" y="1599748"/>
            <a:ext cx="4462267" cy="4045508"/>
            <a:chOff x="6826425" y="1595438"/>
            <a:chExt cx="4462267" cy="4045508"/>
          </a:xfrm>
        </p:grpSpPr>
        <p:sp>
          <p:nvSpPr>
            <p:cNvPr id="94" name="Прямокутник 93"/>
            <p:cNvSpPr/>
            <p:nvPr/>
          </p:nvSpPr>
          <p:spPr>
            <a:xfrm>
              <a:off x="6826425" y="1827051"/>
              <a:ext cx="4462267" cy="3551400"/>
            </a:xfrm>
            <a:prstGeom prst="rect">
              <a:avLst/>
            </a:prstGeom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95" name="Блок-схема: рішення 94"/>
            <p:cNvSpPr/>
            <p:nvPr/>
          </p:nvSpPr>
          <p:spPr>
            <a:xfrm>
              <a:off x="7159904" y="2213073"/>
              <a:ext cx="3271271" cy="1513205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Поле 4"/>
            <p:cNvSpPr txBox="1"/>
            <p:nvPr/>
          </p:nvSpPr>
          <p:spPr>
            <a:xfrm>
              <a:off x="7159904" y="4096859"/>
              <a:ext cx="3271271" cy="802925"/>
            </a:xfrm>
            <a:prstGeom prst="rect">
              <a:avLst/>
            </a:prstGeom>
            <a:noFill/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Пряма сполучна лінія 96"/>
            <p:cNvCxnSpPr/>
            <p:nvPr/>
          </p:nvCxnSpPr>
          <p:spPr>
            <a:xfrm flipV="1">
              <a:off x="8795539" y="1595438"/>
              <a:ext cx="0" cy="6176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Пряма сполучна лінія 97"/>
            <p:cNvCxnSpPr/>
            <p:nvPr/>
          </p:nvCxnSpPr>
          <p:spPr>
            <a:xfrm>
              <a:off x="8795539" y="3726278"/>
              <a:ext cx="0" cy="370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Пряма сполучна лінія 98"/>
            <p:cNvCxnSpPr/>
            <p:nvPr/>
          </p:nvCxnSpPr>
          <p:spPr>
            <a:xfrm>
              <a:off x="8795539" y="4899784"/>
              <a:ext cx="0" cy="741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Сполучна лінія уступом 99"/>
            <p:cNvCxnSpPr/>
            <p:nvPr/>
          </p:nvCxnSpPr>
          <p:spPr>
            <a:xfrm flipH="1">
              <a:off x="8795539" y="2969675"/>
              <a:ext cx="1635635" cy="2181795"/>
            </a:xfrm>
            <a:prstGeom prst="bentConnector4">
              <a:avLst>
                <a:gd name="adj1" fmla="val -34951"/>
                <a:gd name="adj2" fmla="val 9987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Поле 10"/>
            <p:cNvSpPr txBox="1"/>
            <p:nvPr/>
          </p:nvSpPr>
          <p:spPr>
            <a:xfrm>
              <a:off x="10321765" y="2491008"/>
              <a:ext cx="702552" cy="375212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Поле 10"/>
            <p:cNvSpPr txBox="1"/>
            <p:nvPr/>
          </p:nvSpPr>
          <p:spPr>
            <a:xfrm>
              <a:off x="8168199" y="3609148"/>
              <a:ext cx="704066" cy="41952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3" name="Групувати 102"/>
          <p:cNvGrpSpPr/>
          <p:nvPr/>
        </p:nvGrpSpPr>
        <p:grpSpPr>
          <a:xfrm>
            <a:off x="6826422" y="1599748"/>
            <a:ext cx="4462267" cy="4045508"/>
            <a:chOff x="6826425" y="1595438"/>
            <a:chExt cx="4462267" cy="4045508"/>
          </a:xfrm>
        </p:grpSpPr>
        <p:sp>
          <p:nvSpPr>
            <p:cNvPr id="104" name="Прямокутник 103"/>
            <p:cNvSpPr/>
            <p:nvPr/>
          </p:nvSpPr>
          <p:spPr>
            <a:xfrm>
              <a:off x="6826425" y="1827051"/>
              <a:ext cx="4462267" cy="3551400"/>
            </a:xfrm>
            <a:prstGeom prst="rect">
              <a:avLst/>
            </a:prstGeom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05" name="Блок-схема: рішення 104"/>
            <p:cNvSpPr/>
            <p:nvPr/>
          </p:nvSpPr>
          <p:spPr>
            <a:xfrm>
              <a:off x="7159904" y="2213073"/>
              <a:ext cx="3271271" cy="1513205"/>
            </a:xfrm>
            <a:prstGeom prst="flowChartDecision">
              <a:avLst/>
            </a:prstGeom>
            <a:solidFill>
              <a:srgbClr val="FFCCCC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Поле 4"/>
            <p:cNvSpPr txBox="1"/>
            <p:nvPr/>
          </p:nvSpPr>
          <p:spPr>
            <a:xfrm>
              <a:off x="7159904" y="4096859"/>
              <a:ext cx="3271271" cy="802925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Пряма сполучна лінія 106"/>
            <p:cNvCxnSpPr/>
            <p:nvPr/>
          </p:nvCxnSpPr>
          <p:spPr>
            <a:xfrm flipV="1">
              <a:off x="8795539" y="1595438"/>
              <a:ext cx="0" cy="6176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 сполучна лінія 107"/>
            <p:cNvCxnSpPr/>
            <p:nvPr/>
          </p:nvCxnSpPr>
          <p:spPr>
            <a:xfrm>
              <a:off x="8795539" y="3726278"/>
              <a:ext cx="0" cy="370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Пряма сполучна лінія 108"/>
            <p:cNvCxnSpPr/>
            <p:nvPr/>
          </p:nvCxnSpPr>
          <p:spPr>
            <a:xfrm>
              <a:off x="8795539" y="4899784"/>
              <a:ext cx="0" cy="741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Сполучна лінія уступом 109"/>
            <p:cNvCxnSpPr/>
            <p:nvPr/>
          </p:nvCxnSpPr>
          <p:spPr>
            <a:xfrm flipH="1">
              <a:off x="8795539" y="2969675"/>
              <a:ext cx="1635635" cy="2181795"/>
            </a:xfrm>
            <a:prstGeom prst="bentConnector4">
              <a:avLst>
                <a:gd name="adj1" fmla="val -34951"/>
                <a:gd name="adj2" fmla="val 9987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Поле 10"/>
            <p:cNvSpPr txBox="1"/>
            <p:nvPr/>
          </p:nvSpPr>
          <p:spPr>
            <a:xfrm>
              <a:off x="10321765" y="2491008"/>
              <a:ext cx="702552" cy="375212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Поле 10"/>
            <p:cNvSpPr txBox="1"/>
            <p:nvPr/>
          </p:nvSpPr>
          <p:spPr>
            <a:xfrm>
              <a:off x="8168199" y="3609148"/>
              <a:ext cx="704066" cy="41952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13" name="Групувати 112"/>
          <p:cNvGrpSpPr/>
          <p:nvPr/>
        </p:nvGrpSpPr>
        <p:grpSpPr>
          <a:xfrm>
            <a:off x="6826419" y="1599701"/>
            <a:ext cx="4462267" cy="4045508"/>
            <a:chOff x="6826425" y="1595438"/>
            <a:chExt cx="4462267" cy="4045508"/>
          </a:xfrm>
        </p:grpSpPr>
        <p:sp>
          <p:nvSpPr>
            <p:cNvPr id="114" name="Прямокутник 113"/>
            <p:cNvSpPr/>
            <p:nvPr/>
          </p:nvSpPr>
          <p:spPr>
            <a:xfrm>
              <a:off x="6826425" y="1827051"/>
              <a:ext cx="4462267" cy="3551400"/>
            </a:xfrm>
            <a:prstGeom prst="rect">
              <a:avLst/>
            </a:prstGeom>
            <a:ln w="127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115" name="Блок-схема: рішення 114"/>
            <p:cNvSpPr/>
            <p:nvPr/>
          </p:nvSpPr>
          <p:spPr>
            <a:xfrm>
              <a:off x="7159904" y="2213073"/>
              <a:ext cx="3271271" cy="1513205"/>
            </a:xfrm>
            <a:prstGeom prst="flowChartDecision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Поле 4"/>
            <p:cNvSpPr txBox="1"/>
            <p:nvPr/>
          </p:nvSpPr>
          <p:spPr>
            <a:xfrm>
              <a:off x="7159904" y="4096859"/>
              <a:ext cx="3271271" cy="802925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 </a:t>
              </a:r>
              <a:r>
                <a:rPr lang="en-US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 </a:t>
              </a:r>
              <a:r>
                <a:rPr lang="uk-UA" sz="20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Пряма сполучна лінія 116"/>
            <p:cNvCxnSpPr/>
            <p:nvPr/>
          </p:nvCxnSpPr>
          <p:spPr>
            <a:xfrm flipV="1">
              <a:off x="8795539" y="1595438"/>
              <a:ext cx="0" cy="6176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 сполучна лінія 117"/>
            <p:cNvCxnSpPr/>
            <p:nvPr/>
          </p:nvCxnSpPr>
          <p:spPr>
            <a:xfrm>
              <a:off x="8795539" y="3726278"/>
              <a:ext cx="0" cy="370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 сполучна лінія 118"/>
            <p:cNvCxnSpPr/>
            <p:nvPr/>
          </p:nvCxnSpPr>
          <p:spPr>
            <a:xfrm>
              <a:off x="8795539" y="4899784"/>
              <a:ext cx="0" cy="7411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Сполучна лінія уступом 119"/>
            <p:cNvCxnSpPr/>
            <p:nvPr/>
          </p:nvCxnSpPr>
          <p:spPr>
            <a:xfrm flipH="1">
              <a:off x="8795539" y="2969675"/>
              <a:ext cx="1635635" cy="2181795"/>
            </a:xfrm>
            <a:prstGeom prst="bentConnector4">
              <a:avLst>
                <a:gd name="adj1" fmla="val -34951"/>
                <a:gd name="adj2" fmla="val 9987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Поле 10"/>
            <p:cNvSpPr txBox="1"/>
            <p:nvPr/>
          </p:nvSpPr>
          <p:spPr>
            <a:xfrm>
              <a:off x="10321765" y="2491008"/>
              <a:ext cx="702552" cy="375212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32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Поле 10"/>
            <p:cNvSpPr txBox="1"/>
            <p:nvPr/>
          </p:nvSpPr>
          <p:spPr>
            <a:xfrm>
              <a:off x="8168199" y="3609148"/>
              <a:ext cx="704066" cy="41952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3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Вкорочена інструкція </a:t>
            </a:r>
            <a:r>
              <a:rPr lang="en-US" b="1" i="1" dirty="0"/>
              <a:t>if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4848"/>
          </a:xfrm>
        </p:spPr>
        <p:txBody>
          <a:bodyPr/>
          <a:lstStyle/>
          <a:p>
            <a:r>
              <a:rPr lang="uk-UA" i="1" dirty="0" smtClean="0"/>
              <a:t>Приклад 1</a:t>
            </a:r>
            <a:r>
              <a:rPr lang="uk-UA" dirty="0" smtClean="0"/>
              <a:t>. </a:t>
            </a:r>
            <a:r>
              <a:rPr lang="uk-UA" dirty="0"/>
              <a:t>Задано два цілих числа. Розташувати їх в змінних </a:t>
            </a:r>
            <a:r>
              <a:rPr lang="uk-UA" i="1" dirty="0"/>
              <a:t>а</a:t>
            </a:r>
            <a:r>
              <a:rPr lang="uk-UA" dirty="0"/>
              <a:t> і </a:t>
            </a:r>
            <a:r>
              <a:rPr lang="en-US" i="1" dirty="0"/>
              <a:t>b</a:t>
            </a:r>
            <a:r>
              <a:rPr lang="uk-UA" dirty="0"/>
              <a:t> так, щоб в </a:t>
            </a:r>
            <a:r>
              <a:rPr lang="uk-UA" i="1" dirty="0"/>
              <a:t>а</a:t>
            </a:r>
            <a:r>
              <a:rPr lang="uk-UA" dirty="0"/>
              <a:t> було більше з них.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38199" y="2820473"/>
            <a:ext cx="101217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введення заданих величин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a, b: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 &lt; b)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порядок значень неправильний - поміняємо їх місцями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для обміну використаємо третю змінну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a;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a = b;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b = c;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=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"\tb =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8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Повна інструкція </a:t>
            </a:r>
            <a:r>
              <a:rPr lang="en-US" b="1" i="1" dirty="0"/>
              <a:t>if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5382296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uk-UA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if</a:t>
            </a:r>
            <a:r>
              <a:rPr lang="uk-UA" dirty="0" smtClean="0"/>
              <a:t> </a:t>
            </a:r>
            <a:r>
              <a:rPr lang="uk-UA" dirty="0"/>
              <a:t>(логічний вираз) інструкція_</a:t>
            </a:r>
            <a:r>
              <a:rPr lang="en-US" dirty="0" smtClean="0"/>
              <a:t>true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else</a:t>
            </a:r>
            <a:r>
              <a:rPr lang="en-US" dirty="0" smtClean="0"/>
              <a:t> </a:t>
            </a:r>
            <a:r>
              <a:rPr lang="uk-UA" dirty="0"/>
              <a:t>інструкція_</a:t>
            </a:r>
            <a:r>
              <a:rPr lang="en-US" dirty="0" smtClean="0"/>
              <a:t>false</a:t>
            </a:r>
            <a:endParaRPr lang="uk-UA" dirty="0"/>
          </a:p>
          <a:p>
            <a:pPr lvl="1"/>
            <a:endParaRPr lang="uk-UA" dirty="0"/>
          </a:p>
          <a:p>
            <a:pPr marL="0" indent="0">
              <a:buNone/>
            </a:pPr>
            <a:r>
              <a:rPr lang="uk-UA" dirty="0" smtClean="0"/>
              <a:t>або</a:t>
            </a:r>
          </a:p>
          <a:p>
            <a:pPr lvl="1"/>
            <a:endParaRPr lang="uk-UA" dirty="0" smtClean="0"/>
          </a:p>
          <a:p>
            <a:pPr lvl="1"/>
            <a:r>
              <a:rPr lang="uk-UA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if</a:t>
            </a:r>
            <a:r>
              <a:rPr lang="uk-UA" dirty="0" smtClean="0">
                <a:solidFill>
                  <a:srgbClr val="000099"/>
                </a:solidFill>
              </a:rPr>
              <a:t> </a:t>
            </a:r>
            <a:r>
              <a:rPr lang="uk-UA" dirty="0"/>
              <a:t>(логічний вираз</a:t>
            </a:r>
            <a:r>
              <a:rPr lang="uk-UA" dirty="0" smtClean="0"/>
              <a:t>)</a:t>
            </a:r>
            <a:br>
              <a:rPr lang="uk-UA" dirty="0" smtClean="0"/>
            </a:br>
            <a:r>
              <a:rPr lang="uk-UA" dirty="0" smtClean="0"/>
              <a:t> {</a:t>
            </a:r>
            <a:br>
              <a:rPr lang="uk-UA" dirty="0" smtClean="0"/>
            </a:br>
            <a:r>
              <a:rPr lang="uk-UA" dirty="0" smtClean="0"/>
              <a:t>       блок_</a:t>
            </a:r>
            <a:r>
              <a:rPr lang="en-US" dirty="0" smtClean="0"/>
              <a:t>true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else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ru-RU" dirty="0" smtClean="0"/>
              <a:t>{</a:t>
            </a:r>
            <a:br>
              <a:rPr lang="ru-RU" dirty="0" smtClean="0"/>
            </a:br>
            <a:r>
              <a:rPr lang="ru-RU" dirty="0" smtClean="0"/>
              <a:t>       блок_</a:t>
            </a:r>
            <a:r>
              <a:rPr lang="en-US" dirty="0" smtClean="0"/>
              <a:t>false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ru-RU" dirty="0" smtClean="0"/>
              <a:t>}</a:t>
            </a:r>
            <a:endParaRPr lang="uk-UA" dirty="0"/>
          </a:p>
          <a:p>
            <a:endParaRPr lang="uk-UA" dirty="0"/>
          </a:p>
        </p:txBody>
      </p:sp>
      <p:grpSp>
        <p:nvGrpSpPr>
          <p:cNvPr id="15" name="Групувати 14"/>
          <p:cNvGrpSpPr/>
          <p:nvPr/>
        </p:nvGrpSpPr>
        <p:grpSpPr>
          <a:xfrm>
            <a:off x="5215944" y="2463420"/>
            <a:ext cx="6465194" cy="3538135"/>
            <a:chOff x="4610100" y="2323624"/>
            <a:chExt cx="2971800" cy="1663700"/>
          </a:xfrm>
        </p:grpSpPr>
        <p:sp>
          <p:nvSpPr>
            <p:cNvPr id="4" name="Прямокутник 3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5" name="Блок-схема: рішення 4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Пряма сполучна лінія 6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 сполучна лінія 7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 сполучна лінія 8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" name="Сполучна лінія уступом 12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Сполучна лінія уступом 13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Групувати 15"/>
          <p:cNvGrpSpPr/>
          <p:nvPr/>
        </p:nvGrpSpPr>
        <p:grpSpPr>
          <a:xfrm>
            <a:off x="5215944" y="2466763"/>
            <a:ext cx="6465194" cy="3538135"/>
            <a:chOff x="4610100" y="2323624"/>
            <a:chExt cx="2971800" cy="1663700"/>
          </a:xfrm>
        </p:grpSpPr>
        <p:sp>
          <p:nvSpPr>
            <p:cNvPr id="17" name="Прямокутник 16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18" name="Блок-схема: рішення 17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solidFill>
              <a:srgbClr val="99FF99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 сполучна лінія 19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 21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Сполучна лінія уступом 25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Сполучна лінія уступом 26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Групувати 27"/>
          <p:cNvGrpSpPr/>
          <p:nvPr/>
        </p:nvGrpSpPr>
        <p:grpSpPr>
          <a:xfrm>
            <a:off x="5215944" y="2461611"/>
            <a:ext cx="6465194" cy="3538135"/>
            <a:chOff x="4610100" y="2323624"/>
            <a:chExt cx="2971800" cy="1663700"/>
          </a:xfrm>
        </p:grpSpPr>
        <p:sp>
          <p:nvSpPr>
            <p:cNvPr id="29" name="Прямокутник 28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30" name="Блок-схема: рішення 29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 сполучна лінія 31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 сполучна лінія 32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 сполучна лінія 33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b="1" i="1" dirty="0">
                  <a:solidFill>
                    <a:srgbClr val="00B05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8" name="Сполучна лінія уступом 37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Сполучна лінія уступом 38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Групувати 39"/>
          <p:cNvGrpSpPr/>
          <p:nvPr/>
        </p:nvGrpSpPr>
        <p:grpSpPr>
          <a:xfrm>
            <a:off x="5215944" y="2466763"/>
            <a:ext cx="6465194" cy="3538135"/>
            <a:chOff x="4610100" y="2323624"/>
            <a:chExt cx="2971800" cy="1663700"/>
          </a:xfrm>
        </p:grpSpPr>
        <p:sp>
          <p:nvSpPr>
            <p:cNvPr id="41" name="Прямокутник 40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42" name="Блок-схема: рішення 41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Пряма сполучна лінія 43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 сполучна лінія 44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 сполучна лінія 45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0" name="Сполучна лінія уступом 49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Сполучна лінія уступом 50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Групувати 99"/>
          <p:cNvGrpSpPr/>
          <p:nvPr/>
        </p:nvGrpSpPr>
        <p:grpSpPr>
          <a:xfrm>
            <a:off x="5215944" y="2466700"/>
            <a:ext cx="6465194" cy="3538135"/>
            <a:chOff x="4610100" y="2323624"/>
            <a:chExt cx="2971800" cy="1663700"/>
          </a:xfrm>
        </p:grpSpPr>
        <p:sp>
          <p:nvSpPr>
            <p:cNvPr id="101" name="Прямокутник 100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102" name="Блок-схема: рішення 101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Пряма сполучна лінія 103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Пряма сполучна лінія 104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 сполучна лінія 105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9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0" name="Сполучна лінія уступом 109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Сполучна лінія уступом 110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Групувати 111"/>
          <p:cNvGrpSpPr/>
          <p:nvPr/>
        </p:nvGrpSpPr>
        <p:grpSpPr>
          <a:xfrm>
            <a:off x="5213796" y="2464615"/>
            <a:ext cx="6465194" cy="3538135"/>
            <a:chOff x="4610100" y="2323624"/>
            <a:chExt cx="2971800" cy="1663700"/>
          </a:xfrm>
        </p:grpSpPr>
        <p:sp>
          <p:nvSpPr>
            <p:cNvPr id="113" name="Прямокутник 112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114" name="Блок-схема: рішення 113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solidFill>
              <a:srgbClr val="FFCCCC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Пряма сполучна лінія 115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 сполучна лінія 116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 сполучна лінія 117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2" name="Сполучна лінія уступом 121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Сполучна лінія уступом 122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Групувати 123"/>
          <p:cNvGrpSpPr/>
          <p:nvPr/>
        </p:nvGrpSpPr>
        <p:grpSpPr>
          <a:xfrm>
            <a:off x="5213796" y="2459463"/>
            <a:ext cx="6465194" cy="3538135"/>
            <a:chOff x="4610100" y="2323624"/>
            <a:chExt cx="2971800" cy="1663700"/>
          </a:xfrm>
        </p:grpSpPr>
        <p:sp>
          <p:nvSpPr>
            <p:cNvPr id="125" name="Прямокутник 124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126" name="Блок-схема: рішення 125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Пряма сполучна лінія 127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 сполучна лінія 128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Пряма сполучна лінія 129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b="1" i="1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3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4" name="Сполучна лінія уступом 133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Сполучна лінія уступом 134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Групувати 135"/>
          <p:cNvGrpSpPr/>
          <p:nvPr/>
        </p:nvGrpSpPr>
        <p:grpSpPr>
          <a:xfrm>
            <a:off x="5215944" y="2461610"/>
            <a:ext cx="6465194" cy="3538135"/>
            <a:chOff x="4610100" y="2323624"/>
            <a:chExt cx="2971800" cy="1663700"/>
          </a:xfrm>
        </p:grpSpPr>
        <p:sp>
          <p:nvSpPr>
            <p:cNvPr id="137" name="Прямокутник 136"/>
            <p:cNvSpPr/>
            <p:nvPr/>
          </p:nvSpPr>
          <p:spPr>
            <a:xfrm>
              <a:off x="4610100" y="2418874"/>
              <a:ext cx="2971800" cy="1460500"/>
            </a:xfrm>
            <a:prstGeom prst="rect">
              <a:avLst/>
            </a:prstGeom>
            <a:ln w="635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000"/>
            </a:p>
          </p:txBody>
        </p:sp>
        <p:sp>
          <p:nvSpPr>
            <p:cNvPr id="138" name="Блок-схема: рішення 137"/>
            <p:cNvSpPr/>
            <p:nvPr/>
          </p:nvSpPr>
          <p:spPr>
            <a:xfrm>
              <a:off x="4743450" y="2577624"/>
              <a:ext cx="1308100" cy="622300"/>
            </a:xfrm>
            <a:prstGeom prst="flowChartDecision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логічний вираз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Поле 15"/>
            <p:cNvSpPr txBox="1"/>
            <p:nvPr/>
          </p:nvSpPr>
          <p:spPr>
            <a:xfrm>
              <a:off x="4743450" y="3352324"/>
              <a:ext cx="1308100" cy="3302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 smtClean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інструкція</a:t>
              </a:r>
              <a:r>
                <a:rPr lang="en-US" dirty="0" smtClean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r>
                <a:rPr lang="uk-UA" dirty="0" smtClean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блок</a:t>
              </a:r>
              <a:r>
                <a:rPr lang="en-US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_true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Пряма сполучна лінія 139"/>
            <p:cNvCxnSpPr/>
            <p:nvPr/>
          </p:nvCxnSpPr>
          <p:spPr>
            <a:xfrm flipV="1">
              <a:off x="5397500" y="2323624"/>
              <a:ext cx="0" cy="2540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Пряма сполучна лінія 140"/>
            <p:cNvCxnSpPr/>
            <p:nvPr/>
          </p:nvCxnSpPr>
          <p:spPr>
            <a:xfrm>
              <a:off x="5397500" y="3199924"/>
              <a:ext cx="0" cy="1524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Пряма сполучна лінія 141"/>
            <p:cNvCxnSpPr/>
            <p:nvPr/>
          </p:nvCxnSpPr>
          <p:spPr>
            <a:xfrm>
              <a:off x="5397500" y="3682524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Поле 20"/>
            <p:cNvSpPr txBox="1"/>
            <p:nvPr/>
          </p:nvSpPr>
          <p:spPr>
            <a:xfrm>
              <a:off x="6015702" y="2702719"/>
              <a:ext cx="338397" cy="2114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false</a:t>
              </a:r>
              <a:endParaRPr lang="uk-UA" sz="2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Поле 10"/>
            <p:cNvSpPr txBox="1"/>
            <p:nvPr/>
          </p:nvSpPr>
          <p:spPr>
            <a:xfrm>
              <a:off x="5083747" y="3155474"/>
              <a:ext cx="288290" cy="168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i="1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true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5" name="Поле 15"/>
            <p:cNvSpPr txBox="1"/>
            <p:nvPr/>
          </p:nvSpPr>
          <p:spPr>
            <a:xfrm>
              <a:off x="6142355" y="3363119"/>
              <a:ext cx="1308100" cy="33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інструкція</a:t>
              </a:r>
              <a:r>
                <a:rPr lang="en-US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|</a:t>
              </a:r>
              <a:r>
                <a:rPr lang="uk-UA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блок</a:t>
              </a:r>
              <a:r>
                <a:rPr lang="en-US" dirty="0">
                  <a:effectLst/>
                  <a:latin typeface="Cambria" panose="02040503050406030204" pitchFamily="18" charset="0"/>
                  <a:ea typeface="Calibri" panose="020F0502020204030204" pitchFamily="34" charset="0"/>
                </a:rPr>
                <a:t>_false</a:t>
              </a:r>
              <a:endPara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6" name="Сполучна лінія уступом 145"/>
            <p:cNvCxnSpPr/>
            <p:nvPr/>
          </p:nvCxnSpPr>
          <p:spPr>
            <a:xfrm>
              <a:off x="6051550" y="2888774"/>
              <a:ext cx="744855" cy="473710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Сполучна лінія уступом 146"/>
            <p:cNvCxnSpPr/>
            <p:nvPr/>
          </p:nvCxnSpPr>
          <p:spPr>
            <a:xfrm rot="5400000">
              <a:off x="6050598" y="3040221"/>
              <a:ext cx="92710" cy="139890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2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Повна інструкція </a:t>
            </a:r>
            <a:r>
              <a:rPr lang="en-US" b="1" i="1" dirty="0"/>
              <a:t>if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4454" cy="647119"/>
          </a:xfrm>
        </p:spPr>
        <p:txBody>
          <a:bodyPr/>
          <a:lstStyle/>
          <a:p>
            <a:r>
              <a:rPr lang="uk-UA" i="1" dirty="0"/>
              <a:t>Приклад 2</a:t>
            </a:r>
            <a:r>
              <a:rPr lang="uk-UA" dirty="0"/>
              <a:t>. Задано два цілих числа. Знайти значення більшого з них.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38200" y="2607681"/>
            <a:ext cx="1051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введення заданих величин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a, b: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max;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щоб знайти більше з двох, достатньо їх порівняти між собою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 &gt; b) max = a;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max = b;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"max("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';'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")="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max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38200" y="53279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(a &gt; b) max = 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a;</a:t>
            </a:r>
            <a:r>
              <a:rPr lang="uk-UA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 = 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2800" noProof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838200" y="5832210"/>
            <a:ext cx="3179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max 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a &gt; b ? a : b;</a:t>
            </a:r>
            <a:endParaRPr lang="en-US" sz="2800" noProof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4145924" y="5832210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max 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(a 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b) 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 a : b;</a:t>
            </a:r>
            <a:endParaRPr lang="en-US" sz="2800" noProof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Продовжена </a:t>
            </a:r>
            <a:r>
              <a:rPr lang="uk-UA" dirty="0"/>
              <a:t>інструкція </a:t>
            </a:r>
            <a:r>
              <a:rPr lang="en-US" b="1" i="1" dirty="0"/>
              <a:t>if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5305"/>
          </a:xfrm>
        </p:spPr>
        <p:txBody>
          <a:bodyPr/>
          <a:lstStyle/>
          <a:p>
            <a:r>
              <a:rPr lang="uk-UA" i="1" dirty="0"/>
              <a:t>Приклад 3</a:t>
            </a:r>
            <a:r>
              <a:rPr lang="uk-UA" dirty="0"/>
              <a:t>. Задано ціле число </a:t>
            </a:r>
            <a:r>
              <a:rPr lang="uk-UA" i="1" dirty="0"/>
              <a:t>х</a:t>
            </a:r>
            <a:r>
              <a:rPr lang="uk-UA" dirty="0"/>
              <a:t>. Обчисліть </a:t>
            </a:r>
            <a:r>
              <a:rPr lang="en-US" dirty="0"/>
              <a:t>sign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), де </a:t>
            </a:r>
            <a:r>
              <a:rPr lang="en-US" dirty="0"/>
              <a:t>sign</a:t>
            </a:r>
            <a:r>
              <a:rPr lang="uk-UA" dirty="0"/>
              <a:t> – функція знаку набуває значення </a:t>
            </a:r>
            <a:r>
              <a:rPr lang="uk-UA" dirty="0" smtClean="0"/>
              <a:t>–</a:t>
            </a:r>
            <a:r>
              <a:rPr lang="uk-UA" dirty="0"/>
              <a:t>1 для від’ємних чисел, 1 для додатних і 0 для нуля.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528034" y="3225867"/>
            <a:ext cx="71477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введення заданих величин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cin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sign;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послідовна перевірка двох пов’язаних умов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0) sign = -1;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0) sign = 1;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sign = 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"\tsign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sign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uk-UA" dirty="0"/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05923"/>
              </p:ext>
            </p:extLst>
          </p:nvPr>
        </p:nvGraphicFramePr>
        <p:xfrm>
          <a:off x="8309999" y="3113518"/>
          <a:ext cx="3043801" cy="180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3" imgW="1155600" imgH="685800" progId="Equation.DSMT4">
                  <p:embed/>
                </p:oleObj>
              </mc:Choice>
              <mc:Fallback>
                <p:oleObj name="Equation" r:id="rId3" imgW="1155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999" y="3113518"/>
                        <a:ext cx="3043801" cy="180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3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uk-UA" dirty="0" smtClean="0"/>
              <a:t>Вкладена інструкція </a:t>
            </a:r>
            <a:r>
              <a:rPr lang="en-US" b="1" i="1" dirty="0"/>
              <a:t>if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1728944"/>
          </a:xfrm>
        </p:spPr>
        <p:txBody>
          <a:bodyPr>
            <a:normAutofit/>
          </a:bodyPr>
          <a:lstStyle/>
          <a:p>
            <a:r>
              <a:rPr lang="uk-UA" i="1" dirty="0"/>
              <a:t>Приклад 4</a:t>
            </a:r>
            <a:r>
              <a:rPr lang="uk-UA" dirty="0"/>
              <a:t>. Задано номер дня за календарем і його назву в тижні. Визначимо умовний колір дня за правилом: п’ятниця 13-те – «чорний», 13-те будь-який інший день тижня – «черво­ний», всі інші дні – «зелений».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38200" y="2926680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dayNo;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number of the day: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dayNo;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nameInWeek;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name of the day: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cin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nameInWeek;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(dayNo == 13)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(nameInWeek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"Friday"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color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"Black"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"Red"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noProof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color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"Green"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800" noProof="1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nameInWeek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dayNo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color "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95A8B9-C08C-455E-9FDE-FB0A5BED7B10}"/>
</file>

<file path=customXml/itemProps2.xml><?xml version="1.0" encoding="utf-8"?>
<ds:datastoreItem xmlns:ds="http://schemas.openxmlformats.org/officeDocument/2006/customXml" ds:itemID="{E194178B-EB33-444B-9512-AFE215994447}"/>
</file>

<file path=customXml/itemProps3.xml><?xml version="1.0" encoding="utf-8"?>
<ds:datastoreItem xmlns:ds="http://schemas.openxmlformats.org/officeDocument/2006/customXml" ds:itemID="{69F97D1D-E39A-49BE-B719-18DC952E8F3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1083</Words>
  <Application>Microsoft Office PowerPoint</Application>
  <PresentationFormat>Широкий екран</PresentationFormat>
  <Paragraphs>470</Paragraphs>
  <Slides>24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Consolas</vt:lpstr>
      <vt:lpstr>Symbol</vt:lpstr>
      <vt:lpstr>Times New Roman</vt:lpstr>
      <vt:lpstr>Тема Office</vt:lpstr>
      <vt:lpstr>Equation</vt:lpstr>
      <vt:lpstr>Лекція 3. Програмування</vt:lpstr>
      <vt:lpstr>Послідовний алгоритм</vt:lpstr>
      <vt:lpstr>Галужені алгоритми</vt:lpstr>
      <vt:lpstr>Вкорочена інструкція if</vt:lpstr>
      <vt:lpstr>Вкорочена інструкція if</vt:lpstr>
      <vt:lpstr>Повна інструкція if</vt:lpstr>
      <vt:lpstr>Повна інструкція if</vt:lpstr>
      <vt:lpstr>Продовжена інструкція if</vt:lpstr>
      <vt:lpstr>Вкладена інструкція if</vt:lpstr>
      <vt:lpstr>Вкладена й продовжена …</vt:lpstr>
      <vt:lpstr>Інструкція вибору switch</vt:lpstr>
      <vt:lpstr>Інструкція вибору switch</vt:lpstr>
      <vt:lpstr>Використання switch</vt:lpstr>
      <vt:lpstr>Повторення. Арифметичний цикл</vt:lpstr>
      <vt:lpstr>Алгоритм виконання інструкції for</vt:lpstr>
      <vt:lpstr>Використання for</vt:lpstr>
      <vt:lpstr>Використання for</vt:lpstr>
      <vt:lpstr>Використання for</vt:lpstr>
      <vt:lpstr>Використання for</vt:lpstr>
      <vt:lpstr>Ітераційний цикл з передумовою</vt:lpstr>
      <vt:lpstr>Використання while</vt:lpstr>
      <vt:lpstr>Ітераційний цикл з постумовою</vt:lpstr>
      <vt:lpstr>Використання do while</vt:lpstr>
      <vt:lpstr>Інструкція безумовного переходу goto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Програмування</dc:title>
  <dc:creator>Serg</dc:creator>
  <cp:lastModifiedBy>Serg</cp:lastModifiedBy>
  <cp:revision>78</cp:revision>
  <dcterms:created xsi:type="dcterms:W3CDTF">2020-09-15T18:15:25Z</dcterms:created>
  <dcterms:modified xsi:type="dcterms:W3CDTF">2020-09-30T07:02:21Z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