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9999"/>
    <a:srgbClr val="008000"/>
    <a:srgbClr val="0000FF"/>
    <a:srgbClr val="3399FF"/>
    <a:srgbClr val="003366"/>
    <a:srgbClr val="FFCCCC"/>
    <a:srgbClr val="99FF99"/>
    <a:srgbClr val="66FF66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Без стилю та сітки таблиці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Світлий стиль 2 –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 smtClean="0"/>
              <a:t>Зразок підзаголовка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10/7/2020</a:t>
            </a:fld>
            <a:endParaRPr lang="en-US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87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10/7/2020</a:t>
            </a:fld>
            <a:endParaRPr lang="en-US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78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10/7/2020</a:t>
            </a:fld>
            <a:endParaRPr lang="en-US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120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10/7/2020</a:t>
            </a:fld>
            <a:endParaRPr lang="en-US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978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10/7/2020</a:t>
            </a:fld>
            <a:endParaRPr lang="en-US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049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10/7/2020</a:t>
            </a:fld>
            <a:endParaRPr lang="en-US" dirty="0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7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10/7/2020</a:t>
            </a:fld>
            <a:endParaRPr lang="en-US" dirty="0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043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10/7/2020</a:t>
            </a:fld>
            <a:endParaRPr lang="en-US" dirty="0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536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10/7/2020</a:t>
            </a:fld>
            <a:endParaRPr lang="en-US" dirty="0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158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10/7/2020</a:t>
            </a:fld>
            <a:endParaRPr lang="en-US" dirty="0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275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10/7/2020</a:t>
            </a:fld>
            <a:endParaRPr lang="en-US" dirty="0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82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10/7/2020</a:t>
            </a:fld>
            <a:endParaRPr lang="en-US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407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Лекція </a:t>
            </a:r>
            <a:r>
              <a:rPr lang="en-US" dirty="0" smtClean="0"/>
              <a:t>4</a:t>
            </a:r>
            <a:r>
              <a:rPr lang="uk-UA" dirty="0" smtClean="0"/>
              <a:t>. Програмування</a:t>
            </a: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i="1" dirty="0" smtClean="0"/>
              <a:t>Іменовані константи. Тип перелік</a:t>
            </a:r>
          </a:p>
          <a:p>
            <a:r>
              <a:rPr lang="uk-UA" i="1" dirty="0" smtClean="0"/>
              <a:t>Загальна структура оголошення імені</a:t>
            </a:r>
          </a:p>
          <a:p>
            <a:r>
              <a:rPr lang="uk-UA" i="1" dirty="0" smtClean="0"/>
              <a:t>Масиви. Рядки в стилі С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8099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Приклади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38199" y="1825625"/>
            <a:ext cx="11087637" cy="4351338"/>
          </a:xfrm>
        </p:spPr>
        <p:txBody>
          <a:bodyPr>
            <a:normAutofit/>
          </a:bodyPr>
          <a:lstStyle/>
          <a:p>
            <a:r>
              <a:rPr lang="uk-UA" dirty="0" smtClean="0"/>
              <a:t>Оголошення типу (констант)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99"/>
                </a:solidFill>
              </a:rPr>
              <a:t>enum</a:t>
            </a:r>
            <a:r>
              <a:rPr lang="en-US" dirty="0"/>
              <a:t> </a:t>
            </a:r>
            <a:r>
              <a:rPr lang="en-US" dirty="0">
                <a:solidFill>
                  <a:srgbClr val="3399FF"/>
                </a:solidFill>
              </a:rPr>
              <a:t>spectrum</a:t>
            </a:r>
            <a:r>
              <a:rPr lang="en-US" dirty="0"/>
              <a:t> {</a:t>
            </a:r>
            <a:r>
              <a:rPr lang="en-US" dirty="0">
                <a:solidFill>
                  <a:srgbClr val="003366"/>
                </a:solidFill>
              </a:rPr>
              <a:t>red</a:t>
            </a:r>
            <a:r>
              <a:rPr lang="en-US" dirty="0"/>
              <a:t>, </a:t>
            </a:r>
            <a:r>
              <a:rPr lang="en-US" dirty="0">
                <a:solidFill>
                  <a:srgbClr val="003366"/>
                </a:solidFill>
              </a:rPr>
              <a:t>orange</a:t>
            </a:r>
            <a:r>
              <a:rPr lang="en-US" dirty="0"/>
              <a:t>, </a:t>
            </a:r>
            <a:r>
              <a:rPr lang="en-US" dirty="0">
                <a:solidFill>
                  <a:srgbClr val="003366"/>
                </a:solidFill>
              </a:rPr>
              <a:t>yellow</a:t>
            </a:r>
            <a:r>
              <a:rPr lang="en-US" dirty="0"/>
              <a:t>, </a:t>
            </a:r>
            <a:r>
              <a:rPr lang="en-US" dirty="0">
                <a:solidFill>
                  <a:srgbClr val="003366"/>
                </a:solidFill>
              </a:rPr>
              <a:t>green</a:t>
            </a:r>
            <a:r>
              <a:rPr lang="en-US" dirty="0"/>
              <a:t>, </a:t>
            </a:r>
            <a:r>
              <a:rPr lang="en-US" dirty="0">
                <a:solidFill>
                  <a:srgbClr val="003366"/>
                </a:solidFill>
              </a:rPr>
              <a:t>blue</a:t>
            </a:r>
            <a:r>
              <a:rPr lang="en-US" dirty="0"/>
              <a:t>, </a:t>
            </a:r>
            <a:r>
              <a:rPr lang="en-US" dirty="0">
                <a:solidFill>
                  <a:srgbClr val="003366"/>
                </a:solidFill>
              </a:rPr>
              <a:t>violet</a:t>
            </a:r>
            <a:r>
              <a:rPr lang="en-US" dirty="0"/>
              <a:t>, </a:t>
            </a:r>
            <a:r>
              <a:rPr lang="en-US" dirty="0">
                <a:solidFill>
                  <a:srgbClr val="003366"/>
                </a:solidFill>
              </a:rPr>
              <a:t>indigo</a:t>
            </a:r>
            <a:r>
              <a:rPr lang="en-US" dirty="0"/>
              <a:t>};</a:t>
            </a:r>
            <a:endParaRPr lang="uk-UA" dirty="0"/>
          </a:p>
          <a:p>
            <a:pPr marL="457200" lvl="1" indent="0">
              <a:buNone/>
            </a:pPr>
            <a:r>
              <a:rPr lang="en-US" dirty="0">
                <a:solidFill>
                  <a:srgbClr val="000099"/>
                </a:solidFill>
              </a:rPr>
              <a:t>enum</a:t>
            </a:r>
            <a:r>
              <a:rPr lang="en-US" dirty="0"/>
              <a:t> </a:t>
            </a:r>
            <a:r>
              <a:rPr lang="en-US" dirty="0" err="1">
                <a:solidFill>
                  <a:srgbClr val="3399FF"/>
                </a:solidFill>
              </a:rPr>
              <a:t>ColorConstant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{</a:t>
            </a:r>
            <a:r>
              <a:rPr lang="en-US" dirty="0" err="1" smtClean="0">
                <a:solidFill>
                  <a:srgbClr val="003366"/>
                </a:solidFill>
              </a:rPr>
              <a:t>BlackOnWhite</a:t>
            </a:r>
            <a:r>
              <a:rPr lang="uk-UA" dirty="0" smtClean="0"/>
              <a:t> </a:t>
            </a:r>
            <a:r>
              <a:rPr lang="en-US" dirty="0" smtClean="0"/>
              <a:t>=</a:t>
            </a:r>
            <a:r>
              <a:rPr lang="uk-UA" dirty="0" smtClean="0"/>
              <a:t> </a:t>
            </a:r>
            <a:r>
              <a:rPr lang="en-US" dirty="0" smtClean="0"/>
              <a:t>0xF0</a:t>
            </a:r>
            <a:r>
              <a:rPr lang="en-US" dirty="0"/>
              <a:t>, </a:t>
            </a:r>
            <a:r>
              <a:rPr lang="en-US" dirty="0" err="1">
                <a:solidFill>
                  <a:srgbClr val="003366"/>
                </a:solidFill>
              </a:rPr>
              <a:t>BlueOnWhite</a:t>
            </a:r>
            <a:r>
              <a:rPr lang="en-US" dirty="0"/>
              <a:t>, </a:t>
            </a:r>
            <a:r>
              <a:rPr lang="en-US" dirty="0" err="1" smtClean="0">
                <a:solidFill>
                  <a:srgbClr val="003366"/>
                </a:solidFill>
              </a:rPr>
              <a:t>GreenOnWhite</a:t>
            </a:r>
            <a:r>
              <a:rPr lang="en-US" dirty="0" smtClean="0"/>
              <a:t>,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>   </a:t>
            </a:r>
            <a:r>
              <a:rPr lang="en-US" dirty="0" err="1" smtClean="0">
                <a:solidFill>
                  <a:srgbClr val="003366"/>
                </a:solidFill>
              </a:rPr>
              <a:t>CyanOnWhite</a:t>
            </a:r>
            <a:r>
              <a:rPr lang="en-US" dirty="0" smtClean="0"/>
              <a:t>,</a:t>
            </a:r>
            <a:r>
              <a:rPr lang="uk-UA" dirty="0" smtClean="0"/>
              <a:t> </a:t>
            </a:r>
            <a:r>
              <a:rPr lang="en-US" dirty="0" err="1" smtClean="0">
                <a:solidFill>
                  <a:srgbClr val="003366"/>
                </a:solidFill>
              </a:rPr>
              <a:t>RedOnWhite</a:t>
            </a:r>
            <a:r>
              <a:rPr lang="en-US" dirty="0"/>
              <a:t>, </a:t>
            </a:r>
            <a:r>
              <a:rPr lang="en-US" dirty="0" err="1">
                <a:solidFill>
                  <a:srgbClr val="003366"/>
                </a:solidFill>
              </a:rPr>
              <a:t>MagentaOnWhite</a:t>
            </a:r>
            <a:r>
              <a:rPr lang="en-US" dirty="0"/>
              <a:t>, </a:t>
            </a:r>
            <a:r>
              <a:rPr lang="en-US" dirty="0" err="1">
                <a:solidFill>
                  <a:srgbClr val="003366"/>
                </a:solidFill>
              </a:rPr>
              <a:t>BrownOnWhite</a:t>
            </a:r>
            <a:r>
              <a:rPr lang="en-US" dirty="0"/>
              <a:t>, </a:t>
            </a:r>
            <a:r>
              <a:rPr lang="en-US" dirty="0" err="1">
                <a:solidFill>
                  <a:srgbClr val="003366"/>
                </a:solidFill>
              </a:rPr>
              <a:t>GreyOnWhite</a:t>
            </a:r>
            <a:r>
              <a:rPr lang="en-US" dirty="0"/>
              <a:t>};</a:t>
            </a:r>
            <a:endParaRPr lang="uk-UA" dirty="0"/>
          </a:p>
          <a:p>
            <a:pPr marL="457200" lvl="1" indent="0">
              <a:buNone/>
            </a:pPr>
            <a:r>
              <a:rPr lang="en-US" dirty="0">
                <a:solidFill>
                  <a:srgbClr val="000099"/>
                </a:solidFill>
              </a:rPr>
              <a:t>enum</a:t>
            </a:r>
            <a:r>
              <a:rPr lang="en-US" dirty="0"/>
              <a:t> </a:t>
            </a:r>
            <a:r>
              <a:rPr lang="en-US" dirty="0">
                <a:solidFill>
                  <a:srgbClr val="3399FF"/>
                </a:solidFill>
              </a:rPr>
              <a:t>bits</a:t>
            </a:r>
            <a:r>
              <a:rPr lang="en-US" dirty="0"/>
              <a:t> {</a:t>
            </a:r>
            <a:r>
              <a:rPr lang="en-US" dirty="0" smtClean="0">
                <a:solidFill>
                  <a:srgbClr val="003366"/>
                </a:solidFill>
              </a:rPr>
              <a:t>one</a:t>
            </a:r>
            <a:r>
              <a:rPr lang="uk-UA" dirty="0" smtClean="0"/>
              <a:t> </a:t>
            </a:r>
            <a:r>
              <a:rPr lang="en-US" dirty="0" smtClean="0"/>
              <a:t>=</a:t>
            </a:r>
            <a:r>
              <a:rPr lang="uk-UA" dirty="0" smtClean="0"/>
              <a:t> </a:t>
            </a:r>
            <a:r>
              <a:rPr lang="en-US" dirty="0" smtClean="0"/>
              <a:t>1</a:t>
            </a:r>
            <a:r>
              <a:rPr lang="en-US" dirty="0"/>
              <a:t>, </a:t>
            </a:r>
            <a:r>
              <a:rPr lang="en-US" dirty="0" smtClean="0">
                <a:solidFill>
                  <a:srgbClr val="003366"/>
                </a:solidFill>
              </a:rPr>
              <a:t>two</a:t>
            </a:r>
            <a:r>
              <a:rPr lang="uk-UA" dirty="0" smtClean="0"/>
              <a:t> </a:t>
            </a:r>
            <a:r>
              <a:rPr lang="en-US" dirty="0" smtClean="0"/>
              <a:t>=</a:t>
            </a:r>
            <a:r>
              <a:rPr lang="uk-UA" dirty="0" smtClean="0"/>
              <a:t> </a:t>
            </a:r>
            <a:r>
              <a:rPr lang="en-US" dirty="0" smtClean="0"/>
              <a:t>2</a:t>
            </a:r>
            <a:r>
              <a:rPr lang="en-US" dirty="0"/>
              <a:t>, </a:t>
            </a:r>
            <a:r>
              <a:rPr lang="en-US" dirty="0" smtClean="0">
                <a:solidFill>
                  <a:srgbClr val="003366"/>
                </a:solidFill>
              </a:rPr>
              <a:t>four</a:t>
            </a:r>
            <a:r>
              <a:rPr lang="uk-UA" dirty="0" smtClean="0"/>
              <a:t> </a:t>
            </a:r>
            <a:r>
              <a:rPr lang="en-US" dirty="0" smtClean="0"/>
              <a:t>=</a:t>
            </a:r>
            <a:r>
              <a:rPr lang="uk-UA" dirty="0" smtClean="0"/>
              <a:t> </a:t>
            </a:r>
            <a:r>
              <a:rPr lang="en-US" dirty="0" smtClean="0"/>
              <a:t>4</a:t>
            </a:r>
            <a:r>
              <a:rPr lang="en-US" dirty="0"/>
              <a:t>, </a:t>
            </a:r>
            <a:r>
              <a:rPr lang="en-US" dirty="0" smtClean="0">
                <a:solidFill>
                  <a:srgbClr val="003366"/>
                </a:solidFill>
              </a:rPr>
              <a:t>eight</a:t>
            </a:r>
            <a:r>
              <a:rPr lang="uk-UA" dirty="0" smtClean="0"/>
              <a:t> </a:t>
            </a:r>
            <a:r>
              <a:rPr lang="en-US" dirty="0" smtClean="0"/>
              <a:t>=</a:t>
            </a:r>
            <a:r>
              <a:rPr lang="uk-UA" dirty="0" smtClean="0"/>
              <a:t> </a:t>
            </a:r>
            <a:r>
              <a:rPr lang="en-US" dirty="0" smtClean="0"/>
              <a:t>8</a:t>
            </a:r>
            <a:r>
              <a:rPr lang="en-US" dirty="0"/>
              <a:t>};</a:t>
            </a:r>
            <a:endParaRPr lang="uk-UA" dirty="0"/>
          </a:p>
          <a:p>
            <a:pPr marL="457200" lvl="1" indent="0">
              <a:buNone/>
            </a:pPr>
            <a:r>
              <a:rPr lang="en-US" dirty="0">
                <a:solidFill>
                  <a:srgbClr val="000099"/>
                </a:solidFill>
              </a:rPr>
              <a:t>enum</a:t>
            </a:r>
            <a:r>
              <a:rPr lang="en-US" dirty="0"/>
              <a:t> </a:t>
            </a:r>
            <a:r>
              <a:rPr lang="en-US" dirty="0" err="1">
                <a:solidFill>
                  <a:srgbClr val="3399FF"/>
                </a:solidFill>
              </a:rPr>
              <a:t>bigstep</a:t>
            </a:r>
            <a:r>
              <a:rPr lang="en-US" dirty="0"/>
              <a:t> {</a:t>
            </a:r>
            <a:r>
              <a:rPr lang="en-US" dirty="0" smtClean="0">
                <a:solidFill>
                  <a:srgbClr val="003366"/>
                </a:solidFill>
              </a:rPr>
              <a:t>first</a:t>
            </a:r>
            <a:r>
              <a:rPr lang="uk-UA" dirty="0" smtClean="0">
                <a:solidFill>
                  <a:srgbClr val="003366"/>
                </a:solidFill>
              </a:rPr>
              <a:t> </a:t>
            </a:r>
            <a:r>
              <a:rPr lang="en-US" dirty="0" smtClean="0">
                <a:solidFill>
                  <a:srgbClr val="008000"/>
                </a:solidFill>
              </a:rPr>
              <a:t>/*</a:t>
            </a:r>
            <a:r>
              <a:rPr lang="en-US" dirty="0">
                <a:solidFill>
                  <a:srgbClr val="008000"/>
                </a:solidFill>
              </a:rPr>
              <a:t>0*/</a:t>
            </a:r>
            <a:r>
              <a:rPr lang="en-US" dirty="0"/>
              <a:t>, </a:t>
            </a:r>
            <a:r>
              <a:rPr lang="en-US" dirty="0" smtClean="0">
                <a:solidFill>
                  <a:srgbClr val="003366"/>
                </a:solidFill>
              </a:rPr>
              <a:t>second</a:t>
            </a:r>
            <a:r>
              <a:rPr lang="uk-UA" dirty="0" smtClean="0"/>
              <a:t> </a:t>
            </a:r>
            <a:r>
              <a:rPr lang="en-US" dirty="0" smtClean="0"/>
              <a:t>=</a:t>
            </a:r>
            <a:r>
              <a:rPr lang="uk-UA" dirty="0" smtClean="0"/>
              <a:t> </a:t>
            </a:r>
            <a:r>
              <a:rPr lang="en-US" dirty="0" smtClean="0"/>
              <a:t>100</a:t>
            </a:r>
            <a:r>
              <a:rPr lang="en-US" dirty="0"/>
              <a:t>, </a:t>
            </a:r>
            <a:r>
              <a:rPr lang="en-US" dirty="0" smtClean="0">
                <a:solidFill>
                  <a:srgbClr val="003366"/>
                </a:solidFill>
              </a:rPr>
              <a:t>third</a:t>
            </a:r>
            <a:r>
              <a:rPr lang="uk-UA" dirty="0" smtClean="0"/>
              <a:t> </a:t>
            </a:r>
            <a:r>
              <a:rPr lang="en-US" dirty="0" smtClean="0">
                <a:solidFill>
                  <a:srgbClr val="008000"/>
                </a:solidFill>
              </a:rPr>
              <a:t>/*</a:t>
            </a:r>
            <a:r>
              <a:rPr lang="en-US" dirty="0">
                <a:solidFill>
                  <a:srgbClr val="008000"/>
                </a:solidFill>
              </a:rPr>
              <a:t>101*/</a:t>
            </a:r>
            <a:r>
              <a:rPr lang="en-US" dirty="0"/>
              <a:t>};</a:t>
            </a:r>
            <a:endParaRPr lang="uk-UA" dirty="0"/>
          </a:p>
          <a:p>
            <a:pPr marL="457200" lvl="1" indent="0">
              <a:buNone/>
            </a:pPr>
            <a:r>
              <a:rPr lang="uk-UA" dirty="0">
                <a:solidFill>
                  <a:srgbClr val="000099"/>
                </a:solidFill>
              </a:rPr>
              <a:t>enum</a:t>
            </a:r>
            <a:r>
              <a:rPr lang="uk-UA" dirty="0"/>
              <a:t> {</a:t>
            </a:r>
            <a:r>
              <a:rPr lang="uk-UA" dirty="0" err="1" smtClean="0">
                <a:solidFill>
                  <a:srgbClr val="003366"/>
                </a:solidFill>
              </a:rPr>
              <a:t>zero</a:t>
            </a:r>
            <a:r>
              <a:rPr lang="uk-UA" dirty="0" smtClean="0"/>
              <a:t> </a:t>
            </a:r>
            <a:r>
              <a:rPr lang="uk-UA" dirty="0" smtClean="0">
                <a:solidFill>
                  <a:srgbClr val="008000"/>
                </a:solidFill>
              </a:rPr>
              <a:t>/*</a:t>
            </a:r>
            <a:r>
              <a:rPr lang="uk-UA" dirty="0">
                <a:solidFill>
                  <a:srgbClr val="008000"/>
                </a:solidFill>
              </a:rPr>
              <a:t>0</a:t>
            </a:r>
            <a:r>
              <a:rPr lang="uk-UA" dirty="0" smtClean="0">
                <a:solidFill>
                  <a:srgbClr val="008000"/>
                </a:solidFill>
              </a:rPr>
              <a:t>*/</a:t>
            </a:r>
            <a:r>
              <a:rPr lang="uk-UA" dirty="0" smtClean="0"/>
              <a:t>, </a:t>
            </a:r>
            <a:r>
              <a:rPr lang="uk-UA" dirty="0" smtClean="0">
                <a:solidFill>
                  <a:srgbClr val="003366"/>
                </a:solidFill>
              </a:rPr>
              <a:t>n</a:t>
            </a:r>
            <a:r>
              <a:rPr lang="en-US" dirty="0" err="1" smtClean="0">
                <a:solidFill>
                  <a:srgbClr val="003366"/>
                </a:solidFill>
              </a:rPr>
              <a:t>il</a:t>
            </a:r>
            <a:r>
              <a:rPr lang="en-US" dirty="0" smtClean="0"/>
              <a:t> </a:t>
            </a:r>
            <a:r>
              <a:rPr lang="uk-UA" dirty="0" smtClean="0"/>
              <a:t>=</a:t>
            </a:r>
            <a:r>
              <a:rPr lang="en-US" dirty="0" smtClean="0"/>
              <a:t> </a:t>
            </a:r>
            <a:r>
              <a:rPr lang="uk-UA" dirty="0" smtClean="0"/>
              <a:t>0</a:t>
            </a:r>
            <a:r>
              <a:rPr lang="uk-UA" dirty="0"/>
              <a:t>, </a:t>
            </a:r>
            <a:r>
              <a:rPr lang="uk-UA" dirty="0" err="1" smtClean="0">
                <a:solidFill>
                  <a:srgbClr val="003366"/>
                </a:solidFill>
              </a:rPr>
              <a:t>one</a:t>
            </a:r>
            <a:r>
              <a:rPr lang="en-US" dirty="0" smtClean="0"/>
              <a:t> </a:t>
            </a:r>
            <a:r>
              <a:rPr lang="uk-UA" dirty="0" smtClean="0">
                <a:solidFill>
                  <a:srgbClr val="008000"/>
                </a:solidFill>
              </a:rPr>
              <a:t>/*</a:t>
            </a:r>
            <a:r>
              <a:rPr lang="uk-UA" dirty="0">
                <a:solidFill>
                  <a:srgbClr val="008000"/>
                </a:solidFill>
              </a:rPr>
              <a:t>1*/</a:t>
            </a:r>
            <a:r>
              <a:rPr lang="uk-UA" dirty="0"/>
              <a:t>, </a:t>
            </a:r>
            <a:r>
              <a:rPr lang="uk-UA" dirty="0" err="1" smtClean="0">
                <a:solidFill>
                  <a:srgbClr val="003366"/>
                </a:solidFill>
              </a:rPr>
              <a:t>numero_uno</a:t>
            </a:r>
            <a:r>
              <a:rPr lang="en-US" dirty="0" smtClean="0"/>
              <a:t> </a:t>
            </a:r>
            <a:r>
              <a:rPr lang="uk-UA" dirty="0" smtClean="0"/>
              <a:t>=</a:t>
            </a:r>
            <a:r>
              <a:rPr lang="en-US" dirty="0" smtClean="0"/>
              <a:t> </a:t>
            </a:r>
            <a:r>
              <a:rPr lang="uk-UA" dirty="0" smtClean="0"/>
              <a:t>1</a:t>
            </a:r>
            <a:r>
              <a:rPr lang="uk-UA" dirty="0"/>
              <a:t>};</a:t>
            </a:r>
            <a:endParaRPr lang="uk-UA" dirty="0">
              <a:latin typeface="Consolas" panose="020B0609020204030204" pitchFamily="49" charset="0"/>
            </a:endParaRPr>
          </a:p>
          <a:p>
            <a:r>
              <a:rPr lang="uk-UA" dirty="0" smtClean="0"/>
              <a:t>Оголошення змінної</a:t>
            </a:r>
            <a:endParaRPr lang="en-US" dirty="0" smtClean="0"/>
          </a:p>
          <a:p>
            <a:pPr marL="457200" lvl="1" indent="0">
              <a:buNone/>
            </a:pPr>
            <a:r>
              <a:rPr lang="uk-UA" dirty="0" err="1">
                <a:solidFill>
                  <a:srgbClr val="3399FF"/>
                </a:solidFill>
              </a:rPr>
              <a:t>spectrum</a:t>
            </a:r>
            <a:r>
              <a:rPr lang="uk-UA" dirty="0"/>
              <a:t> </a:t>
            </a:r>
            <a:r>
              <a:rPr lang="uk-UA" dirty="0" err="1"/>
              <a:t>band</a:t>
            </a:r>
            <a:r>
              <a:rPr lang="uk-UA" dirty="0"/>
              <a:t> = </a:t>
            </a:r>
            <a:r>
              <a:rPr lang="uk-UA" dirty="0" err="1" smtClean="0">
                <a:solidFill>
                  <a:srgbClr val="003366"/>
                </a:solidFill>
              </a:rPr>
              <a:t>red</a:t>
            </a:r>
            <a:r>
              <a:rPr lang="uk-UA" dirty="0" smtClean="0"/>
              <a:t>;</a:t>
            </a:r>
            <a:endParaRPr lang="en-US" dirty="0" smtClean="0"/>
          </a:p>
          <a:p>
            <a:pPr marL="457200" lvl="1" indent="0">
              <a:buNone/>
            </a:pPr>
            <a:r>
              <a:rPr lang="uk-UA" dirty="0" err="1" smtClean="0">
                <a:solidFill>
                  <a:srgbClr val="3399FF"/>
                </a:solidFill>
              </a:rPr>
              <a:t>bits</a:t>
            </a:r>
            <a:r>
              <a:rPr lang="uk-UA" dirty="0" smtClean="0"/>
              <a:t> </a:t>
            </a:r>
            <a:r>
              <a:rPr lang="uk-UA" dirty="0" err="1"/>
              <a:t>current</a:t>
            </a:r>
            <a:r>
              <a:rPr lang="uk-UA" dirty="0"/>
              <a:t> = </a:t>
            </a:r>
            <a:r>
              <a:rPr lang="uk-UA" dirty="0" err="1"/>
              <a:t>bits</a:t>
            </a:r>
            <a:r>
              <a:rPr lang="uk-UA" dirty="0"/>
              <a:t>(4);</a:t>
            </a:r>
            <a:endParaRPr lang="uk-UA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82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5185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Загальна структура оголошення імені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09093" y="1030310"/>
            <a:ext cx="11668259" cy="5146653"/>
          </a:xfrm>
        </p:spPr>
        <p:txBody>
          <a:bodyPr/>
          <a:lstStyle/>
          <a:p>
            <a:r>
              <a:rPr lang="ru-RU" dirty="0" smtClean="0"/>
              <a:t>Схема</a:t>
            </a:r>
          </a:p>
          <a:p>
            <a:pPr marL="457200" lvl="1" indent="0">
              <a:buNone/>
            </a:pPr>
            <a:r>
              <a:rPr lang="ru-RU" sz="2000" dirty="0" smtClean="0">
                <a:latin typeface="Consolas" panose="020B0609020204030204" pitchFamily="49" charset="0"/>
              </a:rPr>
              <a:t>[</a:t>
            </a:r>
            <a:r>
              <a:rPr lang="uk-UA" sz="2000" dirty="0">
                <a:latin typeface="Consolas" panose="020B0609020204030204" pitchFamily="49" charset="0"/>
              </a:rPr>
              <a:t>специфікатор</a:t>
            </a:r>
            <a:r>
              <a:rPr lang="ru-RU" sz="2000" dirty="0">
                <a:latin typeface="Consolas" panose="020B0609020204030204" pitchFamily="49" charset="0"/>
              </a:rPr>
              <a:t>|</a:t>
            </a:r>
            <a:r>
              <a:rPr lang="uk-UA" sz="2000" dirty="0">
                <a:latin typeface="Consolas" panose="020B0609020204030204" pitchFamily="49" charset="0"/>
              </a:rPr>
              <a:t>модифікатор</a:t>
            </a:r>
            <a:r>
              <a:rPr lang="ru-RU" sz="2000" dirty="0">
                <a:latin typeface="Consolas" panose="020B0609020204030204" pitchFamily="49" charset="0"/>
              </a:rPr>
              <a:t>] &lt;</a:t>
            </a:r>
            <a:r>
              <a:rPr lang="uk-UA" sz="2000" dirty="0">
                <a:latin typeface="Consolas" panose="020B0609020204030204" pitchFamily="49" charset="0"/>
              </a:rPr>
              <a:t>базовий тип</a:t>
            </a:r>
            <a:r>
              <a:rPr lang="ru-RU" sz="2000" dirty="0">
                <a:latin typeface="Consolas" panose="020B0609020204030204" pitchFamily="49" charset="0"/>
              </a:rPr>
              <a:t>&gt; &lt;</a:t>
            </a:r>
            <a:r>
              <a:rPr lang="uk-UA" sz="2000" dirty="0">
                <a:latin typeface="Consolas" panose="020B0609020204030204" pitchFamily="49" charset="0"/>
              </a:rPr>
              <a:t>частина оголошення</a:t>
            </a:r>
            <a:r>
              <a:rPr lang="ru-RU" sz="2000" dirty="0">
                <a:latin typeface="Consolas" panose="020B0609020204030204" pitchFamily="49" charset="0"/>
              </a:rPr>
              <a:t>&gt; [</a:t>
            </a:r>
            <a:r>
              <a:rPr lang="uk-UA" sz="2000" dirty="0" err="1">
                <a:latin typeface="Consolas" panose="020B0609020204030204" pitchFamily="49" charset="0"/>
              </a:rPr>
              <a:t>ініціалізатор</a:t>
            </a:r>
            <a:r>
              <a:rPr lang="ru-RU" sz="2000" dirty="0" smtClean="0">
                <a:latin typeface="Consolas" panose="020B0609020204030204" pitchFamily="49" charset="0"/>
              </a:rPr>
              <a:t>];</a:t>
            </a:r>
          </a:p>
          <a:p>
            <a:endParaRPr lang="uk-UA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65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5185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Загальна структура оголошення імені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09093" y="1030310"/>
            <a:ext cx="11668259" cy="5146653"/>
          </a:xfrm>
        </p:spPr>
        <p:txBody>
          <a:bodyPr/>
          <a:lstStyle/>
          <a:p>
            <a:r>
              <a:rPr lang="ru-RU" dirty="0" smtClean="0"/>
              <a:t>Схема</a:t>
            </a:r>
          </a:p>
          <a:p>
            <a:pPr marL="457200" lvl="1" indent="0">
              <a:buNone/>
            </a:pPr>
            <a:r>
              <a:rPr lang="ru-RU" sz="2000" dirty="0" smtClean="0">
                <a:solidFill>
                  <a:srgbClr val="000099"/>
                </a:solidFill>
                <a:latin typeface="Consolas" panose="020B0609020204030204" pitchFamily="49" charset="0"/>
              </a:rPr>
              <a:t>[</a:t>
            </a:r>
            <a:r>
              <a:rPr lang="uk-UA" sz="2000" dirty="0">
                <a:solidFill>
                  <a:srgbClr val="000099"/>
                </a:solidFill>
                <a:latin typeface="Consolas" panose="020B0609020204030204" pitchFamily="49" charset="0"/>
              </a:rPr>
              <a:t>специфікатор</a:t>
            </a:r>
            <a:r>
              <a:rPr lang="ru-RU" sz="2000" dirty="0">
                <a:solidFill>
                  <a:srgbClr val="000099"/>
                </a:solidFill>
                <a:latin typeface="Consolas" panose="020B0609020204030204" pitchFamily="49" charset="0"/>
              </a:rPr>
              <a:t>|</a:t>
            </a:r>
            <a:r>
              <a:rPr lang="uk-UA" sz="2000" dirty="0">
                <a:solidFill>
                  <a:srgbClr val="000099"/>
                </a:solidFill>
                <a:latin typeface="Consolas" panose="020B0609020204030204" pitchFamily="49" charset="0"/>
              </a:rPr>
              <a:t>модифікатор</a:t>
            </a:r>
            <a:r>
              <a:rPr lang="ru-RU" sz="2000" dirty="0">
                <a:solidFill>
                  <a:srgbClr val="000099"/>
                </a:solidFill>
                <a:latin typeface="Consolas" panose="020B0609020204030204" pitchFamily="49" charset="0"/>
              </a:rPr>
              <a:t>]</a:t>
            </a:r>
            <a:r>
              <a:rPr lang="ru-RU" sz="2000" dirty="0">
                <a:latin typeface="Consolas" panose="020B0609020204030204" pitchFamily="49" charset="0"/>
              </a:rPr>
              <a:t> &lt;</a:t>
            </a:r>
            <a:r>
              <a:rPr lang="uk-UA" sz="2000" dirty="0">
                <a:latin typeface="Consolas" panose="020B0609020204030204" pitchFamily="49" charset="0"/>
              </a:rPr>
              <a:t>базовий тип</a:t>
            </a:r>
            <a:r>
              <a:rPr lang="ru-RU" sz="2000" dirty="0">
                <a:latin typeface="Consolas" panose="020B0609020204030204" pitchFamily="49" charset="0"/>
              </a:rPr>
              <a:t>&gt; &lt;</a:t>
            </a:r>
            <a:r>
              <a:rPr lang="uk-UA" sz="2000" dirty="0">
                <a:latin typeface="Consolas" panose="020B0609020204030204" pitchFamily="49" charset="0"/>
              </a:rPr>
              <a:t>частина оголошення</a:t>
            </a:r>
            <a:r>
              <a:rPr lang="ru-RU" sz="2000" dirty="0">
                <a:latin typeface="Consolas" panose="020B0609020204030204" pitchFamily="49" charset="0"/>
              </a:rPr>
              <a:t>&gt; [</a:t>
            </a:r>
            <a:r>
              <a:rPr lang="uk-UA" sz="2000" dirty="0" err="1">
                <a:latin typeface="Consolas" panose="020B0609020204030204" pitchFamily="49" charset="0"/>
              </a:rPr>
              <a:t>ініціалізатор</a:t>
            </a:r>
            <a:r>
              <a:rPr lang="ru-RU" sz="2000" dirty="0" smtClean="0">
                <a:latin typeface="Consolas" panose="020B0609020204030204" pitchFamily="49" charset="0"/>
              </a:rPr>
              <a:t>];</a:t>
            </a:r>
          </a:p>
          <a:p>
            <a:r>
              <a:rPr lang="uk-UA" sz="2400" dirty="0"/>
              <a:t>специфікатори: </a:t>
            </a:r>
            <a:r>
              <a:rPr lang="en-US" sz="2400" i="1" dirty="0"/>
              <a:t>virtual</a:t>
            </a:r>
            <a:r>
              <a:rPr lang="uk-UA" sz="2400" dirty="0"/>
              <a:t>, </a:t>
            </a:r>
            <a:r>
              <a:rPr lang="en-US" sz="2400" i="1" dirty="0"/>
              <a:t>extern</a:t>
            </a:r>
            <a:r>
              <a:rPr lang="uk-UA" sz="2400" dirty="0"/>
              <a:t>; модифікатор: </a:t>
            </a:r>
            <a:r>
              <a:rPr lang="en-US" sz="2400" i="1" dirty="0"/>
              <a:t>const</a:t>
            </a:r>
            <a:r>
              <a:rPr lang="uk-UA" sz="2400" dirty="0"/>
              <a:t>;</a:t>
            </a:r>
            <a:endParaRPr lang="uk-UA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87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5185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Загальна структура оголошення імені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09093" y="1030310"/>
            <a:ext cx="11668259" cy="5146653"/>
          </a:xfrm>
        </p:spPr>
        <p:txBody>
          <a:bodyPr/>
          <a:lstStyle/>
          <a:p>
            <a:r>
              <a:rPr lang="ru-RU" dirty="0" smtClean="0"/>
              <a:t>Схема</a:t>
            </a:r>
          </a:p>
          <a:p>
            <a:pPr marL="457200" lvl="1" indent="0">
              <a:buNone/>
            </a:pPr>
            <a:r>
              <a:rPr lang="ru-RU" sz="2000" dirty="0" smtClean="0">
                <a:latin typeface="Consolas" panose="020B0609020204030204" pitchFamily="49" charset="0"/>
              </a:rPr>
              <a:t>[</a:t>
            </a:r>
            <a:r>
              <a:rPr lang="uk-UA" sz="2000" dirty="0">
                <a:latin typeface="Consolas" panose="020B0609020204030204" pitchFamily="49" charset="0"/>
              </a:rPr>
              <a:t>специфікатор</a:t>
            </a:r>
            <a:r>
              <a:rPr lang="ru-RU" sz="2000" dirty="0">
                <a:latin typeface="Consolas" panose="020B0609020204030204" pitchFamily="49" charset="0"/>
              </a:rPr>
              <a:t>|</a:t>
            </a:r>
            <a:r>
              <a:rPr lang="uk-UA" sz="2000" dirty="0">
                <a:latin typeface="Consolas" panose="020B0609020204030204" pitchFamily="49" charset="0"/>
              </a:rPr>
              <a:t>модифікатор</a:t>
            </a:r>
            <a:r>
              <a:rPr lang="ru-RU" sz="2000" dirty="0">
                <a:latin typeface="Consolas" panose="020B0609020204030204" pitchFamily="49" charset="0"/>
              </a:rPr>
              <a:t>] </a:t>
            </a:r>
            <a:r>
              <a:rPr lang="ru-RU" sz="2000" dirty="0">
                <a:solidFill>
                  <a:srgbClr val="000099"/>
                </a:solidFill>
                <a:latin typeface="Consolas" panose="020B0609020204030204" pitchFamily="49" charset="0"/>
              </a:rPr>
              <a:t>&lt;</a:t>
            </a:r>
            <a:r>
              <a:rPr lang="uk-UA" sz="2000" dirty="0">
                <a:solidFill>
                  <a:srgbClr val="000099"/>
                </a:solidFill>
                <a:latin typeface="Consolas" panose="020B0609020204030204" pitchFamily="49" charset="0"/>
              </a:rPr>
              <a:t>базовий тип</a:t>
            </a:r>
            <a:r>
              <a:rPr lang="ru-RU" sz="2000" dirty="0">
                <a:solidFill>
                  <a:srgbClr val="000099"/>
                </a:solidFill>
                <a:latin typeface="Consolas" panose="020B0609020204030204" pitchFamily="49" charset="0"/>
              </a:rPr>
              <a:t>&gt;</a:t>
            </a:r>
            <a:r>
              <a:rPr lang="ru-RU" sz="2000" dirty="0">
                <a:latin typeface="Consolas" panose="020B0609020204030204" pitchFamily="49" charset="0"/>
              </a:rPr>
              <a:t> &lt;</a:t>
            </a:r>
            <a:r>
              <a:rPr lang="uk-UA" sz="2000" dirty="0">
                <a:latin typeface="Consolas" panose="020B0609020204030204" pitchFamily="49" charset="0"/>
              </a:rPr>
              <a:t>частина оголошення</a:t>
            </a:r>
            <a:r>
              <a:rPr lang="ru-RU" sz="2000" dirty="0">
                <a:latin typeface="Consolas" panose="020B0609020204030204" pitchFamily="49" charset="0"/>
              </a:rPr>
              <a:t>&gt; [</a:t>
            </a:r>
            <a:r>
              <a:rPr lang="uk-UA" sz="2000" dirty="0" err="1">
                <a:latin typeface="Consolas" panose="020B0609020204030204" pitchFamily="49" charset="0"/>
              </a:rPr>
              <a:t>ініціалізатор</a:t>
            </a:r>
            <a:r>
              <a:rPr lang="ru-RU" sz="2000" dirty="0" smtClean="0">
                <a:latin typeface="Consolas" panose="020B0609020204030204" pitchFamily="49" charset="0"/>
              </a:rPr>
              <a:t>];</a:t>
            </a:r>
          </a:p>
          <a:p>
            <a:r>
              <a:rPr lang="uk-UA" sz="2400" dirty="0"/>
              <a:t>специфікатори: </a:t>
            </a:r>
            <a:r>
              <a:rPr lang="en-US" sz="2400" i="1" dirty="0"/>
              <a:t>virtual</a:t>
            </a:r>
            <a:r>
              <a:rPr lang="uk-UA" sz="2400" dirty="0"/>
              <a:t>, </a:t>
            </a:r>
            <a:r>
              <a:rPr lang="en-US" sz="2400" i="1" dirty="0"/>
              <a:t>extern</a:t>
            </a:r>
            <a:r>
              <a:rPr lang="uk-UA" sz="2400" dirty="0"/>
              <a:t>; модифікатор: </a:t>
            </a:r>
            <a:r>
              <a:rPr lang="en-US" sz="2400" i="1" dirty="0"/>
              <a:t>const</a:t>
            </a:r>
            <a:r>
              <a:rPr lang="uk-UA" sz="2400" dirty="0" smtClean="0"/>
              <a:t>;</a:t>
            </a:r>
          </a:p>
          <a:p>
            <a:r>
              <a:rPr lang="uk-UA" sz="2400" dirty="0"/>
              <a:t>базовий тип – вбудований, або оголошений програмістом;</a:t>
            </a:r>
            <a:endParaRPr lang="uk-UA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98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5185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Загальна структура оголошення імені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09093" y="1030310"/>
            <a:ext cx="11668259" cy="5146653"/>
          </a:xfrm>
        </p:spPr>
        <p:txBody>
          <a:bodyPr/>
          <a:lstStyle/>
          <a:p>
            <a:r>
              <a:rPr lang="ru-RU" dirty="0" smtClean="0"/>
              <a:t>Схема</a:t>
            </a:r>
          </a:p>
          <a:p>
            <a:pPr marL="457200" lvl="1" indent="0">
              <a:buNone/>
            </a:pPr>
            <a:r>
              <a:rPr lang="ru-RU" sz="2000" dirty="0" smtClean="0">
                <a:latin typeface="Consolas" panose="020B0609020204030204" pitchFamily="49" charset="0"/>
              </a:rPr>
              <a:t>[</a:t>
            </a:r>
            <a:r>
              <a:rPr lang="uk-UA" sz="2000" dirty="0">
                <a:latin typeface="Consolas" panose="020B0609020204030204" pitchFamily="49" charset="0"/>
              </a:rPr>
              <a:t>специфікатор</a:t>
            </a:r>
            <a:r>
              <a:rPr lang="ru-RU" sz="2000" dirty="0">
                <a:latin typeface="Consolas" panose="020B0609020204030204" pitchFamily="49" charset="0"/>
              </a:rPr>
              <a:t>|</a:t>
            </a:r>
            <a:r>
              <a:rPr lang="uk-UA" sz="2000" dirty="0">
                <a:latin typeface="Consolas" panose="020B0609020204030204" pitchFamily="49" charset="0"/>
              </a:rPr>
              <a:t>модифікатор</a:t>
            </a:r>
            <a:r>
              <a:rPr lang="ru-RU" sz="2000" dirty="0">
                <a:latin typeface="Consolas" panose="020B0609020204030204" pitchFamily="49" charset="0"/>
              </a:rPr>
              <a:t>] &lt;</a:t>
            </a:r>
            <a:r>
              <a:rPr lang="uk-UA" sz="2000" dirty="0">
                <a:latin typeface="Consolas" panose="020B0609020204030204" pitchFamily="49" charset="0"/>
              </a:rPr>
              <a:t>базовий тип</a:t>
            </a:r>
            <a:r>
              <a:rPr lang="ru-RU" sz="2000" dirty="0">
                <a:latin typeface="Consolas" panose="020B0609020204030204" pitchFamily="49" charset="0"/>
              </a:rPr>
              <a:t>&gt; &lt;</a:t>
            </a:r>
            <a:r>
              <a:rPr lang="uk-UA" sz="2000" dirty="0">
                <a:latin typeface="Consolas" panose="020B0609020204030204" pitchFamily="49" charset="0"/>
              </a:rPr>
              <a:t>частина оголошення</a:t>
            </a:r>
            <a:r>
              <a:rPr lang="ru-RU" sz="2000" dirty="0">
                <a:latin typeface="Consolas" panose="020B0609020204030204" pitchFamily="49" charset="0"/>
              </a:rPr>
              <a:t>&gt; </a:t>
            </a:r>
            <a:r>
              <a:rPr lang="ru-RU" sz="2000" dirty="0">
                <a:solidFill>
                  <a:srgbClr val="000099"/>
                </a:solidFill>
                <a:latin typeface="Consolas" panose="020B0609020204030204" pitchFamily="49" charset="0"/>
              </a:rPr>
              <a:t>[</a:t>
            </a:r>
            <a:r>
              <a:rPr lang="uk-UA" sz="2000" dirty="0" err="1">
                <a:solidFill>
                  <a:srgbClr val="000099"/>
                </a:solidFill>
                <a:latin typeface="Consolas" panose="020B0609020204030204" pitchFamily="49" charset="0"/>
              </a:rPr>
              <a:t>ініціалізатор</a:t>
            </a:r>
            <a:r>
              <a:rPr lang="ru-RU" sz="2000" dirty="0" smtClean="0">
                <a:solidFill>
                  <a:srgbClr val="000099"/>
                </a:solidFill>
                <a:latin typeface="Consolas" panose="020B0609020204030204" pitchFamily="49" charset="0"/>
              </a:rPr>
              <a:t>]</a:t>
            </a:r>
            <a:r>
              <a:rPr lang="ru-RU" sz="20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uk-UA" sz="2400" dirty="0"/>
              <a:t>специфікатори: </a:t>
            </a:r>
            <a:r>
              <a:rPr lang="en-US" sz="2400" i="1" dirty="0"/>
              <a:t>virtual</a:t>
            </a:r>
            <a:r>
              <a:rPr lang="uk-UA" sz="2400" dirty="0"/>
              <a:t>, </a:t>
            </a:r>
            <a:r>
              <a:rPr lang="en-US" sz="2400" i="1" dirty="0"/>
              <a:t>extern</a:t>
            </a:r>
            <a:r>
              <a:rPr lang="uk-UA" sz="2400" dirty="0"/>
              <a:t>; модифікатор: </a:t>
            </a:r>
            <a:r>
              <a:rPr lang="en-US" sz="2400" i="1" dirty="0"/>
              <a:t>const</a:t>
            </a:r>
            <a:r>
              <a:rPr lang="uk-UA" sz="2400" dirty="0" smtClean="0"/>
              <a:t>;</a:t>
            </a:r>
          </a:p>
          <a:p>
            <a:r>
              <a:rPr lang="uk-UA" sz="2400" dirty="0"/>
              <a:t>базовий тип – вбудований, або оголошений програмістом</a:t>
            </a:r>
            <a:r>
              <a:rPr lang="uk-UA" sz="2400" dirty="0" smtClean="0"/>
              <a:t>;</a:t>
            </a:r>
          </a:p>
          <a:p>
            <a:r>
              <a:rPr lang="uk-UA" sz="2400" dirty="0" err="1"/>
              <a:t>ініціалізатор</a:t>
            </a:r>
            <a:r>
              <a:rPr lang="uk-UA" sz="2400" dirty="0"/>
              <a:t> починається знаком =, </a:t>
            </a:r>
            <a:r>
              <a:rPr lang="uk-UA" sz="2400" dirty="0" smtClean="0"/>
              <a:t>його вигляд </a:t>
            </a:r>
            <a:r>
              <a:rPr lang="uk-UA" sz="2400" dirty="0"/>
              <a:t>залежить від базового </a:t>
            </a:r>
            <a:r>
              <a:rPr lang="uk-UA" sz="2400" dirty="0" smtClean="0"/>
              <a:t>типу;</a:t>
            </a:r>
            <a:endParaRPr lang="uk-UA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5185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Загальна структура оголошення імені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09093" y="1030310"/>
            <a:ext cx="11668259" cy="5146653"/>
          </a:xfrm>
        </p:spPr>
        <p:txBody>
          <a:bodyPr/>
          <a:lstStyle/>
          <a:p>
            <a:r>
              <a:rPr lang="ru-RU" dirty="0" smtClean="0"/>
              <a:t>Схема</a:t>
            </a:r>
          </a:p>
          <a:p>
            <a:pPr marL="457200" lvl="1" indent="0">
              <a:buNone/>
            </a:pPr>
            <a:r>
              <a:rPr lang="ru-RU" sz="2000" dirty="0" smtClean="0">
                <a:latin typeface="Consolas" panose="020B0609020204030204" pitchFamily="49" charset="0"/>
              </a:rPr>
              <a:t>[</a:t>
            </a:r>
            <a:r>
              <a:rPr lang="uk-UA" sz="2000" dirty="0">
                <a:latin typeface="Consolas" panose="020B0609020204030204" pitchFamily="49" charset="0"/>
              </a:rPr>
              <a:t>специфікатор</a:t>
            </a:r>
            <a:r>
              <a:rPr lang="ru-RU" sz="2000" dirty="0">
                <a:latin typeface="Consolas" panose="020B0609020204030204" pitchFamily="49" charset="0"/>
              </a:rPr>
              <a:t>|</a:t>
            </a:r>
            <a:r>
              <a:rPr lang="uk-UA" sz="2000" dirty="0">
                <a:latin typeface="Consolas" panose="020B0609020204030204" pitchFamily="49" charset="0"/>
              </a:rPr>
              <a:t>модифікатор</a:t>
            </a:r>
            <a:r>
              <a:rPr lang="ru-RU" sz="2000" dirty="0">
                <a:latin typeface="Consolas" panose="020B0609020204030204" pitchFamily="49" charset="0"/>
              </a:rPr>
              <a:t>] &lt;</a:t>
            </a:r>
            <a:r>
              <a:rPr lang="uk-UA" sz="2000" dirty="0">
                <a:latin typeface="Consolas" panose="020B0609020204030204" pitchFamily="49" charset="0"/>
              </a:rPr>
              <a:t>базовий тип</a:t>
            </a:r>
            <a:r>
              <a:rPr lang="ru-RU" sz="2000" dirty="0">
                <a:latin typeface="Consolas" panose="020B0609020204030204" pitchFamily="49" charset="0"/>
              </a:rPr>
              <a:t>&gt; </a:t>
            </a:r>
            <a:r>
              <a:rPr lang="ru-RU" sz="2000" dirty="0">
                <a:solidFill>
                  <a:srgbClr val="000099"/>
                </a:solidFill>
                <a:latin typeface="Consolas" panose="020B0609020204030204" pitchFamily="49" charset="0"/>
              </a:rPr>
              <a:t>&lt;</a:t>
            </a:r>
            <a:r>
              <a:rPr lang="uk-UA" sz="2000" dirty="0">
                <a:solidFill>
                  <a:srgbClr val="000099"/>
                </a:solidFill>
                <a:latin typeface="Consolas" panose="020B0609020204030204" pitchFamily="49" charset="0"/>
              </a:rPr>
              <a:t>частина оголошення</a:t>
            </a:r>
            <a:r>
              <a:rPr lang="ru-RU" sz="2000" dirty="0">
                <a:solidFill>
                  <a:srgbClr val="000099"/>
                </a:solidFill>
                <a:latin typeface="Consolas" panose="020B0609020204030204" pitchFamily="49" charset="0"/>
              </a:rPr>
              <a:t>&gt;</a:t>
            </a:r>
            <a:r>
              <a:rPr lang="ru-RU" sz="2000" dirty="0">
                <a:latin typeface="Consolas" panose="020B0609020204030204" pitchFamily="49" charset="0"/>
              </a:rPr>
              <a:t> [</a:t>
            </a:r>
            <a:r>
              <a:rPr lang="uk-UA" sz="2000" dirty="0" err="1">
                <a:latin typeface="Consolas" panose="020B0609020204030204" pitchFamily="49" charset="0"/>
              </a:rPr>
              <a:t>ініціалізатор</a:t>
            </a:r>
            <a:r>
              <a:rPr lang="ru-RU" sz="2000" dirty="0" smtClean="0">
                <a:latin typeface="Consolas" panose="020B0609020204030204" pitchFamily="49" charset="0"/>
              </a:rPr>
              <a:t>];</a:t>
            </a:r>
          </a:p>
          <a:p>
            <a:r>
              <a:rPr lang="uk-UA" sz="2400" dirty="0"/>
              <a:t>специфікатори: </a:t>
            </a:r>
            <a:r>
              <a:rPr lang="en-US" sz="2400" i="1" dirty="0"/>
              <a:t>virtual</a:t>
            </a:r>
            <a:r>
              <a:rPr lang="uk-UA" sz="2400" dirty="0"/>
              <a:t>, </a:t>
            </a:r>
            <a:r>
              <a:rPr lang="en-US" sz="2400" i="1" dirty="0"/>
              <a:t>extern</a:t>
            </a:r>
            <a:r>
              <a:rPr lang="uk-UA" sz="2400" dirty="0"/>
              <a:t>; модифікатор: </a:t>
            </a:r>
            <a:r>
              <a:rPr lang="en-US" sz="2400" i="1" dirty="0"/>
              <a:t>const</a:t>
            </a:r>
            <a:r>
              <a:rPr lang="uk-UA" sz="2400" dirty="0" smtClean="0"/>
              <a:t>;</a:t>
            </a:r>
          </a:p>
          <a:p>
            <a:r>
              <a:rPr lang="uk-UA" sz="2400" dirty="0"/>
              <a:t>базовий тип – вбудований, або оголошений програмістом</a:t>
            </a:r>
            <a:r>
              <a:rPr lang="uk-UA" sz="2400" dirty="0" smtClean="0"/>
              <a:t>;</a:t>
            </a:r>
          </a:p>
          <a:p>
            <a:r>
              <a:rPr lang="uk-UA" sz="2400" dirty="0" err="1"/>
              <a:t>ініціалізатор</a:t>
            </a:r>
            <a:r>
              <a:rPr lang="uk-UA" sz="2400" dirty="0"/>
              <a:t> починається знаком =, </a:t>
            </a:r>
            <a:r>
              <a:rPr lang="uk-UA" sz="2400" dirty="0" smtClean="0"/>
              <a:t>його вигляд </a:t>
            </a:r>
            <a:r>
              <a:rPr lang="uk-UA" sz="2400" dirty="0"/>
              <a:t>залежить від базового </a:t>
            </a:r>
            <a:r>
              <a:rPr lang="uk-UA" sz="2400" dirty="0" smtClean="0"/>
              <a:t>типу;</a:t>
            </a:r>
          </a:p>
          <a:p>
            <a:r>
              <a:rPr lang="uk-UA" sz="2400" dirty="0"/>
              <a:t>частина оголошення складається з </a:t>
            </a:r>
            <a:r>
              <a:rPr lang="uk-UA" sz="2400" i="1" dirty="0"/>
              <a:t>імені</a:t>
            </a:r>
            <a:r>
              <a:rPr lang="uk-UA" sz="2400" dirty="0"/>
              <a:t> і, можливо, операторів оголошення;</a:t>
            </a:r>
            <a:endParaRPr lang="uk-UA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24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5185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Загальна структура оголошення імені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09093" y="1030310"/>
            <a:ext cx="11668259" cy="5146653"/>
          </a:xfrm>
        </p:spPr>
        <p:txBody>
          <a:bodyPr/>
          <a:lstStyle/>
          <a:p>
            <a:r>
              <a:rPr lang="ru-RU" dirty="0" smtClean="0"/>
              <a:t>Схема</a:t>
            </a:r>
          </a:p>
          <a:p>
            <a:pPr marL="457200" lvl="1" indent="0">
              <a:buNone/>
            </a:pPr>
            <a:r>
              <a:rPr lang="ru-RU" sz="2000" dirty="0" smtClean="0">
                <a:latin typeface="Consolas" panose="020B0609020204030204" pitchFamily="49" charset="0"/>
              </a:rPr>
              <a:t>[</a:t>
            </a:r>
            <a:r>
              <a:rPr lang="uk-UA" sz="2000" dirty="0">
                <a:latin typeface="Consolas" panose="020B0609020204030204" pitchFamily="49" charset="0"/>
              </a:rPr>
              <a:t>специфікатор</a:t>
            </a:r>
            <a:r>
              <a:rPr lang="ru-RU" sz="2000" dirty="0">
                <a:latin typeface="Consolas" panose="020B0609020204030204" pitchFamily="49" charset="0"/>
              </a:rPr>
              <a:t>|</a:t>
            </a:r>
            <a:r>
              <a:rPr lang="uk-UA" sz="2000" dirty="0">
                <a:latin typeface="Consolas" panose="020B0609020204030204" pitchFamily="49" charset="0"/>
              </a:rPr>
              <a:t>модифікатор</a:t>
            </a:r>
            <a:r>
              <a:rPr lang="ru-RU" sz="2000" dirty="0">
                <a:latin typeface="Consolas" panose="020B0609020204030204" pitchFamily="49" charset="0"/>
              </a:rPr>
              <a:t>] &lt;</a:t>
            </a:r>
            <a:r>
              <a:rPr lang="uk-UA" sz="2000" dirty="0">
                <a:latin typeface="Consolas" panose="020B0609020204030204" pitchFamily="49" charset="0"/>
              </a:rPr>
              <a:t>базовий тип</a:t>
            </a:r>
            <a:r>
              <a:rPr lang="ru-RU" sz="2000" dirty="0">
                <a:latin typeface="Consolas" panose="020B0609020204030204" pitchFamily="49" charset="0"/>
              </a:rPr>
              <a:t>&gt; </a:t>
            </a:r>
            <a:r>
              <a:rPr lang="ru-RU" sz="2000" dirty="0">
                <a:solidFill>
                  <a:srgbClr val="000099"/>
                </a:solidFill>
                <a:latin typeface="Consolas" panose="020B0609020204030204" pitchFamily="49" charset="0"/>
              </a:rPr>
              <a:t>&lt;</a:t>
            </a:r>
            <a:r>
              <a:rPr lang="uk-UA" sz="2000" dirty="0">
                <a:solidFill>
                  <a:srgbClr val="000099"/>
                </a:solidFill>
                <a:latin typeface="Consolas" panose="020B0609020204030204" pitchFamily="49" charset="0"/>
              </a:rPr>
              <a:t>частина оголошення</a:t>
            </a:r>
            <a:r>
              <a:rPr lang="ru-RU" sz="2000" dirty="0">
                <a:solidFill>
                  <a:srgbClr val="000099"/>
                </a:solidFill>
                <a:latin typeface="Consolas" panose="020B0609020204030204" pitchFamily="49" charset="0"/>
              </a:rPr>
              <a:t>&gt;</a:t>
            </a:r>
            <a:r>
              <a:rPr lang="ru-RU" sz="2000" dirty="0">
                <a:latin typeface="Consolas" panose="020B0609020204030204" pitchFamily="49" charset="0"/>
              </a:rPr>
              <a:t> [</a:t>
            </a:r>
            <a:r>
              <a:rPr lang="uk-UA" sz="2000" dirty="0" err="1">
                <a:latin typeface="Consolas" panose="020B0609020204030204" pitchFamily="49" charset="0"/>
              </a:rPr>
              <a:t>ініціалізатор</a:t>
            </a:r>
            <a:r>
              <a:rPr lang="ru-RU" sz="2000" dirty="0" smtClean="0">
                <a:latin typeface="Consolas" panose="020B0609020204030204" pitchFamily="49" charset="0"/>
              </a:rPr>
              <a:t>];</a:t>
            </a:r>
          </a:p>
          <a:p>
            <a:r>
              <a:rPr lang="uk-UA" sz="2400" dirty="0"/>
              <a:t>специфікатори: </a:t>
            </a:r>
            <a:r>
              <a:rPr lang="en-US" sz="2400" i="1" dirty="0"/>
              <a:t>virtual</a:t>
            </a:r>
            <a:r>
              <a:rPr lang="uk-UA" sz="2400" dirty="0"/>
              <a:t>, </a:t>
            </a:r>
            <a:r>
              <a:rPr lang="en-US" sz="2400" i="1" dirty="0"/>
              <a:t>extern</a:t>
            </a:r>
            <a:r>
              <a:rPr lang="uk-UA" sz="2400" dirty="0"/>
              <a:t>; модифікатор: </a:t>
            </a:r>
            <a:r>
              <a:rPr lang="en-US" sz="2400" i="1" dirty="0"/>
              <a:t>const</a:t>
            </a:r>
            <a:r>
              <a:rPr lang="uk-UA" sz="2400" dirty="0" smtClean="0"/>
              <a:t>;</a:t>
            </a:r>
          </a:p>
          <a:p>
            <a:r>
              <a:rPr lang="uk-UA" sz="2400" dirty="0"/>
              <a:t>базовий тип – вбудований, або оголошений програмістом</a:t>
            </a:r>
            <a:r>
              <a:rPr lang="uk-UA" sz="2400" dirty="0" smtClean="0"/>
              <a:t>;</a:t>
            </a:r>
          </a:p>
          <a:p>
            <a:r>
              <a:rPr lang="uk-UA" sz="2400" dirty="0" err="1"/>
              <a:t>ініціалізатор</a:t>
            </a:r>
            <a:r>
              <a:rPr lang="uk-UA" sz="2400" dirty="0"/>
              <a:t> починається знаком =, </a:t>
            </a:r>
            <a:r>
              <a:rPr lang="uk-UA" sz="2400" dirty="0" smtClean="0"/>
              <a:t>його вигляд </a:t>
            </a:r>
            <a:r>
              <a:rPr lang="uk-UA" sz="2400" dirty="0"/>
              <a:t>залежить від базового </a:t>
            </a:r>
            <a:r>
              <a:rPr lang="uk-UA" sz="2400" dirty="0" smtClean="0"/>
              <a:t>типу;</a:t>
            </a:r>
          </a:p>
          <a:p>
            <a:r>
              <a:rPr lang="uk-UA" sz="2400" dirty="0"/>
              <a:t>частина оголошення складається з </a:t>
            </a:r>
            <a:r>
              <a:rPr lang="uk-UA" sz="2400" i="1" dirty="0"/>
              <a:t>імені</a:t>
            </a:r>
            <a:r>
              <a:rPr lang="uk-UA" sz="2400" dirty="0"/>
              <a:t> і, можливо, </a:t>
            </a:r>
            <a:r>
              <a:rPr lang="uk-UA" sz="2400" dirty="0">
                <a:solidFill>
                  <a:srgbClr val="000099"/>
                </a:solidFill>
              </a:rPr>
              <a:t>операторів</a:t>
            </a:r>
            <a:r>
              <a:rPr lang="uk-UA" sz="2400" dirty="0"/>
              <a:t> оголошення</a:t>
            </a:r>
            <a:r>
              <a:rPr lang="uk-UA" sz="2400" dirty="0" smtClean="0"/>
              <a:t>;</a:t>
            </a:r>
          </a:p>
          <a:p>
            <a:pPr lvl="1"/>
            <a:r>
              <a:rPr lang="uk-UA" dirty="0" err="1"/>
              <a:t>префіксні</a:t>
            </a:r>
            <a:endParaRPr lang="uk-UA" dirty="0"/>
          </a:p>
          <a:p>
            <a:pPr lvl="2"/>
            <a:r>
              <a:rPr lang="uk-UA" dirty="0"/>
              <a:t>* – вказівник (</a:t>
            </a:r>
            <a:r>
              <a:rPr lang="en-US" dirty="0"/>
              <a:t>pointer</a:t>
            </a:r>
            <a:r>
              <a:rPr lang="uk-UA" dirty="0"/>
              <a:t>);</a:t>
            </a:r>
          </a:p>
          <a:p>
            <a:pPr lvl="2"/>
            <a:r>
              <a:rPr lang="uk-UA" dirty="0"/>
              <a:t>*</a:t>
            </a:r>
            <a:r>
              <a:rPr lang="en-US" i="1" dirty="0"/>
              <a:t>const</a:t>
            </a:r>
            <a:r>
              <a:rPr lang="en-US" dirty="0"/>
              <a:t> – </a:t>
            </a:r>
            <a:r>
              <a:rPr lang="uk-UA" dirty="0"/>
              <a:t>незмінний вказівник;</a:t>
            </a:r>
          </a:p>
          <a:p>
            <a:pPr lvl="2"/>
            <a:r>
              <a:rPr lang="en-US" dirty="0"/>
              <a:t>&amp; – </a:t>
            </a:r>
            <a:r>
              <a:rPr lang="uk-UA" dirty="0"/>
              <a:t>посилання (</a:t>
            </a:r>
            <a:r>
              <a:rPr lang="en-US" dirty="0"/>
              <a:t>reference);</a:t>
            </a:r>
            <a:endParaRPr lang="uk-UA" dirty="0"/>
          </a:p>
          <a:p>
            <a:endParaRPr lang="uk-UA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26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5185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Загальна структура оголошення імені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09093" y="1030310"/>
            <a:ext cx="11668259" cy="5146653"/>
          </a:xfrm>
        </p:spPr>
        <p:txBody>
          <a:bodyPr/>
          <a:lstStyle/>
          <a:p>
            <a:r>
              <a:rPr lang="ru-RU" dirty="0" smtClean="0"/>
              <a:t>Схема</a:t>
            </a:r>
          </a:p>
          <a:p>
            <a:pPr marL="457200" lvl="1" indent="0">
              <a:buNone/>
            </a:pPr>
            <a:r>
              <a:rPr lang="ru-RU" sz="2000" dirty="0" smtClean="0">
                <a:latin typeface="Consolas" panose="020B0609020204030204" pitchFamily="49" charset="0"/>
              </a:rPr>
              <a:t>[</a:t>
            </a:r>
            <a:r>
              <a:rPr lang="uk-UA" sz="2000" dirty="0">
                <a:latin typeface="Consolas" panose="020B0609020204030204" pitchFamily="49" charset="0"/>
              </a:rPr>
              <a:t>специфікатор</a:t>
            </a:r>
            <a:r>
              <a:rPr lang="ru-RU" sz="2000" dirty="0">
                <a:latin typeface="Consolas" panose="020B0609020204030204" pitchFamily="49" charset="0"/>
              </a:rPr>
              <a:t>|</a:t>
            </a:r>
            <a:r>
              <a:rPr lang="uk-UA" sz="2000" dirty="0">
                <a:latin typeface="Consolas" panose="020B0609020204030204" pitchFamily="49" charset="0"/>
              </a:rPr>
              <a:t>модифікатор</a:t>
            </a:r>
            <a:r>
              <a:rPr lang="ru-RU" sz="2000" dirty="0">
                <a:latin typeface="Consolas" panose="020B0609020204030204" pitchFamily="49" charset="0"/>
              </a:rPr>
              <a:t>] &lt;</a:t>
            </a:r>
            <a:r>
              <a:rPr lang="uk-UA" sz="2000" dirty="0">
                <a:latin typeface="Consolas" panose="020B0609020204030204" pitchFamily="49" charset="0"/>
              </a:rPr>
              <a:t>базовий тип</a:t>
            </a:r>
            <a:r>
              <a:rPr lang="ru-RU" sz="2000" dirty="0">
                <a:latin typeface="Consolas" panose="020B0609020204030204" pitchFamily="49" charset="0"/>
              </a:rPr>
              <a:t>&gt; </a:t>
            </a:r>
            <a:r>
              <a:rPr lang="ru-RU" sz="2000" dirty="0">
                <a:solidFill>
                  <a:srgbClr val="000099"/>
                </a:solidFill>
                <a:latin typeface="Consolas" panose="020B0609020204030204" pitchFamily="49" charset="0"/>
              </a:rPr>
              <a:t>&lt;</a:t>
            </a:r>
            <a:r>
              <a:rPr lang="uk-UA" sz="2000" dirty="0">
                <a:solidFill>
                  <a:srgbClr val="000099"/>
                </a:solidFill>
                <a:latin typeface="Consolas" panose="020B0609020204030204" pitchFamily="49" charset="0"/>
              </a:rPr>
              <a:t>частина оголошення</a:t>
            </a:r>
            <a:r>
              <a:rPr lang="ru-RU" sz="2000" dirty="0">
                <a:solidFill>
                  <a:srgbClr val="000099"/>
                </a:solidFill>
                <a:latin typeface="Consolas" panose="020B0609020204030204" pitchFamily="49" charset="0"/>
              </a:rPr>
              <a:t>&gt;</a:t>
            </a:r>
            <a:r>
              <a:rPr lang="ru-RU" sz="2000" dirty="0">
                <a:latin typeface="Consolas" panose="020B0609020204030204" pitchFamily="49" charset="0"/>
              </a:rPr>
              <a:t> [</a:t>
            </a:r>
            <a:r>
              <a:rPr lang="uk-UA" sz="2000" dirty="0" err="1">
                <a:latin typeface="Consolas" panose="020B0609020204030204" pitchFamily="49" charset="0"/>
              </a:rPr>
              <a:t>ініціалізатор</a:t>
            </a:r>
            <a:r>
              <a:rPr lang="ru-RU" sz="2000" dirty="0" smtClean="0">
                <a:latin typeface="Consolas" panose="020B0609020204030204" pitchFamily="49" charset="0"/>
              </a:rPr>
              <a:t>];</a:t>
            </a:r>
          </a:p>
          <a:p>
            <a:r>
              <a:rPr lang="uk-UA" sz="2400" dirty="0"/>
              <a:t>специфікатори: </a:t>
            </a:r>
            <a:r>
              <a:rPr lang="en-US" sz="2400" i="1" dirty="0"/>
              <a:t>virtual</a:t>
            </a:r>
            <a:r>
              <a:rPr lang="uk-UA" sz="2400" dirty="0"/>
              <a:t>, </a:t>
            </a:r>
            <a:r>
              <a:rPr lang="en-US" sz="2400" i="1" dirty="0"/>
              <a:t>extern</a:t>
            </a:r>
            <a:r>
              <a:rPr lang="uk-UA" sz="2400" dirty="0"/>
              <a:t>; модифікатор: </a:t>
            </a:r>
            <a:r>
              <a:rPr lang="en-US" sz="2400" i="1" dirty="0"/>
              <a:t>const</a:t>
            </a:r>
            <a:r>
              <a:rPr lang="uk-UA" sz="2400" dirty="0" smtClean="0"/>
              <a:t>;</a:t>
            </a:r>
          </a:p>
          <a:p>
            <a:r>
              <a:rPr lang="uk-UA" sz="2400" dirty="0"/>
              <a:t>базовий тип – вбудований, або оголошений програмістом</a:t>
            </a:r>
            <a:r>
              <a:rPr lang="uk-UA" sz="2400" dirty="0" smtClean="0"/>
              <a:t>;</a:t>
            </a:r>
          </a:p>
          <a:p>
            <a:r>
              <a:rPr lang="uk-UA" sz="2400" dirty="0" err="1"/>
              <a:t>ініціалізатор</a:t>
            </a:r>
            <a:r>
              <a:rPr lang="uk-UA" sz="2400" dirty="0"/>
              <a:t> починається знаком =, </a:t>
            </a:r>
            <a:r>
              <a:rPr lang="uk-UA" sz="2400" dirty="0" smtClean="0"/>
              <a:t>його вигляд </a:t>
            </a:r>
            <a:r>
              <a:rPr lang="uk-UA" sz="2400" dirty="0"/>
              <a:t>залежить від базового </a:t>
            </a:r>
            <a:r>
              <a:rPr lang="uk-UA" sz="2400" dirty="0" smtClean="0"/>
              <a:t>типу;</a:t>
            </a:r>
          </a:p>
          <a:p>
            <a:r>
              <a:rPr lang="uk-UA" sz="2400" dirty="0"/>
              <a:t>частина оголошення складається з </a:t>
            </a:r>
            <a:r>
              <a:rPr lang="uk-UA" sz="2400" i="1" dirty="0"/>
              <a:t>імені</a:t>
            </a:r>
            <a:r>
              <a:rPr lang="uk-UA" sz="2400" dirty="0"/>
              <a:t> і, можливо, </a:t>
            </a:r>
            <a:r>
              <a:rPr lang="uk-UA" sz="2400" dirty="0">
                <a:solidFill>
                  <a:srgbClr val="000099"/>
                </a:solidFill>
              </a:rPr>
              <a:t>операторів</a:t>
            </a:r>
            <a:r>
              <a:rPr lang="uk-UA" sz="2400" dirty="0"/>
              <a:t> оголошення</a:t>
            </a:r>
            <a:r>
              <a:rPr lang="uk-UA" sz="2400" dirty="0" smtClean="0"/>
              <a:t>;</a:t>
            </a:r>
          </a:p>
          <a:p>
            <a:pPr lvl="1"/>
            <a:r>
              <a:rPr lang="uk-UA" dirty="0" err="1"/>
              <a:t>префіксні</a:t>
            </a:r>
            <a:endParaRPr lang="uk-UA" dirty="0"/>
          </a:p>
          <a:p>
            <a:pPr lvl="2"/>
            <a:r>
              <a:rPr lang="uk-UA" dirty="0"/>
              <a:t>* – вказівник (</a:t>
            </a:r>
            <a:r>
              <a:rPr lang="en-US" dirty="0"/>
              <a:t>pointer</a:t>
            </a:r>
            <a:r>
              <a:rPr lang="uk-UA" dirty="0"/>
              <a:t>);</a:t>
            </a:r>
          </a:p>
          <a:p>
            <a:pPr lvl="2"/>
            <a:r>
              <a:rPr lang="uk-UA" dirty="0"/>
              <a:t>*</a:t>
            </a:r>
            <a:r>
              <a:rPr lang="en-US" i="1" dirty="0"/>
              <a:t>const</a:t>
            </a:r>
            <a:r>
              <a:rPr lang="en-US" dirty="0"/>
              <a:t> – </a:t>
            </a:r>
            <a:r>
              <a:rPr lang="uk-UA" dirty="0"/>
              <a:t>незмінний вказівник;</a:t>
            </a:r>
          </a:p>
          <a:p>
            <a:pPr lvl="2"/>
            <a:r>
              <a:rPr lang="en-US" dirty="0"/>
              <a:t>&amp; – </a:t>
            </a:r>
            <a:r>
              <a:rPr lang="uk-UA" dirty="0"/>
              <a:t>посилання (</a:t>
            </a:r>
            <a:r>
              <a:rPr lang="en-US" dirty="0"/>
              <a:t>reference);</a:t>
            </a:r>
            <a:endParaRPr lang="uk-UA" dirty="0"/>
          </a:p>
          <a:p>
            <a:endParaRPr lang="uk-UA" sz="2400" dirty="0"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47008" y="3603636"/>
            <a:ext cx="307456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uk-UA" sz="2400" dirty="0" err="1" smtClean="0"/>
              <a:t>суфіксні</a:t>
            </a:r>
            <a:endParaRPr lang="uk-UA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[ </a:t>
            </a:r>
            <a:r>
              <a:rPr lang="en-US" sz="2000" dirty="0"/>
              <a:t>] – </a:t>
            </a:r>
            <a:r>
              <a:rPr lang="uk-UA" sz="2000" dirty="0" smtClean="0"/>
              <a:t>масив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uk-UA" sz="2000" dirty="0" smtClean="0"/>
              <a:t>( </a:t>
            </a:r>
            <a:r>
              <a:rPr lang="uk-UA" sz="2000" dirty="0"/>
              <a:t>) – </a:t>
            </a:r>
            <a:r>
              <a:rPr lang="uk-UA" sz="2000" dirty="0" smtClean="0"/>
              <a:t>функція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 smtClean="0"/>
              <a:t>мають вищий пріоритет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305875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5185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Загальна структура оголошення імені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09093" y="1030310"/>
            <a:ext cx="11668259" cy="5146653"/>
          </a:xfrm>
        </p:spPr>
        <p:txBody>
          <a:bodyPr>
            <a:normAutofit/>
          </a:bodyPr>
          <a:lstStyle/>
          <a:p>
            <a:r>
              <a:rPr lang="ru-RU" dirty="0" smtClean="0"/>
              <a:t>Схема</a:t>
            </a:r>
          </a:p>
          <a:p>
            <a:pPr marL="457200" lvl="1" indent="0">
              <a:buNone/>
            </a:pPr>
            <a:r>
              <a:rPr lang="ru-RU" sz="2000" dirty="0" smtClean="0">
                <a:latin typeface="Consolas" panose="020B0609020204030204" pitchFamily="49" charset="0"/>
              </a:rPr>
              <a:t>[</a:t>
            </a:r>
            <a:r>
              <a:rPr lang="uk-UA" sz="2000" dirty="0">
                <a:latin typeface="Consolas" panose="020B0609020204030204" pitchFamily="49" charset="0"/>
              </a:rPr>
              <a:t>специфікатор</a:t>
            </a:r>
            <a:r>
              <a:rPr lang="ru-RU" sz="2000" dirty="0">
                <a:latin typeface="Consolas" panose="020B0609020204030204" pitchFamily="49" charset="0"/>
              </a:rPr>
              <a:t>|</a:t>
            </a:r>
            <a:r>
              <a:rPr lang="uk-UA" sz="2000" dirty="0">
                <a:latin typeface="Consolas" panose="020B0609020204030204" pitchFamily="49" charset="0"/>
              </a:rPr>
              <a:t>модифікатор</a:t>
            </a:r>
            <a:r>
              <a:rPr lang="ru-RU" sz="2000" dirty="0">
                <a:latin typeface="Consolas" panose="020B0609020204030204" pitchFamily="49" charset="0"/>
              </a:rPr>
              <a:t>] &lt;</a:t>
            </a:r>
            <a:r>
              <a:rPr lang="uk-UA" sz="2000" dirty="0">
                <a:latin typeface="Consolas" panose="020B0609020204030204" pitchFamily="49" charset="0"/>
              </a:rPr>
              <a:t>базовий тип</a:t>
            </a:r>
            <a:r>
              <a:rPr lang="ru-RU" sz="2000" dirty="0">
                <a:latin typeface="Consolas" panose="020B0609020204030204" pitchFamily="49" charset="0"/>
              </a:rPr>
              <a:t>&gt; &lt;</a:t>
            </a:r>
            <a:r>
              <a:rPr lang="uk-UA" sz="2000" dirty="0">
                <a:latin typeface="Consolas" panose="020B0609020204030204" pitchFamily="49" charset="0"/>
              </a:rPr>
              <a:t>частина оголошення</a:t>
            </a:r>
            <a:r>
              <a:rPr lang="ru-RU" sz="2000" dirty="0">
                <a:latin typeface="Consolas" panose="020B0609020204030204" pitchFamily="49" charset="0"/>
              </a:rPr>
              <a:t>&gt; [</a:t>
            </a:r>
            <a:r>
              <a:rPr lang="uk-UA" sz="2000" dirty="0" err="1">
                <a:latin typeface="Consolas" panose="020B0609020204030204" pitchFamily="49" charset="0"/>
              </a:rPr>
              <a:t>ініціалізатор</a:t>
            </a:r>
            <a:r>
              <a:rPr lang="ru-RU" sz="2000" dirty="0" smtClean="0">
                <a:latin typeface="Consolas" panose="020B0609020204030204" pitchFamily="49" charset="0"/>
              </a:rPr>
              <a:t>];</a:t>
            </a:r>
          </a:p>
          <a:p>
            <a:r>
              <a:rPr lang="uk-UA" sz="2400" dirty="0"/>
              <a:t>специфікатори: </a:t>
            </a:r>
            <a:r>
              <a:rPr lang="en-US" sz="2400" i="1" dirty="0"/>
              <a:t>virtual</a:t>
            </a:r>
            <a:r>
              <a:rPr lang="uk-UA" sz="2400" dirty="0"/>
              <a:t>, </a:t>
            </a:r>
            <a:r>
              <a:rPr lang="en-US" sz="2400" i="1" dirty="0"/>
              <a:t>extern</a:t>
            </a:r>
            <a:r>
              <a:rPr lang="uk-UA" sz="2400" dirty="0"/>
              <a:t>; модифікатор: </a:t>
            </a:r>
            <a:r>
              <a:rPr lang="en-US" sz="2400" i="1" dirty="0"/>
              <a:t>const</a:t>
            </a:r>
            <a:r>
              <a:rPr lang="uk-UA" sz="2400" dirty="0" smtClean="0"/>
              <a:t>;</a:t>
            </a:r>
          </a:p>
          <a:p>
            <a:r>
              <a:rPr lang="uk-UA" sz="2400" dirty="0"/>
              <a:t>базовий тип – вбудований, або оголошений програмістом</a:t>
            </a:r>
            <a:r>
              <a:rPr lang="uk-UA" sz="2400" dirty="0" smtClean="0"/>
              <a:t>;</a:t>
            </a:r>
          </a:p>
          <a:p>
            <a:r>
              <a:rPr lang="uk-UA" sz="2400" dirty="0" err="1"/>
              <a:t>ініціалізатор</a:t>
            </a:r>
            <a:r>
              <a:rPr lang="uk-UA" sz="2400" dirty="0"/>
              <a:t> починається знаком =, </a:t>
            </a:r>
            <a:r>
              <a:rPr lang="uk-UA" sz="2400" dirty="0" smtClean="0"/>
              <a:t>його вигляд </a:t>
            </a:r>
            <a:r>
              <a:rPr lang="uk-UA" sz="2400" dirty="0"/>
              <a:t>залежить від базового </a:t>
            </a:r>
            <a:r>
              <a:rPr lang="uk-UA" sz="2400" dirty="0" smtClean="0"/>
              <a:t>типу;</a:t>
            </a:r>
          </a:p>
          <a:p>
            <a:r>
              <a:rPr lang="uk-UA" sz="2400" dirty="0"/>
              <a:t>частина оголошення складається з </a:t>
            </a:r>
            <a:r>
              <a:rPr lang="uk-UA" sz="2400" i="1" dirty="0"/>
              <a:t>імені</a:t>
            </a:r>
            <a:r>
              <a:rPr lang="uk-UA" sz="2400" dirty="0"/>
              <a:t> і, можливо, операторів оголошення</a:t>
            </a:r>
            <a:r>
              <a:rPr lang="uk-UA" sz="2400" dirty="0" smtClean="0"/>
              <a:t>;</a:t>
            </a:r>
          </a:p>
          <a:p>
            <a:pPr lvl="1"/>
            <a:r>
              <a:rPr lang="uk-UA" dirty="0" err="1"/>
              <a:t>префіксні</a:t>
            </a:r>
            <a:endParaRPr lang="uk-UA" dirty="0"/>
          </a:p>
          <a:p>
            <a:pPr lvl="2"/>
            <a:r>
              <a:rPr lang="uk-UA" dirty="0"/>
              <a:t>* – вказівник (</a:t>
            </a:r>
            <a:r>
              <a:rPr lang="en-US" dirty="0"/>
              <a:t>pointer</a:t>
            </a:r>
            <a:r>
              <a:rPr lang="uk-UA" dirty="0"/>
              <a:t>);</a:t>
            </a:r>
          </a:p>
          <a:p>
            <a:pPr lvl="2"/>
            <a:r>
              <a:rPr lang="uk-UA" dirty="0"/>
              <a:t>*</a:t>
            </a:r>
            <a:r>
              <a:rPr lang="en-US" i="1" dirty="0"/>
              <a:t>const</a:t>
            </a:r>
            <a:r>
              <a:rPr lang="en-US" dirty="0"/>
              <a:t> – </a:t>
            </a:r>
            <a:r>
              <a:rPr lang="uk-UA" dirty="0"/>
              <a:t>незмінний вказівник;</a:t>
            </a:r>
          </a:p>
          <a:p>
            <a:pPr lvl="2"/>
            <a:r>
              <a:rPr lang="en-US" dirty="0"/>
              <a:t>&amp; – </a:t>
            </a:r>
            <a:r>
              <a:rPr lang="uk-UA" dirty="0"/>
              <a:t>посилання (</a:t>
            </a:r>
            <a:r>
              <a:rPr lang="en-US" dirty="0"/>
              <a:t>reference);</a:t>
            </a:r>
            <a:endParaRPr lang="uk-UA" dirty="0"/>
          </a:p>
          <a:p>
            <a:pPr lvl="1"/>
            <a:r>
              <a:rPr lang="uk-UA" dirty="0" smtClean="0"/>
              <a:t>оператори стосуються того імені, біля якого вказані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847007" y="3603636"/>
            <a:ext cx="22446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uk-UA" sz="2400" dirty="0" err="1" smtClean="0"/>
              <a:t>суфіксні</a:t>
            </a:r>
            <a:endParaRPr lang="uk-UA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[ </a:t>
            </a:r>
            <a:r>
              <a:rPr lang="en-US" sz="2000" dirty="0"/>
              <a:t>] – </a:t>
            </a:r>
            <a:r>
              <a:rPr lang="uk-UA" sz="2000" dirty="0" smtClean="0"/>
              <a:t>масив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uk-UA" sz="2000" dirty="0" smtClean="0"/>
              <a:t>( </a:t>
            </a:r>
            <a:r>
              <a:rPr lang="uk-UA" sz="2000" dirty="0"/>
              <a:t>) – функція</a:t>
            </a:r>
          </a:p>
        </p:txBody>
      </p:sp>
    </p:spTree>
    <p:extLst>
      <p:ext uri="{BB962C8B-B14F-4D97-AF65-F5344CB8AC3E}">
        <p14:creationId xmlns:p14="http://schemas.microsoft.com/office/powerpoint/2010/main" val="406520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5185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Загальна структура оголошення імені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09093" y="1030310"/>
            <a:ext cx="11668259" cy="5460642"/>
          </a:xfrm>
        </p:spPr>
        <p:txBody>
          <a:bodyPr>
            <a:normAutofit/>
          </a:bodyPr>
          <a:lstStyle/>
          <a:p>
            <a:r>
              <a:rPr lang="ru-RU" dirty="0" smtClean="0"/>
              <a:t>Схема</a:t>
            </a:r>
          </a:p>
          <a:p>
            <a:pPr marL="457200" lvl="1" indent="0">
              <a:buNone/>
            </a:pPr>
            <a:r>
              <a:rPr lang="ru-RU" sz="2000" dirty="0" smtClean="0">
                <a:latin typeface="Consolas" panose="020B0609020204030204" pitchFamily="49" charset="0"/>
              </a:rPr>
              <a:t>[</a:t>
            </a:r>
            <a:r>
              <a:rPr lang="uk-UA" sz="2000" dirty="0">
                <a:latin typeface="Consolas" panose="020B0609020204030204" pitchFamily="49" charset="0"/>
              </a:rPr>
              <a:t>специфікатор</a:t>
            </a:r>
            <a:r>
              <a:rPr lang="ru-RU" sz="2000" dirty="0">
                <a:latin typeface="Consolas" panose="020B0609020204030204" pitchFamily="49" charset="0"/>
              </a:rPr>
              <a:t>|</a:t>
            </a:r>
            <a:r>
              <a:rPr lang="uk-UA" sz="2000" dirty="0">
                <a:latin typeface="Consolas" panose="020B0609020204030204" pitchFamily="49" charset="0"/>
              </a:rPr>
              <a:t>модифікатор</a:t>
            </a:r>
            <a:r>
              <a:rPr lang="ru-RU" sz="2000" dirty="0">
                <a:latin typeface="Consolas" panose="020B0609020204030204" pitchFamily="49" charset="0"/>
              </a:rPr>
              <a:t>] &lt;</a:t>
            </a:r>
            <a:r>
              <a:rPr lang="uk-UA" sz="2000" dirty="0">
                <a:latin typeface="Consolas" panose="020B0609020204030204" pitchFamily="49" charset="0"/>
              </a:rPr>
              <a:t>базовий тип</a:t>
            </a:r>
            <a:r>
              <a:rPr lang="ru-RU" sz="2000" dirty="0">
                <a:latin typeface="Consolas" panose="020B0609020204030204" pitchFamily="49" charset="0"/>
              </a:rPr>
              <a:t>&gt; &lt;</a:t>
            </a:r>
            <a:r>
              <a:rPr lang="uk-UA" sz="2000" dirty="0">
                <a:latin typeface="Consolas" panose="020B0609020204030204" pitchFamily="49" charset="0"/>
              </a:rPr>
              <a:t>частина оголошення</a:t>
            </a:r>
            <a:r>
              <a:rPr lang="ru-RU" sz="2000" dirty="0">
                <a:latin typeface="Consolas" panose="020B0609020204030204" pitchFamily="49" charset="0"/>
              </a:rPr>
              <a:t>&gt; [</a:t>
            </a:r>
            <a:r>
              <a:rPr lang="uk-UA" sz="2000" dirty="0" err="1">
                <a:latin typeface="Consolas" panose="020B0609020204030204" pitchFamily="49" charset="0"/>
              </a:rPr>
              <a:t>ініціалізатор</a:t>
            </a:r>
            <a:r>
              <a:rPr lang="ru-RU" sz="2000" dirty="0" smtClean="0">
                <a:latin typeface="Consolas" panose="020B0609020204030204" pitchFamily="49" charset="0"/>
              </a:rPr>
              <a:t>];</a:t>
            </a:r>
          </a:p>
          <a:p>
            <a:r>
              <a:rPr lang="uk-UA" sz="2400" dirty="0"/>
              <a:t>специфікатори: </a:t>
            </a:r>
            <a:r>
              <a:rPr lang="en-US" sz="2400" i="1" dirty="0"/>
              <a:t>virtual</a:t>
            </a:r>
            <a:r>
              <a:rPr lang="uk-UA" sz="2400" dirty="0"/>
              <a:t>, </a:t>
            </a:r>
            <a:r>
              <a:rPr lang="en-US" sz="2400" i="1" dirty="0"/>
              <a:t>extern</a:t>
            </a:r>
            <a:r>
              <a:rPr lang="uk-UA" sz="2400" dirty="0"/>
              <a:t>; модифікатор: </a:t>
            </a:r>
            <a:r>
              <a:rPr lang="en-US" sz="2400" i="1" dirty="0"/>
              <a:t>const</a:t>
            </a:r>
            <a:r>
              <a:rPr lang="uk-UA" sz="2400" dirty="0" smtClean="0"/>
              <a:t>;</a:t>
            </a:r>
          </a:p>
          <a:p>
            <a:r>
              <a:rPr lang="uk-UA" sz="2400" dirty="0"/>
              <a:t>базовий тип – вбудований, або оголошений програмістом</a:t>
            </a:r>
            <a:r>
              <a:rPr lang="uk-UA" sz="2400" dirty="0" smtClean="0"/>
              <a:t>;</a:t>
            </a:r>
          </a:p>
          <a:p>
            <a:r>
              <a:rPr lang="uk-UA" sz="2400" dirty="0" err="1"/>
              <a:t>ініціалізатор</a:t>
            </a:r>
            <a:r>
              <a:rPr lang="uk-UA" sz="2400" dirty="0"/>
              <a:t> починається знаком =, </a:t>
            </a:r>
            <a:r>
              <a:rPr lang="uk-UA" sz="2400" dirty="0" smtClean="0"/>
              <a:t>його вигляд </a:t>
            </a:r>
            <a:r>
              <a:rPr lang="uk-UA" sz="2400" dirty="0"/>
              <a:t>залежить від базового </a:t>
            </a:r>
            <a:r>
              <a:rPr lang="uk-UA" sz="2400" dirty="0" smtClean="0"/>
              <a:t>типу;</a:t>
            </a:r>
          </a:p>
          <a:p>
            <a:r>
              <a:rPr lang="uk-UA" sz="2400" dirty="0"/>
              <a:t>частина оголошення складається з </a:t>
            </a:r>
            <a:r>
              <a:rPr lang="uk-UA" sz="2400" i="1" dirty="0"/>
              <a:t>імені</a:t>
            </a:r>
            <a:r>
              <a:rPr lang="uk-UA" sz="2400" dirty="0"/>
              <a:t> і, можливо, операторів оголошення</a:t>
            </a:r>
            <a:r>
              <a:rPr lang="uk-UA" sz="2400" dirty="0" smtClean="0"/>
              <a:t>;</a:t>
            </a:r>
          </a:p>
          <a:p>
            <a:pPr lvl="1"/>
            <a:r>
              <a:rPr lang="uk-UA" dirty="0" err="1"/>
              <a:t>префіксні</a:t>
            </a:r>
            <a:endParaRPr lang="uk-UA" dirty="0"/>
          </a:p>
          <a:p>
            <a:pPr lvl="2"/>
            <a:r>
              <a:rPr lang="uk-UA" dirty="0"/>
              <a:t>* – вказівник (</a:t>
            </a:r>
            <a:r>
              <a:rPr lang="en-US" dirty="0"/>
              <a:t>pointer</a:t>
            </a:r>
            <a:r>
              <a:rPr lang="uk-UA" dirty="0"/>
              <a:t>);</a:t>
            </a:r>
          </a:p>
          <a:p>
            <a:pPr lvl="2"/>
            <a:r>
              <a:rPr lang="uk-UA" dirty="0"/>
              <a:t>*</a:t>
            </a:r>
            <a:r>
              <a:rPr lang="en-US" i="1" dirty="0"/>
              <a:t>const</a:t>
            </a:r>
            <a:r>
              <a:rPr lang="en-US" dirty="0"/>
              <a:t> – </a:t>
            </a:r>
            <a:r>
              <a:rPr lang="uk-UA" dirty="0"/>
              <a:t>незмінний вказівник;</a:t>
            </a:r>
          </a:p>
          <a:p>
            <a:pPr lvl="2"/>
            <a:r>
              <a:rPr lang="en-US" dirty="0"/>
              <a:t>&amp; – </a:t>
            </a:r>
            <a:r>
              <a:rPr lang="uk-UA" dirty="0"/>
              <a:t>посилання (</a:t>
            </a:r>
            <a:r>
              <a:rPr lang="en-US" dirty="0"/>
              <a:t>reference);</a:t>
            </a:r>
            <a:endParaRPr lang="uk-UA" dirty="0"/>
          </a:p>
          <a:p>
            <a:pPr lvl="1"/>
            <a:r>
              <a:rPr lang="uk-UA" dirty="0" smtClean="0"/>
              <a:t>оператори стосуються того імені, біля якого вказані</a:t>
            </a:r>
            <a:endParaRPr lang="en-US" dirty="0" smtClean="0"/>
          </a:p>
          <a:p>
            <a:r>
              <a:rPr lang="uk-UA" sz="2400" dirty="0" smtClean="0">
                <a:latin typeface="Consolas" panose="020B0609020204030204" pitchFamily="49" charset="0"/>
              </a:rPr>
              <a:t>наприклад</a:t>
            </a:r>
            <a:endParaRPr lang="uk-UA" sz="2400" dirty="0" smtClean="0">
              <a:latin typeface="Consolas" panose="020B0609020204030204" pitchFamily="49" charset="0"/>
            </a:endParaRPr>
          </a:p>
          <a:p>
            <a:pPr lvl="1"/>
            <a:r>
              <a:rPr lang="uk-UA" sz="2000" dirty="0" err="1">
                <a:solidFill>
                  <a:srgbClr val="000099"/>
                </a:solidFill>
                <a:latin typeface="Consolas" panose="020B0609020204030204" pitchFamily="49" charset="0"/>
              </a:rPr>
              <a:t>const</a:t>
            </a:r>
            <a:r>
              <a:rPr lang="uk-UA" sz="2000" dirty="0">
                <a:solidFill>
                  <a:srgbClr val="000099"/>
                </a:solidFill>
                <a:latin typeface="Consolas" panose="020B0609020204030204" pitchFamily="49" charset="0"/>
              </a:rPr>
              <a:t> </a:t>
            </a:r>
            <a:r>
              <a:rPr lang="uk-UA" sz="2000" dirty="0" err="1">
                <a:solidFill>
                  <a:srgbClr val="000099"/>
                </a:solidFill>
                <a:latin typeface="Consolas" panose="020B0609020204030204" pitchFamily="49" charset="0"/>
              </a:rPr>
              <a:t>char</a:t>
            </a:r>
            <a:r>
              <a:rPr lang="uk-UA" sz="2000" dirty="0">
                <a:solidFill>
                  <a:srgbClr val="000099"/>
                </a:solidFill>
                <a:latin typeface="Consolas" panose="020B0609020204030204" pitchFamily="49" charset="0"/>
              </a:rPr>
              <a:t> </a:t>
            </a:r>
            <a:r>
              <a:rPr lang="uk-UA" sz="2000" dirty="0">
                <a:latin typeface="Consolas" panose="020B0609020204030204" pitchFamily="49" charset="0"/>
              </a:rPr>
              <a:t>* </a:t>
            </a:r>
            <a:r>
              <a:rPr lang="uk-UA" sz="2000" dirty="0" err="1">
                <a:latin typeface="Consolas" panose="020B0609020204030204" pitchFamily="49" charset="0"/>
              </a:rPr>
              <a:t>kings</a:t>
            </a:r>
            <a:r>
              <a:rPr lang="uk-UA" sz="2000" dirty="0">
                <a:latin typeface="Consolas" panose="020B0609020204030204" pitchFamily="49" charset="0"/>
              </a:rPr>
              <a:t>[] = {</a:t>
            </a:r>
            <a:r>
              <a:rPr lang="uk-UA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uk-UA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Антигон</a:t>
            </a:r>
            <a:r>
              <a:rPr lang="uk-UA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uk-UA" sz="2000" dirty="0">
                <a:latin typeface="Consolas" panose="020B0609020204030204" pitchFamily="49" charset="0"/>
              </a:rPr>
              <a:t>, </a:t>
            </a:r>
            <a:r>
              <a:rPr lang="uk-UA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uk-UA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Селевк</a:t>
            </a:r>
            <a:r>
              <a:rPr lang="uk-UA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uk-UA" sz="2000" dirty="0">
                <a:latin typeface="Consolas" panose="020B0609020204030204" pitchFamily="49" charset="0"/>
              </a:rPr>
              <a:t>, </a:t>
            </a:r>
            <a:r>
              <a:rPr lang="uk-UA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uk-UA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Птолемей</a:t>
            </a:r>
            <a:r>
              <a:rPr lang="uk-UA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uk-UA" sz="20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47008" y="3605136"/>
            <a:ext cx="22446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uk-UA" sz="2400" dirty="0" err="1" smtClean="0"/>
              <a:t>суфіксні</a:t>
            </a:r>
            <a:endParaRPr lang="uk-UA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[ </a:t>
            </a:r>
            <a:r>
              <a:rPr lang="en-US" sz="2000" dirty="0"/>
              <a:t>] – </a:t>
            </a:r>
            <a:r>
              <a:rPr lang="uk-UA" sz="2000" dirty="0" smtClean="0"/>
              <a:t>масив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uk-UA" sz="2000" dirty="0" smtClean="0"/>
              <a:t>( </a:t>
            </a:r>
            <a:r>
              <a:rPr lang="uk-UA" sz="2000" dirty="0"/>
              <a:t>) – функція</a:t>
            </a:r>
          </a:p>
        </p:txBody>
      </p:sp>
    </p:spTree>
    <p:extLst>
      <p:ext uri="{BB962C8B-B14F-4D97-AF65-F5344CB8AC3E}">
        <p14:creationId xmlns:p14="http://schemas.microsoft.com/office/powerpoint/2010/main" val="277133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731"/>
          </a:xfrm>
        </p:spPr>
        <p:txBody>
          <a:bodyPr/>
          <a:lstStyle/>
          <a:p>
            <a:r>
              <a:rPr lang="uk-UA" dirty="0" smtClean="0"/>
              <a:t>Задача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43339" y="1184857"/>
            <a:ext cx="11304104" cy="524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400" dirty="0"/>
              <a:t>Задано дійсні числа </a:t>
            </a:r>
            <a:r>
              <a:rPr lang="uk-UA" sz="2400" i="1" dirty="0"/>
              <a:t>а</a:t>
            </a:r>
            <a:r>
              <a:rPr lang="uk-UA" sz="2400" baseline="-25000" dirty="0"/>
              <a:t>1</a:t>
            </a:r>
            <a:r>
              <a:rPr lang="uk-UA" sz="2400" dirty="0"/>
              <a:t>, </a:t>
            </a:r>
            <a:r>
              <a:rPr lang="uk-UA" sz="2400" i="1" dirty="0"/>
              <a:t>а</a:t>
            </a:r>
            <a:r>
              <a:rPr lang="uk-UA" sz="2400" baseline="-25000" dirty="0"/>
              <a:t>2</a:t>
            </a:r>
            <a:r>
              <a:rPr lang="uk-UA" sz="2400" dirty="0"/>
              <a:t>, ..., </a:t>
            </a:r>
            <a:r>
              <a:rPr lang="uk-UA" sz="2400" i="1" dirty="0"/>
              <a:t>а</a:t>
            </a:r>
            <a:r>
              <a:rPr lang="uk-UA" sz="2400" baseline="-25000" dirty="0"/>
              <a:t>100</a:t>
            </a:r>
            <a:r>
              <a:rPr lang="uk-UA" sz="2400" dirty="0"/>
              <a:t>. Обчислити їхнє середнє </a:t>
            </a:r>
            <a:r>
              <a:rPr lang="uk-UA" sz="2400" dirty="0" smtClean="0"/>
              <a:t>арифметичне і дисперсію.</a:t>
            </a:r>
            <a:endParaRPr lang="uk-UA" sz="2400" dirty="0"/>
          </a:p>
        </p:txBody>
      </p:sp>
      <p:graphicFrame>
        <p:nvGraphicFramePr>
          <p:cNvPr id="10" name="Об'є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8868282"/>
              </p:ext>
            </p:extLst>
          </p:nvPr>
        </p:nvGraphicFramePr>
        <p:xfrm>
          <a:off x="543338" y="1709531"/>
          <a:ext cx="1789045" cy="8844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Equation" r:id="rId3" imgW="850531" imgH="418918" progId="Equation.DSMT4">
                  <p:embed/>
                </p:oleObj>
              </mc:Choice>
              <mc:Fallback>
                <p:oleObj name="Equation" r:id="rId3" imgW="850531" imgH="418918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338" y="1709531"/>
                        <a:ext cx="1789045" cy="8844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'є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2289549"/>
              </p:ext>
            </p:extLst>
          </p:nvPr>
        </p:nvGraphicFramePr>
        <p:xfrm>
          <a:off x="2627244" y="1703184"/>
          <a:ext cx="2584175" cy="861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tion" r:id="rId5" imgW="1257300" imgH="419100" progId="Equation.DSMT4">
                  <p:embed/>
                </p:oleObj>
              </mc:Choice>
              <mc:Fallback>
                <p:oleObj name="Equation" r:id="rId5" imgW="1257300" imgH="4191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244" y="1703184"/>
                        <a:ext cx="2584175" cy="8613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Прямокутник 12"/>
          <p:cNvSpPr/>
          <p:nvPr/>
        </p:nvSpPr>
        <p:spPr>
          <a:xfrm>
            <a:off x="543338" y="2902785"/>
            <a:ext cx="5804453" cy="3416320"/>
          </a:xfrm>
          <a:prstGeom prst="rect">
            <a:avLst/>
          </a:prstGeom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uk-UA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Приклад 1. Обчислення </a:t>
            </a:r>
            <a:r>
              <a:rPr lang="uk-UA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середнього</a:t>
            </a:r>
          </a:p>
          <a:p>
            <a:pPr>
              <a:spcAft>
                <a:spcPts val="0"/>
              </a:spcAft>
            </a:pPr>
            <a:r>
              <a:rPr lang="uk-UA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  арифметичного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uk-UA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Input</a:t>
            </a:r>
            <a:r>
              <a:rPr lang="uk-UA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100 </a:t>
            </a:r>
            <a:r>
              <a:rPr lang="uk-UA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numbers</a:t>
            </a:r>
            <a:r>
              <a:rPr lang="uk-UA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one by one</a:t>
            </a:r>
            <a:r>
              <a:rPr lang="uk-UA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"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0.0;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uk-UA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uk-UA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сума, згодом - середнє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 = 0; i &lt;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100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++i)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uk-UA" sz="2800" dirty="0" smtClean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</a:t>
            </a:r>
            <a:r>
              <a:rPr lang="uk-UA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чергове задане число</a:t>
            </a:r>
            <a:endParaRPr lang="uk-UA" sz="2800" dirty="0" smtClean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cin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     </a:t>
            </a:r>
            <a:r>
              <a:rPr lang="uk-UA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прочитати з клавіатури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/= 100;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</a:t>
            </a:r>
            <a:r>
              <a:rPr lang="uk-UA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обчислюємо </a:t>
            </a:r>
            <a:r>
              <a:rPr lang="uk-UA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середнє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average</a:t>
            </a:r>
            <a:r>
              <a:rPr lang="uk-UA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"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 </a:t>
            </a:r>
            <a:r>
              <a:rPr lang="uk-UA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8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Прямокутник 13"/>
          <p:cNvSpPr/>
          <p:nvPr/>
        </p:nvSpPr>
        <p:spPr>
          <a:xfrm>
            <a:off x="6410364" y="2887396"/>
            <a:ext cx="5437079" cy="3447098"/>
          </a:xfrm>
          <a:prstGeom prst="rect">
            <a:avLst/>
          </a:prstGeom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uk-UA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Спроба </a:t>
            </a:r>
            <a:r>
              <a:rPr lang="uk-UA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обчислення </a:t>
            </a:r>
            <a:r>
              <a:rPr lang="uk-UA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дисперсії</a:t>
            </a:r>
          </a:p>
          <a:p>
            <a:pPr>
              <a:spcAft>
                <a:spcPts val="0"/>
              </a:spcAft>
            </a:pP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.0;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uk-UA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uk-UA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сума </a:t>
            </a:r>
            <a:r>
              <a:rPr lang="uk-UA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квадратів</a:t>
            </a:r>
          </a:p>
          <a:p>
            <a:pPr>
              <a:spcAft>
                <a:spcPts val="0"/>
              </a:spcAft>
            </a:pPr>
            <a:endParaRPr lang="uk-UA" dirty="0" smtClean="0">
              <a:solidFill>
                <a:srgbClr val="008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uk-UA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 = 0; i &lt;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100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++i)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pow(a – S, 2)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/= 100;   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uk-UA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uk-UA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обчислюємо </a:t>
            </a:r>
            <a:r>
              <a:rPr lang="uk-UA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дисперсію</a:t>
            </a:r>
          </a:p>
          <a:p>
            <a:pPr>
              <a:spcAft>
                <a:spcPts val="0"/>
              </a:spcAft>
            </a:pP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variance</a:t>
            </a:r>
            <a:r>
              <a:rPr lang="uk-UA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"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 </a:t>
            </a:r>
            <a:r>
              <a:rPr lang="uk-UA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8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96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Створення синонімів типу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i="1" dirty="0" smtClean="0"/>
              <a:t>typedef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99"/>
                </a:solidFill>
                <a:latin typeface="Consolas" panose="020B0609020204030204" pitchFamily="49" charset="0"/>
              </a:rPr>
              <a:t>const 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uk-UA" dirty="0">
                <a:latin typeface="Consolas" panose="020B0609020204030204" pitchFamily="49" charset="0"/>
              </a:rPr>
              <a:t>n = 100;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99"/>
                </a:solidFill>
                <a:latin typeface="Consolas" panose="020B0609020204030204" pitchFamily="49" charset="0"/>
              </a:rPr>
              <a:t>typedef 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NumType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uk-UA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0099"/>
                </a:solidFill>
                <a:latin typeface="Consolas" panose="020B0609020204030204" pitchFamily="49" charset="0"/>
              </a:rPr>
              <a:t>typedef double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latin typeface="Consolas" panose="020B0609020204030204" pitchFamily="49" charset="0"/>
              </a:rPr>
              <a:t>[n];</a:t>
            </a:r>
            <a:endParaRPr lang="uk-UA" dirty="0">
              <a:latin typeface="Consolas" panose="020B0609020204030204" pitchFamily="49" charset="0"/>
            </a:endParaRPr>
          </a:p>
          <a:p>
            <a:r>
              <a:rPr lang="uk-UA" dirty="0" smtClean="0"/>
              <a:t>використання</a:t>
            </a:r>
          </a:p>
          <a:p>
            <a:pPr marL="457200" lvl="1" indent="0">
              <a:buNone/>
            </a:pPr>
            <a:r>
              <a:rPr lang="uk-UA" dirty="0" err="1">
                <a:solidFill>
                  <a:srgbClr val="000099"/>
                </a:solidFill>
                <a:latin typeface="Consolas" panose="020B0609020204030204" pitchFamily="49" charset="0"/>
              </a:rPr>
              <a:t>double</a:t>
            </a:r>
            <a:r>
              <a:rPr lang="uk-UA" dirty="0">
                <a:solidFill>
                  <a:srgbClr val="000099"/>
                </a:solidFill>
                <a:latin typeface="Consolas" panose="020B0609020204030204" pitchFamily="49" charset="0"/>
              </a:rPr>
              <a:t> </a:t>
            </a:r>
            <a:r>
              <a:rPr lang="uk-UA" dirty="0">
                <a:latin typeface="Consolas" panose="020B0609020204030204" pitchFamily="49" charset="0"/>
              </a:rPr>
              <a:t>a[100], b[100</a:t>
            </a:r>
            <a:r>
              <a:rPr lang="uk-UA" dirty="0" smtClean="0">
                <a:latin typeface="Consolas" panose="020B0609020204030204" pitchFamily="49" charset="0"/>
              </a:rPr>
              <a:t>];</a:t>
            </a:r>
            <a:endParaRPr lang="en-US" dirty="0" smtClean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000099"/>
                </a:solidFill>
                <a:latin typeface="Consolas" panose="020B0609020204030204" pitchFamily="49" charset="0"/>
              </a:rPr>
              <a:t>int </a:t>
            </a:r>
            <a:r>
              <a:rPr lang="en-US" dirty="0" smtClean="0">
                <a:latin typeface="Consolas" panose="020B0609020204030204" pitchFamily="49" charset="0"/>
              </a:rPr>
              <a:t>k;</a:t>
            </a:r>
          </a:p>
          <a:p>
            <a:pPr marL="457200" lvl="1" indent="0">
              <a:buNone/>
            </a:pPr>
            <a:endParaRPr lang="uk-UA" dirty="0" smtClean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uk-UA" dirty="0" err="1">
                <a:solidFill>
                  <a:srgbClr val="0070C0"/>
                </a:solidFill>
                <a:latin typeface="Consolas" panose="020B0609020204030204" pitchFamily="49" charset="0"/>
              </a:rPr>
              <a:t>Array</a:t>
            </a:r>
            <a:r>
              <a:rPr lang="uk-UA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uk-UA" dirty="0">
                <a:latin typeface="Consolas" panose="020B0609020204030204" pitchFamily="49" charset="0"/>
              </a:rPr>
              <a:t>a, b</a:t>
            </a:r>
            <a:r>
              <a:rPr lang="uk-UA" dirty="0" smtClean="0">
                <a:latin typeface="Consolas" panose="020B0609020204030204" pitchFamily="49" charset="0"/>
              </a:rPr>
              <a:t>;</a:t>
            </a:r>
            <a:endParaRPr lang="en-US" dirty="0" smtClean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NumType</a:t>
            </a:r>
            <a:r>
              <a:rPr lang="en-US" dirty="0" smtClean="0">
                <a:latin typeface="Consolas" panose="020B0609020204030204" pitchFamily="49" charset="0"/>
              </a:rPr>
              <a:t> k;</a:t>
            </a:r>
            <a:endParaRPr lang="uk-UA" dirty="0">
              <a:latin typeface="Consolas" panose="020B0609020204030204" pitchFamily="49" charset="0"/>
            </a:endParaRP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83180" cy="4351338"/>
          </a:xfrm>
        </p:spPr>
        <p:txBody>
          <a:bodyPr/>
          <a:lstStyle/>
          <a:p>
            <a:r>
              <a:rPr lang="en-US" i="1" dirty="0" smtClean="0"/>
              <a:t>using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>
                <a:solidFill>
                  <a:srgbClr val="000099"/>
                </a:solidFill>
                <a:latin typeface="Consolas" panose="020B0609020204030204" pitchFamily="49" charset="0"/>
              </a:rPr>
              <a:t>const 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uk-UA" dirty="0">
                <a:latin typeface="Consolas" panose="020B0609020204030204" pitchFamily="49" charset="0"/>
              </a:rPr>
              <a:t>n = 100;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0099"/>
                </a:solidFill>
                <a:latin typeface="Consolas" panose="020B0609020204030204" pitchFamily="49" charset="0"/>
              </a:rPr>
              <a:t>using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NumType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99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uk-UA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0099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99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[100];</a:t>
            </a:r>
            <a:endParaRPr lang="uk-UA" dirty="0">
              <a:latin typeface="Consolas" panose="020B0609020204030204" pitchFamily="49" charset="0"/>
            </a:endParaRPr>
          </a:p>
          <a:p>
            <a:r>
              <a:rPr lang="uk-UA" dirty="0" smtClean="0"/>
              <a:t>використання</a:t>
            </a:r>
            <a:endParaRPr lang="en-US" dirty="0" smtClean="0"/>
          </a:p>
          <a:p>
            <a:pPr marL="457200" lvl="1" indent="0">
              <a:buNone/>
            </a:pPr>
            <a:r>
              <a:rPr lang="uk-UA" dirty="0" err="1">
                <a:solidFill>
                  <a:srgbClr val="0070C0"/>
                </a:solidFill>
                <a:latin typeface="Consolas" panose="020B0609020204030204" pitchFamily="49" charset="0"/>
              </a:rPr>
              <a:t>Array</a:t>
            </a:r>
            <a:r>
              <a:rPr lang="uk-UA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uk-UA" dirty="0">
                <a:latin typeface="Consolas" panose="020B0609020204030204" pitchFamily="49" charset="0"/>
              </a:rPr>
              <a:t>a, b;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NumType</a:t>
            </a:r>
            <a:r>
              <a:rPr lang="en-US" dirty="0">
                <a:latin typeface="Consolas" panose="020B0609020204030204" pitchFamily="49" charset="0"/>
              </a:rPr>
              <a:t> k;</a:t>
            </a:r>
            <a:endParaRPr lang="uk-UA" dirty="0">
              <a:latin typeface="Consolas" panose="020B0609020204030204" pitchFamily="49" charset="0"/>
            </a:endParaRPr>
          </a:p>
          <a:p>
            <a:endParaRPr lang="uk-UA" i="1" dirty="0"/>
          </a:p>
        </p:txBody>
      </p:sp>
    </p:spTree>
    <p:extLst>
      <p:ext uri="{BB962C8B-B14F-4D97-AF65-F5344CB8AC3E}">
        <p14:creationId xmlns:p14="http://schemas.microsoft.com/office/powerpoint/2010/main" val="111255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579"/>
          </a:xfrm>
        </p:spPr>
        <p:txBody>
          <a:bodyPr/>
          <a:lstStyle/>
          <a:p>
            <a:r>
              <a:rPr lang="uk-UA" dirty="0"/>
              <a:t>Оголошення одновимірного масиву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idx="1"/>
          </p:nvPr>
        </p:nvSpPr>
        <p:spPr>
          <a:xfrm>
            <a:off x="528034" y="1423206"/>
            <a:ext cx="10825765" cy="1625913"/>
          </a:xfrm>
        </p:spPr>
        <p:txBody>
          <a:bodyPr>
            <a:normAutofit/>
          </a:bodyPr>
          <a:lstStyle/>
          <a:p>
            <a:r>
              <a:rPr lang="uk-UA" dirty="0" smtClean="0"/>
              <a:t>Схема:</a:t>
            </a:r>
          </a:p>
          <a:p>
            <a:pPr marL="457200" lvl="1" indent="0">
              <a:buNone/>
            </a:pPr>
            <a:r>
              <a:rPr lang="uk-UA" dirty="0" err="1" smtClean="0">
                <a:solidFill>
                  <a:srgbClr val="000099"/>
                </a:solidFill>
                <a:latin typeface="Consolas" panose="020B0609020204030204" pitchFamily="49" charset="0"/>
              </a:rPr>
              <a:t>тип_елемента</a:t>
            </a:r>
            <a:r>
              <a:rPr lang="uk-UA" dirty="0" smtClean="0">
                <a:latin typeface="Consolas" panose="020B0609020204030204" pitchFamily="49" charset="0"/>
              </a:rPr>
              <a:t> </a:t>
            </a:r>
            <a:r>
              <a:rPr lang="uk-UA" dirty="0" err="1" smtClean="0">
                <a:latin typeface="Consolas" panose="020B0609020204030204" pitchFamily="49" charset="0"/>
              </a:rPr>
              <a:t>ім’я_масиву</a:t>
            </a:r>
            <a:r>
              <a:rPr lang="ru-RU" dirty="0" smtClean="0">
                <a:latin typeface="Consolas" panose="020B0609020204030204" pitchFamily="49" charset="0"/>
              </a:rPr>
              <a:t>[</a:t>
            </a:r>
            <a:r>
              <a:rPr lang="uk-UA" dirty="0">
                <a:solidFill>
                  <a:srgbClr val="C00000"/>
                </a:solidFill>
                <a:latin typeface="Consolas" panose="020B0609020204030204" pitchFamily="49" charset="0"/>
              </a:rPr>
              <a:t>розмір</a:t>
            </a:r>
            <a:r>
              <a:rPr lang="ru-RU" dirty="0" smtClean="0">
                <a:latin typeface="Consolas" panose="020B0609020204030204" pitchFamily="49" charset="0"/>
              </a:rPr>
              <a:t>]</a:t>
            </a:r>
            <a:r>
              <a:rPr lang="en-US" dirty="0" smtClean="0">
                <a:latin typeface="Consolas" panose="020B0609020204030204" pitchFamily="49" charset="0"/>
              </a:rPr>
              <a:t> = {</a:t>
            </a:r>
            <a:r>
              <a:rPr lang="uk-UA" dirty="0" err="1" smtClean="0">
                <a:latin typeface="Consolas" panose="020B0609020204030204" pitchFamily="49" charset="0"/>
              </a:rPr>
              <a:t>послідовність_значень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  <a:r>
              <a:rPr lang="ru-RU" dirty="0" smtClean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endParaRPr lang="uk-UA" sz="1100" dirty="0">
              <a:latin typeface="Consolas" panose="020B0609020204030204" pitchFamily="49" charset="0"/>
            </a:endParaRPr>
          </a:p>
          <a:p>
            <a:r>
              <a:rPr lang="uk-UA" dirty="0" smtClean="0"/>
              <a:t>Приклади</a:t>
            </a:r>
          </a:p>
        </p:txBody>
      </p:sp>
      <p:sp>
        <p:nvSpPr>
          <p:cNvPr id="2" name="Прямокутник 1"/>
          <p:cNvSpPr/>
          <p:nvPr/>
        </p:nvSpPr>
        <p:spPr>
          <a:xfrm>
            <a:off x="403538" y="3049119"/>
            <a:ext cx="1138492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385">
              <a:lnSpc>
                <a:spcPct val="125000"/>
              </a:lnSpc>
              <a:spcAft>
                <a:spcPts val="1200"/>
              </a:spcAft>
            </a:pPr>
            <a:r>
              <a:rPr lang="en-US" sz="2000" dirty="0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range[5] = {1, 2, 3, 4, 5};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lnSpc>
                <a:spcPct val="125000"/>
              </a:lnSpc>
              <a:spcAft>
                <a:spcPts val="0"/>
              </a:spcAft>
            </a:pPr>
            <a:r>
              <a:rPr lang="en-US" sz="2000" dirty="0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 int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 = 7;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lnSpc>
                <a:spcPct val="125000"/>
              </a:lnSpc>
              <a:spcAft>
                <a:spcPts val="1200"/>
              </a:spcAft>
            </a:pPr>
            <a:r>
              <a:rPr lang="en-US" sz="2000" dirty="0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number[n] = {-1.0, 0.5, 2.0};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-1., .5, 2., 0., 0., 0., 0.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lnSpc>
                <a:spcPct val="125000"/>
              </a:lnSpc>
              <a:spcAft>
                <a:spcPts val="1200"/>
              </a:spcAft>
            </a:pPr>
            <a:r>
              <a:rPr lang="en-US" sz="2000" dirty="0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long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counters[33] = { 0L }; </a:t>
            </a:r>
            <a:r>
              <a:rPr lang="uk-UA" sz="20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uk-UA" sz="20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всі елементи == </a:t>
            </a:r>
            <a:r>
              <a:rPr lang="uk-UA" sz="2000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lnSpc>
                <a:spcPct val="125000"/>
              </a:lnSpc>
              <a:spcAft>
                <a:spcPts val="0"/>
              </a:spcAft>
            </a:pPr>
            <a:r>
              <a:rPr lang="en-US" sz="2000" dirty="0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char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vowels</a:t>
            </a:r>
            <a:r>
              <a:rPr lang="uk-UA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[] = {</a:t>
            </a:r>
            <a:r>
              <a:rPr lang="uk-UA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uk-UA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r>
              <a:rPr lang="uk-UA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uk-UA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'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</a:t>
            </a:r>
            <a:r>
              <a:rPr lang="uk-UA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r>
              <a:rPr lang="uk-UA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uk-UA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'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uk-UA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r>
              <a:rPr lang="uk-UA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uk-UA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'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</a:t>
            </a:r>
            <a:r>
              <a:rPr lang="uk-UA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r>
              <a:rPr lang="uk-UA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uk-UA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'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</a:t>
            </a:r>
            <a:r>
              <a:rPr lang="uk-UA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r>
              <a:rPr lang="uk-UA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 </a:t>
            </a:r>
            <a:r>
              <a:rPr lang="uk-UA" sz="2000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//розмір</a:t>
            </a:r>
            <a:r>
              <a:rPr lang="uk-UA" sz="20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5</a:t>
            </a:r>
            <a:r>
              <a:rPr lang="uk-UA" sz="2000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визначить </a:t>
            </a:r>
            <a:r>
              <a:rPr lang="uk-UA" sz="2000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компілятор</a:t>
            </a:r>
          </a:p>
          <a:p>
            <a:pPr marL="540385">
              <a:lnSpc>
                <a:spcPct val="125000"/>
              </a:lnSpc>
            </a:pPr>
            <a:r>
              <a:rPr lang="en-US" sz="2000" dirty="0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 </a:t>
            </a:r>
            <a:r>
              <a:rPr lang="en-US" sz="2000" dirty="0" smtClean="0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vowels_size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000" dirty="0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sizeof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vowels / </a:t>
            </a:r>
            <a:r>
              <a:rPr lang="en-US" sz="2000" dirty="0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sizeof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vowels[0</a:t>
            </a:r>
            <a:r>
              <a:rPr lang="en-US" sz="20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36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8520"/>
          </a:xfrm>
        </p:spPr>
        <p:txBody>
          <a:bodyPr/>
          <a:lstStyle/>
          <a:p>
            <a:r>
              <a:rPr lang="uk-UA" dirty="0" smtClean="0"/>
              <a:t>Структура пам'яті масиву</a:t>
            </a:r>
            <a:endParaRPr lang="uk-UA" dirty="0"/>
          </a:p>
        </p:txBody>
      </p:sp>
      <p:sp>
        <p:nvSpPr>
          <p:cNvPr id="4" name="Прямокутник 3"/>
          <p:cNvSpPr/>
          <p:nvPr/>
        </p:nvSpPr>
        <p:spPr>
          <a:xfrm>
            <a:off x="403538" y="1313646"/>
            <a:ext cx="11384923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385">
              <a:lnSpc>
                <a:spcPct val="125000"/>
              </a:lnSpc>
              <a:spcAft>
                <a:spcPts val="1200"/>
              </a:spcAft>
            </a:pPr>
            <a:r>
              <a:rPr lang="en-US" sz="2000" dirty="0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range[5] = {1, 2, 3, 4, 5</a:t>
            </a:r>
            <a:r>
              <a:rPr lang="en-US" sz="20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uk-UA" sz="2000" dirty="0" smtClean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lnSpc>
                <a:spcPct val="125000"/>
              </a:lnSpc>
              <a:spcAft>
                <a:spcPts val="1200"/>
              </a:spcAft>
            </a:pP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lnSpc>
                <a:spcPct val="125000"/>
              </a:lnSpc>
              <a:spcAft>
                <a:spcPts val="0"/>
              </a:spcAft>
            </a:pPr>
            <a:r>
              <a:rPr lang="en-US" sz="2000" dirty="0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 int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 = 7;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lnSpc>
                <a:spcPct val="125000"/>
              </a:lnSpc>
              <a:spcAft>
                <a:spcPts val="1200"/>
              </a:spcAft>
            </a:pPr>
            <a:r>
              <a:rPr lang="en-US" sz="2000" dirty="0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number[n] = {-1.0, 0.5, 2.0</a:t>
            </a:r>
            <a:r>
              <a:rPr lang="en-US" sz="20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uk-UA" sz="2000" dirty="0" smtClean="0">
              <a:solidFill>
                <a:srgbClr val="008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540385">
              <a:lnSpc>
                <a:spcPct val="200000"/>
              </a:lnSpc>
              <a:spcAft>
                <a:spcPts val="1200"/>
              </a:spcAft>
            </a:pP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lnSpc>
                <a:spcPct val="125000"/>
              </a:lnSpc>
              <a:spcAft>
                <a:spcPts val="1200"/>
              </a:spcAft>
            </a:pPr>
            <a:r>
              <a:rPr lang="en-US" sz="2000" dirty="0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long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counters[33] = { 0L </a:t>
            </a:r>
            <a:r>
              <a:rPr lang="en-US" sz="20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uk-UA" sz="2000" dirty="0" smtClean="0">
              <a:solidFill>
                <a:srgbClr val="008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540385">
              <a:lnSpc>
                <a:spcPct val="125000"/>
              </a:lnSpc>
              <a:spcAft>
                <a:spcPts val="1200"/>
              </a:spcAft>
            </a:pP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lnSpc>
                <a:spcPct val="125000"/>
              </a:lnSpc>
              <a:spcAft>
                <a:spcPts val="0"/>
              </a:spcAft>
            </a:pPr>
            <a:r>
              <a:rPr lang="en-US" sz="2000" dirty="0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char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vowels</a:t>
            </a:r>
            <a:r>
              <a:rPr lang="uk-UA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[] = {</a:t>
            </a:r>
            <a:r>
              <a:rPr lang="uk-UA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uk-UA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r>
              <a:rPr lang="uk-UA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uk-UA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'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</a:t>
            </a:r>
            <a:r>
              <a:rPr lang="uk-UA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r>
              <a:rPr lang="uk-UA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uk-UA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'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uk-UA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r>
              <a:rPr lang="uk-UA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uk-UA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'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</a:t>
            </a:r>
            <a:r>
              <a:rPr lang="uk-UA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r>
              <a:rPr lang="uk-UA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uk-UA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'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</a:t>
            </a:r>
            <a:r>
              <a:rPr lang="uk-UA" sz="2000" dirty="0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r>
              <a:rPr lang="uk-UA" sz="20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5" name="Групувати 14"/>
          <p:cNvGrpSpPr/>
          <p:nvPr/>
        </p:nvGrpSpPr>
        <p:grpSpPr>
          <a:xfrm>
            <a:off x="4207714" y="1731599"/>
            <a:ext cx="5554471" cy="642503"/>
            <a:chOff x="4787265" y="3243478"/>
            <a:chExt cx="2617468" cy="351755"/>
          </a:xfrm>
        </p:grpSpPr>
        <p:sp>
          <p:nvSpPr>
            <p:cNvPr id="5" name="Поле 2"/>
            <p:cNvSpPr txBox="1"/>
            <p:nvPr/>
          </p:nvSpPr>
          <p:spPr>
            <a:xfrm>
              <a:off x="4787265" y="3317240"/>
              <a:ext cx="354965" cy="19113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000" dirty="0"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range</a:t>
              </a:r>
              <a:endParaRPr lang="uk-UA" sz="3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Прямокутник 5"/>
            <p:cNvSpPr/>
            <p:nvPr/>
          </p:nvSpPr>
          <p:spPr>
            <a:xfrm>
              <a:off x="5169535" y="3374390"/>
              <a:ext cx="306705" cy="20447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 sz="4400"/>
            </a:p>
          </p:txBody>
        </p:sp>
        <p:grpSp>
          <p:nvGrpSpPr>
            <p:cNvPr id="7" name="Групувати 6"/>
            <p:cNvGrpSpPr/>
            <p:nvPr/>
          </p:nvGrpSpPr>
          <p:grpSpPr>
            <a:xfrm>
              <a:off x="5803899" y="3392339"/>
              <a:ext cx="1600834" cy="202894"/>
              <a:chOff x="1241947" y="204717"/>
              <a:chExt cx="1600889" cy="203103"/>
            </a:xfrm>
          </p:grpSpPr>
          <p:sp>
            <p:nvSpPr>
              <p:cNvPr id="10" name="Поле 5"/>
              <p:cNvSpPr txBox="1"/>
              <p:nvPr/>
            </p:nvSpPr>
            <p:spPr>
              <a:xfrm>
                <a:off x="1241947" y="204717"/>
                <a:ext cx="320722" cy="197892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36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spcAft>
                    <a:spcPts val="0"/>
                  </a:spcAft>
                </a:pPr>
                <a:r>
                  <a:rPr lang="en-US" sz="2000"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endParaRPr lang="uk-UA" sz="320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Поле 5"/>
              <p:cNvSpPr txBox="1"/>
              <p:nvPr/>
            </p:nvSpPr>
            <p:spPr>
              <a:xfrm>
                <a:off x="1565247" y="205124"/>
                <a:ext cx="320675" cy="197485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36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spcAft>
                    <a:spcPts val="0"/>
                  </a:spcAft>
                </a:pPr>
                <a:r>
                  <a:rPr lang="en-US" sz="2000">
                    <a:effectLst/>
                    <a:latin typeface="Consolas" panose="020B0609020204030204" pitchFamily="49" charset="0"/>
                    <a:ea typeface="Calibri" panose="020F0502020204030204" pitchFamily="34" charset="0"/>
                  </a:rPr>
                  <a:t>2</a:t>
                </a:r>
                <a:endParaRPr lang="uk-UA" sz="3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2" name="Поле 5"/>
              <p:cNvSpPr txBox="1"/>
              <p:nvPr/>
            </p:nvSpPr>
            <p:spPr>
              <a:xfrm>
                <a:off x="1885841" y="207295"/>
                <a:ext cx="320675" cy="197485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36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spcAft>
                    <a:spcPts val="0"/>
                  </a:spcAft>
                </a:pPr>
                <a:r>
                  <a:rPr lang="en-US" sz="2000">
                    <a:effectLst/>
                    <a:latin typeface="Consolas" panose="020B0609020204030204" pitchFamily="49" charset="0"/>
                    <a:ea typeface="Times New Roman" panose="02020603050405020304" pitchFamily="18" charset="0"/>
                  </a:rPr>
                  <a:t>3</a:t>
                </a:r>
                <a:endParaRPr lang="uk-UA" sz="3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3" name="Поле 5"/>
              <p:cNvSpPr txBox="1"/>
              <p:nvPr/>
            </p:nvSpPr>
            <p:spPr>
              <a:xfrm>
                <a:off x="2202232" y="207930"/>
                <a:ext cx="320040" cy="197485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36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spcAft>
                    <a:spcPts val="0"/>
                  </a:spcAft>
                </a:pPr>
                <a:r>
                  <a:rPr lang="en-US" sz="2000">
                    <a:effectLst/>
                    <a:latin typeface="Consolas" panose="020B0609020204030204" pitchFamily="49" charset="0"/>
                    <a:ea typeface="Calibri" panose="020F0502020204030204" pitchFamily="34" charset="0"/>
                  </a:rPr>
                  <a:t>4</a:t>
                </a:r>
                <a:endParaRPr lang="uk-UA" sz="3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4" name="Поле 5"/>
              <p:cNvSpPr txBox="1"/>
              <p:nvPr/>
            </p:nvSpPr>
            <p:spPr>
              <a:xfrm>
                <a:off x="2522161" y="210335"/>
                <a:ext cx="320675" cy="197485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36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spcAft>
                    <a:spcPts val="0"/>
                  </a:spcAft>
                </a:pPr>
                <a:r>
                  <a:rPr lang="en-US" sz="2000">
                    <a:effectLst/>
                    <a:latin typeface="Consolas" panose="020B0609020204030204" pitchFamily="49" charset="0"/>
                    <a:ea typeface="Calibri" panose="020F0502020204030204" pitchFamily="34" charset="0"/>
                  </a:rPr>
                  <a:t>5</a:t>
                </a:r>
                <a:endParaRPr lang="uk-UA" sz="3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cxnSp>
          <p:nvCxnSpPr>
            <p:cNvPr id="8" name="Пряма зі стрілкою 7"/>
            <p:cNvCxnSpPr/>
            <p:nvPr/>
          </p:nvCxnSpPr>
          <p:spPr>
            <a:xfrm>
              <a:off x="5340350" y="3477260"/>
              <a:ext cx="4635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Поле 2"/>
            <p:cNvSpPr txBox="1"/>
            <p:nvPr/>
          </p:nvSpPr>
          <p:spPr>
            <a:xfrm>
              <a:off x="5803899" y="3243478"/>
              <a:ext cx="1346835" cy="15430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600" dirty="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0     1    </a:t>
              </a:r>
              <a:r>
                <a:rPr lang="uk-UA" sz="1600" dirty="0" smtClean="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 </a:t>
              </a:r>
              <a:r>
                <a:rPr lang="en-US" sz="1600" dirty="0" smtClean="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2     </a:t>
              </a:r>
              <a:r>
                <a:rPr lang="en-US" sz="1600" dirty="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3     4</a:t>
              </a:r>
              <a:endParaRPr lang="uk-UA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28" name="Групувати 27"/>
          <p:cNvGrpSpPr/>
          <p:nvPr/>
        </p:nvGrpSpPr>
        <p:grpSpPr>
          <a:xfrm>
            <a:off x="2562896" y="3265487"/>
            <a:ext cx="8886422" cy="630229"/>
            <a:chOff x="3951287" y="3265487"/>
            <a:chExt cx="4289424" cy="327104"/>
          </a:xfrm>
        </p:grpSpPr>
        <p:sp>
          <p:nvSpPr>
            <p:cNvPr id="16" name="Поле 2"/>
            <p:cNvSpPr txBox="1"/>
            <p:nvPr/>
          </p:nvSpPr>
          <p:spPr>
            <a:xfrm>
              <a:off x="3951287" y="3313747"/>
              <a:ext cx="424815" cy="19113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00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number</a:t>
              </a:r>
              <a:endParaRPr lang="uk-UA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7" name="Прямокутник 16"/>
            <p:cNvSpPr/>
            <p:nvPr/>
          </p:nvSpPr>
          <p:spPr>
            <a:xfrm>
              <a:off x="4388167" y="3370897"/>
              <a:ext cx="306070" cy="20447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 sz="4400"/>
            </a:p>
          </p:txBody>
        </p:sp>
        <p:cxnSp>
          <p:nvCxnSpPr>
            <p:cNvPr id="18" name="Пряма зі стрілкою 17"/>
            <p:cNvCxnSpPr/>
            <p:nvPr/>
          </p:nvCxnSpPr>
          <p:spPr>
            <a:xfrm>
              <a:off x="4558982" y="3473767"/>
              <a:ext cx="4629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" name="Групувати 18"/>
            <p:cNvGrpSpPr/>
            <p:nvPr/>
          </p:nvGrpSpPr>
          <p:grpSpPr>
            <a:xfrm>
              <a:off x="5022531" y="3389644"/>
              <a:ext cx="3218180" cy="202947"/>
              <a:chOff x="1244292" y="508680"/>
              <a:chExt cx="3218726" cy="203048"/>
            </a:xfrm>
          </p:grpSpPr>
          <p:sp>
            <p:nvSpPr>
              <p:cNvPr id="21" name="Поле 2"/>
              <p:cNvSpPr txBox="1"/>
              <p:nvPr/>
            </p:nvSpPr>
            <p:spPr>
              <a:xfrm>
                <a:off x="1244292" y="508985"/>
                <a:ext cx="460241" cy="196792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36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</a:rPr>
                  <a:t>-1.0</a:t>
                </a:r>
                <a:endParaRPr lang="uk-UA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2" name="Поле 5"/>
              <p:cNvSpPr txBox="1"/>
              <p:nvPr/>
            </p:nvSpPr>
            <p:spPr>
              <a:xfrm>
                <a:off x="1708233" y="509391"/>
                <a:ext cx="460174" cy="196792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36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</a:rPr>
                  <a:t>0.5</a:t>
                </a:r>
                <a:endParaRPr lang="uk-UA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3" name="Поле 5"/>
              <p:cNvSpPr txBox="1"/>
              <p:nvPr/>
            </p:nvSpPr>
            <p:spPr>
              <a:xfrm>
                <a:off x="2168290" y="511560"/>
                <a:ext cx="460174" cy="196792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36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Consolas" panose="020B0609020204030204" pitchFamily="49" charset="0"/>
                    <a:ea typeface="Times New Roman" panose="02020603050405020304" pitchFamily="18" charset="0"/>
                  </a:rPr>
                  <a:t>2.0</a:t>
                </a:r>
                <a:endParaRPr lang="uk-UA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4" name="Поле 5"/>
              <p:cNvSpPr txBox="1"/>
              <p:nvPr/>
            </p:nvSpPr>
            <p:spPr>
              <a:xfrm>
                <a:off x="2622316" y="512194"/>
                <a:ext cx="459262" cy="196792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36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spcAft>
                    <a:spcPts val="0"/>
                  </a:spcAft>
                </a:pPr>
                <a:r>
                  <a:rPr lang="en-US" sz="2000">
                    <a:effectLst/>
                    <a:latin typeface="Consolas" panose="020B0609020204030204" pitchFamily="49" charset="0"/>
                    <a:ea typeface="Calibri" panose="020F0502020204030204" pitchFamily="34" charset="0"/>
                  </a:rPr>
                  <a:t>0.0</a:t>
                </a:r>
                <a:endParaRPr lang="uk-UA" sz="3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5" name="Поле 5"/>
              <p:cNvSpPr txBox="1"/>
              <p:nvPr/>
            </p:nvSpPr>
            <p:spPr>
              <a:xfrm>
                <a:off x="3081419" y="514936"/>
                <a:ext cx="460174" cy="196792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36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</a:rPr>
                  <a:t>0.0</a:t>
                </a:r>
                <a:endParaRPr lang="uk-UA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6" name="Поле 5"/>
              <p:cNvSpPr txBox="1"/>
              <p:nvPr/>
            </p:nvSpPr>
            <p:spPr>
              <a:xfrm>
                <a:off x="3544173" y="512262"/>
                <a:ext cx="459105" cy="196792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36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spcAft>
                    <a:spcPts val="0"/>
                  </a:spcAft>
                </a:pPr>
                <a:r>
                  <a:rPr lang="en-US" sz="2000">
                    <a:effectLst/>
                    <a:latin typeface="Consolas" panose="020B0609020204030204" pitchFamily="49" charset="0"/>
                    <a:ea typeface="Calibri" panose="020F0502020204030204" pitchFamily="34" charset="0"/>
                  </a:rPr>
                  <a:t>0.0</a:t>
                </a:r>
                <a:endParaRPr lang="uk-UA" sz="3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7" name="Поле 5"/>
              <p:cNvSpPr txBox="1"/>
              <p:nvPr/>
            </p:nvSpPr>
            <p:spPr>
              <a:xfrm>
                <a:off x="4003278" y="508680"/>
                <a:ext cx="459740" cy="196792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36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spcAft>
                    <a:spcPts val="0"/>
                  </a:spcAft>
                </a:pPr>
                <a:r>
                  <a:rPr lang="en-US" sz="2000">
                    <a:effectLst/>
                    <a:latin typeface="Consolas" panose="020B0609020204030204" pitchFamily="49" charset="0"/>
                    <a:ea typeface="Calibri" panose="020F0502020204030204" pitchFamily="34" charset="0"/>
                  </a:rPr>
                  <a:t>0.0</a:t>
                </a:r>
                <a:endParaRPr lang="uk-UA" sz="3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20" name="Поле 2"/>
            <p:cNvSpPr txBox="1"/>
            <p:nvPr/>
          </p:nvSpPr>
          <p:spPr>
            <a:xfrm>
              <a:off x="5016817" y="3265487"/>
              <a:ext cx="2880886" cy="15430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600" dirty="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0       </a:t>
              </a:r>
              <a:r>
                <a:rPr lang="uk-UA" sz="1600" dirty="0" smtClean="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 </a:t>
              </a:r>
              <a:r>
                <a:rPr lang="en-US" sz="1600" dirty="0" smtClean="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1       2</a:t>
              </a:r>
              <a:r>
                <a:rPr lang="uk-UA" sz="1600" dirty="0" smtClean="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 </a:t>
              </a:r>
              <a:r>
                <a:rPr lang="en-US" sz="1600" dirty="0" smtClean="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       </a:t>
              </a:r>
              <a:r>
                <a:rPr lang="en-US" sz="1600" dirty="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3       4       5       </a:t>
              </a:r>
              <a:r>
                <a:rPr lang="uk-UA" sz="1600" dirty="0" smtClean="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 </a:t>
              </a:r>
              <a:r>
                <a:rPr lang="en-US" sz="1600" dirty="0" smtClean="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6</a:t>
              </a:r>
              <a:endParaRPr lang="uk-UA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40" name="Групувати 39"/>
          <p:cNvGrpSpPr/>
          <p:nvPr/>
        </p:nvGrpSpPr>
        <p:grpSpPr>
          <a:xfrm>
            <a:off x="2395470" y="4484075"/>
            <a:ext cx="9053848" cy="634034"/>
            <a:chOff x="4194810" y="3265170"/>
            <a:chExt cx="3802380" cy="327660"/>
          </a:xfrm>
        </p:grpSpPr>
        <p:sp>
          <p:nvSpPr>
            <p:cNvPr id="29" name="Поле 2"/>
            <p:cNvSpPr txBox="1"/>
            <p:nvPr/>
          </p:nvSpPr>
          <p:spPr>
            <a:xfrm>
              <a:off x="4194810" y="3319780"/>
              <a:ext cx="564515" cy="19113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00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counters</a:t>
              </a:r>
              <a:endParaRPr lang="uk-UA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0" name="Прямокутник 29"/>
            <p:cNvSpPr/>
            <p:nvPr/>
          </p:nvSpPr>
          <p:spPr>
            <a:xfrm>
              <a:off x="4761230" y="3376930"/>
              <a:ext cx="306070" cy="20447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 sz="4400"/>
            </a:p>
          </p:txBody>
        </p:sp>
        <p:sp>
          <p:nvSpPr>
            <p:cNvPr id="31" name="Поле 5"/>
            <p:cNvSpPr txBox="1"/>
            <p:nvPr/>
          </p:nvSpPr>
          <p:spPr>
            <a:xfrm>
              <a:off x="5395595" y="3394710"/>
              <a:ext cx="320040" cy="19748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36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0"/>
                </a:spcAft>
              </a:pPr>
              <a:r>
                <a:rPr lang="en-US" sz="200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0</a:t>
              </a:r>
              <a:endParaRPr lang="uk-UA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2" name="Поле 5"/>
            <p:cNvSpPr txBox="1"/>
            <p:nvPr/>
          </p:nvSpPr>
          <p:spPr>
            <a:xfrm>
              <a:off x="5711825" y="3394710"/>
              <a:ext cx="320040" cy="19685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36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0"/>
                </a:spcAft>
              </a:pPr>
              <a:r>
                <a:rPr lang="en-US" sz="2000" dirty="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0</a:t>
              </a:r>
              <a:endParaRPr lang="uk-UA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3" name="Поле 5"/>
            <p:cNvSpPr txBox="1"/>
            <p:nvPr/>
          </p:nvSpPr>
          <p:spPr>
            <a:xfrm>
              <a:off x="6032500" y="3390265"/>
              <a:ext cx="320040" cy="19685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36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0"/>
                </a:spcAft>
              </a:pPr>
              <a:r>
                <a:rPr lang="en-US" sz="2000"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0</a:t>
              </a:r>
              <a:endParaRPr lang="uk-UA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4" name="Поле 5"/>
            <p:cNvSpPr txBox="1"/>
            <p:nvPr/>
          </p:nvSpPr>
          <p:spPr>
            <a:xfrm>
              <a:off x="6348730" y="3390900"/>
              <a:ext cx="319405" cy="19685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36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0"/>
                </a:spcAft>
              </a:pPr>
              <a:r>
                <a:rPr lang="en-US" sz="200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0</a:t>
              </a:r>
              <a:endParaRPr lang="uk-UA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5" name="Поле 5"/>
            <p:cNvSpPr txBox="1"/>
            <p:nvPr/>
          </p:nvSpPr>
          <p:spPr>
            <a:xfrm>
              <a:off x="6668135" y="3393440"/>
              <a:ext cx="689610" cy="19685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36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3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…</a:t>
              </a:r>
              <a:endParaRPr lang="uk-UA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36" name="Пряма зі стрілкою 35"/>
            <p:cNvCxnSpPr/>
            <p:nvPr/>
          </p:nvCxnSpPr>
          <p:spPr>
            <a:xfrm>
              <a:off x="4932045" y="3479800"/>
              <a:ext cx="4629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Поле 2"/>
            <p:cNvSpPr txBox="1"/>
            <p:nvPr/>
          </p:nvSpPr>
          <p:spPr>
            <a:xfrm>
              <a:off x="5394325" y="3265170"/>
              <a:ext cx="2407920" cy="15430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600" dirty="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0    </a:t>
              </a:r>
              <a:r>
                <a:rPr lang="uk-UA" sz="1600" dirty="0" smtClean="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 </a:t>
              </a:r>
              <a:r>
                <a:rPr lang="en-US" sz="1600" dirty="0" smtClean="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 </a:t>
              </a:r>
              <a:r>
                <a:rPr lang="en-US" sz="1600" dirty="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1     </a:t>
              </a:r>
              <a:r>
                <a:rPr lang="uk-UA" sz="1600" dirty="0" smtClean="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 </a:t>
              </a:r>
              <a:r>
                <a:rPr lang="en-US" sz="1600" dirty="0" smtClean="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2    </a:t>
              </a:r>
              <a:r>
                <a:rPr lang="uk-UA" sz="1600" dirty="0" smtClean="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 </a:t>
              </a:r>
              <a:r>
                <a:rPr lang="en-US" sz="1600" dirty="0" smtClean="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 </a:t>
              </a:r>
              <a:r>
                <a:rPr lang="en-US" sz="1600" dirty="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3     </a:t>
              </a:r>
              <a:r>
                <a:rPr lang="uk-UA" sz="1600" dirty="0" smtClean="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    </a:t>
              </a:r>
              <a:r>
                <a:rPr lang="en-US" sz="1600" dirty="0" smtClean="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...        </a:t>
              </a:r>
              <a:r>
                <a:rPr lang="en-US" sz="1600" dirty="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31   </a:t>
              </a:r>
              <a:r>
                <a:rPr lang="uk-UA" sz="1600" dirty="0" smtClean="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 </a:t>
              </a:r>
              <a:r>
                <a:rPr lang="en-US" sz="1600" dirty="0" smtClean="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 </a:t>
              </a:r>
              <a:r>
                <a:rPr lang="en-US" sz="1600" dirty="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32</a:t>
              </a:r>
              <a:endParaRPr lang="uk-UA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8" name="Поле 5"/>
            <p:cNvSpPr txBox="1"/>
            <p:nvPr/>
          </p:nvSpPr>
          <p:spPr>
            <a:xfrm>
              <a:off x="7361555" y="3395345"/>
              <a:ext cx="319405" cy="19748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36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0"/>
                </a:spcAft>
              </a:pPr>
              <a:r>
                <a:rPr lang="en-US" sz="200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0</a:t>
              </a:r>
              <a:endParaRPr lang="uk-UA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9" name="Поле 5"/>
            <p:cNvSpPr txBox="1"/>
            <p:nvPr/>
          </p:nvSpPr>
          <p:spPr>
            <a:xfrm>
              <a:off x="7677785" y="3395345"/>
              <a:ext cx="319405" cy="19685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36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0"/>
                </a:spcAft>
              </a:pPr>
              <a:r>
                <a:rPr lang="en-US" sz="200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0</a:t>
              </a:r>
              <a:endParaRPr lang="uk-UA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51" name="Групувати 50"/>
          <p:cNvGrpSpPr/>
          <p:nvPr/>
        </p:nvGrpSpPr>
        <p:grpSpPr>
          <a:xfrm>
            <a:off x="4453419" y="5596100"/>
            <a:ext cx="5482387" cy="627422"/>
            <a:chOff x="4852352" y="3265170"/>
            <a:chExt cx="2487294" cy="327660"/>
          </a:xfrm>
        </p:grpSpPr>
        <p:sp>
          <p:nvSpPr>
            <p:cNvPr id="41" name="Поле 2"/>
            <p:cNvSpPr txBox="1"/>
            <p:nvPr/>
          </p:nvSpPr>
          <p:spPr>
            <a:xfrm>
              <a:off x="4852352" y="3317240"/>
              <a:ext cx="354330" cy="19113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000" dirty="0" smtClean="0">
                  <a:latin typeface="Consolas" panose="020B0609020204030204" pitchFamily="49" charset="0"/>
                  <a:ea typeface="Times New Roman" panose="02020603050405020304" pitchFamily="18" charset="0"/>
                </a:rPr>
                <a:t>vowels</a:t>
              </a:r>
              <a:endParaRPr lang="uk-UA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2" name="Прямокутник 41"/>
            <p:cNvSpPr/>
            <p:nvPr/>
          </p:nvSpPr>
          <p:spPr>
            <a:xfrm>
              <a:off x="5234622" y="3374390"/>
              <a:ext cx="306070" cy="20447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 sz="4400"/>
            </a:p>
          </p:txBody>
        </p:sp>
        <p:grpSp>
          <p:nvGrpSpPr>
            <p:cNvPr id="43" name="Групувати 42"/>
            <p:cNvGrpSpPr/>
            <p:nvPr/>
          </p:nvGrpSpPr>
          <p:grpSpPr>
            <a:xfrm>
              <a:off x="5868352" y="3390900"/>
              <a:ext cx="1471294" cy="201930"/>
              <a:chOff x="1016635" y="125730"/>
              <a:chExt cx="1600889" cy="202138"/>
            </a:xfrm>
          </p:grpSpPr>
          <p:sp>
            <p:nvSpPr>
              <p:cNvPr id="46" name="Поле 5"/>
              <p:cNvSpPr txBox="1"/>
              <p:nvPr/>
            </p:nvSpPr>
            <p:spPr>
              <a:xfrm>
                <a:off x="1016635" y="127170"/>
                <a:ext cx="320722" cy="197892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36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spcAft>
                    <a:spcPts val="0"/>
                  </a:spcAft>
                </a:pPr>
                <a:r>
                  <a:rPr lang="en-US" sz="2000">
                    <a:effectLst/>
                    <a:latin typeface="Consolas" panose="020B0609020204030204" pitchFamily="49" charset="0"/>
                    <a:ea typeface="Calibri" panose="020F0502020204030204" pitchFamily="34" charset="0"/>
                  </a:rPr>
                  <a:t>'a'</a:t>
                </a:r>
                <a:endParaRPr lang="uk-UA" sz="3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7" name="Поле 5"/>
              <p:cNvSpPr txBox="1"/>
              <p:nvPr/>
            </p:nvSpPr>
            <p:spPr>
              <a:xfrm>
                <a:off x="1339935" y="127577"/>
                <a:ext cx="320675" cy="197485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36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spcAft>
                    <a:spcPts val="0"/>
                  </a:spcAft>
                </a:pPr>
                <a:r>
                  <a:rPr lang="en-US" sz="2000">
                    <a:effectLst/>
                    <a:latin typeface="Consolas" panose="020B0609020204030204" pitchFamily="49" charset="0"/>
                    <a:ea typeface="Calibri" panose="020F0502020204030204" pitchFamily="34" charset="0"/>
                  </a:rPr>
                  <a:t>'e'</a:t>
                </a:r>
                <a:endParaRPr lang="uk-UA" sz="3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8" name="Поле 5"/>
              <p:cNvSpPr txBox="1"/>
              <p:nvPr/>
            </p:nvSpPr>
            <p:spPr>
              <a:xfrm>
                <a:off x="1660529" y="129748"/>
                <a:ext cx="320675" cy="197485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36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</a:rPr>
                  <a:t>'</a:t>
                </a:r>
                <a:r>
                  <a:rPr lang="en-US" sz="2000" dirty="0" err="1">
                    <a:effectLst/>
                    <a:latin typeface="Consolas" panose="020B0609020204030204" pitchFamily="49" charset="0"/>
                    <a:ea typeface="Calibri" panose="020F0502020204030204" pitchFamily="34" charset="0"/>
                  </a:rPr>
                  <a:t>i</a:t>
                </a:r>
                <a:r>
                  <a:rPr lang="en-US" sz="2000" dirty="0">
                    <a:effectLst/>
                    <a:latin typeface="Consolas" panose="020B0609020204030204" pitchFamily="49" charset="0"/>
                    <a:ea typeface="Calibri" panose="020F0502020204030204" pitchFamily="34" charset="0"/>
                  </a:rPr>
                  <a:t>'</a:t>
                </a:r>
                <a:endParaRPr lang="uk-UA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9" name="Поле 5"/>
              <p:cNvSpPr txBox="1"/>
              <p:nvPr/>
            </p:nvSpPr>
            <p:spPr>
              <a:xfrm>
                <a:off x="1976920" y="130383"/>
                <a:ext cx="320040" cy="197485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36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spcAft>
                    <a:spcPts val="0"/>
                  </a:spcAft>
                </a:pPr>
                <a:r>
                  <a:rPr lang="en-US" sz="2000">
                    <a:effectLst/>
                    <a:latin typeface="Consolas" panose="020B0609020204030204" pitchFamily="49" charset="0"/>
                    <a:ea typeface="Calibri" panose="020F0502020204030204" pitchFamily="34" charset="0"/>
                  </a:rPr>
                  <a:t>'o'</a:t>
                </a:r>
                <a:endParaRPr lang="uk-UA" sz="3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50" name="Поле 5"/>
              <p:cNvSpPr txBox="1"/>
              <p:nvPr/>
            </p:nvSpPr>
            <p:spPr>
              <a:xfrm>
                <a:off x="2296849" y="125730"/>
                <a:ext cx="320675" cy="197485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36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spcAft>
                    <a:spcPts val="0"/>
                  </a:spcAft>
                </a:pPr>
                <a:r>
                  <a:rPr lang="en-US" sz="2000">
                    <a:effectLst/>
                    <a:latin typeface="Consolas" panose="020B0609020204030204" pitchFamily="49" charset="0"/>
                    <a:ea typeface="Calibri" panose="020F0502020204030204" pitchFamily="34" charset="0"/>
                  </a:rPr>
                  <a:t>'u'</a:t>
                </a:r>
                <a:endParaRPr lang="uk-UA" sz="3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cxnSp>
          <p:nvCxnSpPr>
            <p:cNvPr id="44" name="Пряма зі стрілкою 43"/>
            <p:cNvCxnSpPr/>
            <p:nvPr/>
          </p:nvCxnSpPr>
          <p:spPr>
            <a:xfrm>
              <a:off x="5405437" y="3477260"/>
              <a:ext cx="4629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Поле 2"/>
            <p:cNvSpPr txBox="1"/>
            <p:nvPr/>
          </p:nvSpPr>
          <p:spPr>
            <a:xfrm>
              <a:off x="5867082" y="3265170"/>
              <a:ext cx="1235075" cy="15430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600" dirty="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0  </a:t>
              </a:r>
              <a:r>
                <a:rPr lang="en-US" sz="1600" dirty="0" smtClean="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   </a:t>
              </a:r>
              <a:r>
                <a:rPr lang="en-US" sz="1600" dirty="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1    </a:t>
              </a:r>
              <a:r>
                <a:rPr lang="en-US" sz="1600" dirty="0" smtClean="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 2     3     </a:t>
              </a:r>
              <a:r>
                <a:rPr lang="en-US" sz="1600" dirty="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4</a:t>
              </a:r>
              <a:endParaRPr lang="uk-UA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3276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Оголошення багатовимірного масиву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09260"/>
          </a:xfrm>
        </p:spPr>
        <p:txBody>
          <a:bodyPr>
            <a:normAutofit/>
          </a:bodyPr>
          <a:lstStyle/>
          <a:p>
            <a:r>
              <a:rPr lang="uk-UA" dirty="0" smtClean="0"/>
              <a:t>Схема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0099"/>
                </a:solidFill>
                <a:latin typeface="Consolas" panose="020B0609020204030204" pitchFamily="49" charset="0"/>
              </a:rPr>
              <a:t>base_type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name_of_array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dim1</a:t>
            </a:r>
            <a:r>
              <a:rPr lang="en-US" dirty="0">
                <a:latin typeface="Consolas" panose="020B0609020204030204" pitchFamily="49" charset="0"/>
              </a:rPr>
              <a:t>][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dim2</a:t>
            </a:r>
            <a:r>
              <a:rPr lang="en-US" dirty="0">
                <a:latin typeface="Consolas" panose="020B0609020204030204" pitchFamily="49" charset="0"/>
              </a:rPr>
              <a:t>]…[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dimN</a:t>
            </a:r>
            <a:r>
              <a:rPr lang="en-US" dirty="0" smtClean="0">
                <a:latin typeface="Consolas" panose="020B0609020204030204" pitchFamily="49" charset="0"/>
              </a:rPr>
              <a:t>];</a:t>
            </a:r>
            <a:endParaRPr lang="uk-UA" dirty="0"/>
          </a:p>
          <a:p>
            <a:r>
              <a:rPr lang="uk-UA" dirty="0"/>
              <a:t>Оголошення тривимірного масиву</a:t>
            </a:r>
            <a:r>
              <a:rPr lang="uk-UA" dirty="0" smtClean="0"/>
              <a:t>:</a:t>
            </a:r>
          </a:p>
          <a:p>
            <a:pPr marL="457200" lvl="1" indent="0">
              <a:buNone/>
            </a:pPr>
            <a:r>
              <a:rPr lang="uk-UA" sz="2200" dirty="0" err="1">
                <a:solidFill>
                  <a:srgbClr val="000099"/>
                </a:solidFill>
                <a:latin typeface="Consolas" panose="020B0609020204030204" pitchFamily="49" charset="0"/>
              </a:rPr>
              <a:t>double</a:t>
            </a:r>
            <a:r>
              <a:rPr lang="uk-UA" sz="2200" dirty="0">
                <a:latin typeface="Consolas" panose="020B0609020204030204" pitchFamily="49" charset="0"/>
              </a:rPr>
              <a:t> </a:t>
            </a:r>
            <a:r>
              <a:rPr lang="uk-UA" sz="2200" dirty="0" err="1">
                <a:latin typeface="Consolas" panose="020B0609020204030204" pitchFamily="49" charset="0"/>
              </a:rPr>
              <a:t>cube</a:t>
            </a:r>
            <a:r>
              <a:rPr lang="ru-RU" sz="2200" dirty="0">
                <a:latin typeface="Consolas" panose="020B0609020204030204" pitchFamily="49" charset="0"/>
              </a:rPr>
              <a:t>[5][5][5</a:t>
            </a:r>
            <a:r>
              <a:rPr lang="ru-RU" sz="2200" dirty="0" smtClean="0">
                <a:latin typeface="Consolas" panose="020B0609020204030204" pitchFamily="49" charset="0"/>
              </a:rPr>
              <a:t>]; </a:t>
            </a:r>
            <a:r>
              <a:rPr lang="uk-UA" sz="2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значення 125-ти елементів невідомі</a:t>
            </a:r>
            <a:endParaRPr lang="uk-UA" sz="2200" dirty="0" smtClean="0">
              <a:latin typeface="Consolas" panose="020B0609020204030204" pitchFamily="49" charset="0"/>
            </a:endParaRPr>
          </a:p>
          <a:p>
            <a:r>
              <a:rPr lang="uk-UA" dirty="0"/>
              <a:t>О</a:t>
            </a:r>
            <a:r>
              <a:rPr lang="uk-UA" dirty="0" smtClean="0"/>
              <a:t>голошення та ініціалізація </a:t>
            </a:r>
            <a:r>
              <a:rPr lang="uk-UA" dirty="0"/>
              <a:t>двохвимірного </a:t>
            </a:r>
            <a:r>
              <a:rPr lang="uk-UA" dirty="0" smtClean="0"/>
              <a:t>масиву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rgbClr val="000099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matrix</a:t>
            </a:r>
            <a:r>
              <a:rPr lang="ru-RU" sz="2200" dirty="0">
                <a:latin typeface="Consolas" panose="020B0609020204030204" pitchFamily="49" charset="0"/>
              </a:rPr>
              <a:t>[2][3] = {{11, 12, 13},</a:t>
            </a:r>
            <a:endParaRPr lang="uk-UA" sz="2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sz="2200" dirty="0">
                <a:latin typeface="Consolas" panose="020B0609020204030204" pitchFamily="49" charset="0"/>
              </a:rPr>
              <a:t>                    {21, 22, 23}};</a:t>
            </a:r>
            <a:endParaRPr lang="uk-UA" sz="2200" dirty="0">
              <a:latin typeface="Consolas" panose="020B0609020204030204" pitchFamily="49" charset="0"/>
            </a:endParaRPr>
          </a:p>
          <a:p>
            <a:r>
              <a:rPr lang="uk-UA" dirty="0" smtClean="0"/>
              <a:t>Структура пам'яті</a:t>
            </a:r>
            <a:endParaRPr lang="uk-UA" dirty="0"/>
          </a:p>
        </p:txBody>
      </p:sp>
      <p:grpSp>
        <p:nvGrpSpPr>
          <p:cNvPr id="14" name="Групувати 13"/>
          <p:cNvGrpSpPr/>
          <p:nvPr/>
        </p:nvGrpSpPr>
        <p:grpSpPr>
          <a:xfrm>
            <a:off x="1824631" y="5434883"/>
            <a:ext cx="7499669" cy="944566"/>
            <a:chOff x="4593590" y="3182302"/>
            <a:chExt cx="2989418" cy="495709"/>
          </a:xfrm>
        </p:grpSpPr>
        <p:sp>
          <p:nvSpPr>
            <p:cNvPr id="4" name="Поле 55"/>
            <p:cNvSpPr txBox="1"/>
            <p:nvPr/>
          </p:nvSpPr>
          <p:spPr>
            <a:xfrm>
              <a:off x="4593590" y="3421062"/>
              <a:ext cx="425450" cy="1905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000"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matrix</a:t>
              </a:r>
              <a:endParaRPr lang="uk-UA" sz="3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Прямокутник 4"/>
            <p:cNvSpPr/>
            <p:nvPr/>
          </p:nvSpPr>
          <p:spPr>
            <a:xfrm>
              <a:off x="5036820" y="3458527"/>
              <a:ext cx="306705" cy="20447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 sz="4400"/>
            </a:p>
          </p:txBody>
        </p:sp>
        <p:sp>
          <p:nvSpPr>
            <p:cNvPr id="6" name="Поле 58"/>
            <p:cNvSpPr txBox="1"/>
            <p:nvPr/>
          </p:nvSpPr>
          <p:spPr>
            <a:xfrm>
              <a:off x="5671185" y="3475672"/>
              <a:ext cx="320675" cy="19748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36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0"/>
                </a:spcAft>
              </a:pPr>
              <a:r>
                <a:rPr lang="en-US" sz="2000"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  <a:endParaRPr lang="uk-UA" sz="320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Поле 5"/>
            <p:cNvSpPr txBox="1"/>
            <p:nvPr/>
          </p:nvSpPr>
          <p:spPr>
            <a:xfrm>
              <a:off x="5989266" y="3476307"/>
              <a:ext cx="320675" cy="19685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36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0"/>
                </a:spcAft>
              </a:pPr>
              <a:r>
                <a:rPr lang="en-US" sz="2000" dirty="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12</a:t>
              </a:r>
              <a:endParaRPr lang="uk-UA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Поле 5"/>
            <p:cNvSpPr txBox="1"/>
            <p:nvPr/>
          </p:nvSpPr>
          <p:spPr>
            <a:xfrm>
              <a:off x="6309941" y="3478212"/>
              <a:ext cx="320675" cy="19685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36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0"/>
                </a:spcAft>
              </a:pPr>
              <a:r>
                <a:rPr lang="en-US" sz="2000">
                  <a:effectLst/>
                  <a:latin typeface="Consolas" panose="020B0609020204030204" pitchFamily="49" charset="0"/>
                  <a:ea typeface="Times New Roman" panose="02020603050405020304" pitchFamily="18" charset="0"/>
                </a:rPr>
                <a:t>13</a:t>
              </a:r>
              <a:endParaRPr lang="uk-UA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Поле 5"/>
            <p:cNvSpPr txBox="1"/>
            <p:nvPr/>
          </p:nvSpPr>
          <p:spPr>
            <a:xfrm>
              <a:off x="6626806" y="3478847"/>
              <a:ext cx="320040" cy="19685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36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0"/>
                </a:spcAft>
              </a:pPr>
              <a:r>
                <a:rPr lang="en-US" sz="2000" dirty="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21</a:t>
              </a:r>
              <a:endParaRPr lang="uk-UA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Поле 5"/>
            <p:cNvSpPr txBox="1"/>
            <p:nvPr/>
          </p:nvSpPr>
          <p:spPr>
            <a:xfrm>
              <a:off x="6946211" y="3481161"/>
              <a:ext cx="320675" cy="19685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36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0"/>
                </a:spcAft>
              </a:pPr>
              <a:r>
                <a:rPr lang="en-US" sz="2000" dirty="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22</a:t>
              </a:r>
              <a:endParaRPr lang="uk-UA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1" name="Пряма зі стрілкою 10"/>
            <p:cNvCxnSpPr/>
            <p:nvPr/>
          </p:nvCxnSpPr>
          <p:spPr>
            <a:xfrm>
              <a:off x="5207635" y="3561397"/>
              <a:ext cx="4635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Поле 2"/>
            <p:cNvSpPr txBox="1"/>
            <p:nvPr/>
          </p:nvSpPr>
          <p:spPr>
            <a:xfrm>
              <a:off x="5669280" y="3182302"/>
              <a:ext cx="1682750" cy="32004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600" dirty="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0                </a:t>
              </a:r>
              <a:r>
                <a:rPr lang="uk-UA" sz="1600" dirty="0" smtClean="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     </a:t>
              </a:r>
              <a:r>
                <a:rPr lang="en-US" sz="1600" dirty="0" smtClean="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1</a:t>
              </a:r>
              <a:endParaRPr lang="uk-UA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1600" dirty="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0     </a:t>
              </a:r>
              <a:r>
                <a:rPr lang="uk-UA" sz="1600" dirty="0" smtClean="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 </a:t>
              </a:r>
              <a:r>
                <a:rPr lang="en-US" sz="1600" dirty="0" smtClean="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1    </a:t>
              </a:r>
              <a:r>
                <a:rPr lang="uk-UA" sz="1600" dirty="0" smtClean="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 </a:t>
              </a:r>
              <a:r>
                <a:rPr lang="en-US" sz="1600" dirty="0" smtClean="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 </a:t>
              </a:r>
              <a:r>
                <a:rPr lang="en-US" sz="1600" dirty="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2    </a:t>
              </a:r>
              <a:r>
                <a:rPr lang="uk-UA" sz="1600" dirty="0" smtClean="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   </a:t>
              </a:r>
              <a:r>
                <a:rPr lang="en-US" sz="1600" dirty="0" smtClean="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0     </a:t>
              </a:r>
              <a:r>
                <a:rPr lang="uk-UA" sz="1600" dirty="0" smtClean="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 </a:t>
              </a:r>
              <a:r>
                <a:rPr lang="en-US" sz="1600" dirty="0" smtClean="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1     </a:t>
              </a:r>
              <a:r>
                <a:rPr lang="uk-UA" sz="1600" dirty="0" smtClean="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 </a:t>
              </a:r>
              <a:r>
                <a:rPr lang="en-US" sz="1600" dirty="0" smtClean="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2</a:t>
              </a:r>
              <a:endParaRPr lang="uk-UA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" name="Поле 5"/>
            <p:cNvSpPr txBox="1"/>
            <p:nvPr/>
          </p:nvSpPr>
          <p:spPr>
            <a:xfrm>
              <a:off x="7262333" y="3478212"/>
              <a:ext cx="320675" cy="19621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36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spcAft>
                  <a:spcPts val="0"/>
                </a:spcAft>
              </a:pPr>
              <a:r>
                <a:rPr lang="en-US" sz="2000">
                  <a:effectLst/>
                  <a:latin typeface="Consolas" panose="020B0609020204030204" pitchFamily="49" charset="0"/>
                  <a:ea typeface="Calibri" panose="020F0502020204030204" pitchFamily="34" charset="0"/>
                </a:rPr>
                <a:t>23</a:t>
              </a:r>
              <a:endParaRPr lang="uk-UA" sz="3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713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337"/>
          </a:xfrm>
        </p:spPr>
        <p:txBody>
          <a:bodyPr/>
          <a:lstStyle/>
          <a:p>
            <a:r>
              <a:rPr lang="uk-UA" dirty="0" smtClean="0"/>
              <a:t>Введення масиву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1258955"/>
            <a:ext cx="10515600" cy="505451"/>
          </a:xfrm>
        </p:spPr>
        <p:txBody>
          <a:bodyPr/>
          <a:lstStyle/>
          <a:p>
            <a:r>
              <a:rPr lang="uk-UA" dirty="0"/>
              <a:t>Масиви вводять </a:t>
            </a:r>
            <a:r>
              <a:rPr lang="uk-UA" dirty="0" err="1"/>
              <a:t>поелементно</a:t>
            </a:r>
            <a:endParaRPr lang="uk-UA" dirty="0"/>
          </a:p>
        </p:txBody>
      </p:sp>
      <p:sp>
        <p:nvSpPr>
          <p:cNvPr id="4" name="Прямокутник 3"/>
          <p:cNvSpPr/>
          <p:nvPr/>
        </p:nvSpPr>
        <p:spPr>
          <a:xfrm>
            <a:off x="838200" y="1860706"/>
            <a:ext cx="857625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 int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 = 10;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number[n</a:t>
            </a:r>
            <a:r>
              <a:rPr lang="en-US" sz="20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];</a:t>
            </a:r>
            <a:r>
              <a:rPr lang="uk-UA" sz="20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0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uk-UA" sz="20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виділення пам’яті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"Input </a:t>
            </a:r>
            <a:r>
              <a:rPr lang="uk-UA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uk-UA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</a:t>
            </a:r>
            <a:r>
              <a:rPr lang="en-US" sz="2000" dirty="0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reals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</a:t>
            </a:r>
            <a:r>
              <a:rPr lang="uk-UA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 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0; </a:t>
            </a:r>
            <a:r>
              <a:rPr lang="en-US" sz="20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 n; ++</a:t>
            </a:r>
            <a:r>
              <a:rPr lang="en-US" sz="20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0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cin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</a:t>
            </a:r>
            <a:r>
              <a:rPr lang="ru-RU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number</a:t>
            </a:r>
            <a:r>
              <a:rPr lang="ru-RU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0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];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sz="20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введення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20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заданих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величин</a:t>
            </a:r>
            <a:endParaRPr lang="uk-UA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Місце для вмісту 2"/>
          <p:cNvSpPr txBox="1">
            <a:spLocks/>
          </p:cNvSpPr>
          <p:nvPr/>
        </p:nvSpPr>
        <p:spPr>
          <a:xfrm>
            <a:off x="838200" y="3588222"/>
            <a:ext cx="10515600" cy="505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 smtClean="0"/>
              <a:t>або так:</a:t>
            </a:r>
            <a:endParaRPr lang="uk-UA" dirty="0"/>
          </a:p>
        </p:txBody>
      </p:sp>
      <p:sp>
        <p:nvSpPr>
          <p:cNvPr id="6" name="Прямокутник 5"/>
          <p:cNvSpPr/>
          <p:nvPr/>
        </p:nvSpPr>
        <p:spPr>
          <a:xfrm>
            <a:off x="838199" y="4093673"/>
            <a:ext cx="973535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385">
              <a:spcAft>
                <a:spcPts val="0"/>
              </a:spcAft>
            </a:pPr>
            <a:r>
              <a:rPr lang="en-US" sz="20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"Input up to </a:t>
            </a:r>
            <a:r>
              <a:rPr lang="uk-UA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uk-UA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real numbers (or 'stop'): </a:t>
            </a:r>
            <a:r>
              <a:rPr lang="uk-UA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0;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 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 n &amp;&amp; </a:t>
            </a:r>
            <a:r>
              <a:rPr lang="en-US" sz="20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cin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number[</a:t>
            </a:r>
            <a:r>
              <a:rPr lang="en-US" sz="20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]) ++</a:t>
            </a:r>
            <a:r>
              <a:rPr lang="en-US" sz="20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numbers entered\n</a:t>
            </a:r>
            <a:r>
              <a:rPr lang="uk-UA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uk-UA" sz="20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перевірити стан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cin</a:t>
            </a:r>
            <a:r>
              <a:rPr lang="uk-UA" sz="20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і очистити за </a:t>
            </a:r>
            <a:r>
              <a:rPr lang="uk-UA" sz="2000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потреби</a:t>
            </a:r>
          </a:p>
          <a:p>
            <a:pPr marL="540385">
              <a:spcAft>
                <a:spcPts val="0"/>
              </a:spcAft>
            </a:pPr>
            <a:r>
              <a:rPr lang="en-US" sz="2000" dirty="0" err="1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cin.clear</a:t>
            </a:r>
            <a:r>
              <a:rPr lang="en-US" sz="20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 </a:t>
            </a:r>
            <a:r>
              <a:rPr lang="en-US" sz="20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cin.get</a:t>
            </a:r>
            <a:r>
              <a:rPr lang="en-US" sz="20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!= </a:t>
            </a:r>
            <a:r>
              <a:rPr lang="en-US" sz="2000" dirty="0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'\n'</a:t>
            </a:r>
            <a:r>
              <a:rPr lang="en-US" sz="20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2000" dirty="0" smtClean="0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continue</a:t>
            </a:r>
            <a:r>
              <a:rPr lang="en-US" sz="20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uk-UA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70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064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Виведення масиву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1043190"/>
            <a:ext cx="10515600" cy="502276"/>
          </a:xfrm>
        </p:spPr>
        <p:txBody>
          <a:bodyPr/>
          <a:lstStyle/>
          <a:p>
            <a:r>
              <a:rPr lang="uk-UA" dirty="0"/>
              <a:t>Масиви виводять </a:t>
            </a:r>
            <a:r>
              <a:rPr lang="uk-UA" dirty="0" err="1"/>
              <a:t>поелементно</a:t>
            </a:r>
            <a:r>
              <a:rPr lang="uk-UA" dirty="0"/>
              <a:t>. Одновимірний:</a:t>
            </a:r>
          </a:p>
        </p:txBody>
      </p:sp>
      <p:sp>
        <p:nvSpPr>
          <p:cNvPr id="4" name="Прямокутник 3"/>
          <p:cNvSpPr/>
          <p:nvPr/>
        </p:nvSpPr>
        <p:spPr>
          <a:xfrm>
            <a:off x="838199" y="1545466"/>
            <a:ext cx="1031490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 int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 = 10;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number[n];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uk-UA" sz="20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обчислення, перетворення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number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 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0; </a:t>
            </a:r>
            <a:r>
              <a:rPr lang="en-US" sz="20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 n; ++</a:t>
            </a:r>
            <a:r>
              <a:rPr lang="en-US" sz="20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0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ru-RU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'\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ru-RU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r>
              <a:rPr lang="ru-RU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ru-RU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number</a:t>
            </a:r>
            <a:r>
              <a:rPr lang="ru-RU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0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];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в</a:t>
            </a:r>
            <a:r>
              <a:rPr lang="uk-UA" sz="20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и</a:t>
            </a:r>
            <a:r>
              <a:rPr lang="ru-RU" sz="20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ведення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елементів у рядок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ru-RU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'\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</a:t>
            </a:r>
            <a:r>
              <a:rPr lang="ru-RU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r>
              <a:rPr lang="ru-RU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uk-UA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uk-UA" sz="20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завершення рядка виведення</a:t>
            </a:r>
            <a:endParaRPr lang="uk-UA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Місце для вмісту 2"/>
          <p:cNvSpPr txBox="1">
            <a:spLocks/>
          </p:cNvSpPr>
          <p:nvPr/>
        </p:nvSpPr>
        <p:spPr>
          <a:xfrm>
            <a:off x="838200" y="3484458"/>
            <a:ext cx="10515600" cy="502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 smtClean="0"/>
              <a:t>Двохвимірний (матриця):</a:t>
            </a:r>
            <a:endParaRPr lang="uk-UA" dirty="0"/>
          </a:p>
        </p:txBody>
      </p:sp>
      <p:sp>
        <p:nvSpPr>
          <p:cNvPr id="6" name="Прямокутник 5"/>
          <p:cNvSpPr/>
          <p:nvPr/>
        </p:nvSpPr>
        <p:spPr>
          <a:xfrm>
            <a:off x="231820" y="3986734"/>
            <a:ext cx="119601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 int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 = </a:t>
            </a:r>
            <a:r>
              <a:rPr lang="uk-UA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uk-UA" sz="20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 </a:t>
            </a:r>
            <a:r>
              <a:rPr lang="en-US" sz="2000" dirty="0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 = 3;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matrix[n][m</a:t>
            </a:r>
            <a:r>
              <a:rPr lang="en-US" sz="20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];</a:t>
            </a:r>
            <a:r>
              <a:rPr lang="uk-UA" sz="20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uk-UA" sz="20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обчислення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 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0; </a:t>
            </a:r>
            <a:r>
              <a:rPr lang="en-US" sz="20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 n; ++</a:t>
            </a:r>
            <a:r>
              <a:rPr lang="en-US" sz="20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for 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 = 0; j &lt; m; ++j)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20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ru-RU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'\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ru-RU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r>
              <a:rPr lang="ru-RU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ru-RU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matrix</a:t>
            </a:r>
            <a:r>
              <a:rPr lang="ru-RU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0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][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ru-RU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];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в</a:t>
            </a:r>
            <a:r>
              <a:rPr lang="uk-UA" sz="20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и</a:t>
            </a:r>
            <a:r>
              <a:rPr lang="ru-RU" sz="20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ведення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0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рядка матриці у рядок на екрані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uk-UA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000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ru-RU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'\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</a:t>
            </a:r>
            <a:r>
              <a:rPr lang="ru-RU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r>
              <a:rPr lang="ru-RU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r>
              <a:rPr lang="uk-UA" sz="20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закінчився рядок матриці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--&gt;</a:t>
            </a:r>
            <a:r>
              <a:rPr lang="uk-UA" sz="20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перехід на новий рядок на екрані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uk-UA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16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Рядки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uk-UA" i="1" dirty="0"/>
              <a:t>Рядок</a:t>
            </a:r>
            <a:r>
              <a:rPr lang="uk-UA" dirty="0"/>
              <a:t> – послідовність літер (ланцюжок), записаних у послідовні байти пам’яті</a:t>
            </a:r>
            <a:r>
              <a:rPr lang="uk-UA" dirty="0" smtClean="0"/>
              <a:t>.</a:t>
            </a:r>
          </a:p>
          <a:p>
            <a:pPr>
              <a:spcAft>
                <a:spcPts val="600"/>
              </a:spcAft>
            </a:pPr>
            <a:r>
              <a:rPr lang="uk-UA" i="1" dirty="0" smtClean="0"/>
              <a:t>Рядок в стилі С</a:t>
            </a:r>
            <a:r>
              <a:rPr lang="uk-UA" dirty="0" smtClean="0"/>
              <a:t> – особливий масив, масив </a:t>
            </a:r>
            <a:r>
              <a:rPr lang="uk-UA" dirty="0"/>
              <a:t>літер, що закінчується </a:t>
            </a:r>
            <a:r>
              <a:rPr lang="uk-UA" dirty="0" smtClean="0"/>
              <a:t>термінальним </a:t>
            </a:r>
            <a:r>
              <a:rPr lang="uk-UA" dirty="0"/>
              <a:t>(кінцевим) елементом – літерою </a:t>
            </a:r>
            <a:r>
              <a:rPr lang="ru-RU" dirty="0"/>
              <a:t>'\0</a:t>
            </a:r>
            <a:r>
              <a:rPr lang="ru-RU" dirty="0" smtClean="0"/>
              <a:t>'.</a:t>
            </a:r>
          </a:p>
          <a:p>
            <a:pPr>
              <a:spcAft>
                <a:spcPts val="600"/>
              </a:spcAft>
            </a:pPr>
            <a:r>
              <a:rPr lang="en-US" i="1" dirty="0" smtClean="0"/>
              <a:t>string </a:t>
            </a:r>
            <a:r>
              <a:rPr lang="uk-UA" dirty="0" smtClean="0"/>
              <a:t>– реалізація рядка за допомогою класу бібліотеки </a:t>
            </a:r>
            <a:r>
              <a:rPr lang="en-US" dirty="0" smtClean="0"/>
              <a:t>STL</a:t>
            </a:r>
            <a:endParaRPr lang="uk-UA" dirty="0" smtClean="0"/>
          </a:p>
          <a:p>
            <a:pPr>
              <a:spcAft>
                <a:spcPts val="600"/>
              </a:spcAft>
            </a:pPr>
            <a:r>
              <a:rPr lang="uk-UA" dirty="0" smtClean="0"/>
              <a:t>Інші реалізації для різноманітних платформ програмування</a:t>
            </a:r>
          </a:p>
          <a:p>
            <a:pPr>
              <a:spcAft>
                <a:spcPts val="600"/>
              </a:spcAft>
            </a:pPr>
            <a:r>
              <a:rPr lang="uk-UA" dirty="0" smtClean="0"/>
              <a:t>Зображення рядка: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US" dirty="0" smtClean="0">
                <a:solidFill>
                  <a:srgbClr val="000099"/>
                </a:solidFill>
                <a:latin typeface="Consolas" panose="020B0609020204030204" pitchFamily="49" charset="0"/>
              </a:rPr>
              <a:t>const char</a:t>
            </a:r>
            <a:r>
              <a:rPr lang="en-US" dirty="0" smtClean="0">
                <a:latin typeface="Consolas" panose="020B0609020204030204" pitchFamily="49" charset="0"/>
              </a:rPr>
              <a:t>* </a:t>
            </a:r>
            <a:r>
              <a:rPr lang="en-US" dirty="0" err="1" smtClean="0">
                <a:latin typeface="Consolas" panose="020B0609020204030204" pitchFamily="49" charset="0"/>
              </a:rPr>
              <a:t>gratio</a:t>
            </a:r>
            <a:r>
              <a:rPr lang="en-US" dirty="0" smtClean="0"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"Hello, Computer Scientists!"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endParaRPr lang="uk-UA" dirty="0">
              <a:solidFill>
                <a:srgbClr val="00009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880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Оголошення рядків</a:t>
            </a:r>
            <a:endParaRPr lang="uk-UA" dirty="0"/>
          </a:p>
        </p:txBody>
      </p:sp>
      <p:sp>
        <p:nvSpPr>
          <p:cNvPr id="4" name="Прямокутник 3"/>
          <p:cNvSpPr/>
          <p:nvPr/>
        </p:nvSpPr>
        <p:spPr>
          <a:xfrm>
            <a:off x="742682" y="2682362"/>
            <a:ext cx="1144931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uk-UA" sz="22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uk-UA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dog</a:t>
            </a:r>
            <a:r>
              <a:rPr lang="uk-UA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[5] = { </a:t>
            </a:r>
            <a:r>
              <a:rPr lang="uk-UA" sz="2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r>
              <a:rPr lang="uk-UA" sz="22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b'</a:t>
            </a:r>
            <a:r>
              <a:rPr lang="uk-UA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uk-UA" sz="22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'e'</a:t>
            </a:r>
            <a:r>
              <a:rPr lang="uk-UA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uk-UA" sz="22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'a'</a:t>
            </a:r>
            <a:r>
              <a:rPr lang="uk-UA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uk-UA" sz="22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'u'</a:t>
            </a:r>
            <a:r>
              <a:rPr lang="uk-UA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uk-UA" sz="22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'x</a:t>
            </a:r>
            <a:r>
              <a:rPr lang="uk-UA" sz="2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r>
              <a:rPr lang="uk-UA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}; </a:t>
            </a:r>
            <a:r>
              <a:rPr lang="uk-UA" sz="2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масив, не рядок</a:t>
            </a:r>
            <a:endParaRPr lang="uk-UA" sz="22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22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uk-UA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</a:t>
            </a:r>
            <a:r>
              <a:rPr lang="uk-UA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[5] = { </a:t>
            </a:r>
            <a:r>
              <a:rPr lang="uk-UA" sz="2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r>
              <a:rPr lang="uk-UA" sz="22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f'</a:t>
            </a:r>
            <a:r>
              <a:rPr lang="uk-UA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uk-UA" sz="22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'a'</a:t>
            </a:r>
            <a:r>
              <a:rPr lang="uk-UA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uk-UA" sz="22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't'</a:t>
            </a:r>
            <a:r>
              <a:rPr lang="uk-UA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uk-UA" sz="22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's</a:t>
            </a:r>
            <a:r>
              <a:rPr lang="uk-UA" sz="2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r>
              <a:rPr lang="uk-UA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uk-UA" sz="2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'\0'</a:t>
            </a:r>
            <a:r>
              <a:rPr lang="uk-UA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};</a:t>
            </a:r>
            <a:r>
              <a:rPr lang="uk-UA" sz="2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uk-UA" sz="2200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рядок</a:t>
            </a:r>
          </a:p>
          <a:p>
            <a:pPr>
              <a:spcAft>
                <a:spcPts val="0"/>
              </a:spcAft>
            </a:pPr>
            <a:endParaRPr lang="uk-UA" sz="22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sz="2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Рядки можна задавати </a:t>
            </a:r>
            <a:r>
              <a:rPr lang="uk-UA" sz="2200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компактніше:</a:t>
            </a:r>
            <a:endParaRPr lang="uk-UA" sz="22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endParaRPr lang="en-US" sz="22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uk-UA" sz="22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uk-UA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bird</a:t>
            </a:r>
            <a:r>
              <a:rPr lang="uk-UA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[12] = </a:t>
            </a:r>
            <a:r>
              <a:rPr lang="uk-UA" sz="2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uk-UA" sz="22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Mr</a:t>
            </a:r>
            <a:r>
              <a:rPr lang="uk-UA" sz="2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 </a:t>
            </a:r>
            <a:r>
              <a:rPr lang="uk-UA" sz="22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Cheep</a:t>
            </a:r>
            <a:r>
              <a:rPr lang="uk-UA" sz="2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uk-UA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uk-UA" sz="2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uk-UA" sz="22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bird</a:t>
            </a:r>
            <a:r>
              <a:rPr lang="uk-UA" sz="2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[9]=</a:t>
            </a:r>
            <a:r>
              <a:rPr lang="uk-UA" sz="22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bird</a:t>
            </a:r>
            <a:r>
              <a:rPr lang="uk-UA" sz="2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[10]=</a:t>
            </a:r>
            <a:r>
              <a:rPr lang="uk-UA" sz="22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bird</a:t>
            </a:r>
            <a:r>
              <a:rPr lang="uk-UA" sz="2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[11]='\</a:t>
            </a:r>
            <a:r>
              <a:rPr lang="uk-UA" sz="2200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</a:t>
            </a:r>
            <a:r>
              <a:rPr lang="en-US" sz="2200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endParaRPr lang="uk-UA" sz="2200" dirty="0" smtClean="0">
              <a:solidFill>
                <a:srgbClr val="008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uk-UA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endParaRPr lang="en-US" sz="22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uk-UA" sz="2200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uk-UA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sz="22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fish</a:t>
            </a:r>
            <a:r>
              <a:rPr lang="uk-UA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= </a:t>
            </a:r>
            <a:r>
              <a:rPr lang="uk-UA" sz="2200" dirty="0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uk-UA" sz="2200" dirty="0" err="1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Bubbles</a:t>
            </a:r>
            <a:r>
              <a:rPr lang="uk-UA" sz="2200" dirty="0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uk-UA" sz="22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uk-UA" sz="2200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компілятор сам порахує розмір рядка</a:t>
            </a:r>
            <a:endParaRPr lang="en-US" sz="2200" dirty="0" smtClean="0">
              <a:solidFill>
                <a:srgbClr val="008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endParaRPr lang="en-US" sz="22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const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200" dirty="0">
                <a:latin typeface="Consolas" panose="020B0609020204030204" pitchFamily="49" charset="0"/>
              </a:rPr>
              <a:t>* </a:t>
            </a:r>
            <a:r>
              <a:rPr lang="en-US" sz="2200" dirty="0" err="1">
                <a:latin typeface="Consolas" panose="020B0609020204030204" pitchFamily="49" charset="0"/>
              </a:rPr>
              <a:t>gratio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</a:rPr>
              <a:t>"Hello, Computer Scientists</a:t>
            </a:r>
            <a:r>
              <a:rPr lang="en-US" sz="22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!"</a:t>
            </a:r>
            <a:r>
              <a:rPr lang="en-US" sz="2200" dirty="0" smtClean="0">
                <a:latin typeface="Consolas" panose="020B0609020204030204" pitchFamily="49" charset="0"/>
              </a:rPr>
              <a:t>;</a:t>
            </a:r>
            <a:endParaRPr lang="uk-UA" sz="22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848861"/>
            <a:ext cx="86466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dirty="0" smtClean="0"/>
              <a:t>Рядки-масиви можна редагувати, константні рядки – ні.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47335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Обмін з консоллю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79549" y="1825625"/>
            <a:ext cx="11320530" cy="4351338"/>
          </a:xfrm>
        </p:spPr>
        <p:txBody>
          <a:bodyPr/>
          <a:lstStyle/>
          <a:p>
            <a:r>
              <a:rPr lang="uk-UA" dirty="0" smtClean="0"/>
              <a:t>Уведення:</a:t>
            </a:r>
          </a:p>
          <a:p>
            <a:pPr marL="457200" lvl="1" indent="0">
              <a:buNone/>
            </a:pPr>
            <a:r>
              <a:rPr lang="uk-UA" sz="2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uk-UA" sz="2200" dirty="0" smtClean="0">
                <a:latin typeface="Consolas" panose="020B0609020204030204" pitchFamily="49" charset="0"/>
              </a:rPr>
              <a:t> </a:t>
            </a:r>
            <a:r>
              <a:rPr lang="uk-UA" sz="2200" dirty="0" err="1" smtClean="0">
                <a:latin typeface="Consolas" panose="020B0609020204030204" pitchFamily="49" charset="0"/>
              </a:rPr>
              <a:t>str</a:t>
            </a:r>
            <a:r>
              <a:rPr lang="uk-UA" sz="2200" dirty="0" smtClean="0">
                <a:latin typeface="Consolas" panose="020B0609020204030204" pitchFamily="49" charset="0"/>
              </a:rPr>
              <a:t>[20] = { </a:t>
            </a:r>
            <a:r>
              <a:rPr lang="uk-UA" sz="22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'\0'</a:t>
            </a:r>
            <a:r>
              <a:rPr lang="uk-UA" sz="2200" dirty="0" smtClean="0">
                <a:latin typeface="Consolas" panose="020B0609020204030204" pitchFamily="49" charset="0"/>
              </a:rPr>
              <a:t> };</a:t>
            </a:r>
          </a:p>
          <a:p>
            <a:pPr marL="457200" lvl="1" indent="0">
              <a:buNone/>
            </a:pPr>
            <a:r>
              <a:rPr lang="uk-UA" sz="2200" dirty="0" err="1" smtClean="0">
                <a:latin typeface="Consolas" panose="020B0609020204030204" pitchFamily="49" charset="0"/>
              </a:rPr>
              <a:t>cin</a:t>
            </a:r>
            <a:r>
              <a:rPr lang="uk-UA" sz="2200" dirty="0" smtClean="0">
                <a:latin typeface="Consolas" panose="020B0609020204030204" pitchFamily="49" charset="0"/>
              </a:rPr>
              <a:t> </a:t>
            </a:r>
            <a:r>
              <a:rPr lang="uk-UA" sz="2200" dirty="0" smtClean="0">
                <a:solidFill>
                  <a:srgbClr val="009999"/>
                </a:solidFill>
                <a:latin typeface="Consolas" panose="020B0609020204030204" pitchFamily="49" charset="0"/>
              </a:rPr>
              <a:t>&gt;&gt;</a:t>
            </a:r>
            <a:r>
              <a:rPr lang="uk-UA" sz="2200" dirty="0" smtClean="0">
                <a:latin typeface="Consolas" panose="020B0609020204030204" pitchFamily="49" charset="0"/>
              </a:rPr>
              <a:t> </a:t>
            </a:r>
            <a:r>
              <a:rPr lang="uk-UA" sz="2200" dirty="0" err="1" smtClean="0">
                <a:latin typeface="Consolas" panose="020B0609020204030204" pitchFamily="49" charset="0"/>
              </a:rPr>
              <a:t>str</a:t>
            </a:r>
            <a:r>
              <a:rPr lang="uk-UA" sz="2200" dirty="0" smtClean="0">
                <a:latin typeface="Consolas" panose="020B0609020204030204" pitchFamily="49" charset="0"/>
              </a:rPr>
              <a:t>; </a:t>
            </a:r>
            <a:r>
              <a:rPr lang="uk-UA" sz="2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читання до першого "порожнього" символа</a:t>
            </a:r>
          </a:p>
          <a:p>
            <a:pPr marL="457200" lvl="1" indent="0">
              <a:buNone/>
            </a:pPr>
            <a:r>
              <a:rPr lang="uk-UA" sz="2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таке введення - ризикована дія, бо розмір прочитаного невідомий</a:t>
            </a:r>
          </a:p>
          <a:p>
            <a:r>
              <a:rPr lang="uk-UA" sz="2200" dirty="0" smtClean="0">
                <a:latin typeface="Consolas" panose="020B0609020204030204" pitchFamily="49" charset="0"/>
              </a:rPr>
              <a:t>або:</a:t>
            </a:r>
          </a:p>
          <a:p>
            <a:pPr marL="457200" lvl="1" indent="0">
              <a:buNone/>
            </a:pPr>
            <a:r>
              <a:rPr lang="uk-UA" sz="2200" dirty="0" err="1" smtClean="0">
                <a:latin typeface="Consolas" panose="020B0609020204030204" pitchFamily="49" charset="0"/>
              </a:rPr>
              <a:t>cin.get</a:t>
            </a:r>
            <a:r>
              <a:rPr lang="uk-UA" sz="2200" dirty="0" smtClean="0">
                <a:latin typeface="Consolas" panose="020B0609020204030204" pitchFamily="49" charset="0"/>
              </a:rPr>
              <a:t>(</a:t>
            </a:r>
            <a:r>
              <a:rPr lang="uk-UA" sz="2200" dirty="0" err="1" smtClean="0">
                <a:latin typeface="Consolas" panose="020B0609020204030204" pitchFamily="49" charset="0"/>
              </a:rPr>
              <a:t>str</a:t>
            </a:r>
            <a:r>
              <a:rPr lang="uk-UA" sz="2200" dirty="0">
                <a:latin typeface="Consolas" panose="020B0609020204030204" pitchFamily="49" charset="0"/>
              </a:rPr>
              <a:t>, 20); </a:t>
            </a:r>
            <a:r>
              <a:rPr lang="uk-UA" sz="2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//прочитає </a:t>
            </a:r>
            <a:r>
              <a:rPr lang="uk-UA" sz="2200" dirty="0">
                <a:solidFill>
                  <a:srgbClr val="008000"/>
                </a:solidFill>
                <a:latin typeface="Consolas" panose="020B0609020204030204" pitchFamily="49" charset="0"/>
              </a:rPr>
              <a:t>не більше 19 символів до першого [</a:t>
            </a:r>
            <a:r>
              <a:rPr lang="uk-UA" sz="2200" dirty="0" err="1">
                <a:solidFill>
                  <a:srgbClr val="008000"/>
                </a:solidFill>
                <a:latin typeface="Consolas" panose="020B0609020204030204" pitchFamily="49" charset="0"/>
              </a:rPr>
              <a:t>Enter</a:t>
            </a:r>
            <a:r>
              <a:rPr lang="uk-UA" sz="2200" dirty="0">
                <a:solidFill>
                  <a:srgbClr val="008000"/>
                </a:solidFill>
                <a:latin typeface="Consolas" panose="020B0609020204030204" pitchFamily="49" charset="0"/>
              </a:rPr>
              <a:t>]</a:t>
            </a:r>
          </a:p>
          <a:p>
            <a:pPr marL="457200" lvl="1" indent="0">
              <a:buNone/>
            </a:pPr>
            <a:r>
              <a:rPr lang="uk-UA" sz="2200" dirty="0" err="1" smtClean="0">
                <a:latin typeface="Consolas" panose="020B0609020204030204" pitchFamily="49" charset="0"/>
              </a:rPr>
              <a:t>cin.getline</a:t>
            </a:r>
            <a:r>
              <a:rPr lang="uk-UA" sz="2200" dirty="0" smtClean="0">
                <a:latin typeface="Consolas" panose="020B0609020204030204" pitchFamily="49" charset="0"/>
              </a:rPr>
              <a:t>(</a:t>
            </a:r>
            <a:r>
              <a:rPr lang="uk-UA" sz="2200" dirty="0" err="1" smtClean="0">
                <a:latin typeface="Consolas" panose="020B0609020204030204" pitchFamily="49" charset="0"/>
              </a:rPr>
              <a:t>str</a:t>
            </a:r>
            <a:r>
              <a:rPr lang="uk-UA" sz="2200" dirty="0">
                <a:latin typeface="Consolas" panose="020B0609020204030204" pitchFamily="49" charset="0"/>
              </a:rPr>
              <a:t>, 20); </a:t>
            </a:r>
            <a:r>
              <a:rPr lang="uk-UA" sz="2200" dirty="0">
                <a:solidFill>
                  <a:srgbClr val="008000"/>
                </a:solidFill>
                <a:latin typeface="Consolas" panose="020B0609020204030204" pitchFamily="49" charset="0"/>
              </a:rPr>
              <a:t>// прочитає рядок і забере з потоку [</a:t>
            </a:r>
            <a:r>
              <a:rPr lang="uk-UA" sz="2200" dirty="0" err="1">
                <a:solidFill>
                  <a:srgbClr val="008000"/>
                </a:solidFill>
                <a:latin typeface="Consolas" panose="020B0609020204030204" pitchFamily="49" charset="0"/>
              </a:rPr>
              <a:t>Enter</a:t>
            </a:r>
            <a:r>
              <a:rPr lang="uk-UA" sz="2200" dirty="0">
                <a:solidFill>
                  <a:srgbClr val="008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uk-UA" sz="2600" dirty="0" smtClean="0">
                <a:latin typeface="Consolas" panose="020B0609020204030204" pitchFamily="49" charset="0"/>
              </a:rPr>
              <a:t>Виведення</a:t>
            </a:r>
          </a:p>
          <a:p>
            <a:pPr marL="457200" lvl="1" indent="0">
              <a:buNone/>
            </a:pPr>
            <a:r>
              <a:rPr lang="en-US" sz="2200" dirty="0" err="1" smtClean="0">
                <a:latin typeface="Consolas" panose="020B0609020204030204" pitchFamily="49" charset="0"/>
              </a:rPr>
              <a:t>cout</a:t>
            </a:r>
            <a:r>
              <a:rPr lang="en-US" sz="2200" dirty="0" smtClean="0"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9999"/>
                </a:solidFill>
                <a:latin typeface="Consolas" panose="020B0609020204030204" pitchFamily="49" charset="0"/>
              </a:rPr>
              <a:t>&lt;&lt;</a:t>
            </a:r>
            <a:r>
              <a:rPr lang="en-US" sz="2200" dirty="0" smtClean="0">
                <a:latin typeface="Consolas" panose="020B0609020204030204" pitchFamily="49" charset="0"/>
              </a:rPr>
              <a:t> </a:t>
            </a:r>
            <a:r>
              <a:rPr lang="en-US" sz="2200" dirty="0" err="1" smtClean="0">
                <a:latin typeface="Consolas" panose="020B0609020204030204" pitchFamily="49" charset="0"/>
              </a:rPr>
              <a:t>str</a:t>
            </a:r>
            <a:r>
              <a:rPr lang="en-US" sz="2200" dirty="0" smtClean="0">
                <a:latin typeface="Consolas" panose="020B0609020204030204" pitchFamily="49" charset="0"/>
              </a:rPr>
              <a:t>;</a:t>
            </a:r>
            <a:endParaRPr lang="uk-UA" sz="2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081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Запитання</a:t>
            </a:r>
            <a:endParaRPr lang="uk-UA" dirty="0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1"/>
          </p:nvPr>
        </p:nvSpPr>
        <p:spPr>
          <a:xfrm>
            <a:off x="631065" y="1825625"/>
            <a:ext cx="5388735" cy="4351338"/>
          </a:xfrm>
        </p:spPr>
        <p:txBody>
          <a:bodyPr>
            <a:normAutofit/>
          </a:bodyPr>
          <a:lstStyle/>
          <a:p>
            <a:r>
              <a:rPr lang="uk-UA" sz="2600" dirty="0" smtClean="0"/>
              <a:t>Як програма зберігає значення?</a:t>
            </a:r>
          </a:p>
          <a:p>
            <a:r>
              <a:rPr lang="uk-UA" sz="2600" dirty="0" smtClean="0">
                <a:solidFill>
                  <a:srgbClr val="000099"/>
                </a:solidFill>
              </a:rPr>
              <a:t>Як оголосити 100 різних імен?</a:t>
            </a:r>
          </a:p>
          <a:p>
            <a:r>
              <a:rPr lang="uk-UA" sz="2600" dirty="0" smtClean="0">
                <a:solidFill>
                  <a:srgbClr val="7030A0"/>
                </a:solidFill>
              </a:rPr>
              <a:t>Як перебирати імена змінних?</a:t>
            </a:r>
            <a:endParaRPr lang="en-US" sz="2600" dirty="0" smtClean="0">
              <a:solidFill>
                <a:srgbClr val="7030A0"/>
              </a:solidFill>
            </a:endParaRPr>
          </a:p>
          <a:p>
            <a:r>
              <a:rPr lang="uk-UA" sz="2600" dirty="0" smtClean="0">
                <a:solidFill>
                  <a:srgbClr val="C00000"/>
                </a:solidFill>
              </a:rPr>
              <a:t>Як автоматизувати перебір?</a:t>
            </a:r>
          </a:p>
          <a:p>
            <a:r>
              <a:rPr lang="uk-UA" sz="2600" dirty="0" smtClean="0">
                <a:solidFill>
                  <a:schemeClr val="accent2">
                    <a:lumMod val="50000"/>
                  </a:schemeClr>
                </a:solidFill>
              </a:rPr>
              <a:t>Чи є «індексовані імена»?</a:t>
            </a:r>
          </a:p>
          <a:p>
            <a:r>
              <a:rPr lang="uk-UA" sz="2600" dirty="0" smtClean="0"/>
              <a:t>Що таке масив?</a:t>
            </a:r>
            <a:endParaRPr lang="uk-UA" sz="2600" dirty="0"/>
          </a:p>
        </p:txBody>
      </p:sp>
      <p:sp>
        <p:nvSpPr>
          <p:cNvPr id="5" name="Місце для вмісту 4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766515" cy="4652448"/>
          </a:xfrm>
        </p:spPr>
        <p:txBody>
          <a:bodyPr>
            <a:normAutofit/>
          </a:bodyPr>
          <a:lstStyle/>
          <a:p>
            <a:r>
              <a:rPr lang="uk-UA" sz="2600" dirty="0" smtClean="0"/>
              <a:t>Наприклад, у змінній </a:t>
            </a:r>
            <a:r>
              <a:rPr lang="uk-UA" sz="2600" i="1" dirty="0" smtClean="0"/>
              <a:t>а</a:t>
            </a:r>
            <a:endParaRPr lang="uk-UA" sz="2600" dirty="0" smtClean="0"/>
          </a:p>
          <a:p>
            <a:r>
              <a:rPr lang="uk-UA" sz="2600" dirty="0" smtClean="0">
                <a:solidFill>
                  <a:srgbClr val="000099"/>
                </a:solidFill>
              </a:rPr>
              <a:t>Наприклад, </a:t>
            </a:r>
            <a:r>
              <a:rPr lang="uk-UA" sz="2600" i="1" dirty="0" smtClean="0">
                <a:solidFill>
                  <a:srgbClr val="000099"/>
                </a:solidFill>
              </a:rPr>
              <a:t>а1, а2, …, а100</a:t>
            </a:r>
            <a:endParaRPr lang="uk-UA" sz="2600" dirty="0" smtClean="0">
              <a:solidFill>
                <a:srgbClr val="000099"/>
              </a:solidFill>
            </a:endParaRPr>
          </a:p>
          <a:p>
            <a:r>
              <a:rPr lang="uk-UA" sz="2600" dirty="0" smtClean="0">
                <a:solidFill>
                  <a:srgbClr val="7030A0"/>
                </a:solidFill>
              </a:rPr>
              <a:t>Вручну: </a:t>
            </a:r>
            <a:r>
              <a:rPr lang="en-US" sz="2600" i="1" dirty="0" smtClean="0">
                <a:solidFill>
                  <a:srgbClr val="7030A0"/>
                </a:solidFill>
              </a:rPr>
              <a:t>S+=a1; S+=a2; …</a:t>
            </a:r>
            <a:endParaRPr lang="en-US" sz="2600" dirty="0" smtClean="0">
              <a:solidFill>
                <a:srgbClr val="7030A0"/>
              </a:solidFill>
            </a:endParaRPr>
          </a:p>
          <a:p>
            <a:r>
              <a:rPr lang="uk-UA" sz="2600" dirty="0" smtClean="0">
                <a:solidFill>
                  <a:srgbClr val="C00000"/>
                </a:solidFill>
              </a:rPr>
              <a:t>Потрібні номери (індекси)</a:t>
            </a:r>
          </a:p>
          <a:p>
            <a:r>
              <a:rPr lang="uk-UA" sz="2600" dirty="0" smtClean="0">
                <a:solidFill>
                  <a:schemeClr val="accent2">
                    <a:lumMod val="50000"/>
                  </a:schemeClr>
                </a:solidFill>
              </a:rPr>
              <a:t>Так, елементи масиву</a:t>
            </a:r>
          </a:p>
          <a:p>
            <a:r>
              <a:rPr lang="uk-UA" sz="2400" dirty="0" smtClean="0"/>
              <a:t>Іменована послідовність фіксованого </a:t>
            </a:r>
            <a:r>
              <a:rPr lang="uk-UA" sz="2400" dirty="0"/>
              <a:t>розміру </a:t>
            </a:r>
            <a:r>
              <a:rPr lang="uk-UA" sz="2400" dirty="0" smtClean="0"/>
              <a:t>однотипних </a:t>
            </a:r>
            <a:r>
              <a:rPr lang="uk-UA" sz="2400" dirty="0"/>
              <a:t>елементів, </a:t>
            </a:r>
            <a:r>
              <a:rPr lang="uk-UA" sz="2400" dirty="0" smtClean="0"/>
              <a:t>що зберігаються </a:t>
            </a:r>
            <a:r>
              <a:rPr lang="uk-UA" sz="2400" dirty="0"/>
              <a:t>в </a:t>
            </a:r>
            <a:r>
              <a:rPr lang="uk-UA" sz="2400" dirty="0" smtClean="0"/>
              <a:t>суміжних нумерованих </a:t>
            </a:r>
            <a:r>
              <a:rPr lang="uk-UA" sz="2400" dirty="0"/>
              <a:t>комірках пам’яті</a:t>
            </a:r>
          </a:p>
        </p:txBody>
      </p:sp>
    </p:spTree>
    <p:extLst>
      <p:ext uri="{BB962C8B-B14F-4D97-AF65-F5344CB8AC3E}">
        <p14:creationId xmlns:p14="http://schemas.microsoft.com/office/powerpoint/2010/main" val="19018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Оголошення одновимірного масиву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16843"/>
          </a:xfrm>
        </p:spPr>
        <p:txBody>
          <a:bodyPr/>
          <a:lstStyle/>
          <a:p>
            <a:r>
              <a:rPr lang="uk-UA" dirty="0" smtClean="0"/>
              <a:t>Схема:</a:t>
            </a:r>
          </a:p>
          <a:p>
            <a:pPr marL="457200" lvl="1" indent="0">
              <a:buNone/>
            </a:pPr>
            <a:r>
              <a:rPr lang="uk-UA" dirty="0" err="1">
                <a:solidFill>
                  <a:srgbClr val="000099"/>
                </a:solidFill>
                <a:latin typeface="Consolas" panose="020B0609020204030204" pitchFamily="49" charset="0"/>
              </a:rPr>
              <a:t>ім’я_типу_елемента</a:t>
            </a:r>
            <a:r>
              <a:rPr lang="uk-UA" dirty="0">
                <a:latin typeface="Consolas" panose="020B0609020204030204" pitchFamily="49" charset="0"/>
              </a:rPr>
              <a:t> </a:t>
            </a:r>
            <a:r>
              <a:rPr lang="uk-UA" dirty="0" err="1">
                <a:latin typeface="Consolas" panose="020B0609020204030204" pitchFamily="49" charset="0"/>
              </a:rPr>
              <a:t>ім’я_масиву</a:t>
            </a:r>
            <a:r>
              <a:rPr lang="uk-UA" dirty="0">
                <a:latin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</a:rPr>
              <a:t>[</a:t>
            </a:r>
            <a:r>
              <a:rPr lang="uk-UA" dirty="0">
                <a:solidFill>
                  <a:srgbClr val="C00000"/>
                </a:solidFill>
                <a:latin typeface="Consolas" panose="020B0609020204030204" pitchFamily="49" charset="0"/>
              </a:rPr>
              <a:t>розмір</a:t>
            </a:r>
            <a:r>
              <a:rPr lang="ru-RU" dirty="0" smtClean="0">
                <a:latin typeface="Consolas" panose="020B0609020204030204" pitchFamily="49" charset="0"/>
              </a:rPr>
              <a:t>];</a:t>
            </a:r>
          </a:p>
          <a:p>
            <a:pPr marL="457200" lvl="1" indent="0">
              <a:buNone/>
            </a:pPr>
            <a:endParaRPr lang="uk-UA" dirty="0">
              <a:latin typeface="Consolas" panose="020B0609020204030204" pitchFamily="49" charset="0"/>
            </a:endParaRPr>
          </a:p>
          <a:p>
            <a:pPr lvl="1"/>
            <a:r>
              <a:rPr lang="uk-UA" i="1" dirty="0" err="1" smtClean="0"/>
              <a:t>ім</a:t>
            </a:r>
            <a:r>
              <a:rPr lang="en-US" i="1" dirty="0" smtClean="0"/>
              <a:t>’</a:t>
            </a:r>
            <a:r>
              <a:rPr lang="uk-UA" i="1" dirty="0" smtClean="0"/>
              <a:t>я типу</a:t>
            </a:r>
            <a:r>
              <a:rPr lang="uk-UA" dirty="0" smtClean="0"/>
              <a:t> – довільний відомий тип даних, наприклад, </a:t>
            </a:r>
            <a:r>
              <a:rPr lang="en-US" i="1" dirty="0" smtClean="0"/>
              <a:t>double</a:t>
            </a:r>
            <a:endParaRPr lang="uk-UA" i="1" dirty="0" smtClean="0"/>
          </a:p>
          <a:p>
            <a:pPr lvl="1"/>
            <a:r>
              <a:rPr lang="uk-UA" i="1" dirty="0" smtClean="0"/>
              <a:t>розмір</a:t>
            </a:r>
            <a:r>
              <a:rPr lang="uk-UA" dirty="0" smtClean="0"/>
              <a:t> </a:t>
            </a:r>
            <a:r>
              <a:rPr lang="uk-UA" dirty="0"/>
              <a:t>– константа, або константний вираз, значення якого може </a:t>
            </a:r>
            <a:r>
              <a:rPr lang="uk-UA" dirty="0" smtClean="0"/>
              <a:t>визначити компілятор</a:t>
            </a:r>
            <a:endParaRPr lang="en-US" dirty="0" smtClean="0"/>
          </a:p>
          <a:p>
            <a:pPr lvl="1"/>
            <a:r>
              <a:rPr lang="uk-UA" dirty="0"/>
              <a:t>Індексація елементів масиву починається з </a:t>
            </a:r>
            <a:r>
              <a:rPr lang="uk-UA" dirty="0" smtClean="0"/>
              <a:t>нуля</a:t>
            </a:r>
            <a:endParaRPr lang="en-US" dirty="0" smtClean="0"/>
          </a:p>
          <a:p>
            <a:pPr lvl="1"/>
            <a:r>
              <a:rPr lang="uk-UA" dirty="0"/>
              <a:t>Індекс елемента можна задавати </a:t>
            </a:r>
            <a:r>
              <a:rPr lang="uk-UA" dirty="0" smtClean="0"/>
              <a:t>виразом</a:t>
            </a:r>
            <a:endParaRPr lang="en-US" dirty="0" smtClean="0"/>
          </a:p>
          <a:p>
            <a:r>
              <a:rPr lang="uk-UA" dirty="0" smtClean="0"/>
              <a:t>Наприклад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0099"/>
                </a:solidFill>
                <a:latin typeface="Consolas" panose="020B0609020204030204" pitchFamily="49" charset="0"/>
              </a:rPr>
              <a:t>double</a:t>
            </a:r>
            <a:r>
              <a:rPr lang="en-US" dirty="0" smtClean="0">
                <a:latin typeface="Consolas" panose="020B0609020204030204" pitchFamily="49" charset="0"/>
              </a:rPr>
              <a:t> a[100]; </a:t>
            </a:r>
            <a:r>
              <a:rPr lang="en-US" dirty="0" err="1" smtClean="0">
                <a:latin typeface="Consolas" panose="020B0609020204030204" pitchFamily="49" charset="0"/>
              </a:rPr>
              <a:t>cin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9999"/>
                </a:solidFill>
                <a:latin typeface="Consolas" panose="020B0609020204030204" pitchFamily="49" charset="0"/>
              </a:rPr>
              <a:t>&gt;&gt;</a:t>
            </a:r>
            <a:r>
              <a:rPr lang="en-US" dirty="0" smtClean="0">
                <a:latin typeface="Consolas" panose="020B0609020204030204" pitchFamily="49" charset="0"/>
              </a:rPr>
              <a:t> a[0];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a[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 = a[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– 1] + 5;</a:t>
            </a:r>
            <a:endParaRPr lang="uk-UA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79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3821"/>
          </a:xfrm>
        </p:spPr>
        <p:txBody>
          <a:bodyPr/>
          <a:lstStyle/>
          <a:p>
            <a:r>
              <a:rPr lang="uk-UA" dirty="0" smtClean="0"/>
              <a:t>Програма</a:t>
            </a:r>
            <a:endParaRPr lang="uk-UA" dirty="0"/>
          </a:p>
        </p:txBody>
      </p:sp>
      <p:sp>
        <p:nvSpPr>
          <p:cNvPr id="4" name="Прямокутник 3"/>
          <p:cNvSpPr/>
          <p:nvPr/>
        </p:nvSpPr>
        <p:spPr>
          <a:xfrm>
            <a:off x="838200" y="1068946"/>
            <a:ext cx="989097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uk-UA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Приклад 1. Обчислення середнього арифметичного та дисперсії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[100]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</a:t>
            </a:r>
            <a:r>
              <a:rPr lang="uk-UA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масив для зберігання заданих чисел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uk-UA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уведення заданих величин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uk-UA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Input</a:t>
            </a:r>
            <a:r>
              <a:rPr lang="uk-UA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100 </a:t>
            </a:r>
            <a:r>
              <a:rPr lang="uk-UA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numbers</a:t>
            </a:r>
            <a:r>
              <a:rPr lang="uk-UA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one by one</a:t>
            </a:r>
            <a:r>
              <a:rPr lang="uk-UA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"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 = 0; i &lt;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100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++i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uk-UA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cin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  </a:t>
            </a:r>
            <a:r>
              <a:rPr lang="uk-UA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прочитати з клавіатури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uk-UA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обчислення середнього арифметичного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0.0;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 = 0; i &lt;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100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++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i)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/= 100;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uk-UA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обчислення дисперсії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.0;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 = 0; i &lt;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100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++i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pow(a[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 – S, 2)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/= 100;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variance</a:t>
            </a:r>
            <a:r>
              <a:rPr lang="uk-UA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"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 </a:t>
            </a:r>
            <a:r>
              <a:rPr lang="uk-UA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uk-UA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виведення отриманих результатів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average</a:t>
            </a:r>
            <a:r>
              <a:rPr lang="uk-UA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"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 </a:t>
            </a:r>
            <a:r>
              <a:rPr lang="uk-UA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nvariance</a:t>
            </a:r>
            <a:r>
              <a:rPr lang="uk-UA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"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 </a:t>
            </a:r>
            <a:r>
              <a:rPr lang="uk-UA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8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27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Оголошення іменованих констант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47885"/>
          </a:xfrm>
        </p:spPr>
        <p:txBody>
          <a:bodyPr/>
          <a:lstStyle/>
          <a:p>
            <a:r>
              <a:rPr lang="uk-UA" dirty="0" smtClean="0"/>
              <a:t>Схема</a:t>
            </a:r>
          </a:p>
          <a:p>
            <a:pPr lvl="1"/>
            <a:r>
              <a:rPr lang="uk-UA" dirty="0" err="1"/>
              <a:t>const</a:t>
            </a:r>
            <a:r>
              <a:rPr lang="uk-UA" dirty="0"/>
              <a:t> &lt;тип&gt; &lt;ім’я&gt; = &lt;</a:t>
            </a:r>
            <a:r>
              <a:rPr lang="uk-UA" dirty="0" err="1"/>
              <a:t>ініціалізатор</a:t>
            </a:r>
            <a:r>
              <a:rPr lang="uk-UA" dirty="0"/>
              <a:t>&gt;; </a:t>
            </a:r>
            <a:r>
              <a:rPr lang="uk-UA" dirty="0">
                <a:solidFill>
                  <a:srgbClr val="008000"/>
                </a:solidFill>
              </a:rPr>
              <a:t>// </a:t>
            </a:r>
            <a:r>
              <a:rPr lang="uk-UA" dirty="0" err="1">
                <a:solidFill>
                  <a:srgbClr val="008000"/>
                </a:solidFill>
              </a:rPr>
              <a:t>ініціалізатор</a:t>
            </a:r>
            <a:r>
              <a:rPr lang="uk-UA" dirty="0">
                <a:solidFill>
                  <a:srgbClr val="008000"/>
                </a:solidFill>
              </a:rPr>
              <a:t> – обов’язковий</a:t>
            </a:r>
            <a:endParaRPr lang="uk-UA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uk-UA" dirty="0" smtClean="0"/>
          </a:p>
          <a:p>
            <a:r>
              <a:rPr lang="uk-UA" dirty="0" smtClean="0"/>
              <a:t>Приклади</a:t>
            </a:r>
            <a:endParaRPr lang="uk-UA" dirty="0"/>
          </a:p>
        </p:txBody>
      </p:sp>
      <p:sp>
        <p:nvSpPr>
          <p:cNvPr id="4" name="Прямокутник 3"/>
          <p:cNvSpPr/>
          <p:nvPr/>
        </p:nvSpPr>
        <p:spPr>
          <a:xfrm>
            <a:off x="838200" y="3908447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 int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 = 10;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 int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size = 25;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 char 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delimiter =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'\t'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en-US" sz="2000" dirty="0">
                <a:solidFill>
                  <a:srgbClr val="0033CC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 double</a:t>
            </a: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eps = 1.e-12;</a:t>
            </a:r>
            <a:endParaRPr lang="uk-UA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482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3821"/>
          </a:xfrm>
        </p:spPr>
        <p:txBody>
          <a:bodyPr/>
          <a:lstStyle/>
          <a:p>
            <a:r>
              <a:rPr lang="uk-UA" dirty="0" smtClean="0"/>
              <a:t>Програма</a:t>
            </a:r>
            <a:endParaRPr lang="uk-UA" dirty="0"/>
          </a:p>
        </p:txBody>
      </p:sp>
      <p:sp>
        <p:nvSpPr>
          <p:cNvPr id="4" name="Прямокутник 3"/>
          <p:cNvSpPr/>
          <p:nvPr/>
        </p:nvSpPr>
        <p:spPr>
          <a:xfrm>
            <a:off x="838200" y="1068946"/>
            <a:ext cx="989097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uk-UA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Приклад 1. Обчислення середнього арифметичного та дисперсії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[100]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</a:t>
            </a:r>
            <a:r>
              <a:rPr lang="uk-UA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масив для зберігання заданих чисел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uk-UA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уведення заданих величин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uk-UA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Input</a:t>
            </a:r>
            <a:r>
              <a:rPr lang="uk-UA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100 </a:t>
            </a:r>
            <a:r>
              <a:rPr lang="uk-UA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numbers</a:t>
            </a:r>
            <a:r>
              <a:rPr lang="uk-UA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one by one</a:t>
            </a:r>
            <a:r>
              <a:rPr lang="uk-UA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"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 = 0; i &lt;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100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++i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uk-UA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cin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  </a:t>
            </a:r>
            <a:r>
              <a:rPr lang="uk-UA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прочитати з клавіатури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uk-UA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обчислення середнього арифметичного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0.0;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 = 0; i &lt;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100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++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i)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/= 100;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uk-UA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обчислення дисперсії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.0;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 = 0; i &lt;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100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++i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pow(a[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 – S, 2)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/= 100;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uk-UA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виведення отриманих результатів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average</a:t>
            </a:r>
            <a:r>
              <a:rPr lang="uk-UA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"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 </a:t>
            </a:r>
            <a:r>
              <a:rPr lang="uk-UA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nvariance</a:t>
            </a:r>
            <a:r>
              <a:rPr lang="uk-UA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"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 </a:t>
            </a:r>
            <a:r>
              <a:rPr lang="uk-UA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8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84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3821"/>
          </a:xfrm>
        </p:spPr>
        <p:txBody>
          <a:bodyPr/>
          <a:lstStyle/>
          <a:p>
            <a:r>
              <a:rPr lang="uk-UA" dirty="0" smtClean="0"/>
              <a:t>Програма</a:t>
            </a:r>
            <a:endParaRPr lang="uk-UA" dirty="0"/>
          </a:p>
        </p:txBody>
      </p:sp>
      <p:sp>
        <p:nvSpPr>
          <p:cNvPr id="4" name="Прямокутник 3"/>
          <p:cNvSpPr/>
          <p:nvPr/>
        </p:nvSpPr>
        <p:spPr>
          <a:xfrm>
            <a:off x="838200" y="1068946"/>
            <a:ext cx="989097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 int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10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  </a:t>
            </a:r>
            <a:r>
              <a:rPr lang="uk-UA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розмір задачі</a:t>
            </a:r>
            <a:endParaRPr lang="uk-UA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</a:t>
            </a:r>
            <a:r>
              <a:rPr lang="uk-UA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масив для зберігання заданих чисел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uk-UA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уведення заданих величин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uk-UA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Input</a:t>
            </a:r>
            <a:r>
              <a:rPr lang="uk-UA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" </a:t>
            </a:r>
            <a:r>
              <a:rPr lang="uk-UA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 </a:t>
            </a:r>
            <a:r>
              <a:rPr lang="uk-UA" dirty="0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 </a:t>
            </a:r>
            <a:r>
              <a:rPr lang="uk-UA" dirty="0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</a:t>
            </a:r>
            <a:r>
              <a:rPr lang="uk-UA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numbers</a:t>
            </a:r>
            <a:r>
              <a:rPr lang="uk-UA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one by one</a:t>
            </a:r>
            <a:r>
              <a:rPr lang="uk-UA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"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 = 0; i &lt;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++i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uk-UA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cin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uk-UA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прочитати з клавіатури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uk-UA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обчислення середнього арифметичного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0.0;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 = 0; i &lt;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++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i)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/=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uk-UA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обчислення дисперсії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.0;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 = 0; i &lt;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++i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pow(a[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 – S, 2)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/=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</a:t>
            </a:r>
            <a:r>
              <a:rPr lang="uk-UA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 smtClean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uk-UA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виведення отриманих результатів</a:t>
            </a:r>
            <a:endParaRPr lang="uk-UA" sz="28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uk-UA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average</a:t>
            </a:r>
            <a:r>
              <a:rPr lang="uk-UA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"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 </a:t>
            </a:r>
            <a:r>
              <a:rPr lang="uk-UA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nvariance</a:t>
            </a:r>
            <a:r>
              <a:rPr lang="uk-UA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"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 </a:t>
            </a:r>
            <a:r>
              <a:rPr lang="uk-UA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uk-UA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uk-UA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uk-UA" sz="28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13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Тип перелік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Тип</a:t>
            </a:r>
            <a:r>
              <a:rPr lang="uk-UA" dirty="0"/>
              <a:t>, оголошений програмістом, що містить скінченну послідовність іменованих </a:t>
            </a:r>
            <a:r>
              <a:rPr lang="uk-UA" dirty="0" smtClean="0"/>
              <a:t>значень</a:t>
            </a:r>
          </a:p>
          <a:p>
            <a:r>
              <a:rPr lang="uk-UA" dirty="0" smtClean="0"/>
              <a:t>Схема</a:t>
            </a:r>
          </a:p>
          <a:p>
            <a:pPr marL="457200" lvl="1" indent="0">
              <a:buNone/>
            </a:pPr>
            <a:r>
              <a:rPr lang="uk-UA" dirty="0"/>
              <a:t>enum &lt;</a:t>
            </a:r>
            <a:r>
              <a:rPr lang="uk-UA" dirty="0" err="1"/>
              <a:t>nameOfType</a:t>
            </a:r>
            <a:r>
              <a:rPr lang="uk-UA" dirty="0"/>
              <a:t>&gt; {constant1, constant2, ...};</a:t>
            </a:r>
            <a:endParaRPr lang="uk-UA" dirty="0">
              <a:latin typeface="Consolas" panose="020B0609020204030204" pitchFamily="49" charset="0"/>
            </a:endParaRPr>
          </a:p>
          <a:p>
            <a:r>
              <a:rPr lang="uk-UA" dirty="0" smtClean="0"/>
              <a:t>В основі – цілий тип</a:t>
            </a:r>
          </a:p>
          <a:p>
            <a:pPr lvl="1"/>
            <a:r>
              <a:rPr lang="uk-UA" dirty="0"/>
              <a:t>constant1 == 0, constant2 == 1, ...</a:t>
            </a:r>
            <a:endParaRPr lang="uk-UA" dirty="0">
              <a:latin typeface="Consolas" panose="020B0609020204030204" pitchFamily="49" charset="0"/>
            </a:endParaRPr>
          </a:p>
          <a:p>
            <a:r>
              <a:rPr lang="uk-UA" dirty="0" smtClean="0"/>
              <a:t>Числовий код константи можна вказати явно</a:t>
            </a:r>
          </a:p>
          <a:p>
            <a:r>
              <a:rPr lang="uk-UA" dirty="0" smtClean="0"/>
              <a:t>Ім'я типу не обов'язкове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1232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A14E44D7845C3241A2E44E8A5A3FC17A" ma:contentTypeVersion="2" ma:contentTypeDescription="Створення нового документа." ma:contentTypeScope="" ma:versionID="a162f9bb5cb8d38d64aa24cb93174b4d">
  <xsd:schema xmlns:xsd="http://www.w3.org/2001/XMLSchema" xmlns:xs="http://www.w3.org/2001/XMLSchema" xmlns:p="http://schemas.microsoft.com/office/2006/metadata/properties" xmlns:ns2="25d737a7-c131-4a45-b9e4-5da3437502eb" targetNamespace="http://schemas.microsoft.com/office/2006/metadata/properties" ma:root="true" ma:fieldsID="c869dd3b79f1c645b98caaad44aee1fa" ns2:_="">
    <xsd:import namespace="25d737a7-c131-4a45-b9e4-5da3437502e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d737a7-c131-4a45-b9e4-5da3437502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907DE9D-36A0-4900-B7A1-FF4E23DA6E78}"/>
</file>

<file path=customXml/itemProps2.xml><?xml version="1.0" encoding="utf-8"?>
<ds:datastoreItem xmlns:ds="http://schemas.openxmlformats.org/officeDocument/2006/customXml" ds:itemID="{8573AD18-E904-4CA2-91FA-52785579590C}"/>
</file>

<file path=customXml/itemProps3.xml><?xml version="1.0" encoding="utf-8"?>
<ds:datastoreItem xmlns:ds="http://schemas.openxmlformats.org/officeDocument/2006/customXml" ds:itemID="{240E662C-6AE7-4AE9-A113-22408AAA7AB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1509</TotalTime>
  <Words>1835</Words>
  <Application>Microsoft Office PowerPoint</Application>
  <PresentationFormat>Широкий екран</PresentationFormat>
  <Paragraphs>373</Paragraphs>
  <Slides>28</Slides>
  <Notes>0</Notes>
  <HiddenSlides>0</HiddenSlides>
  <MMClips>0</MMClips>
  <ScaleCrop>false</ScaleCrop>
  <HeadingPairs>
    <vt:vector size="8" baseType="variant">
      <vt:variant>
        <vt:lpstr>Використані шрифти</vt:lpstr>
      </vt:variant>
      <vt:variant>
        <vt:i4>6</vt:i4>
      </vt:variant>
      <vt:variant>
        <vt:lpstr>Тема</vt:lpstr>
      </vt:variant>
      <vt:variant>
        <vt:i4>1</vt:i4>
      </vt:variant>
      <vt:variant>
        <vt:lpstr>Вбудовані сервери OLE</vt:lpstr>
      </vt:variant>
      <vt:variant>
        <vt:i4>1</vt:i4>
      </vt:variant>
      <vt:variant>
        <vt:lpstr>Заголовки слайдів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Cambria</vt:lpstr>
      <vt:lpstr>Consolas</vt:lpstr>
      <vt:lpstr>Times New Roman</vt:lpstr>
      <vt:lpstr>Тема Office</vt:lpstr>
      <vt:lpstr>Equation</vt:lpstr>
      <vt:lpstr>Лекція 4. Програмування</vt:lpstr>
      <vt:lpstr>Задача</vt:lpstr>
      <vt:lpstr>Запитання</vt:lpstr>
      <vt:lpstr>Оголошення одновимірного масиву</vt:lpstr>
      <vt:lpstr>Програма</vt:lpstr>
      <vt:lpstr>Оголошення іменованих констант</vt:lpstr>
      <vt:lpstr>Програма</vt:lpstr>
      <vt:lpstr>Програма</vt:lpstr>
      <vt:lpstr>Тип перелік</vt:lpstr>
      <vt:lpstr>Приклади</vt:lpstr>
      <vt:lpstr>Загальна структура оголошення імені</vt:lpstr>
      <vt:lpstr>Загальна структура оголошення імені</vt:lpstr>
      <vt:lpstr>Загальна структура оголошення імені</vt:lpstr>
      <vt:lpstr>Загальна структура оголошення імені</vt:lpstr>
      <vt:lpstr>Загальна структура оголошення імені</vt:lpstr>
      <vt:lpstr>Загальна структура оголошення імені</vt:lpstr>
      <vt:lpstr>Загальна структура оголошення імені</vt:lpstr>
      <vt:lpstr>Загальна структура оголошення імені</vt:lpstr>
      <vt:lpstr>Загальна структура оголошення імені</vt:lpstr>
      <vt:lpstr>Створення синонімів типу</vt:lpstr>
      <vt:lpstr>Оголошення одновимірного масиву</vt:lpstr>
      <vt:lpstr>Структура пам'яті масиву</vt:lpstr>
      <vt:lpstr>Оголошення багатовимірного масиву</vt:lpstr>
      <vt:lpstr>Введення масиву</vt:lpstr>
      <vt:lpstr>Виведення масиву</vt:lpstr>
      <vt:lpstr>Рядки</vt:lpstr>
      <vt:lpstr>Оголошення рядків</vt:lpstr>
      <vt:lpstr>Обмін з консоллю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Лекція 1. Програмування</dc:title>
  <dc:creator>Serg</dc:creator>
  <cp:lastModifiedBy>Serg</cp:lastModifiedBy>
  <cp:revision>106</cp:revision>
  <dcterms:created xsi:type="dcterms:W3CDTF">2020-09-15T18:15:25Z</dcterms:created>
  <dcterms:modified xsi:type="dcterms:W3CDTF">2020-10-07T06:57:16Z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0x010100A14E44D7845C3241A2E44E8A5A3FC17A</vt:lpwstr>
  </property>
</Properties>
</file>