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99FF99"/>
    <a:srgbClr val="008000"/>
    <a:srgbClr val="0033CC"/>
    <a:srgbClr val="0099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07.05.2021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982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07.05.2021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727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07.05.2021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305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07.05.2021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858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07.05.2021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34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07.05.2021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316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07.05.2021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4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07.05.2021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85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07.05.2021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485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07.05.2021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763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DD9-324D-4E21-930E-8D5B96A606E0}" type="datetimeFigureOut">
              <a:rPr lang="uk-UA" smtClean="0"/>
              <a:t>07.05.2021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769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ADD9-324D-4E21-930E-8D5B96A606E0}" type="datetimeFigureOut">
              <a:rPr lang="uk-UA" smtClean="0"/>
              <a:t>07.05.2021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78501-A4C0-4DFE-936E-DA3BB12DA4E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536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Характеристики класу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197735" y="3602038"/>
            <a:ext cx="9796530" cy="1910120"/>
          </a:xfrm>
        </p:spPr>
        <p:txBody>
          <a:bodyPr>
            <a:normAutofit/>
          </a:bodyPr>
          <a:lstStyle/>
          <a:p>
            <a:pPr algn="l"/>
            <a:r>
              <a:rPr lang="uk-UA" dirty="0" smtClean="0"/>
              <a:t>Шаблон класу «Закусочна». Характеристики класів гостей, політики поведінки</a:t>
            </a:r>
          </a:p>
          <a:p>
            <a:pPr algn="l"/>
            <a:r>
              <a:rPr lang="uk-UA" dirty="0" smtClean="0"/>
              <a:t>Характеристики послідовних контейнерів для шаблону виведення в потік</a:t>
            </a:r>
          </a:p>
          <a:p>
            <a:pPr algn="l"/>
            <a:r>
              <a:rPr lang="ru-RU" dirty="0"/>
              <a:t>Характеристики </a:t>
            </a:r>
            <a:r>
              <a:rPr lang="ru-RU" dirty="0" err="1"/>
              <a:t>символів</a:t>
            </a:r>
            <a:r>
              <a:rPr lang="ru-RU" dirty="0"/>
              <a:t> рядка. Рядок, </a:t>
            </a:r>
            <a:r>
              <a:rPr lang="ru-RU" dirty="0" err="1"/>
              <a:t>нечутливий</a:t>
            </a:r>
            <a:r>
              <a:rPr lang="ru-RU" dirty="0"/>
              <a:t> до </a:t>
            </a:r>
            <a:r>
              <a:rPr lang="ru-RU" dirty="0" err="1"/>
              <a:t>регістра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200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екземпляра закусочної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1820910"/>
            <a:ext cx="10161430" cy="3816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uk-UA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uk-UA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різноманітні гості закусочних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Boy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boy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Mathew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A(3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швидке створення закусочних відповідно до типу гостя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BearCorner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Boy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C1(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boy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BearCorner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C2(A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endParaRPr lang="uk-UA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С1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.entertain();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C2.entertain();</a:t>
            </a:r>
          </a:p>
          <a:p>
            <a:pPr>
              <a:spcAft>
                <a:spcPts val="0"/>
              </a:spcAft>
            </a:pP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Процес створення </a:t>
            </a:r>
            <a:r>
              <a:rPr lang="en-US" sz="4000" i="1" dirty="0" err="1"/>
              <a:t>BearCorner</a:t>
            </a:r>
            <a:r>
              <a:rPr lang="en-US" sz="4000" i="1" dirty="0"/>
              <a:t>&lt;Boy</a:t>
            </a:r>
            <a:r>
              <a:rPr lang="en-US" sz="4000" i="1" dirty="0" smtClean="0"/>
              <a:t>&gt;</a:t>
            </a:r>
            <a:r>
              <a:rPr lang="uk-UA" sz="4000" dirty="0" smtClean="0"/>
              <a:t> </a:t>
            </a:r>
            <a:r>
              <a:rPr lang="uk-UA" sz="4000" i="1" dirty="0" smtClean="0"/>
              <a:t>С1(</a:t>
            </a:r>
            <a:r>
              <a:rPr lang="en-US" sz="4000" i="1" dirty="0" smtClean="0"/>
              <a:t>boy)</a:t>
            </a:r>
            <a:endParaRPr lang="uk-UA" sz="40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199" y="1197735"/>
            <a:ext cx="10714149" cy="497922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uk-UA" dirty="0"/>
              <a:t>Компілятор знаходить оголошення шаблона </a:t>
            </a:r>
            <a:r>
              <a:rPr lang="uk-UA" i="1" dirty="0" err="1"/>
              <a:t>BearCorner</a:t>
            </a:r>
            <a:r>
              <a:rPr lang="uk-UA" dirty="0"/>
              <a:t> і підставляє тип </a:t>
            </a:r>
            <a:r>
              <a:rPr lang="en-US" i="1" dirty="0"/>
              <a:t>Boy</a:t>
            </a:r>
            <a:r>
              <a:rPr lang="uk-UA" dirty="0"/>
              <a:t> замість параметра </a:t>
            </a:r>
            <a:r>
              <a:rPr lang="uk-UA" i="1" dirty="0" err="1"/>
              <a:t>Guest</a:t>
            </a:r>
            <a:r>
              <a:rPr lang="uk-UA" dirty="0"/>
              <a:t>.</a:t>
            </a:r>
          </a:p>
          <a:p>
            <a:pPr lvl="0"/>
            <a:r>
              <a:rPr lang="uk-UA" dirty="0"/>
              <a:t>Другий параметр шаблона </a:t>
            </a:r>
            <a:r>
              <a:rPr lang="uk-UA" i="1" dirty="0" err="1"/>
              <a:t>BearCorner</a:t>
            </a:r>
            <a:r>
              <a:rPr lang="uk-UA" dirty="0"/>
              <a:t> не задано, тому компілятор використовує його значення за замовчуванням </a:t>
            </a:r>
            <a:r>
              <a:rPr lang="uk-UA" i="1" dirty="0" err="1"/>
              <a:t>Traits</a:t>
            </a:r>
            <a:r>
              <a:rPr lang="uk-UA" i="1" dirty="0"/>
              <a:t> = </a:t>
            </a:r>
            <a:r>
              <a:rPr lang="uk-UA" i="1" dirty="0" err="1"/>
              <a:t>GuestTraits</a:t>
            </a:r>
            <a:r>
              <a:rPr lang="uk-UA" i="1" dirty="0"/>
              <a:t>&lt;</a:t>
            </a:r>
            <a:r>
              <a:rPr lang="en-US" i="1" dirty="0"/>
              <a:t>Boy</a:t>
            </a:r>
            <a:r>
              <a:rPr lang="uk-UA" i="1" dirty="0"/>
              <a:t>&gt;</a:t>
            </a:r>
            <a:r>
              <a:rPr lang="uk-UA" dirty="0"/>
              <a:t>. Тепер треба знайти відповідне оголошення.</a:t>
            </a:r>
          </a:p>
          <a:p>
            <a:pPr lvl="0"/>
            <a:r>
              <a:rPr lang="uk-UA" dirty="0"/>
              <a:t>Компілятор знаходить загальний шаблон </a:t>
            </a:r>
            <a:r>
              <a:rPr lang="uk-UA" i="1" dirty="0" err="1"/>
              <a:t>GuestTraits</a:t>
            </a:r>
            <a:r>
              <a:rPr lang="uk-UA" dirty="0"/>
              <a:t> і його спеціалізацію </a:t>
            </a:r>
            <a:r>
              <a:rPr lang="uk-UA" i="1" dirty="0" err="1"/>
              <a:t>GuestTra­its</a:t>
            </a:r>
            <a:r>
              <a:rPr lang="uk-UA" i="1" dirty="0"/>
              <a:t>&lt;</a:t>
            </a:r>
            <a:r>
              <a:rPr lang="en-US" i="1" dirty="0"/>
              <a:t>Boy</a:t>
            </a:r>
            <a:r>
              <a:rPr lang="uk-UA" i="1" dirty="0"/>
              <a:t>&gt;</a:t>
            </a:r>
            <a:r>
              <a:rPr lang="uk-UA" dirty="0"/>
              <a:t>. Відомо, що за таких умов компілятор віддає перевагу спеціалізації. Отож, ім’я </a:t>
            </a:r>
            <a:r>
              <a:rPr lang="en-US" i="1" dirty="0"/>
              <a:t>place</a:t>
            </a:r>
            <a:r>
              <a:rPr lang="uk-UA" i="1" dirty="0"/>
              <a:t>_</a:t>
            </a:r>
            <a:r>
              <a:rPr lang="en-US" i="1" dirty="0"/>
              <a:t>type</a:t>
            </a:r>
            <a:r>
              <a:rPr lang="uk-UA" dirty="0"/>
              <a:t> стає синонімом типу </a:t>
            </a:r>
            <a:r>
              <a:rPr lang="en-US" i="1" dirty="0"/>
              <a:t>Table</a:t>
            </a:r>
            <a:r>
              <a:rPr lang="uk-UA" dirty="0"/>
              <a:t>, ім’я </a:t>
            </a:r>
            <a:r>
              <a:rPr lang="uk-UA" i="1" dirty="0" err="1"/>
              <a:t>beverage_type</a:t>
            </a:r>
            <a:r>
              <a:rPr lang="uk-UA" dirty="0"/>
              <a:t> – типу </a:t>
            </a:r>
            <a:r>
              <a:rPr lang="en-US" i="1" dirty="0"/>
              <a:t>Milk</a:t>
            </a:r>
            <a:r>
              <a:rPr lang="uk-UA" dirty="0"/>
              <a:t>, а </a:t>
            </a:r>
            <a:r>
              <a:rPr lang="uk-UA" i="1" dirty="0" err="1"/>
              <a:t>snack_type</a:t>
            </a:r>
            <a:r>
              <a:rPr lang="uk-UA" dirty="0"/>
              <a:t> – типу </a:t>
            </a:r>
            <a:r>
              <a:rPr lang="en-US" i="1" dirty="0" err="1"/>
              <a:t>Coockies</a:t>
            </a:r>
            <a:r>
              <a:rPr lang="uk-UA" dirty="0" smtClean="0"/>
              <a:t>.</a:t>
            </a:r>
          </a:p>
          <a:p>
            <a:r>
              <a:rPr lang="uk-UA" dirty="0" smtClean="0"/>
              <a:t>Сконструйовано оголошення класу </a:t>
            </a:r>
            <a:r>
              <a:rPr lang="uk-UA" i="1" dirty="0" err="1" smtClean="0"/>
              <a:t>BearCorner</a:t>
            </a:r>
            <a:r>
              <a:rPr lang="uk-UA" i="1" dirty="0" smtClean="0"/>
              <a:t>&lt;</a:t>
            </a:r>
            <a:r>
              <a:rPr lang="uk-UA" i="1" dirty="0" err="1" smtClean="0"/>
              <a:t>Boy</a:t>
            </a:r>
            <a:r>
              <a:rPr lang="uk-UA" i="1" dirty="0" smtClean="0"/>
              <a:t>&gt;</a:t>
            </a:r>
            <a:r>
              <a:rPr lang="uk-UA" dirty="0" smtClean="0"/>
              <a:t>. </a:t>
            </a:r>
          </a:p>
          <a:p>
            <a:pPr lvl="0"/>
            <a:r>
              <a:rPr lang="uk-UA" dirty="0" smtClean="0"/>
              <a:t>Створено екземпляр </a:t>
            </a:r>
            <a:r>
              <a:rPr lang="uk-UA" i="1" dirty="0" smtClean="0"/>
              <a:t>С1</a:t>
            </a:r>
            <a:r>
              <a:rPr lang="uk-UA" dirty="0" smtClean="0"/>
              <a:t> класу </a:t>
            </a:r>
            <a:r>
              <a:rPr lang="uk-UA" i="1" dirty="0" err="1" smtClean="0"/>
              <a:t>BearCorner</a:t>
            </a:r>
            <a:r>
              <a:rPr lang="uk-UA" i="1" dirty="0" smtClean="0"/>
              <a:t>&lt;</a:t>
            </a:r>
            <a:r>
              <a:rPr lang="uk-UA" i="1" dirty="0" err="1" smtClean="0"/>
              <a:t>Boy</a:t>
            </a:r>
            <a:r>
              <a:rPr lang="uk-UA" i="1" dirty="0" smtClean="0"/>
              <a:t>&gt;</a:t>
            </a:r>
            <a:r>
              <a:rPr lang="uk-UA" dirty="0" smtClean="0"/>
              <a:t>, що містить посилання на </a:t>
            </a:r>
            <a:r>
              <a:rPr lang="en-US" i="1" dirty="0" smtClean="0"/>
              <a:t>boy</a:t>
            </a:r>
            <a:r>
              <a:rPr lang="uk-UA" dirty="0" smtClean="0"/>
              <a:t> і власні екземпляри класів </a:t>
            </a:r>
            <a:r>
              <a:rPr lang="en-US" i="1" dirty="0" smtClean="0"/>
              <a:t>Table</a:t>
            </a:r>
            <a:r>
              <a:rPr lang="uk-UA" dirty="0" smtClean="0"/>
              <a:t>, </a:t>
            </a:r>
            <a:r>
              <a:rPr lang="en-US" i="1" dirty="0" smtClean="0"/>
              <a:t>Milk</a:t>
            </a:r>
            <a:r>
              <a:rPr lang="uk-UA" dirty="0" smtClean="0"/>
              <a:t>, </a:t>
            </a:r>
            <a:r>
              <a:rPr lang="en-US" i="1" dirty="0" smtClean="0"/>
              <a:t>Cookies</a:t>
            </a:r>
            <a:r>
              <a:rPr lang="uk-UA" dirty="0" smtClean="0"/>
              <a:t>.</a:t>
            </a:r>
          </a:p>
          <a:p>
            <a:r>
              <a:rPr lang="uk-UA" dirty="0" smtClean="0"/>
              <a:t>Тепер можна використовувати </a:t>
            </a:r>
            <a:r>
              <a:rPr lang="uk-UA" i="1" dirty="0" smtClean="0"/>
              <a:t>С1</a:t>
            </a:r>
            <a:r>
              <a:rPr lang="uk-UA" dirty="0" smtClean="0"/>
              <a:t>, наприклад: </a:t>
            </a:r>
            <a:r>
              <a:rPr lang="en-US" i="1" dirty="0" smtClean="0"/>
              <a:t>C</a:t>
            </a:r>
            <a:r>
              <a:rPr lang="ru-RU" i="1" dirty="0" smtClean="0"/>
              <a:t>1.</a:t>
            </a:r>
            <a:r>
              <a:rPr lang="en-US" i="1" dirty="0" smtClean="0"/>
              <a:t>entertain</a:t>
            </a:r>
            <a:r>
              <a:rPr lang="ru-RU" i="1" dirty="0" smtClean="0"/>
              <a:t>();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905814" y="4386767"/>
            <a:ext cx="1064653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BearCorner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Boy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Cookies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BearCorner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Boy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entertain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	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Entertaining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locating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serving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	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0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Звичайний клас також може бути характеристикою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199" y="1997839"/>
            <a:ext cx="1067551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HelthTraits</a:t>
            </a:r>
            <a:endParaRPr lang="uk-UA" sz="24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4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Carpet</a:t>
            </a:r>
            <a:r>
              <a:rPr lang="uk-UA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place_type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4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Water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beverage_type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4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snack_type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4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4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4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Boy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yogi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4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BearCorner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Boy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HelthTraits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C3(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yogi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C3.entertain();</a:t>
            </a:r>
            <a:endParaRPr lang="uk-UA" sz="24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6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uk-UA" dirty="0" smtClean="0"/>
              <a:t>Політика описує функціонал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1366234" y="1171979"/>
            <a:ext cx="8628845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класи ПОЛІТИК інкапсулюють функціональність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Feed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doAction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Feeding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Stuff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doAction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Stuffing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838200" y="1875354"/>
            <a:ext cx="10881574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Action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Traits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GuestTraits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&gt;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SnackBar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різновид закладу харчування, що уточнює СПОСІБ обслуговування гостей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вважається, що цей спосіб задано статичним методом класу </a:t>
            </a:r>
            <a:r>
              <a:rPr lang="uk-UA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Action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Traits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beverage_type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beverage_type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Traits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beverage_type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SnackBar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entertain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	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SnackBar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 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Action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doAction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serving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3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робить закусочна?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uk-UA" dirty="0" smtClean="0">
                <a:latin typeface="Lucida Console" panose="020B0609040504020204" pitchFamily="49" charset="0"/>
              </a:rPr>
              <a:t>Дитяче кафе садить гостя за столик, подає молоко і печиво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uk-UA" dirty="0" smtClean="0">
                <a:latin typeface="Lucida Console" panose="020B0609040504020204" pitchFamily="49" charset="0"/>
              </a:rPr>
              <a:t>«Ресторан» швидкого харчування садить гостя за стіл, подає кока-колу і </a:t>
            </a:r>
            <a:r>
              <a:rPr lang="uk-UA" dirty="0" err="1" smtClean="0">
                <a:latin typeface="Lucida Console" panose="020B0609040504020204" pitchFamily="49" charset="0"/>
              </a:rPr>
              <a:t>бургер</a:t>
            </a:r>
            <a:endParaRPr lang="uk-UA" dirty="0" smtClean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uk-UA" dirty="0" smtClean="0">
                <a:latin typeface="Lucida Console" panose="020B0609040504020204" pitchFamily="49" charset="0"/>
              </a:rPr>
              <a:t>«Спортивний бар» садить гостя на диван, подає пиво і чіпси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uk-UA" dirty="0" smtClean="0">
                <a:latin typeface="Lucida Console" panose="020B0609040504020204" pitchFamily="49" charset="0"/>
              </a:rPr>
              <a:t>Годівниця хижаків садить «гостя» в клітку, подає воду і м’ясо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uk-UA" dirty="0" smtClean="0">
                <a:latin typeface="Lucida Console" panose="020B0609040504020204" pitchFamily="49" charset="0"/>
              </a:rPr>
              <a:t>…</a:t>
            </a:r>
            <a:endParaRPr lang="uk-UA" dirty="0">
              <a:latin typeface="Lucida Console" panose="020B0609040504020204" pitchFamily="49" charset="0"/>
            </a:endParaRPr>
          </a:p>
        </p:txBody>
      </p:sp>
      <p:sp>
        <p:nvSpPr>
          <p:cNvPr id="4" name="Місце для вмісту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uk-UA" dirty="0" smtClean="0">
                <a:latin typeface="Lucida Console" panose="020B0609040504020204" pitchFamily="49" charset="0"/>
              </a:rPr>
              <a:t>Дитяче кафе садить </a:t>
            </a:r>
            <a:r>
              <a:rPr lang="uk-UA" u="sng" dirty="0" smtClean="0">
                <a:latin typeface="Lucida Console" panose="020B0609040504020204" pitchFamily="49" charset="0"/>
              </a:rPr>
              <a:t>гостя</a:t>
            </a:r>
            <a:r>
              <a:rPr lang="uk-UA" dirty="0" smtClean="0">
                <a:latin typeface="Lucida Console" panose="020B0609040504020204" pitchFamily="49" charset="0"/>
              </a:rPr>
              <a:t> за </a:t>
            </a:r>
            <a:r>
              <a:rPr lang="uk-UA" b="1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столик</a:t>
            </a:r>
            <a:r>
              <a:rPr lang="uk-UA" dirty="0" smtClean="0">
                <a:latin typeface="Lucida Console" panose="020B0609040504020204" pitchFamily="49" charset="0"/>
              </a:rPr>
              <a:t>, подає </a:t>
            </a:r>
            <a:r>
              <a:rPr lang="uk-UA" b="1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молоко</a:t>
            </a:r>
            <a:r>
              <a:rPr lang="uk-UA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uk-UA" dirty="0" smtClean="0">
                <a:latin typeface="Lucida Console" panose="020B0609040504020204" pitchFamily="49" charset="0"/>
              </a:rPr>
              <a:t>і </a:t>
            </a:r>
            <a:r>
              <a:rPr lang="uk-UA" b="1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печиво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uk-UA" dirty="0" smtClean="0">
                <a:latin typeface="Lucida Console" panose="020B0609040504020204" pitchFamily="49" charset="0"/>
              </a:rPr>
              <a:t>«Ресторан» швидкого харчування садить </a:t>
            </a:r>
            <a:r>
              <a:rPr lang="uk-UA" u="sng" dirty="0" smtClean="0">
                <a:latin typeface="Lucida Console" panose="020B0609040504020204" pitchFamily="49" charset="0"/>
              </a:rPr>
              <a:t>гостя</a:t>
            </a:r>
            <a:r>
              <a:rPr lang="uk-UA" dirty="0" smtClean="0">
                <a:latin typeface="Lucida Console" panose="020B0609040504020204" pitchFamily="49" charset="0"/>
              </a:rPr>
              <a:t> за </a:t>
            </a:r>
            <a:r>
              <a:rPr lang="uk-UA" b="1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стіл</a:t>
            </a:r>
            <a:r>
              <a:rPr lang="uk-UA" dirty="0" smtClean="0">
                <a:latin typeface="Lucida Console" panose="020B0609040504020204" pitchFamily="49" charset="0"/>
              </a:rPr>
              <a:t>, подає </a:t>
            </a:r>
            <a:r>
              <a:rPr lang="uk-UA" b="1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кока-колу</a:t>
            </a:r>
            <a:r>
              <a:rPr lang="uk-UA" dirty="0" smtClean="0">
                <a:latin typeface="Lucida Console" panose="020B0609040504020204" pitchFamily="49" charset="0"/>
              </a:rPr>
              <a:t> і </a:t>
            </a:r>
            <a:r>
              <a:rPr lang="uk-UA" b="1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бургер</a:t>
            </a:r>
            <a:endParaRPr lang="uk-UA" b="1" dirty="0" smtClean="0">
              <a:solidFill>
                <a:srgbClr val="0033CC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uk-UA" dirty="0" smtClean="0">
                <a:latin typeface="Lucida Console" panose="020B0609040504020204" pitchFamily="49" charset="0"/>
              </a:rPr>
              <a:t>«Спортивний бар» садить </a:t>
            </a:r>
            <a:r>
              <a:rPr lang="uk-UA" u="sng" dirty="0" smtClean="0">
                <a:latin typeface="Lucida Console" panose="020B0609040504020204" pitchFamily="49" charset="0"/>
              </a:rPr>
              <a:t>гостя</a:t>
            </a:r>
            <a:r>
              <a:rPr lang="uk-UA" dirty="0" smtClean="0">
                <a:latin typeface="Lucida Console" panose="020B0609040504020204" pitchFamily="49" charset="0"/>
              </a:rPr>
              <a:t> на </a:t>
            </a:r>
            <a:r>
              <a:rPr lang="uk-UA" b="1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диван</a:t>
            </a:r>
            <a:r>
              <a:rPr lang="uk-UA" dirty="0" smtClean="0">
                <a:latin typeface="Lucida Console" panose="020B0609040504020204" pitchFamily="49" charset="0"/>
              </a:rPr>
              <a:t>, подає </a:t>
            </a:r>
            <a:r>
              <a:rPr lang="uk-UA" b="1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пиво</a:t>
            </a:r>
            <a:r>
              <a:rPr lang="uk-UA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uk-UA" dirty="0" smtClean="0">
                <a:latin typeface="Lucida Console" panose="020B0609040504020204" pitchFamily="49" charset="0"/>
              </a:rPr>
              <a:t>і </a:t>
            </a:r>
            <a:r>
              <a:rPr lang="uk-UA" b="1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чіпси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uk-UA" dirty="0" smtClean="0">
                <a:latin typeface="Lucida Console" panose="020B0609040504020204" pitchFamily="49" charset="0"/>
              </a:rPr>
              <a:t>Годівниця хижаків садить «</a:t>
            </a:r>
            <a:r>
              <a:rPr lang="uk-UA" u="sng" dirty="0" smtClean="0">
                <a:latin typeface="Lucida Console" panose="020B0609040504020204" pitchFamily="49" charset="0"/>
              </a:rPr>
              <a:t>гостя</a:t>
            </a:r>
            <a:r>
              <a:rPr lang="uk-UA" dirty="0" smtClean="0">
                <a:latin typeface="Lucida Console" panose="020B0609040504020204" pitchFamily="49" charset="0"/>
              </a:rPr>
              <a:t>» в </a:t>
            </a:r>
            <a:r>
              <a:rPr lang="uk-UA" b="1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клітку</a:t>
            </a:r>
            <a:r>
              <a:rPr lang="uk-UA" dirty="0" smtClean="0">
                <a:latin typeface="Lucida Console" panose="020B0609040504020204" pitchFamily="49" charset="0"/>
              </a:rPr>
              <a:t>, подає </a:t>
            </a:r>
            <a:r>
              <a:rPr lang="uk-UA" b="1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воду</a:t>
            </a:r>
            <a:r>
              <a:rPr lang="uk-UA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uk-UA" dirty="0" smtClean="0">
                <a:latin typeface="Lucida Console" panose="020B0609040504020204" pitchFamily="49" charset="0"/>
              </a:rPr>
              <a:t>і </a:t>
            </a:r>
            <a:r>
              <a:rPr lang="uk-UA" b="1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м’ясо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uk-UA" dirty="0" smtClean="0">
                <a:latin typeface="Lucida Console" panose="020B0609040504020204" pitchFamily="49" charset="0"/>
              </a:rPr>
              <a:t>…</a:t>
            </a:r>
            <a:endParaRPr lang="uk-UA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23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робить закусочна?</a:t>
            </a:r>
            <a:endParaRPr lang="uk-UA" dirty="0"/>
          </a:p>
        </p:txBody>
      </p:sp>
      <p:graphicFrame>
        <p:nvGraphicFramePr>
          <p:cNvPr id="7" name="Місце для вмісту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476873"/>
              </p:ext>
            </p:extLst>
          </p:nvPr>
        </p:nvGraphicFramePr>
        <p:xfrm>
          <a:off x="838200" y="1825625"/>
          <a:ext cx="10515600" cy="3248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649730"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Обслуговує</a:t>
                      </a:r>
                      <a:endParaRPr lang="uk-U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Надає місце</a:t>
                      </a:r>
                      <a:endParaRPr lang="uk-U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Подає напій</a:t>
                      </a:r>
                      <a:endParaRPr lang="uk-U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Подає закуску</a:t>
                      </a:r>
                      <a:endParaRPr lang="uk-UA" sz="2400" b="1" dirty="0"/>
                    </a:p>
                  </a:txBody>
                  <a:tcPr/>
                </a:tc>
              </a:tr>
              <a:tr h="64973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uk-UA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Дитина</a:t>
                      </a:r>
                      <a:endParaRPr lang="uk-UA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uk-UA" sz="2400" dirty="0" smtClean="0"/>
                        <a:t>столик</a:t>
                      </a:r>
                      <a:endParaRPr lang="uk-UA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uk-UA" sz="2400" dirty="0" smtClean="0"/>
                        <a:t>молоко</a:t>
                      </a:r>
                      <a:endParaRPr lang="uk-UA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uk-UA" sz="2400" dirty="0" smtClean="0"/>
                        <a:t>печиво</a:t>
                      </a:r>
                      <a:endParaRPr lang="uk-UA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973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uk-UA" sz="2400" dirty="0" err="1" smtClean="0">
                          <a:solidFill>
                            <a:srgbClr val="008000"/>
                          </a:solidFill>
                        </a:rPr>
                        <a:t>Поспішайко</a:t>
                      </a:r>
                      <a:endParaRPr lang="uk-UA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uk-UA" sz="2400" dirty="0" smtClean="0"/>
                        <a:t>стіл</a:t>
                      </a:r>
                      <a:endParaRPr lang="uk-UA" sz="240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uk-UA" sz="2400" dirty="0" smtClean="0"/>
                        <a:t>кола</a:t>
                      </a:r>
                      <a:endParaRPr lang="uk-UA" sz="240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uk-UA" sz="2400" dirty="0" err="1" smtClean="0"/>
                        <a:t>бургер</a:t>
                      </a:r>
                      <a:endParaRPr lang="uk-UA" sz="240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</a:tr>
              <a:tr h="64973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uk-UA" sz="24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Фан</a:t>
                      </a:r>
                      <a:endParaRPr lang="uk-UA" sz="24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uk-UA" sz="2400" dirty="0" smtClean="0"/>
                        <a:t>диван</a:t>
                      </a:r>
                      <a:endParaRPr lang="uk-UA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uk-UA" sz="2400" dirty="0" smtClean="0"/>
                        <a:t>пиво</a:t>
                      </a:r>
                      <a:endParaRPr lang="uk-UA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uk-UA" sz="2400" dirty="0" smtClean="0"/>
                        <a:t>чіпси</a:t>
                      </a:r>
                      <a:endParaRPr lang="uk-UA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4973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uk-UA" sz="2400" dirty="0" smtClean="0">
                          <a:solidFill>
                            <a:srgbClr val="C00000"/>
                          </a:solidFill>
                        </a:rPr>
                        <a:t>Хижак</a:t>
                      </a:r>
                      <a:endParaRPr lang="uk-UA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uk-UA" sz="2400" dirty="0" smtClean="0"/>
                        <a:t>клітка</a:t>
                      </a:r>
                      <a:endParaRPr lang="uk-UA" sz="24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uk-UA" sz="2400" dirty="0" smtClean="0"/>
                        <a:t>вода</a:t>
                      </a:r>
                      <a:endParaRPr lang="uk-UA" sz="24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uk-UA" sz="2400" dirty="0" smtClean="0"/>
                        <a:t>м'ясо</a:t>
                      </a:r>
                      <a:endParaRPr lang="uk-UA" sz="24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60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робить закусочна?</a:t>
            </a:r>
            <a:endParaRPr lang="uk-UA" dirty="0"/>
          </a:p>
        </p:txBody>
      </p:sp>
      <p:graphicFrame>
        <p:nvGraphicFramePr>
          <p:cNvPr id="7" name="Місце для вмісту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598717"/>
              </p:ext>
            </p:extLst>
          </p:nvPr>
        </p:nvGraphicFramePr>
        <p:xfrm>
          <a:off x="838200" y="1825625"/>
          <a:ext cx="10515600" cy="3248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64973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entertain()</a:t>
                      </a:r>
                      <a:endParaRPr lang="uk-UA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place_type</a:t>
                      </a:r>
                      <a:endParaRPr lang="uk-UA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beverage_type</a:t>
                      </a:r>
                      <a:endParaRPr lang="uk-UA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snack_type</a:t>
                      </a:r>
                      <a:endParaRPr lang="uk-UA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973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Boy</a:t>
                      </a:r>
                      <a:endParaRPr lang="uk-U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uk-U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milk</a:t>
                      </a:r>
                      <a:endParaRPr lang="uk-U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cookies</a:t>
                      </a:r>
                      <a:endParaRPr lang="uk-U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973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Speedy</a:t>
                      </a:r>
                      <a:endParaRPr lang="uk-U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uk-U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cola</a:t>
                      </a:r>
                      <a:endParaRPr lang="uk-U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burger</a:t>
                      </a:r>
                      <a:endParaRPr lang="uk-U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973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Fan</a:t>
                      </a:r>
                      <a:endParaRPr lang="uk-U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couch</a:t>
                      </a:r>
                      <a:endParaRPr lang="uk-U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beer</a:t>
                      </a:r>
                      <a:endParaRPr lang="uk-U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chips</a:t>
                      </a:r>
                      <a:endParaRPr lang="uk-U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973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Predator</a:t>
                      </a:r>
                      <a:endParaRPr lang="uk-U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cage</a:t>
                      </a:r>
                      <a:endParaRPr lang="uk-U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water</a:t>
                      </a:r>
                      <a:endParaRPr lang="uk-U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Meat</a:t>
                      </a:r>
                      <a:endParaRPr lang="uk-U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35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611"/>
          </a:xfrm>
        </p:spPr>
        <p:txBody>
          <a:bodyPr/>
          <a:lstStyle/>
          <a:p>
            <a:r>
              <a:rPr lang="uk-UA" dirty="0" smtClean="0"/>
              <a:t>Як запрограмувати закусочну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1150736"/>
            <a:ext cx="104061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BearCorner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uk-UA" sz="20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uk-UA" sz="20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beverage_type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BearCorner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entertain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Entertaining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locating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serving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611"/>
          </a:xfrm>
        </p:spPr>
        <p:txBody>
          <a:bodyPr/>
          <a:lstStyle/>
          <a:p>
            <a:r>
              <a:rPr lang="uk-UA" dirty="0" smtClean="0"/>
              <a:t>Як запрограмувати закусочну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1150736"/>
            <a:ext cx="104061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Traits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GuestTraits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BearCorner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beverage_type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BearCorner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entertain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Entertaining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locating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serving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3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wipe dir="d"/>
      </p:transition>
    </mc:Choice>
    <mc:Fallback>
      <p:transition spd="slow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611"/>
          </a:xfrm>
        </p:spPr>
        <p:txBody>
          <a:bodyPr/>
          <a:lstStyle/>
          <a:p>
            <a:r>
              <a:rPr lang="uk-UA" dirty="0" smtClean="0"/>
              <a:t>Як запрограмувати закусочну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1150736"/>
            <a:ext cx="104061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Traits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GuestTraits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BearCorner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характеристики гостя можна довідатися з класу </a:t>
            </a:r>
            <a:r>
              <a:rPr lang="uk-UA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Traits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Traits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Traits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beverage_type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beverage_type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Traits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beverage_type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BearCorner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entertain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Entertaining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locating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serving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07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wipe dir="d"/>
      </p:transition>
    </mc:Choice>
    <mc:Fallback>
      <p:transition spd="slow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uk-UA" dirty="0" smtClean="0"/>
              <a:t>Конкретизація деяких класів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1146220"/>
            <a:ext cx="8272529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напої та закуски для гостей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Milk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friend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&lt;&lt;(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Milk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}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Water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friend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&lt;&lt;(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Water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Water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}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Cookies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friend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&lt;&lt;(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Cookies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  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Cookies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}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3047999" y="1582341"/>
            <a:ext cx="8749049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Гостями закладів харчування бувають Медведі, хлопці, хижаки :)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Їх описують відповідні класи, ніяк не пов'язані наслідуванням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Медвідь має якийсь вік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=5):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friend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&lt;&lt;(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B)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B.age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years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	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3563154" y="2703009"/>
            <a:ext cx="849147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Boy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Хлопець має ім'я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Boy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Alex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friend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&lt;&lt;(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Boy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B)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Boy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B.name;	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1926463" y="3995670"/>
            <a:ext cx="903345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Predator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хижаків відрізняють за біологічним видом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	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species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Predator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Volf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species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friend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&lt;&lt;(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Predator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P)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	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P.species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	}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Ієрархія шаблонів характеристик</a:t>
            </a:r>
            <a:endParaRPr lang="uk-UA" dirty="0"/>
          </a:p>
        </p:txBody>
      </p:sp>
      <p:sp>
        <p:nvSpPr>
          <p:cNvPr id="4" name="Округлений прямокутник 3"/>
          <p:cNvSpPr/>
          <p:nvPr/>
        </p:nvSpPr>
        <p:spPr>
          <a:xfrm>
            <a:off x="1044260" y="1515464"/>
            <a:ext cx="9761114" cy="1362075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k-UA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Основою для оголошення шаблонів характеристик стане порожній шаблон</a:t>
            </a: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GuestTraits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uk-UA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place_type</a:t>
            </a: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beverage_type</a:t>
            </a: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snack_type</a:t>
            </a: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838199" y="2877539"/>
            <a:ext cx="9967175" cy="32008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k-UA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Порожній </a:t>
            </a:r>
            <a:r>
              <a:rPr lang="uk-UA" sz="2000" i="1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GuestTraits</a:t>
            </a:r>
            <a:r>
              <a:rPr lang="uk-UA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потрібен для того, щоб для кожного типу гостя визначити спеціалізацію:</a:t>
            </a: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&lt;&gt;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GuestTraits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Bear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характеристики медведя, як гостя: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місце - килим, напій - згущене молоко, закуска - мед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uk-U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CondensedMilk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beverage_type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Honey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838199" y="3770091"/>
            <a:ext cx="996717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&lt;&gt;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GuestTraits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Boy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характеристики хлопчика, як гостя: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місце - за столом, напій - молоко, закуска - печиво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place_type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Milk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beverage_type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Cookies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838198" y="3770091"/>
            <a:ext cx="996717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&lt;&gt;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GuestTraits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Predator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характеристики хижака, як гостя: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місце - клітка, напій - вода, закуска - м'ясо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Cage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Water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beverage_type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snack_type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7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14E44D7845C3241A2E44E8A5A3FC17A" ma:contentTypeVersion="2" ma:contentTypeDescription="Створення нового документа." ma:contentTypeScope="" ma:versionID="a162f9bb5cb8d38d64aa24cb93174b4d">
  <xsd:schema xmlns:xsd="http://www.w3.org/2001/XMLSchema" xmlns:xs="http://www.w3.org/2001/XMLSchema" xmlns:p="http://schemas.microsoft.com/office/2006/metadata/properties" xmlns:ns2="25d737a7-c131-4a45-b9e4-5da3437502eb" targetNamespace="http://schemas.microsoft.com/office/2006/metadata/properties" ma:root="true" ma:fieldsID="c869dd3b79f1c645b98caaad44aee1fa" ns2:_="">
    <xsd:import namespace="25d737a7-c131-4a45-b9e4-5da343750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737a7-c131-4a45-b9e4-5da343750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EA7387-A2A3-42E5-9F6D-9BE4582FA083}"/>
</file>

<file path=customXml/itemProps2.xml><?xml version="1.0" encoding="utf-8"?>
<ds:datastoreItem xmlns:ds="http://schemas.openxmlformats.org/officeDocument/2006/customXml" ds:itemID="{5399D902-9707-4F62-8664-F7282C86AB50}"/>
</file>

<file path=customXml/itemProps3.xml><?xml version="1.0" encoding="utf-8"?>
<ds:datastoreItem xmlns:ds="http://schemas.openxmlformats.org/officeDocument/2006/customXml" ds:itemID="{28649423-D8A7-4270-A72C-D5946ADABD12}"/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646</Words>
  <Application>Microsoft Office PowerPoint</Application>
  <PresentationFormat>Широкий екран</PresentationFormat>
  <Paragraphs>254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Consolas</vt:lpstr>
      <vt:lpstr>Lucida Console</vt:lpstr>
      <vt:lpstr>Times New Roman</vt:lpstr>
      <vt:lpstr>Тема Office</vt:lpstr>
      <vt:lpstr>Характеристики класу</vt:lpstr>
      <vt:lpstr>Що робить закусочна?</vt:lpstr>
      <vt:lpstr>Що робить закусочна?</vt:lpstr>
      <vt:lpstr>Що робить закусочна?</vt:lpstr>
      <vt:lpstr>Як запрограмувати закусочну</vt:lpstr>
      <vt:lpstr>Як запрограмувати закусочну</vt:lpstr>
      <vt:lpstr>Як запрограмувати закусочну</vt:lpstr>
      <vt:lpstr>Конкретизація деяких класів</vt:lpstr>
      <vt:lpstr>Ієрархія шаблонів характеристик</vt:lpstr>
      <vt:lpstr>Створення екземпляра закусочної</vt:lpstr>
      <vt:lpstr>Процес створення BearCorner&lt;Boy&gt; С1(boy)</vt:lpstr>
      <vt:lpstr>Звичайний клас також може бути характеристикою</vt:lpstr>
      <vt:lpstr>Політика описує функціонал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8. Програмування</dc:title>
  <dc:creator>Serg</dc:creator>
  <cp:lastModifiedBy>Сергій Ярошко</cp:lastModifiedBy>
  <cp:revision>26</cp:revision>
  <dcterms:created xsi:type="dcterms:W3CDTF">2020-11-03T17:46:28Z</dcterms:created>
  <dcterms:modified xsi:type="dcterms:W3CDTF">2021-05-07T07:04:12Z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0x010100A14E44D7845C3241A2E44E8A5A3FC17A</vt:lpwstr>
  </property>
</Properties>
</file>