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4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45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3" r:id="rId13"/>
    <p:sldId id="332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FF66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4B4-36F6-4534-AD46-055FB3A91C53}" type="datetimeFigureOut">
              <a:rPr lang="uk-UA" smtClean="0"/>
              <a:t>28.03.2020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489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4B4-36F6-4534-AD46-055FB3A91C53}" type="datetimeFigureOut">
              <a:rPr lang="uk-UA" smtClean="0"/>
              <a:t>28.03.2020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018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4B4-36F6-4534-AD46-055FB3A91C53}" type="datetimeFigureOut">
              <a:rPr lang="uk-UA" smtClean="0"/>
              <a:t>28.03.2020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632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4B4-36F6-4534-AD46-055FB3A91C53}" type="datetimeFigureOut">
              <a:rPr lang="uk-UA" smtClean="0"/>
              <a:t>28.03.2020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24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4B4-36F6-4534-AD46-055FB3A91C53}" type="datetimeFigureOut">
              <a:rPr lang="uk-UA" smtClean="0"/>
              <a:t>28.03.2020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758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4B4-36F6-4534-AD46-055FB3A91C53}" type="datetimeFigureOut">
              <a:rPr lang="uk-UA" smtClean="0"/>
              <a:t>28.03.2020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673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4B4-36F6-4534-AD46-055FB3A91C53}" type="datetimeFigureOut">
              <a:rPr lang="uk-UA" smtClean="0"/>
              <a:t>28.03.2020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41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4B4-36F6-4534-AD46-055FB3A91C53}" type="datetimeFigureOut">
              <a:rPr lang="uk-UA" smtClean="0"/>
              <a:t>28.03.2020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83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4B4-36F6-4534-AD46-055FB3A91C53}" type="datetimeFigureOut">
              <a:rPr lang="uk-UA" smtClean="0"/>
              <a:t>28.03.2020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595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4B4-36F6-4534-AD46-055FB3A91C53}" type="datetimeFigureOut">
              <a:rPr lang="uk-UA" smtClean="0"/>
              <a:t>28.03.2020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031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4B4-36F6-4534-AD46-055FB3A91C53}" type="datetimeFigureOut">
              <a:rPr lang="uk-UA" smtClean="0"/>
              <a:t>28.03.2020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564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9C4B4-36F6-4534-AD46-055FB3A91C53}" type="datetimeFigureOut">
              <a:rPr lang="uk-UA" smtClean="0"/>
              <a:t>28.03.2020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934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Двійкове дерево</a:t>
            </a:r>
            <a:br>
              <a:rPr lang="uk-UA" dirty="0" smtClean="0"/>
            </a:br>
            <a:r>
              <a:rPr lang="uk-UA" dirty="0" smtClean="0"/>
              <a:t>засобами С++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рекурсивні функції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843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Хід </a:t>
            </a:r>
            <a:r>
              <a:rPr lang="uk-UA" dirty="0" smtClean="0"/>
              <a:t>побудови дерева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838200" y="1690688"/>
            <a:ext cx="103921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endParaRPr lang="uk-UA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(1,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(2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(4,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  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(5,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)),</a:t>
            </a:r>
            <a:endParaRPr lang="uk-UA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(3,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   </a:t>
            </a:r>
            <a:r>
              <a:rPr lang="uk-UA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(6, </a:t>
            </a:r>
            <a:r>
              <a:rPr lang="uk-UA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uk-UA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571" y="350221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endParaRPr lang="uk-UA" sz="2400" dirty="0"/>
          </a:p>
        </p:txBody>
      </p:sp>
      <p:sp>
        <p:nvSpPr>
          <p:cNvPr id="5" name="Прямокутник 4"/>
          <p:cNvSpPr/>
          <p:nvPr/>
        </p:nvSpPr>
        <p:spPr>
          <a:xfrm>
            <a:off x="981829" y="3553042"/>
            <a:ext cx="72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9" name="Групувати 8"/>
          <p:cNvGrpSpPr/>
          <p:nvPr/>
        </p:nvGrpSpPr>
        <p:grpSpPr>
          <a:xfrm>
            <a:off x="2190296" y="3553042"/>
            <a:ext cx="2160000" cy="360000"/>
            <a:chOff x="2190296" y="3372736"/>
            <a:chExt cx="2160000" cy="360000"/>
          </a:xfrm>
        </p:grpSpPr>
        <p:sp>
          <p:nvSpPr>
            <p:cNvPr id="6" name="Прямокутник 5"/>
            <p:cNvSpPr/>
            <p:nvPr/>
          </p:nvSpPr>
          <p:spPr>
            <a:xfrm>
              <a:off x="219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Прямокутник 6"/>
            <p:cNvSpPr/>
            <p:nvPr/>
          </p:nvSpPr>
          <p:spPr>
            <a:xfrm>
              <a:off x="291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363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0" name="Групувати 9"/>
          <p:cNvGrpSpPr/>
          <p:nvPr/>
        </p:nvGrpSpPr>
        <p:grpSpPr>
          <a:xfrm>
            <a:off x="1635280" y="4467773"/>
            <a:ext cx="2160000" cy="360000"/>
            <a:chOff x="2190296" y="3372736"/>
            <a:chExt cx="2160000" cy="360000"/>
          </a:xfrm>
        </p:grpSpPr>
        <p:sp>
          <p:nvSpPr>
            <p:cNvPr id="11" name="Прямокутник 10"/>
            <p:cNvSpPr/>
            <p:nvPr/>
          </p:nvSpPr>
          <p:spPr>
            <a:xfrm>
              <a:off x="219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2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Прямокутник 11"/>
            <p:cNvSpPr/>
            <p:nvPr/>
          </p:nvSpPr>
          <p:spPr>
            <a:xfrm>
              <a:off x="291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Прямокутник 12"/>
            <p:cNvSpPr/>
            <p:nvPr/>
          </p:nvSpPr>
          <p:spPr>
            <a:xfrm>
              <a:off x="363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4" name="Групувати 13"/>
          <p:cNvGrpSpPr/>
          <p:nvPr/>
        </p:nvGrpSpPr>
        <p:grpSpPr>
          <a:xfrm>
            <a:off x="4841198" y="4467773"/>
            <a:ext cx="2160000" cy="360000"/>
            <a:chOff x="2190296" y="3372736"/>
            <a:chExt cx="2160000" cy="360000"/>
          </a:xfrm>
        </p:grpSpPr>
        <p:sp>
          <p:nvSpPr>
            <p:cNvPr id="15" name="Прямокутник 14"/>
            <p:cNvSpPr/>
            <p:nvPr/>
          </p:nvSpPr>
          <p:spPr>
            <a:xfrm>
              <a:off x="219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3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Прямокутник 15"/>
            <p:cNvSpPr/>
            <p:nvPr/>
          </p:nvSpPr>
          <p:spPr>
            <a:xfrm>
              <a:off x="291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Прямокутник 16"/>
            <p:cNvSpPr/>
            <p:nvPr/>
          </p:nvSpPr>
          <p:spPr>
            <a:xfrm>
              <a:off x="363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33" name="Пряма сполучна лінія 32"/>
          <p:cNvCxnSpPr/>
          <p:nvPr/>
        </p:nvCxnSpPr>
        <p:spPr>
          <a:xfrm>
            <a:off x="5563819" y="4467773"/>
            <a:ext cx="72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 сполучна лінія 33"/>
          <p:cNvCxnSpPr/>
          <p:nvPr/>
        </p:nvCxnSpPr>
        <p:spPr>
          <a:xfrm flipV="1">
            <a:off x="5561671" y="4465625"/>
            <a:ext cx="72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Групувати 36"/>
          <p:cNvGrpSpPr/>
          <p:nvPr/>
        </p:nvGrpSpPr>
        <p:grpSpPr>
          <a:xfrm>
            <a:off x="1068889" y="5378208"/>
            <a:ext cx="2160000" cy="364296"/>
            <a:chOff x="1068889" y="5197902"/>
            <a:chExt cx="2160000" cy="364296"/>
          </a:xfrm>
        </p:grpSpPr>
        <p:grpSp>
          <p:nvGrpSpPr>
            <p:cNvPr id="18" name="Групувати 17"/>
            <p:cNvGrpSpPr/>
            <p:nvPr/>
          </p:nvGrpSpPr>
          <p:grpSpPr>
            <a:xfrm>
              <a:off x="1068889" y="5202198"/>
              <a:ext cx="2160000" cy="360000"/>
              <a:chOff x="2190296" y="3372736"/>
              <a:chExt cx="2160000" cy="360000"/>
            </a:xfrm>
          </p:grpSpPr>
          <p:sp>
            <p:nvSpPr>
              <p:cNvPr id="19" name="Прямокутник 18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4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Прямокутник 19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Прямокутник 20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1" name="Пряма сполучна лінія 30"/>
            <p:cNvCxnSpPr/>
            <p:nvPr/>
          </p:nvCxnSpPr>
          <p:spPr>
            <a:xfrm>
              <a:off x="1791982" y="5202198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 сполучна лінія 31"/>
            <p:cNvCxnSpPr/>
            <p:nvPr/>
          </p:nvCxnSpPr>
          <p:spPr>
            <a:xfrm flipV="1">
              <a:off x="1789834" y="520005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 сполучна лінія 34"/>
            <p:cNvCxnSpPr/>
            <p:nvPr/>
          </p:nvCxnSpPr>
          <p:spPr>
            <a:xfrm>
              <a:off x="2505796" y="520005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 сполучна лінія 35"/>
            <p:cNvCxnSpPr/>
            <p:nvPr/>
          </p:nvCxnSpPr>
          <p:spPr>
            <a:xfrm flipV="1">
              <a:off x="2503648" y="519790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Групувати 38"/>
          <p:cNvGrpSpPr/>
          <p:nvPr/>
        </p:nvGrpSpPr>
        <p:grpSpPr>
          <a:xfrm>
            <a:off x="3629967" y="5378208"/>
            <a:ext cx="2160000" cy="360000"/>
            <a:chOff x="2190296" y="3372736"/>
            <a:chExt cx="2160000" cy="360000"/>
          </a:xfrm>
        </p:grpSpPr>
        <p:sp>
          <p:nvSpPr>
            <p:cNvPr id="44" name="Прямокутник 43"/>
            <p:cNvSpPr/>
            <p:nvPr/>
          </p:nvSpPr>
          <p:spPr>
            <a:xfrm>
              <a:off x="219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5" name="Прямокутник 44"/>
            <p:cNvSpPr/>
            <p:nvPr/>
          </p:nvSpPr>
          <p:spPr>
            <a:xfrm>
              <a:off x="291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6" name="Прямокутник 45"/>
            <p:cNvSpPr/>
            <p:nvPr/>
          </p:nvSpPr>
          <p:spPr>
            <a:xfrm>
              <a:off x="363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40" name="Пряма сполучна лінія 39"/>
          <p:cNvCxnSpPr/>
          <p:nvPr/>
        </p:nvCxnSpPr>
        <p:spPr>
          <a:xfrm>
            <a:off x="4353060" y="5391087"/>
            <a:ext cx="72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 сполучна лінія 40"/>
          <p:cNvCxnSpPr/>
          <p:nvPr/>
        </p:nvCxnSpPr>
        <p:spPr>
          <a:xfrm flipV="1">
            <a:off x="4350912" y="5388939"/>
            <a:ext cx="72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 сполучна лінія 41"/>
          <p:cNvCxnSpPr/>
          <p:nvPr/>
        </p:nvCxnSpPr>
        <p:spPr>
          <a:xfrm>
            <a:off x="5066874" y="5388939"/>
            <a:ext cx="72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 сполучна лінія 42"/>
          <p:cNvCxnSpPr/>
          <p:nvPr/>
        </p:nvCxnSpPr>
        <p:spPr>
          <a:xfrm flipV="1">
            <a:off x="5064726" y="5386791"/>
            <a:ext cx="72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Групувати 21"/>
          <p:cNvGrpSpPr/>
          <p:nvPr/>
        </p:nvGrpSpPr>
        <p:grpSpPr>
          <a:xfrm>
            <a:off x="6692105" y="5382495"/>
            <a:ext cx="2160000" cy="364296"/>
            <a:chOff x="6692105" y="5382495"/>
            <a:chExt cx="2160000" cy="364296"/>
          </a:xfrm>
        </p:grpSpPr>
        <p:grpSp>
          <p:nvGrpSpPr>
            <p:cNvPr id="56" name="Групувати 55"/>
            <p:cNvGrpSpPr/>
            <p:nvPr/>
          </p:nvGrpSpPr>
          <p:grpSpPr>
            <a:xfrm>
              <a:off x="6692105" y="5386791"/>
              <a:ext cx="2160000" cy="360000"/>
              <a:chOff x="2190296" y="3372736"/>
              <a:chExt cx="2160000" cy="360000"/>
            </a:xfrm>
          </p:grpSpPr>
          <p:sp>
            <p:nvSpPr>
              <p:cNvPr id="57" name="Прямокутник 56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6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Прямокутник 57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9" name="Прямокутник 58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60" name="Пряма сполучна лінія 59"/>
            <p:cNvCxnSpPr/>
            <p:nvPr/>
          </p:nvCxnSpPr>
          <p:spPr>
            <a:xfrm>
              <a:off x="7415198" y="5386791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 сполучна лінія 60"/>
            <p:cNvCxnSpPr/>
            <p:nvPr/>
          </p:nvCxnSpPr>
          <p:spPr>
            <a:xfrm flipV="1">
              <a:off x="7413050" y="5384643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Пряма сполучна лінія 61"/>
            <p:cNvCxnSpPr/>
            <p:nvPr/>
          </p:nvCxnSpPr>
          <p:spPr>
            <a:xfrm>
              <a:off x="8129012" y="5384643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Пряма сполучна лінія 62"/>
            <p:cNvCxnSpPr/>
            <p:nvPr/>
          </p:nvCxnSpPr>
          <p:spPr>
            <a:xfrm flipV="1">
              <a:off x="8126864" y="5382495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5" name="Пряма зі стрілкою 64"/>
          <p:cNvCxnSpPr>
            <a:endCxn id="11" idx="0"/>
          </p:cNvCxnSpPr>
          <p:nvPr/>
        </p:nvCxnSpPr>
        <p:spPr>
          <a:xfrm flipH="1">
            <a:off x="1995280" y="3734875"/>
            <a:ext cx="1228368" cy="732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 зі стрілкою 66"/>
          <p:cNvCxnSpPr>
            <a:endCxn id="15" idx="0"/>
          </p:cNvCxnSpPr>
          <p:nvPr/>
        </p:nvCxnSpPr>
        <p:spPr>
          <a:xfrm>
            <a:off x="4063819" y="3721996"/>
            <a:ext cx="1137379" cy="74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 зі стрілкою 68"/>
          <p:cNvCxnSpPr>
            <a:endCxn id="19" idx="0"/>
          </p:cNvCxnSpPr>
          <p:nvPr/>
        </p:nvCxnSpPr>
        <p:spPr>
          <a:xfrm flipH="1">
            <a:off x="1428889" y="4636396"/>
            <a:ext cx="1271407" cy="74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 зі стрілкою 70"/>
          <p:cNvCxnSpPr>
            <a:endCxn id="44" idx="0"/>
          </p:cNvCxnSpPr>
          <p:nvPr/>
        </p:nvCxnSpPr>
        <p:spPr>
          <a:xfrm>
            <a:off x="3435280" y="4645940"/>
            <a:ext cx="554687" cy="73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 зі стрілкою 72"/>
          <p:cNvCxnSpPr>
            <a:endCxn id="57" idx="0"/>
          </p:cNvCxnSpPr>
          <p:nvPr/>
        </p:nvCxnSpPr>
        <p:spPr>
          <a:xfrm>
            <a:off x="6593983" y="4645940"/>
            <a:ext cx="458122" cy="74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 зі стрілкою 75"/>
          <p:cNvCxnSpPr/>
          <p:nvPr/>
        </p:nvCxnSpPr>
        <p:spPr>
          <a:xfrm>
            <a:off x="1339394" y="3734875"/>
            <a:ext cx="850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650080" y="5069489"/>
            <a:ext cx="204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        left        right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287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побудови дерева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838200" y="1690688"/>
            <a:ext cx="103921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endParaRPr lang="uk-UA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(1,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(2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(4,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  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(5,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)),</a:t>
            </a:r>
            <a:endParaRPr lang="uk-UA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(3,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  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(6,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)));</a:t>
            </a:r>
            <a:endParaRPr lang="uk-UA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" name="Групувати 76"/>
          <p:cNvGrpSpPr/>
          <p:nvPr/>
        </p:nvGrpSpPr>
        <p:grpSpPr>
          <a:xfrm>
            <a:off x="694571" y="3502210"/>
            <a:ext cx="8157534" cy="2248877"/>
            <a:chOff x="694571" y="3502210"/>
            <a:chExt cx="8157534" cy="2248877"/>
          </a:xfrm>
        </p:grpSpPr>
        <p:sp>
          <p:nvSpPr>
            <p:cNvPr id="4" name="TextBox 3"/>
            <p:cNvSpPr txBox="1"/>
            <p:nvPr/>
          </p:nvSpPr>
          <p:spPr>
            <a:xfrm>
              <a:off x="694571" y="350221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981829" y="3553042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190296" y="3553042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635280" y="4467773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841198" y="4467773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563819" y="4467773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561671" y="4465625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68889" y="5378208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Групувати 38"/>
            <p:cNvGrpSpPr/>
            <p:nvPr/>
          </p:nvGrpSpPr>
          <p:grpSpPr>
            <a:xfrm>
              <a:off x="3629967" y="5378208"/>
              <a:ext cx="2160000" cy="360000"/>
              <a:chOff x="2190296" y="3372736"/>
              <a:chExt cx="2160000" cy="360000"/>
            </a:xfrm>
          </p:grpSpPr>
          <p:sp>
            <p:nvSpPr>
              <p:cNvPr id="44" name="Прямокутник 43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5" name="Прямокутник 44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6" name="Прямокутник 45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40" name="Пряма сполучна лінія 39"/>
            <p:cNvCxnSpPr/>
            <p:nvPr/>
          </p:nvCxnSpPr>
          <p:spPr>
            <a:xfrm>
              <a:off x="4353060" y="5391087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 сполучна лінія 40"/>
            <p:cNvCxnSpPr/>
            <p:nvPr/>
          </p:nvCxnSpPr>
          <p:spPr>
            <a:xfrm flipV="1">
              <a:off x="4350912" y="5388939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 сполучна лінія 41"/>
            <p:cNvCxnSpPr/>
            <p:nvPr/>
          </p:nvCxnSpPr>
          <p:spPr>
            <a:xfrm>
              <a:off x="5066874" y="5388939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 сполучна лінія 42"/>
            <p:cNvCxnSpPr/>
            <p:nvPr/>
          </p:nvCxnSpPr>
          <p:spPr>
            <a:xfrm flipV="1">
              <a:off x="5064726" y="5386791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Групувати 55"/>
            <p:cNvGrpSpPr/>
            <p:nvPr/>
          </p:nvGrpSpPr>
          <p:grpSpPr>
            <a:xfrm>
              <a:off x="6692105" y="5386791"/>
              <a:ext cx="2160000" cy="360000"/>
              <a:chOff x="2190296" y="3372736"/>
              <a:chExt cx="2160000" cy="360000"/>
            </a:xfrm>
          </p:grpSpPr>
          <p:sp>
            <p:nvSpPr>
              <p:cNvPr id="57" name="Прямокутник 56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6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Прямокутник 57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9" name="Прямокутник 58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60" name="Пряма сполучна лінія 59"/>
            <p:cNvCxnSpPr/>
            <p:nvPr/>
          </p:nvCxnSpPr>
          <p:spPr>
            <a:xfrm>
              <a:off x="7415198" y="5386791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 сполучна лінія 60"/>
            <p:cNvCxnSpPr/>
            <p:nvPr/>
          </p:nvCxnSpPr>
          <p:spPr>
            <a:xfrm flipV="1">
              <a:off x="7413050" y="5384643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Пряма сполучна лінія 61"/>
            <p:cNvCxnSpPr/>
            <p:nvPr/>
          </p:nvCxnSpPr>
          <p:spPr>
            <a:xfrm>
              <a:off x="8129012" y="5384643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Пряма сполучна лінія 62"/>
            <p:cNvCxnSpPr/>
            <p:nvPr/>
          </p:nvCxnSpPr>
          <p:spPr>
            <a:xfrm flipV="1">
              <a:off x="8126864" y="5382495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1995280" y="3734875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063819" y="3721996"/>
              <a:ext cx="1137379" cy="745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28889" y="4636396"/>
              <a:ext cx="1271407" cy="746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435280" y="4645940"/>
              <a:ext cx="554687" cy="732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>
              <a:off x="6593983" y="4645940"/>
              <a:ext cx="458122" cy="740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339394" y="3734875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815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4397"/>
          </a:xfrm>
        </p:spPr>
        <p:txBody>
          <a:bodyPr/>
          <a:lstStyle/>
          <a:p>
            <a:r>
              <a:rPr lang="uk-UA" dirty="0"/>
              <a:t>Друк дерева</a:t>
            </a:r>
          </a:p>
        </p:txBody>
      </p:sp>
      <p:grpSp>
        <p:nvGrpSpPr>
          <p:cNvPr id="77" name="Групувати 76"/>
          <p:cNvGrpSpPr/>
          <p:nvPr/>
        </p:nvGrpSpPr>
        <p:grpSpPr>
          <a:xfrm>
            <a:off x="526926" y="4094638"/>
            <a:ext cx="8157534" cy="2248877"/>
            <a:chOff x="694571" y="3502210"/>
            <a:chExt cx="8157534" cy="2248877"/>
          </a:xfrm>
        </p:grpSpPr>
        <p:sp>
          <p:nvSpPr>
            <p:cNvPr id="4" name="TextBox 3"/>
            <p:cNvSpPr txBox="1"/>
            <p:nvPr/>
          </p:nvSpPr>
          <p:spPr>
            <a:xfrm>
              <a:off x="694571" y="350221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981829" y="3553042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190296" y="3553042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635280" y="4467773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841198" y="4467773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563819" y="4467773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561671" y="4465625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68889" y="5378208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Групувати 38"/>
            <p:cNvGrpSpPr/>
            <p:nvPr/>
          </p:nvGrpSpPr>
          <p:grpSpPr>
            <a:xfrm>
              <a:off x="3629967" y="5378208"/>
              <a:ext cx="2160000" cy="360000"/>
              <a:chOff x="2190296" y="3372736"/>
              <a:chExt cx="2160000" cy="360000"/>
            </a:xfrm>
          </p:grpSpPr>
          <p:sp>
            <p:nvSpPr>
              <p:cNvPr id="44" name="Прямокутник 43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5" name="Прямокутник 44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6" name="Прямокутник 45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40" name="Пряма сполучна лінія 39"/>
            <p:cNvCxnSpPr/>
            <p:nvPr/>
          </p:nvCxnSpPr>
          <p:spPr>
            <a:xfrm>
              <a:off x="4353060" y="5391087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 сполучна лінія 40"/>
            <p:cNvCxnSpPr/>
            <p:nvPr/>
          </p:nvCxnSpPr>
          <p:spPr>
            <a:xfrm flipV="1">
              <a:off x="4350912" y="5388939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 сполучна лінія 41"/>
            <p:cNvCxnSpPr/>
            <p:nvPr/>
          </p:nvCxnSpPr>
          <p:spPr>
            <a:xfrm>
              <a:off x="5066874" y="5388939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 сполучна лінія 42"/>
            <p:cNvCxnSpPr/>
            <p:nvPr/>
          </p:nvCxnSpPr>
          <p:spPr>
            <a:xfrm flipV="1">
              <a:off x="5064726" y="5386791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Групувати 55"/>
            <p:cNvGrpSpPr/>
            <p:nvPr/>
          </p:nvGrpSpPr>
          <p:grpSpPr>
            <a:xfrm>
              <a:off x="6692105" y="5386791"/>
              <a:ext cx="2160000" cy="360000"/>
              <a:chOff x="2190296" y="3372736"/>
              <a:chExt cx="2160000" cy="360000"/>
            </a:xfrm>
          </p:grpSpPr>
          <p:sp>
            <p:nvSpPr>
              <p:cNvPr id="57" name="Прямокутник 56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6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Прямокутник 57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9" name="Прямокутник 58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60" name="Пряма сполучна лінія 59"/>
            <p:cNvCxnSpPr/>
            <p:nvPr/>
          </p:nvCxnSpPr>
          <p:spPr>
            <a:xfrm>
              <a:off x="7415198" y="5386791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 сполучна лінія 60"/>
            <p:cNvCxnSpPr/>
            <p:nvPr/>
          </p:nvCxnSpPr>
          <p:spPr>
            <a:xfrm flipV="1">
              <a:off x="7413050" y="5384643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Пряма сполучна лінія 61"/>
            <p:cNvCxnSpPr/>
            <p:nvPr/>
          </p:nvCxnSpPr>
          <p:spPr>
            <a:xfrm>
              <a:off x="8129012" y="5384643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Пряма сполучна лінія 62"/>
            <p:cNvCxnSpPr/>
            <p:nvPr/>
          </p:nvCxnSpPr>
          <p:spPr>
            <a:xfrm flipV="1">
              <a:off x="8126864" y="5382495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1995280" y="3734875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063819" y="3721996"/>
              <a:ext cx="1137379" cy="745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28889" y="4636396"/>
              <a:ext cx="1271407" cy="746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435280" y="4645940"/>
              <a:ext cx="554687" cy="732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>
              <a:off x="6593983" y="4645940"/>
              <a:ext cx="458122" cy="740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339394" y="3734875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Прямокутник 51"/>
          <p:cNvSpPr/>
          <p:nvPr/>
        </p:nvSpPr>
        <p:spPr>
          <a:xfrm>
            <a:off x="670555" y="1181483"/>
            <a:ext cx="1051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+ 1);  </a:t>
            </a: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друк лівого </a:t>
            </a:r>
            <a:r>
              <a:rPr lang="uk-UA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піддерева</a:t>
            </a:r>
            <a:endParaRPr lang="uk-UA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// </a:t>
            </a: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Друк кореня </a:t>
            </a:r>
            <a:r>
              <a:rPr lang="uk-UA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двоетапний: спочатку </a:t>
            </a: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відступи</a:t>
            </a:r>
            <a:endParaRPr lang="uk-UA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'\n'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</a:t>
            </a: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потім - значення</a:t>
            </a:r>
            <a:endParaRPr lang="uk-UA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+ 1); </a:t>
            </a: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друк правого </a:t>
            </a:r>
            <a:r>
              <a:rPr lang="uk-UA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піддерева</a:t>
            </a:r>
            <a:endParaRPr lang="uk-UA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Групувати 53"/>
          <p:cNvGrpSpPr/>
          <p:nvPr/>
        </p:nvGrpSpPr>
        <p:grpSpPr>
          <a:xfrm>
            <a:off x="9128476" y="4201323"/>
            <a:ext cx="2700000" cy="2135748"/>
            <a:chOff x="8550783" y="540913"/>
            <a:chExt cx="2700000" cy="21357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Прямокутник 54"/>
            <p:cNvSpPr/>
            <p:nvPr/>
          </p:nvSpPr>
          <p:spPr>
            <a:xfrm>
              <a:off x="8550783" y="737669"/>
              <a:ext cx="2700000" cy="19389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uk-UA" sz="20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4</a:t>
              </a:r>
              <a:endParaRPr lang="uk-UA" sz="20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sz="20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</a:t>
              </a:r>
              <a:r>
                <a:rPr lang="uk-UA" sz="20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2</a:t>
              </a:r>
              <a:endParaRPr lang="uk-UA" sz="20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sz="20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endParaRPr lang="uk-UA" sz="20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sz="20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1</a:t>
              </a:r>
              <a:endParaRPr lang="uk-UA" sz="20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sz="20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3</a:t>
              </a:r>
              <a:endParaRPr lang="uk-UA" sz="20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sz="20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6</a:t>
              </a:r>
              <a:endParaRPr lang="uk-UA" sz="2000" dirty="0"/>
            </a:p>
          </p:txBody>
        </p:sp>
        <p:sp>
          <p:nvSpPr>
            <p:cNvPr id="64" name="Прямокутник 63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22" name="Прямокутник з одним вирізаним кутом 21"/>
          <p:cNvSpPr/>
          <p:nvPr/>
        </p:nvSpPr>
        <p:spPr>
          <a:xfrm>
            <a:off x="8203577" y="362977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 = …;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05737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75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75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Групувати 24"/>
          <p:cNvGrpSpPr/>
          <p:nvPr/>
        </p:nvGrpSpPr>
        <p:grpSpPr>
          <a:xfrm>
            <a:off x="9065938" y="161512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Прямокутник 22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 = …;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2" name="Прямокутник з одним вирізаним кутом 71"/>
          <p:cNvSpPr/>
          <p:nvPr/>
        </p:nvSpPr>
        <p:spPr>
          <a:xfrm>
            <a:off x="5312241" y="36236"/>
            <a:ext cx="2802850" cy="110406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 = …;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b="1" dirty="0"/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 зі стрілкою 80"/>
          <p:cNvCxnSpPr/>
          <p:nvPr/>
        </p:nvCxnSpPr>
        <p:spPr>
          <a:xfrm>
            <a:off x="1026977" y="4562778"/>
            <a:ext cx="85090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0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2" grpId="0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Групувати 24"/>
          <p:cNvGrpSpPr/>
          <p:nvPr/>
        </p:nvGrpSpPr>
        <p:grpSpPr>
          <a:xfrm>
            <a:off x="9065938" y="161512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Прямокутник 22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0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Групувати 24"/>
          <p:cNvGrpSpPr/>
          <p:nvPr/>
        </p:nvGrpSpPr>
        <p:grpSpPr>
          <a:xfrm>
            <a:off x="9065938" y="161512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Прямокутник 22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круглений прямокутник 71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Пряма зі стрілкою 80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увати 2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83" name="Пряма сполучна лінія 82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кутник 83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86" name="Прямокутник 85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88" name="Пряма зі стрілкою 87"/>
          <p:cNvCxnSpPr/>
          <p:nvPr/>
        </p:nvCxnSpPr>
        <p:spPr>
          <a:xfrm flipH="1">
            <a:off x="1682863" y="3438659"/>
            <a:ext cx="7857664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 зі стрілкою 81"/>
          <p:cNvCxnSpPr/>
          <p:nvPr/>
        </p:nvCxnSpPr>
        <p:spPr>
          <a:xfrm flipH="1">
            <a:off x="1693473" y="4560630"/>
            <a:ext cx="1228368" cy="73289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97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Групувати 24"/>
          <p:cNvGrpSpPr/>
          <p:nvPr/>
        </p:nvGrpSpPr>
        <p:grpSpPr>
          <a:xfrm>
            <a:off x="9065938" y="161512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Прямокутник 22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круглений прямокутник 71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Пряма зі стрілкою 80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увати 2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83" name="Пряма сполучна лінія 82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кутник 83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86" name="Прямокутник 85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88" name="Пряма зі стрілкою 87"/>
          <p:cNvCxnSpPr/>
          <p:nvPr/>
        </p:nvCxnSpPr>
        <p:spPr>
          <a:xfrm flipH="1">
            <a:off x="1682863" y="3438659"/>
            <a:ext cx="7857664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Групувати 24"/>
          <p:cNvGrpSpPr/>
          <p:nvPr/>
        </p:nvGrpSpPr>
        <p:grpSpPr>
          <a:xfrm>
            <a:off x="9065938" y="161512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Прямокутник 22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круглений прямокутник 71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Пряма зі стрілкою 80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увати 2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83" name="Пряма сполучна лінія 82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кутник 83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86" name="Прямокутник 85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88" name="Пряма зі стрілкою 87"/>
          <p:cNvCxnSpPr/>
          <p:nvPr/>
        </p:nvCxnSpPr>
        <p:spPr>
          <a:xfrm flipH="1">
            <a:off x="1682863" y="3438659"/>
            <a:ext cx="7857664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Округлений прямокутник 81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Пряма зі стрілкою 88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Групувати 89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91" name="Пряма сполучна лінія 90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Прямокутник 91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4" name="Прямокутник 93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96" name="Пряма зі стрілкою 95"/>
          <p:cNvCxnSpPr>
            <a:endCxn id="19" idx="0"/>
          </p:cNvCxnSpPr>
          <p:nvPr/>
        </p:nvCxnSpPr>
        <p:spPr>
          <a:xfrm flipH="1">
            <a:off x="1000561" y="3865003"/>
            <a:ext cx="8539967" cy="234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 зі стрілкою 96"/>
          <p:cNvCxnSpPr/>
          <p:nvPr/>
        </p:nvCxnSpPr>
        <p:spPr>
          <a:xfrm flipH="1">
            <a:off x="998413" y="5471215"/>
            <a:ext cx="1429525" cy="7370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9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Групувати 24"/>
          <p:cNvGrpSpPr/>
          <p:nvPr/>
        </p:nvGrpSpPr>
        <p:grpSpPr>
          <a:xfrm>
            <a:off x="9065938" y="161512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Прямокутник 22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круглений прямокутник 71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Пряма зі стрілкою 80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увати 2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83" name="Пряма сполучна лінія 82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кутник 83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86" name="Прямокутник 85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88" name="Пряма зі стрілкою 87"/>
          <p:cNvCxnSpPr/>
          <p:nvPr/>
        </p:nvCxnSpPr>
        <p:spPr>
          <a:xfrm flipH="1">
            <a:off x="1682863" y="3438659"/>
            <a:ext cx="7857664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Округлений прямокутник 81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Пряма зі стрілкою 88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Групувати 89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91" name="Пряма сполучна лінія 90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Прямокутник 91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4" name="Прямокутник 93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96" name="Пряма зі стрілкою 95"/>
          <p:cNvCxnSpPr>
            <a:endCxn id="19" idx="0"/>
          </p:cNvCxnSpPr>
          <p:nvPr/>
        </p:nvCxnSpPr>
        <p:spPr>
          <a:xfrm flipH="1">
            <a:off x="1000561" y="3865003"/>
            <a:ext cx="8539967" cy="234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3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Групувати 24"/>
          <p:cNvGrpSpPr/>
          <p:nvPr/>
        </p:nvGrpSpPr>
        <p:grpSpPr>
          <a:xfrm>
            <a:off x="9065938" y="161512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Прямокутник 22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круглений прямокутник 71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Пряма зі стрілкою 80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увати 2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83" name="Пряма сполучна лінія 82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кутник 83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86" name="Прямокутник 85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88" name="Пряма зі стрілкою 87"/>
          <p:cNvCxnSpPr/>
          <p:nvPr/>
        </p:nvCxnSpPr>
        <p:spPr>
          <a:xfrm flipH="1">
            <a:off x="1682863" y="3438659"/>
            <a:ext cx="7857664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Округлений прямокутник 81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Пряма зі стрілкою 88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Групувати 89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91" name="Пряма сполучна лінія 90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Прямокутник 91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4" name="Прямокутник 93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96" name="Пряма зі стрілкою 95"/>
          <p:cNvCxnSpPr>
            <a:endCxn id="19" idx="0"/>
          </p:cNvCxnSpPr>
          <p:nvPr/>
        </p:nvCxnSpPr>
        <p:spPr>
          <a:xfrm flipH="1">
            <a:off x="1000561" y="3865003"/>
            <a:ext cx="8539967" cy="234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Округлений прямокутник 97"/>
          <p:cNvSpPr/>
          <p:nvPr/>
        </p:nvSpPr>
        <p:spPr>
          <a:xfrm>
            <a:off x="768094" y="173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Пряма зі стрілкою 98"/>
          <p:cNvCxnSpPr/>
          <p:nvPr/>
        </p:nvCxnSpPr>
        <p:spPr>
          <a:xfrm>
            <a:off x="8364535" y="1978813"/>
            <a:ext cx="650470" cy="230093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Групувати 26"/>
          <p:cNvGrpSpPr/>
          <p:nvPr/>
        </p:nvGrpSpPr>
        <p:grpSpPr>
          <a:xfrm>
            <a:off x="8872543" y="4109146"/>
            <a:ext cx="2898000" cy="461665"/>
            <a:chOff x="8913634" y="5099960"/>
            <a:chExt cx="2898000" cy="461665"/>
          </a:xfrm>
        </p:grpSpPr>
        <p:grpSp>
          <p:nvGrpSpPr>
            <p:cNvPr id="100" name="Групувати 99"/>
            <p:cNvGrpSpPr/>
            <p:nvPr/>
          </p:nvGrpSpPr>
          <p:grpSpPr>
            <a:xfrm>
              <a:off x="8913634" y="5099960"/>
              <a:ext cx="2898000" cy="461665"/>
              <a:chOff x="8882334" y="3892932"/>
              <a:chExt cx="2898000" cy="461665"/>
            </a:xfrm>
          </p:grpSpPr>
          <p:cxnSp>
            <p:nvCxnSpPr>
              <p:cNvPr id="101" name="Пряма сполучна лінія 100"/>
              <p:cNvCxnSpPr/>
              <p:nvPr/>
            </p:nvCxnSpPr>
            <p:spPr>
              <a:xfrm>
                <a:off x="8882334" y="4314728"/>
                <a:ext cx="2898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Прямокутник 101"/>
              <p:cNvSpPr/>
              <p:nvPr/>
            </p:nvSpPr>
            <p:spPr>
              <a:xfrm>
                <a:off x="9146614" y="3910839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9860938" y="3892932"/>
                <a:ext cx="2920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  <a:endParaRPr lang="uk-UA" sz="2400" dirty="0"/>
              </a:p>
            </p:txBody>
          </p:sp>
          <p:sp>
            <p:nvSpPr>
              <p:cNvPr id="104" name="Прямокутник 103"/>
              <p:cNvSpPr/>
              <p:nvPr/>
            </p:nvSpPr>
            <p:spPr>
              <a:xfrm>
                <a:off x="10147330" y="3910839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uk-U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0861654" y="3892932"/>
                <a:ext cx="7344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shift</a:t>
                </a:r>
                <a:endParaRPr lang="uk-UA" sz="2400" dirty="0"/>
              </a:p>
            </p:txBody>
          </p:sp>
        </p:grpSp>
        <p:cxnSp>
          <p:nvCxnSpPr>
            <p:cNvPr id="106" name="Пряма сполучна лінія 105"/>
            <p:cNvCxnSpPr/>
            <p:nvPr/>
          </p:nvCxnSpPr>
          <p:spPr>
            <a:xfrm flipV="1">
              <a:off x="9174851" y="5110146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Пряма сполучна лінія 106"/>
            <p:cNvCxnSpPr/>
            <p:nvPr/>
          </p:nvCxnSpPr>
          <p:spPr>
            <a:xfrm>
              <a:off x="9177914" y="5111648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8" name="Пряма сполучна лінія 107"/>
          <p:cNvCxnSpPr/>
          <p:nvPr/>
        </p:nvCxnSpPr>
        <p:spPr>
          <a:xfrm>
            <a:off x="1361506" y="6208259"/>
            <a:ext cx="720000" cy="360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 сполучна лінія 108"/>
          <p:cNvCxnSpPr/>
          <p:nvPr/>
        </p:nvCxnSpPr>
        <p:spPr>
          <a:xfrm flipV="1">
            <a:off x="1359358" y="6206111"/>
            <a:ext cx="720000" cy="360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36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Схематичне зображення дерева. Тип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5119620" y="2347315"/>
            <a:ext cx="64882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struct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endParaRPr lang="uk-UA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uk-UA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uk-UA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uk-UA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(0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{}</a:t>
            </a:r>
            <a:endParaRPr lang="uk-UA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uk-UA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: </a:t>
            </a:r>
            <a:r>
              <a:rPr lang="uk-UA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{}</a:t>
            </a:r>
            <a:endParaRPr lang="uk-UA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};</a:t>
            </a:r>
            <a:endParaRPr lang="uk-UA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Групувати 45"/>
          <p:cNvGrpSpPr/>
          <p:nvPr/>
        </p:nvGrpSpPr>
        <p:grpSpPr>
          <a:xfrm>
            <a:off x="849227" y="1691851"/>
            <a:ext cx="4016305" cy="3067308"/>
            <a:chOff x="849227" y="1691851"/>
            <a:chExt cx="4016305" cy="3067308"/>
          </a:xfrm>
        </p:grpSpPr>
        <p:sp>
          <p:nvSpPr>
            <p:cNvPr id="30" name="Овал 29"/>
            <p:cNvSpPr/>
            <p:nvPr/>
          </p:nvSpPr>
          <p:spPr>
            <a:xfrm>
              <a:off x="2454158" y="1691851"/>
              <a:ext cx="756000" cy="75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sz="2000" dirty="0" smtClean="0"/>
                <a:t>1</a:t>
              </a:r>
              <a:endParaRPr lang="uk-UA" sz="2000" dirty="0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1605227" y="2847505"/>
              <a:ext cx="756000" cy="75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sz="2000" dirty="0"/>
                <a:t>2</a:t>
              </a:r>
            </a:p>
          </p:txBody>
        </p:sp>
        <p:sp>
          <p:nvSpPr>
            <p:cNvPr id="32" name="Овал 31"/>
            <p:cNvSpPr/>
            <p:nvPr/>
          </p:nvSpPr>
          <p:spPr>
            <a:xfrm>
              <a:off x="3353532" y="2847505"/>
              <a:ext cx="756000" cy="75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sz="2000" dirty="0" smtClean="0"/>
                <a:t>3</a:t>
              </a:r>
              <a:endParaRPr lang="uk-UA" sz="2000" dirty="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849227" y="4003159"/>
              <a:ext cx="756000" cy="75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sz="2000" dirty="0"/>
                <a:t>4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2168042" y="3985470"/>
              <a:ext cx="756000" cy="75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sz="2000" dirty="0"/>
                <a:t>5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4109532" y="3984513"/>
              <a:ext cx="756000" cy="75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sz="2000" dirty="0"/>
                <a:t>6</a:t>
              </a:r>
            </a:p>
          </p:txBody>
        </p:sp>
        <p:cxnSp>
          <p:nvCxnSpPr>
            <p:cNvPr id="36" name="Пряма сполучна лінія 35"/>
            <p:cNvCxnSpPr>
              <a:stCxn id="30" idx="3"/>
              <a:endCxn id="31" idx="0"/>
            </p:cNvCxnSpPr>
            <p:nvPr/>
          </p:nvCxnSpPr>
          <p:spPr>
            <a:xfrm flipH="1">
              <a:off x="1983227" y="2337137"/>
              <a:ext cx="581645" cy="5103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 сполучна лінія 36"/>
            <p:cNvCxnSpPr>
              <a:stCxn id="30" idx="5"/>
              <a:endCxn id="32" idx="0"/>
            </p:cNvCxnSpPr>
            <p:nvPr/>
          </p:nvCxnSpPr>
          <p:spPr>
            <a:xfrm>
              <a:off x="3099444" y="2337137"/>
              <a:ext cx="632088" cy="5103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 сполучна лінія 37"/>
            <p:cNvCxnSpPr>
              <a:stCxn id="31" idx="3"/>
              <a:endCxn id="33" idx="0"/>
            </p:cNvCxnSpPr>
            <p:nvPr/>
          </p:nvCxnSpPr>
          <p:spPr>
            <a:xfrm flipH="1">
              <a:off x="1227227" y="3492791"/>
              <a:ext cx="488714" cy="5103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 сполучна лінія 38"/>
            <p:cNvCxnSpPr>
              <a:stCxn id="31" idx="5"/>
              <a:endCxn id="34" idx="0"/>
            </p:cNvCxnSpPr>
            <p:nvPr/>
          </p:nvCxnSpPr>
          <p:spPr>
            <a:xfrm>
              <a:off x="2250513" y="3492791"/>
              <a:ext cx="295529" cy="492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 сполучна лінія 39"/>
            <p:cNvCxnSpPr>
              <a:stCxn id="32" idx="5"/>
              <a:endCxn id="35" idx="0"/>
            </p:cNvCxnSpPr>
            <p:nvPr/>
          </p:nvCxnSpPr>
          <p:spPr>
            <a:xfrm>
              <a:off x="3998818" y="3492791"/>
              <a:ext cx="488714" cy="4917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Овал 40"/>
          <p:cNvSpPr/>
          <p:nvPr/>
        </p:nvSpPr>
        <p:spPr>
          <a:xfrm>
            <a:off x="754149" y="2744363"/>
            <a:ext cx="2217165" cy="2949262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2" name="Овал 41"/>
          <p:cNvSpPr/>
          <p:nvPr/>
        </p:nvSpPr>
        <p:spPr>
          <a:xfrm>
            <a:off x="3006513" y="2744363"/>
            <a:ext cx="1859019" cy="2949262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3" name="TextBox 42"/>
          <p:cNvSpPr txBox="1"/>
          <p:nvPr/>
        </p:nvSpPr>
        <p:spPr>
          <a:xfrm>
            <a:off x="1605227" y="1690688"/>
            <a:ext cx="877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i="1" dirty="0" smtClean="0"/>
              <a:t>корінь</a:t>
            </a:r>
            <a:endParaRPr lang="uk-UA" sz="20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552556" y="5117304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i="1" dirty="0" smtClean="0"/>
              <a:t>ліве </a:t>
            </a:r>
            <a:r>
              <a:rPr lang="uk-UA" sz="2000" i="1" dirty="0" err="1" smtClean="0"/>
              <a:t>піддерево</a:t>
            </a:r>
            <a:endParaRPr lang="uk-UA" sz="20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832158" y="5117304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i="1" dirty="0" smtClean="0"/>
              <a:t>праве </a:t>
            </a:r>
            <a:r>
              <a:rPr lang="uk-UA" sz="2000" i="1" dirty="0" err="1" smtClean="0"/>
              <a:t>піддерево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195785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75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1" grpId="0" animBg="1"/>
      <p:bldP spid="42" grpId="0" animBg="1"/>
      <p:bldP spid="43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Групувати 24"/>
          <p:cNvGrpSpPr/>
          <p:nvPr/>
        </p:nvGrpSpPr>
        <p:grpSpPr>
          <a:xfrm>
            <a:off x="9065938" y="161512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Прямокутник 22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круглений прямокутник 71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Пряма зі стрілкою 80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увати 2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83" name="Пряма сполучна лінія 82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кутник 83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86" name="Прямокутник 85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88" name="Пряма зі стрілкою 87"/>
          <p:cNvCxnSpPr/>
          <p:nvPr/>
        </p:nvCxnSpPr>
        <p:spPr>
          <a:xfrm flipH="1">
            <a:off x="1682863" y="3438659"/>
            <a:ext cx="7857664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Округлений прямокутник 81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Пряма зі стрілкою 88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Групувати 89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91" name="Пряма сполучна лінія 90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Прямокутник 91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4" name="Прямокутник 93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96" name="Пряма зі стрілкою 95"/>
          <p:cNvCxnSpPr>
            <a:endCxn id="19" idx="0"/>
          </p:cNvCxnSpPr>
          <p:nvPr/>
        </p:nvCxnSpPr>
        <p:spPr>
          <a:xfrm flipH="1">
            <a:off x="1000561" y="3865003"/>
            <a:ext cx="8539967" cy="234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Округлений прямокутник 97"/>
          <p:cNvSpPr/>
          <p:nvPr/>
        </p:nvSpPr>
        <p:spPr>
          <a:xfrm>
            <a:off x="768094" y="173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Пряма зі стрілкою 98"/>
          <p:cNvCxnSpPr/>
          <p:nvPr/>
        </p:nvCxnSpPr>
        <p:spPr>
          <a:xfrm>
            <a:off x="8364535" y="1978813"/>
            <a:ext cx="650470" cy="230093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Групувати 26"/>
          <p:cNvGrpSpPr/>
          <p:nvPr/>
        </p:nvGrpSpPr>
        <p:grpSpPr>
          <a:xfrm>
            <a:off x="8872543" y="4109146"/>
            <a:ext cx="2898000" cy="461665"/>
            <a:chOff x="8913634" y="5099960"/>
            <a:chExt cx="2898000" cy="461665"/>
          </a:xfrm>
        </p:grpSpPr>
        <p:grpSp>
          <p:nvGrpSpPr>
            <p:cNvPr id="100" name="Групувати 99"/>
            <p:cNvGrpSpPr/>
            <p:nvPr/>
          </p:nvGrpSpPr>
          <p:grpSpPr>
            <a:xfrm>
              <a:off x="8913634" y="5099960"/>
              <a:ext cx="2898000" cy="461665"/>
              <a:chOff x="8882334" y="3892932"/>
              <a:chExt cx="2898000" cy="461665"/>
            </a:xfrm>
          </p:grpSpPr>
          <p:cxnSp>
            <p:nvCxnSpPr>
              <p:cNvPr id="101" name="Пряма сполучна лінія 100"/>
              <p:cNvCxnSpPr/>
              <p:nvPr/>
            </p:nvCxnSpPr>
            <p:spPr>
              <a:xfrm>
                <a:off x="8882334" y="4314728"/>
                <a:ext cx="2898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Прямокутник 101"/>
              <p:cNvSpPr/>
              <p:nvPr/>
            </p:nvSpPr>
            <p:spPr>
              <a:xfrm>
                <a:off x="9146614" y="3910839"/>
                <a:ext cx="720000" cy="360000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9860938" y="3892932"/>
                <a:ext cx="2920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  <a:endParaRPr lang="uk-UA" sz="2400" dirty="0"/>
              </a:p>
            </p:txBody>
          </p:sp>
          <p:sp>
            <p:nvSpPr>
              <p:cNvPr id="104" name="Прямокутник 103"/>
              <p:cNvSpPr/>
              <p:nvPr/>
            </p:nvSpPr>
            <p:spPr>
              <a:xfrm>
                <a:off x="10147330" y="3910839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uk-U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0861654" y="3892932"/>
                <a:ext cx="7344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shift</a:t>
                </a:r>
                <a:endParaRPr lang="uk-UA" sz="2400" dirty="0"/>
              </a:p>
            </p:txBody>
          </p:sp>
        </p:grpSp>
        <p:cxnSp>
          <p:nvCxnSpPr>
            <p:cNvPr id="106" name="Пряма сполучна лінія 105"/>
            <p:cNvCxnSpPr/>
            <p:nvPr/>
          </p:nvCxnSpPr>
          <p:spPr>
            <a:xfrm flipV="1">
              <a:off x="9174851" y="5110146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Пряма сполучна лінія 106"/>
            <p:cNvCxnSpPr/>
            <p:nvPr/>
          </p:nvCxnSpPr>
          <p:spPr>
            <a:xfrm>
              <a:off x="9177914" y="5111648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991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Групувати 24"/>
          <p:cNvGrpSpPr/>
          <p:nvPr/>
        </p:nvGrpSpPr>
        <p:grpSpPr>
          <a:xfrm>
            <a:off x="9065938" y="161512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Прямокутник 22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круглений прямокутник 71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Пряма зі стрілкою 80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увати 2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83" name="Пряма сполучна лінія 82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кутник 83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86" name="Прямокутник 85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88" name="Пряма зі стрілкою 87"/>
          <p:cNvCxnSpPr/>
          <p:nvPr/>
        </p:nvCxnSpPr>
        <p:spPr>
          <a:xfrm flipH="1">
            <a:off x="1682863" y="3438659"/>
            <a:ext cx="7857664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Округлений прямокутник 81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Пряма зі стрілкою 88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Групувати 89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91" name="Пряма сполучна лінія 90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Прямокутник 91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4" name="Прямокутник 93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96" name="Пряма зі стрілкою 95"/>
          <p:cNvCxnSpPr>
            <a:endCxn id="19" idx="0"/>
          </p:cNvCxnSpPr>
          <p:nvPr/>
        </p:nvCxnSpPr>
        <p:spPr>
          <a:xfrm flipH="1">
            <a:off x="1000561" y="3865003"/>
            <a:ext cx="8539967" cy="234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Групувати 97"/>
          <p:cNvGrpSpPr/>
          <p:nvPr/>
        </p:nvGrpSpPr>
        <p:grpSpPr>
          <a:xfrm>
            <a:off x="9063789" y="157658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9" name="Прямокутник 98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_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100" name="Прямокутник 99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grpSp>
        <p:nvGrpSpPr>
          <p:cNvPr id="101" name="Групувати 100"/>
          <p:cNvGrpSpPr/>
          <p:nvPr/>
        </p:nvGrpSpPr>
        <p:grpSpPr>
          <a:xfrm>
            <a:off x="9058334" y="165366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" name="Прямокутник 101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_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103" name="Прямокутник 102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069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Групувати 24"/>
          <p:cNvGrpSpPr/>
          <p:nvPr/>
        </p:nvGrpSpPr>
        <p:grpSpPr>
          <a:xfrm>
            <a:off x="9065938" y="161512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Прямокутник 22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_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круглений прямокутник 71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Пряма зі стрілкою 80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увати 2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83" name="Пряма сполучна лінія 82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кутник 83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86" name="Прямокутник 85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88" name="Пряма зі стрілкою 87"/>
          <p:cNvCxnSpPr/>
          <p:nvPr/>
        </p:nvCxnSpPr>
        <p:spPr>
          <a:xfrm flipH="1">
            <a:off x="1682863" y="3438659"/>
            <a:ext cx="7857664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Округлений прямокутник 81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Пряма зі стрілкою 88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Групувати 89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91" name="Пряма сполучна лінія 90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Прямокутник 91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4" name="Прямокутник 93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96" name="Пряма зі стрілкою 95"/>
          <p:cNvCxnSpPr>
            <a:endCxn id="19" idx="0"/>
          </p:cNvCxnSpPr>
          <p:nvPr/>
        </p:nvCxnSpPr>
        <p:spPr>
          <a:xfrm flipH="1">
            <a:off x="1000561" y="3865003"/>
            <a:ext cx="8539967" cy="234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Прямокутник 102"/>
          <p:cNvSpPr/>
          <p:nvPr/>
        </p:nvSpPr>
        <p:spPr>
          <a:xfrm>
            <a:off x="9058334" y="165366"/>
            <a:ext cx="2700000" cy="196756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console</a:t>
            </a:r>
            <a:endParaRPr lang="uk-UA" sz="1600" dirty="0"/>
          </a:p>
        </p:txBody>
      </p:sp>
      <p:grpSp>
        <p:nvGrpSpPr>
          <p:cNvPr id="104" name="Групувати 103"/>
          <p:cNvGrpSpPr/>
          <p:nvPr/>
        </p:nvGrpSpPr>
        <p:grpSpPr>
          <a:xfrm>
            <a:off x="9066833" y="163721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5" name="Прямокутник 104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106" name="Прямокутник 105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641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Групувати 24"/>
          <p:cNvGrpSpPr/>
          <p:nvPr/>
        </p:nvGrpSpPr>
        <p:grpSpPr>
          <a:xfrm>
            <a:off x="9065938" y="161512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Прямокутник 22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круглений прямокутник 71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Пряма зі стрілкою 80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увати 2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83" name="Пряма сполучна лінія 82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кутник 83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86" name="Прямокутник 85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88" name="Пряма зі стрілкою 87"/>
          <p:cNvCxnSpPr/>
          <p:nvPr/>
        </p:nvCxnSpPr>
        <p:spPr>
          <a:xfrm flipH="1">
            <a:off x="1682863" y="3438659"/>
            <a:ext cx="7857664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Округлений прямокутник 81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Пряма зі стрілкою 88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Групувати 89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91" name="Пряма сполучна лінія 90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Прямокутник 91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4" name="Прямокутник 93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96" name="Пряма зі стрілкою 95"/>
          <p:cNvCxnSpPr>
            <a:endCxn id="19" idx="0"/>
          </p:cNvCxnSpPr>
          <p:nvPr/>
        </p:nvCxnSpPr>
        <p:spPr>
          <a:xfrm flipH="1">
            <a:off x="1000561" y="3865003"/>
            <a:ext cx="8539967" cy="234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Прямокутник 102"/>
          <p:cNvSpPr/>
          <p:nvPr/>
        </p:nvSpPr>
        <p:spPr>
          <a:xfrm>
            <a:off x="9058334" y="165366"/>
            <a:ext cx="2700000" cy="196756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console</a:t>
            </a:r>
            <a:endParaRPr lang="uk-UA" sz="1600" dirty="0"/>
          </a:p>
        </p:txBody>
      </p:sp>
      <p:sp>
        <p:nvSpPr>
          <p:cNvPr id="97" name="Округлений прямокутник 96"/>
          <p:cNvSpPr/>
          <p:nvPr/>
        </p:nvSpPr>
        <p:spPr>
          <a:xfrm>
            <a:off x="768094" y="173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Пряма зі стрілкою 97"/>
          <p:cNvCxnSpPr/>
          <p:nvPr/>
        </p:nvCxnSpPr>
        <p:spPr>
          <a:xfrm>
            <a:off x="8364535" y="1978813"/>
            <a:ext cx="650470" cy="230093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Групувати 98"/>
          <p:cNvGrpSpPr/>
          <p:nvPr/>
        </p:nvGrpSpPr>
        <p:grpSpPr>
          <a:xfrm>
            <a:off x="8872543" y="4109146"/>
            <a:ext cx="2898000" cy="461665"/>
            <a:chOff x="8913634" y="5099960"/>
            <a:chExt cx="2898000" cy="461665"/>
          </a:xfrm>
        </p:grpSpPr>
        <p:grpSp>
          <p:nvGrpSpPr>
            <p:cNvPr id="100" name="Групувати 99"/>
            <p:cNvGrpSpPr/>
            <p:nvPr/>
          </p:nvGrpSpPr>
          <p:grpSpPr>
            <a:xfrm>
              <a:off x="8913634" y="5099960"/>
              <a:ext cx="2898000" cy="461665"/>
              <a:chOff x="8882334" y="3892932"/>
              <a:chExt cx="2898000" cy="461665"/>
            </a:xfrm>
          </p:grpSpPr>
          <p:cxnSp>
            <p:nvCxnSpPr>
              <p:cNvPr id="104" name="Пряма сполучна лінія 103"/>
              <p:cNvCxnSpPr/>
              <p:nvPr/>
            </p:nvCxnSpPr>
            <p:spPr>
              <a:xfrm>
                <a:off x="8882334" y="4314728"/>
                <a:ext cx="2898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Прямокутник 104"/>
              <p:cNvSpPr/>
              <p:nvPr/>
            </p:nvSpPr>
            <p:spPr>
              <a:xfrm>
                <a:off x="9146614" y="3910839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9860938" y="3892932"/>
                <a:ext cx="2920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  <a:endParaRPr lang="uk-UA" sz="2400" dirty="0"/>
              </a:p>
            </p:txBody>
          </p:sp>
          <p:sp>
            <p:nvSpPr>
              <p:cNvPr id="107" name="Прямокутник 106"/>
              <p:cNvSpPr/>
              <p:nvPr/>
            </p:nvSpPr>
            <p:spPr>
              <a:xfrm>
                <a:off x="10147330" y="3910839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uk-U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0861654" y="3892932"/>
                <a:ext cx="7344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shift</a:t>
                </a:r>
                <a:endParaRPr lang="uk-UA" sz="2400" dirty="0"/>
              </a:p>
            </p:txBody>
          </p:sp>
        </p:grpSp>
        <p:cxnSp>
          <p:nvCxnSpPr>
            <p:cNvPr id="101" name="Пряма сполучна лінія 100"/>
            <p:cNvCxnSpPr/>
            <p:nvPr/>
          </p:nvCxnSpPr>
          <p:spPr>
            <a:xfrm flipV="1">
              <a:off x="9174851" y="5110146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Пряма сполучна лінія 101"/>
            <p:cNvCxnSpPr/>
            <p:nvPr/>
          </p:nvCxnSpPr>
          <p:spPr>
            <a:xfrm>
              <a:off x="9177914" y="5111648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9" name="Пряма сполучна лінія 108"/>
          <p:cNvCxnSpPr/>
          <p:nvPr/>
        </p:nvCxnSpPr>
        <p:spPr>
          <a:xfrm>
            <a:off x="2088199" y="6206111"/>
            <a:ext cx="720000" cy="360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 сполучна лінія 109"/>
          <p:cNvCxnSpPr/>
          <p:nvPr/>
        </p:nvCxnSpPr>
        <p:spPr>
          <a:xfrm flipV="1">
            <a:off x="2086051" y="6203963"/>
            <a:ext cx="720000" cy="360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15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Групувати 24"/>
          <p:cNvGrpSpPr/>
          <p:nvPr/>
        </p:nvGrpSpPr>
        <p:grpSpPr>
          <a:xfrm>
            <a:off x="9065938" y="161512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Прямокутник 22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круглений прямокутник 71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Пряма зі стрілкою 80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увати 2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83" name="Пряма сполучна лінія 82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кутник 83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86" name="Прямокутник 85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88" name="Пряма зі стрілкою 87"/>
          <p:cNvCxnSpPr/>
          <p:nvPr/>
        </p:nvCxnSpPr>
        <p:spPr>
          <a:xfrm flipH="1">
            <a:off x="1682863" y="3438659"/>
            <a:ext cx="7857664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Округлений прямокутник 81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Пряма зі стрілкою 88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Групувати 89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91" name="Пряма сполучна лінія 90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Прямокутник 91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4" name="Прямокутник 93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96" name="Пряма зі стрілкою 95"/>
          <p:cNvCxnSpPr>
            <a:endCxn id="19" idx="0"/>
          </p:cNvCxnSpPr>
          <p:nvPr/>
        </p:nvCxnSpPr>
        <p:spPr>
          <a:xfrm flipH="1">
            <a:off x="1000561" y="3865003"/>
            <a:ext cx="8539967" cy="234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Прямокутник 102"/>
          <p:cNvSpPr/>
          <p:nvPr/>
        </p:nvSpPr>
        <p:spPr>
          <a:xfrm>
            <a:off x="9058334" y="165366"/>
            <a:ext cx="2700000" cy="196756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console</a:t>
            </a:r>
            <a:endParaRPr lang="uk-UA" sz="1600" dirty="0"/>
          </a:p>
        </p:txBody>
      </p:sp>
      <p:sp>
        <p:nvSpPr>
          <p:cNvPr id="97" name="Округлений прямокутник 96"/>
          <p:cNvSpPr/>
          <p:nvPr/>
        </p:nvSpPr>
        <p:spPr>
          <a:xfrm>
            <a:off x="768094" y="173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Пряма зі стрілкою 97"/>
          <p:cNvCxnSpPr/>
          <p:nvPr/>
        </p:nvCxnSpPr>
        <p:spPr>
          <a:xfrm>
            <a:off x="8364535" y="1978813"/>
            <a:ext cx="650470" cy="230093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Групувати 98"/>
          <p:cNvGrpSpPr/>
          <p:nvPr/>
        </p:nvGrpSpPr>
        <p:grpSpPr>
          <a:xfrm>
            <a:off x="8872543" y="4109146"/>
            <a:ext cx="2898000" cy="461665"/>
            <a:chOff x="8913634" y="5099960"/>
            <a:chExt cx="2898000" cy="461665"/>
          </a:xfrm>
        </p:grpSpPr>
        <p:grpSp>
          <p:nvGrpSpPr>
            <p:cNvPr id="100" name="Групувати 99"/>
            <p:cNvGrpSpPr/>
            <p:nvPr/>
          </p:nvGrpSpPr>
          <p:grpSpPr>
            <a:xfrm>
              <a:off x="8913634" y="5099960"/>
              <a:ext cx="2898000" cy="461665"/>
              <a:chOff x="8882334" y="3892932"/>
              <a:chExt cx="2898000" cy="461665"/>
            </a:xfrm>
          </p:grpSpPr>
          <p:cxnSp>
            <p:nvCxnSpPr>
              <p:cNvPr id="104" name="Пряма сполучна лінія 103"/>
              <p:cNvCxnSpPr/>
              <p:nvPr/>
            </p:nvCxnSpPr>
            <p:spPr>
              <a:xfrm>
                <a:off x="8882334" y="4314728"/>
                <a:ext cx="2898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Прямокутник 104"/>
              <p:cNvSpPr/>
              <p:nvPr/>
            </p:nvSpPr>
            <p:spPr>
              <a:xfrm>
                <a:off x="9146614" y="3910839"/>
                <a:ext cx="720000" cy="360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9860938" y="3892932"/>
                <a:ext cx="2920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  <a:endParaRPr lang="uk-UA" sz="2400" dirty="0"/>
              </a:p>
            </p:txBody>
          </p:sp>
          <p:sp>
            <p:nvSpPr>
              <p:cNvPr id="107" name="Прямокутник 106"/>
              <p:cNvSpPr/>
              <p:nvPr/>
            </p:nvSpPr>
            <p:spPr>
              <a:xfrm>
                <a:off x="10147330" y="3910839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uk-U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0861654" y="3892932"/>
                <a:ext cx="7344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shift</a:t>
                </a:r>
                <a:endParaRPr lang="uk-UA" sz="2400" dirty="0"/>
              </a:p>
            </p:txBody>
          </p:sp>
        </p:grpSp>
        <p:cxnSp>
          <p:nvCxnSpPr>
            <p:cNvPr id="101" name="Пряма сполучна лінія 100"/>
            <p:cNvCxnSpPr/>
            <p:nvPr/>
          </p:nvCxnSpPr>
          <p:spPr>
            <a:xfrm flipV="1">
              <a:off x="9174851" y="5110146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Пряма сполучна лінія 101"/>
            <p:cNvCxnSpPr/>
            <p:nvPr/>
          </p:nvCxnSpPr>
          <p:spPr>
            <a:xfrm>
              <a:off x="9177914" y="5111648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801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9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круглений прямокутник 71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Пряма зі стрілкою 80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увати 2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83" name="Пряма сполучна лінія 82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кутник 83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86" name="Прямокутник 85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88" name="Пряма зі стрілкою 87"/>
          <p:cNvCxnSpPr/>
          <p:nvPr/>
        </p:nvCxnSpPr>
        <p:spPr>
          <a:xfrm flipH="1">
            <a:off x="1682863" y="3438659"/>
            <a:ext cx="7857664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" name="Групувати 111"/>
          <p:cNvGrpSpPr/>
          <p:nvPr/>
        </p:nvGrpSpPr>
        <p:grpSpPr>
          <a:xfrm>
            <a:off x="9065938" y="161512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Прямокутник 112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114" name="Прямокутник 113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grpSp>
        <p:nvGrpSpPr>
          <p:cNvPr id="115" name="Групувати 114"/>
          <p:cNvGrpSpPr/>
          <p:nvPr/>
        </p:nvGrpSpPr>
        <p:grpSpPr>
          <a:xfrm>
            <a:off x="9063509" y="172872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Прямокутник 115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117" name="Прямокутник 116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719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Групувати 24"/>
          <p:cNvGrpSpPr/>
          <p:nvPr/>
        </p:nvGrpSpPr>
        <p:grpSpPr>
          <a:xfrm>
            <a:off x="9065938" y="161512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Прямокутник 22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круглений прямокутник 71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Пряма зі стрілкою 80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увати 2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83" name="Пряма сполучна лінія 82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кутник 83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86" name="Прямокутник 85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88" name="Пряма зі стрілкою 87"/>
          <p:cNvCxnSpPr/>
          <p:nvPr/>
        </p:nvCxnSpPr>
        <p:spPr>
          <a:xfrm flipH="1">
            <a:off x="1682863" y="3438659"/>
            <a:ext cx="7857664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Прямокутник 102"/>
          <p:cNvSpPr/>
          <p:nvPr/>
        </p:nvSpPr>
        <p:spPr>
          <a:xfrm>
            <a:off x="9058334" y="165366"/>
            <a:ext cx="2700000" cy="196756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console</a:t>
            </a:r>
            <a:endParaRPr lang="uk-UA" sz="1600" dirty="0"/>
          </a:p>
        </p:txBody>
      </p:sp>
      <p:sp>
        <p:nvSpPr>
          <p:cNvPr id="111" name="Прямокутник 110"/>
          <p:cNvSpPr/>
          <p:nvPr/>
        </p:nvSpPr>
        <p:spPr>
          <a:xfrm>
            <a:off x="9065938" y="171289"/>
            <a:ext cx="2700000" cy="196756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console</a:t>
            </a:r>
            <a:endParaRPr lang="uk-UA" sz="1600" dirty="0"/>
          </a:p>
        </p:txBody>
      </p:sp>
      <p:grpSp>
        <p:nvGrpSpPr>
          <p:cNvPr id="82" name="Групувати 81"/>
          <p:cNvGrpSpPr/>
          <p:nvPr/>
        </p:nvGrpSpPr>
        <p:grpSpPr>
          <a:xfrm>
            <a:off x="9050371" y="171289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Прямокутник 88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90" name="Прямокутник 89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703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круглений прямокутник 71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Пряма зі стрілкою 80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увати 2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83" name="Пряма сполучна лінія 82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кутник 83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86" name="Прямокутник 85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88" name="Пряма зі стрілкою 87"/>
          <p:cNvCxnSpPr/>
          <p:nvPr/>
        </p:nvCxnSpPr>
        <p:spPr>
          <a:xfrm flipH="1">
            <a:off x="1682863" y="3438659"/>
            <a:ext cx="7857664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Групувати 90"/>
          <p:cNvGrpSpPr/>
          <p:nvPr/>
        </p:nvGrpSpPr>
        <p:grpSpPr>
          <a:xfrm>
            <a:off x="9050371" y="171289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2" name="Прямокутник 91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93" name="Прямокутник 92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94" name="Округлений прямокутник 93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Пряма зі стрілкою 94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Групувати 95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97" name="Пряма сполучна лінія 96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Прямокутник 97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100" name="Прямокутник 99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2" name="Пряма зі стрілкою 101"/>
          <p:cNvCxnSpPr>
            <a:endCxn id="44" idx="0"/>
          </p:cNvCxnSpPr>
          <p:nvPr/>
        </p:nvCxnSpPr>
        <p:spPr>
          <a:xfrm flipH="1">
            <a:off x="3278301" y="3865003"/>
            <a:ext cx="6262228" cy="234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 зі стрілкою 103"/>
          <p:cNvCxnSpPr/>
          <p:nvPr/>
        </p:nvCxnSpPr>
        <p:spPr>
          <a:xfrm>
            <a:off x="3146298" y="5479648"/>
            <a:ext cx="129855" cy="73719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3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круглений прямокутник 71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Пряма зі стрілкою 80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увати 2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83" name="Пряма сполучна лінія 82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кутник 83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86" name="Прямокутник 85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88" name="Пряма зі стрілкою 87"/>
          <p:cNvCxnSpPr/>
          <p:nvPr/>
        </p:nvCxnSpPr>
        <p:spPr>
          <a:xfrm flipH="1">
            <a:off x="1682863" y="3438659"/>
            <a:ext cx="7857664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Групувати 90"/>
          <p:cNvGrpSpPr/>
          <p:nvPr/>
        </p:nvGrpSpPr>
        <p:grpSpPr>
          <a:xfrm>
            <a:off x="9050371" y="171289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2" name="Прямокутник 91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93" name="Прямокутник 92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94" name="Округлений прямокутник 93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Пряма зі стрілкою 94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Групувати 95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97" name="Пряма сполучна лінія 96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Прямокутник 97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100" name="Прямокутник 99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2" name="Пряма зі стрілкою 101"/>
          <p:cNvCxnSpPr>
            <a:endCxn id="44" idx="0"/>
          </p:cNvCxnSpPr>
          <p:nvPr/>
        </p:nvCxnSpPr>
        <p:spPr>
          <a:xfrm flipH="1">
            <a:off x="3278301" y="3865003"/>
            <a:ext cx="6262228" cy="234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круглений прямокутник 71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Пряма зі стрілкою 80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увати 2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83" name="Пряма сполучна лінія 82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кутник 83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86" name="Прямокутник 85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88" name="Пряма зі стрілкою 87"/>
          <p:cNvCxnSpPr/>
          <p:nvPr/>
        </p:nvCxnSpPr>
        <p:spPr>
          <a:xfrm flipH="1">
            <a:off x="1682863" y="3438659"/>
            <a:ext cx="7857664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Групувати 90"/>
          <p:cNvGrpSpPr/>
          <p:nvPr/>
        </p:nvGrpSpPr>
        <p:grpSpPr>
          <a:xfrm>
            <a:off x="9050371" y="171289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2" name="Прямокутник 91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93" name="Прямокутник 92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94" name="Округлений прямокутник 93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Пряма зі стрілкою 94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Групувати 95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97" name="Пряма сполучна лінія 96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Прямокутник 97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100" name="Прямокутник 99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2" name="Пряма зі стрілкою 101"/>
          <p:cNvCxnSpPr>
            <a:endCxn id="44" idx="0"/>
          </p:cNvCxnSpPr>
          <p:nvPr/>
        </p:nvCxnSpPr>
        <p:spPr>
          <a:xfrm flipH="1">
            <a:off x="3278301" y="3865003"/>
            <a:ext cx="6262228" cy="234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Округлений прямокутник 88"/>
          <p:cNvSpPr/>
          <p:nvPr/>
        </p:nvSpPr>
        <p:spPr>
          <a:xfrm>
            <a:off x="768094" y="173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Пряма зі стрілкою 89"/>
          <p:cNvCxnSpPr/>
          <p:nvPr/>
        </p:nvCxnSpPr>
        <p:spPr>
          <a:xfrm>
            <a:off x="8364535" y="1978813"/>
            <a:ext cx="650470" cy="230093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Групувати 102"/>
          <p:cNvGrpSpPr/>
          <p:nvPr/>
        </p:nvGrpSpPr>
        <p:grpSpPr>
          <a:xfrm>
            <a:off x="8872543" y="4109146"/>
            <a:ext cx="2898000" cy="461665"/>
            <a:chOff x="8913634" y="5099960"/>
            <a:chExt cx="2898000" cy="461665"/>
          </a:xfrm>
        </p:grpSpPr>
        <p:grpSp>
          <p:nvGrpSpPr>
            <p:cNvPr id="104" name="Групувати 103"/>
            <p:cNvGrpSpPr/>
            <p:nvPr/>
          </p:nvGrpSpPr>
          <p:grpSpPr>
            <a:xfrm>
              <a:off x="8913634" y="5099960"/>
              <a:ext cx="2898000" cy="461665"/>
              <a:chOff x="8882334" y="3892932"/>
              <a:chExt cx="2898000" cy="461665"/>
            </a:xfrm>
          </p:grpSpPr>
          <p:cxnSp>
            <p:nvCxnSpPr>
              <p:cNvPr id="107" name="Пряма сполучна лінія 106"/>
              <p:cNvCxnSpPr/>
              <p:nvPr/>
            </p:nvCxnSpPr>
            <p:spPr>
              <a:xfrm>
                <a:off x="8882334" y="4314728"/>
                <a:ext cx="2898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Прямокутник 107"/>
              <p:cNvSpPr/>
              <p:nvPr/>
            </p:nvSpPr>
            <p:spPr>
              <a:xfrm>
                <a:off x="9146614" y="3910839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9860938" y="3892932"/>
                <a:ext cx="2920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  <a:endParaRPr lang="uk-UA" sz="2400" dirty="0"/>
              </a:p>
            </p:txBody>
          </p:sp>
          <p:sp>
            <p:nvSpPr>
              <p:cNvPr id="110" name="Прямокутник 109"/>
              <p:cNvSpPr/>
              <p:nvPr/>
            </p:nvSpPr>
            <p:spPr>
              <a:xfrm>
                <a:off x="10147330" y="3910839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uk-U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0861654" y="3892932"/>
                <a:ext cx="7344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shift</a:t>
                </a:r>
                <a:endParaRPr lang="uk-UA" sz="2400" dirty="0"/>
              </a:p>
            </p:txBody>
          </p:sp>
        </p:grpSp>
        <p:cxnSp>
          <p:nvCxnSpPr>
            <p:cNvPr id="105" name="Пряма сполучна лінія 104"/>
            <p:cNvCxnSpPr/>
            <p:nvPr/>
          </p:nvCxnSpPr>
          <p:spPr>
            <a:xfrm flipV="1">
              <a:off x="9174851" y="5110146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Пряма сполучна лінія 105"/>
            <p:cNvCxnSpPr/>
            <p:nvPr/>
          </p:nvCxnSpPr>
          <p:spPr>
            <a:xfrm>
              <a:off x="9177914" y="5111648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2" name="Пряма сполучна лінія 111"/>
          <p:cNvCxnSpPr/>
          <p:nvPr/>
        </p:nvCxnSpPr>
        <p:spPr>
          <a:xfrm>
            <a:off x="3652125" y="6203963"/>
            <a:ext cx="720000" cy="360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Пряма сполучна лінія 112"/>
          <p:cNvCxnSpPr/>
          <p:nvPr/>
        </p:nvCxnSpPr>
        <p:spPr>
          <a:xfrm flipV="1">
            <a:off x="3649977" y="6201815"/>
            <a:ext cx="720000" cy="360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95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побудови дерева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838200" y="1690688"/>
            <a:ext cx="103921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endParaRPr lang="uk-UA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(1,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(2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(4,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  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(5,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)),</a:t>
            </a:r>
            <a:endParaRPr lang="uk-UA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(3,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  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(6,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)));</a:t>
            </a:r>
            <a:endParaRPr lang="uk-UA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" name="Групувати 76"/>
          <p:cNvGrpSpPr/>
          <p:nvPr/>
        </p:nvGrpSpPr>
        <p:grpSpPr>
          <a:xfrm>
            <a:off x="694571" y="3502210"/>
            <a:ext cx="8157534" cy="2248877"/>
            <a:chOff x="694571" y="3502210"/>
            <a:chExt cx="8157534" cy="2248877"/>
          </a:xfrm>
        </p:grpSpPr>
        <p:sp>
          <p:nvSpPr>
            <p:cNvPr id="4" name="TextBox 3"/>
            <p:cNvSpPr txBox="1"/>
            <p:nvPr/>
          </p:nvSpPr>
          <p:spPr>
            <a:xfrm>
              <a:off x="694571" y="350221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981829" y="3553042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190296" y="3553042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635280" y="4467773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841198" y="4467773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563819" y="4467773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561671" y="4465625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68889" y="5378208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Групувати 38"/>
            <p:cNvGrpSpPr/>
            <p:nvPr/>
          </p:nvGrpSpPr>
          <p:grpSpPr>
            <a:xfrm>
              <a:off x="3629967" y="5378208"/>
              <a:ext cx="2160000" cy="360000"/>
              <a:chOff x="2190296" y="3372736"/>
              <a:chExt cx="2160000" cy="360000"/>
            </a:xfrm>
          </p:grpSpPr>
          <p:sp>
            <p:nvSpPr>
              <p:cNvPr id="44" name="Прямокутник 43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5" name="Прямокутник 44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6" name="Прямокутник 45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40" name="Пряма сполучна лінія 39"/>
            <p:cNvCxnSpPr/>
            <p:nvPr/>
          </p:nvCxnSpPr>
          <p:spPr>
            <a:xfrm>
              <a:off x="4353060" y="5391087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 сполучна лінія 40"/>
            <p:cNvCxnSpPr/>
            <p:nvPr/>
          </p:nvCxnSpPr>
          <p:spPr>
            <a:xfrm flipV="1">
              <a:off x="4350912" y="5388939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 сполучна лінія 41"/>
            <p:cNvCxnSpPr/>
            <p:nvPr/>
          </p:nvCxnSpPr>
          <p:spPr>
            <a:xfrm>
              <a:off x="5066874" y="5388939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 сполучна лінія 42"/>
            <p:cNvCxnSpPr/>
            <p:nvPr/>
          </p:nvCxnSpPr>
          <p:spPr>
            <a:xfrm flipV="1">
              <a:off x="5064726" y="5386791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Групувати 55"/>
            <p:cNvGrpSpPr/>
            <p:nvPr/>
          </p:nvGrpSpPr>
          <p:grpSpPr>
            <a:xfrm>
              <a:off x="6692105" y="5386791"/>
              <a:ext cx="2160000" cy="360000"/>
              <a:chOff x="2190296" y="3372736"/>
              <a:chExt cx="2160000" cy="360000"/>
            </a:xfrm>
          </p:grpSpPr>
          <p:sp>
            <p:nvSpPr>
              <p:cNvPr id="57" name="Прямокутник 56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6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Прямокутник 57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9" name="Прямокутник 58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60" name="Пряма сполучна лінія 59"/>
            <p:cNvCxnSpPr/>
            <p:nvPr/>
          </p:nvCxnSpPr>
          <p:spPr>
            <a:xfrm>
              <a:off x="7415198" y="5386791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 сполучна лінія 60"/>
            <p:cNvCxnSpPr/>
            <p:nvPr/>
          </p:nvCxnSpPr>
          <p:spPr>
            <a:xfrm flipV="1">
              <a:off x="7413050" y="5384643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Пряма сполучна лінія 61"/>
            <p:cNvCxnSpPr/>
            <p:nvPr/>
          </p:nvCxnSpPr>
          <p:spPr>
            <a:xfrm>
              <a:off x="8129012" y="5384643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Пряма сполучна лінія 62"/>
            <p:cNvCxnSpPr/>
            <p:nvPr/>
          </p:nvCxnSpPr>
          <p:spPr>
            <a:xfrm flipV="1">
              <a:off x="8126864" y="5382495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1995280" y="3734875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063819" y="3721996"/>
              <a:ext cx="1137379" cy="745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28889" y="4636396"/>
              <a:ext cx="1271407" cy="746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435280" y="4645940"/>
              <a:ext cx="554687" cy="732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>
              <a:off x="6593983" y="4645940"/>
              <a:ext cx="458122" cy="740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339394" y="3734875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7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круглений прямокутник 71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Пряма зі стрілкою 80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увати 2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83" name="Пряма сполучна лінія 82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кутник 83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86" name="Прямокутник 85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88" name="Пряма зі стрілкою 87"/>
          <p:cNvCxnSpPr/>
          <p:nvPr/>
        </p:nvCxnSpPr>
        <p:spPr>
          <a:xfrm flipH="1">
            <a:off x="1682863" y="3438659"/>
            <a:ext cx="7857664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Групувати 90"/>
          <p:cNvGrpSpPr/>
          <p:nvPr/>
        </p:nvGrpSpPr>
        <p:grpSpPr>
          <a:xfrm>
            <a:off x="9050371" y="171289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2" name="Прямокутник 91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93" name="Прямокутник 92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94" name="Округлений прямокутник 93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Пряма зі стрілкою 94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Групувати 95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97" name="Пряма сполучна лінія 96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Прямокутник 97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100" name="Прямокутник 99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2" name="Пряма зі стрілкою 101"/>
          <p:cNvCxnSpPr>
            <a:endCxn id="44" idx="0"/>
          </p:cNvCxnSpPr>
          <p:nvPr/>
        </p:nvCxnSpPr>
        <p:spPr>
          <a:xfrm flipH="1">
            <a:off x="3278301" y="3865003"/>
            <a:ext cx="6262228" cy="234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Округлений прямокутник 88"/>
          <p:cNvSpPr/>
          <p:nvPr/>
        </p:nvSpPr>
        <p:spPr>
          <a:xfrm>
            <a:off x="768094" y="173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Пряма зі стрілкою 89"/>
          <p:cNvCxnSpPr/>
          <p:nvPr/>
        </p:nvCxnSpPr>
        <p:spPr>
          <a:xfrm>
            <a:off x="8364535" y="1978813"/>
            <a:ext cx="650470" cy="230093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Групувати 102"/>
          <p:cNvGrpSpPr/>
          <p:nvPr/>
        </p:nvGrpSpPr>
        <p:grpSpPr>
          <a:xfrm>
            <a:off x="8872543" y="4109146"/>
            <a:ext cx="2898000" cy="461665"/>
            <a:chOff x="8913634" y="5099960"/>
            <a:chExt cx="2898000" cy="461665"/>
          </a:xfrm>
        </p:grpSpPr>
        <p:grpSp>
          <p:nvGrpSpPr>
            <p:cNvPr id="104" name="Групувати 103"/>
            <p:cNvGrpSpPr/>
            <p:nvPr/>
          </p:nvGrpSpPr>
          <p:grpSpPr>
            <a:xfrm>
              <a:off x="8913634" y="5099960"/>
              <a:ext cx="2898000" cy="461665"/>
              <a:chOff x="8882334" y="3892932"/>
              <a:chExt cx="2898000" cy="461665"/>
            </a:xfrm>
          </p:grpSpPr>
          <p:cxnSp>
            <p:nvCxnSpPr>
              <p:cNvPr id="107" name="Пряма сполучна лінія 106"/>
              <p:cNvCxnSpPr/>
              <p:nvPr/>
            </p:nvCxnSpPr>
            <p:spPr>
              <a:xfrm>
                <a:off x="8882334" y="4314728"/>
                <a:ext cx="2898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Прямокутник 107"/>
              <p:cNvSpPr/>
              <p:nvPr/>
            </p:nvSpPr>
            <p:spPr>
              <a:xfrm>
                <a:off x="9146614" y="3910839"/>
                <a:ext cx="720000" cy="360000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9860938" y="3892932"/>
                <a:ext cx="2920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  <a:endParaRPr lang="uk-UA" sz="2400" dirty="0"/>
              </a:p>
            </p:txBody>
          </p:sp>
          <p:sp>
            <p:nvSpPr>
              <p:cNvPr id="110" name="Прямокутник 109"/>
              <p:cNvSpPr/>
              <p:nvPr/>
            </p:nvSpPr>
            <p:spPr>
              <a:xfrm>
                <a:off x="10147330" y="3910839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uk-U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0861654" y="3892932"/>
                <a:ext cx="7344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shift</a:t>
                </a:r>
                <a:endParaRPr lang="uk-UA" sz="2400" dirty="0"/>
              </a:p>
            </p:txBody>
          </p:sp>
        </p:grpSp>
        <p:cxnSp>
          <p:nvCxnSpPr>
            <p:cNvPr id="105" name="Пряма сполучна лінія 104"/>
            <p:cNvCxnSpPr/>
            <p:nvPr/>
          </p:nvCxnSpPr>
          <p:spPr>
            <a:xfrm flipV="1">
              <a:off x="9174851" y="5110146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Пряма сполучна лінія 105"/>
            <p:cNvCxnSpPr/>
            <p:nvPr/>
          </p:nvCxnSpPr>
          <p:spPr>
            <a:xfrm>
              <a:off x="9177914" y="5111648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128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круглений прямокутник 71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Пряма зі стрілкою 80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увати 2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83" name="Пряма сполучна лінія 82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кутник 83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86" name="Прямокутник 85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88" name="Пряма зі стрілкою 87"/>
          <p:cNvCxnSpPr/>
          <p:nvPr/>
        </p:nvCxnSpPr>
        <p:spPr>
          <a:xfrm flipH="1">
            <a:off x="1682863" y="3438659"/>
            <a:ext cx="7857664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Групувати 90"/>
          <p:cNvGrpSpPr/>
          <p:nvPr/>
        </p:nvGrpSpPr>
        <p:grpSpPr>
          <a:xfrm>
            <a:off x="9050371" y="171289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2" name="Прямокутник 91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93" name="Прямокутник 92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94" name="Округлений прямокутник 93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Пряма зі стрілкою 94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Групувати 95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97" name="Пряма сполучна лінія 96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Прямокутник 97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100" name="Прямокутник 99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2" name="Пряма зі стрілкою 101"/>
          <p:cNvCxnSpPr>
            <a:endCxn id="44" idx="0"/>
          </p:cNvCxnSpPr>
          <p:nvPr/>
        </p:nvCxnSpPr>
        <p:spPr>
          <a:xfrm flipH="1">
            <a:off x="3278301" y="3865003"/>
            <a:ext cx="6262228" cy="234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" name="Групувати 111"/>
          <p:cNvGrpSpPr/>
          <p:nvPr/>
        </p:nvGrpSpPr>
        <p:grpSpPr>
          <a:xfrm>
            <a:off x="9051009" y="171289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Прямокутник 112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114" name="Прямокутник 113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grpSp>
        <p:nvGrpSpPr>
          <p:cNvPr id="115" name="Групувати 114"/>
          <p:cNvGrpSpPr/>
          <p:nvPr/>
        </p:nvGrpSpPr>
        <p:grpSpPr>
          <a:xfrm>
            <a:off x="9050610" y="181585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Прямокутник 115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117" name="Прямокутник 116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492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круглений прямокутник 71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Пряма зі стрілкою 80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увати 2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83" name="Пряма сполучна лінія 82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кутник 83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86" name="Прямокутник 85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88" name="Пряма зі стрілкою 87"/>
          <p:cNvCxnSpPr/>
          <p:nvPr/>
        </p:nvCxnSpPr>
        <p:spPr>
          <a:xfrm flipH="1">
            <a:off x="1682863" y="3438659"/>
            <a:ext cx="7857664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Округлений прямокутник 93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Пряма зі стрілкою 94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Групувати 95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97" name="Пряма сполучна лінія 96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Прямокутник 97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100" name="Прямокутник 99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2" name="Пряма зі стрілкою 101"/>
          <p:cNvCxnSpPr>
            <a:endCxn id="44" idx="0"/>
          </p:cNvCxnSpPr>
          <p:nvPr/>
        </p:nvCxnSpPr>
        <p:spPr>
          <a:xfrm flipH="1">
            <a:off x="3278301" y="3865003"/>
            <a:ext cx="6262228" cy="234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Групувати 102"/>
          <p:cNvGrpSpPr/>
          <p:nvPr/>
        </p:nvGrpSpPr>
        <p:grpSpPr>
          <a:xfrm>
            <a:off x="9050610" y="181585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Прямокутник 103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</a:p>
            <a:p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105" name="Прямокутник 104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grpSp>
        <p:nvGrpSpPr>
          <p:cNvPr id="106" name="Групувати 105"/>
          <p:cNvGrpSpPr/>
          <p:nvPr/>
        </p:nvGrpSpPr>
        <p:grpSpPr>
          <a:xfrm>
            <a:off x="9052190" y="181585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Прямокутник 106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108" name="Прямокутник 107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64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круглений прямокутник 71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Пряма зі стрілкою 80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увати 2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83" name="Пряма сполучна лінія 82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кутник 83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86" name="Прямокутник 85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88" name="Пряма зі стрілкою 87"/>
          <p:cNvCxnSpPr/>
          <p:nvPr/>
        </p:nvCxnSpPr>
        <p:spPr>
          <a:xfrm flipH="1">
            <a:off x="1682863" y="3438659"/>
            <a:ext cx="7857664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Округлений прямокутник 93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Пряма зі стрілкою 94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Групувати 95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97" name="Пряма сполучна лінія 96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Прямокутник 97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100" name="Прямокутник 99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2" name="Пряма зі стрілкою 101"/>
          <p:cNvCxnSpPr>
            <a:endCxn id="44" idx="0"/>
          </p:cNvCxnSpPr>
          <p:nvPr/>
        </p:nvCxnSpPr>
        <p:spPr>
          <a:xfrm flipH="1">
            <a:off x="3278301" y="3865003"/>
            <a:ext cx="6262228" cy="234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Групувати 89"/>
          <p:cNvGrpSpPr/>
          <p:nvPr/>
        </p:nvGrpSpPr>
        <p:grpSpPr>
          <a:xfrm>
            <a:off x="9052190" y="181585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1" name="Прямокутник 90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92" name="Прямокутник 91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93" name="Округлений прямокутник 92"/>
          <p:cNvSpPr/>
          <p:nvPr/>
        </p:nvSpPr>
        <p:spPr>
          <a:xfrm>
            <a:off x="768094" y="173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Пряма зі стрілкою 108"/>
          <p:cNvCxnSpPr/>
          <p:nvPr/>
        </p:nvCxnSpPr>
        <p:spPr>
          <a:xfrm>
            <a:off x="8364535" y="1978813"/>
            <a:ext cx="650470" cy="230093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Групувати 109"/>
          <p:cNvGrpSpPr/>
          <p:nvPr/>
        </p:nvGrpSpPr>
        <p:grpSpPr>
          <a:xfrm>
            <a:off x="8872543" y="4109146"/>
            <a:ext cx="2898000" cy="461665"/>
            <a:chOff x="8913634" y="5099960"/>
            <a:chExt cx="2898000" cy="461665"/>
          </a:xfrm>
        </p:grpSpPr>
        <p:grpSp>
          <p:nvGrpSpPr>
            <p:cNvPr id="111" name="Групувати 110"/>
            <p:cNvGrpSpPr/>
            <p:nvPr/>
          </p:nvGrpSpPr>
          <p:grpSpPr>
            <a:xfrm>
              <a:off x="8913634" y="5099960"/>
              <a:ext cx="2898000" cy="461665"/>
              <a:chOff x="8882334" y="3892932"/>
              <a:chExt cx="2898000" cy="461665"/>
            </a:xfrm>
          </p:grpSpPr>
          <p:cxnSp>
            <p:nvCxnSpPr>
              <p:cNvPr id="114" name="Пряма сполучна лінія 113"/>
              <p:cNvCxnSpPr/>
              <p:nvPr/>
            </p:nvCxnSpPr>
            <p:spPr>
              <a:xfrm>
                <a:off x="8882334" y="4314728"/>
                <a:ext cx="2898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Прямокутник 114"/>
              <p:cNvSpPr/>
              <p:nvPr/>
            </p:nvSpPr>
            <p:spPr>
              <a:xfrm>
                <a:off x="9146614" y="3910839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9860938" y="3892932"/>
                <a:ext cx="2920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  <a:endParaRPr lang="uk-UA" sz="2400" dirty="0"/>
              </a:p>
            </p:txBody>
          </p:sp>
          <p:sp>
            <p:nvSpPr>
              <p:cNvPr id="117" name="Прямокутник 116"/>
              <p:cNvSpPr/>
              <p:nvPr/>
            </p:nvSpPr>
            <p:spPr>
              <a:xfrm>
                <a:off x="10147330" y="3910839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uk-U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861654" y="3892932"/>
                <a:ext cx="7344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shift</a:t>
                </a:r>
                <a:endParaRPr lang="uk-UA" sz="2400" dirty="0"/>
              </a:p>
            </p:txBody>
          </p:sp>
        </p:grpSp>
        <p:cxnSp>
          <p:nvCxnSpPr>
            <p:cNvPr id="112" name="Пряма сполучна лінія 111"/>
            <p:cNvCxnSpPr/>
            <p:nvPr/>
          </p:nvCxnSpPr>
          <p:spPr>
            <a:xfrm flipV="1">
              <a:off x="9174851" y="5110146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Пряма сполучна лінія 112"/>
            <p:cNvCxnSpPr/>
            <p:nvPr/>
          </p:nvCxnSpPr>
          <p:spPr>
            <a:xfrm>
              <a:off x="9177914" y="5111648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9" name="Пряма сполучна лінія 118"/>
          <p:cNvCxnSpPr/>
          <p:nvPr/>
        </p:nvCxnSpPr>
        <p:spPr>
          <a:xfrm>
            <a:off x="4357480" y="6206235"/>
            <a:ext cx="720000" cy="360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Пряма сполучна лінія 119"/>
          <p:cNvCxnSpPr/>
          <p:nvPr/>
        </p:nvCxnSpPr>
        <p:spPr>
          <a:xfrm flipV="1">
            <a:off x="4355332" y="6204087"/>
            <a:ext cx="720000" cy="360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33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круглений прямокутник 71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Пряма зі стрілкою 80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увати 2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83" name="Пряма сполучна лінія 82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кутник 83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86" name="Прямокутник 85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88" name="Пряма зі стрілкою 87"/>
          <p:cNvCxnSpPr/>
          <p:nvPr/>
        </p:nvCxnSpPr>
        <p:spPr>
          <a:xfrm flipH="1">
            <a:off x="1682863" y="3438659"/>
            <a:ext cx="7857664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Округлений прямокутник 93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Пряма зі стрілкою 94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Групувати 95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97" name="Пряма сполучна лінія 96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Прямокутник 97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100" name="Прямокутник 99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2" name="Пряма зі стрілкою 101"/>
          <p:cNvCxnSpPr>
            <a:endCxn id="44" idx="0"/>
          </p:cNvCxnSpPr>
          <p:nvPr/>
        </p:nvCxnSpPr>
        <p:spPr>
          <a:xfrm flipH="1">
            <a:off x="3278301" y="3865003"/>
            <a:ext cx="6262228" cy="234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Групувати 89"/>
          <p:cNvGrpSpPr/>
          <p:nvPr/>
        </p:nvGrpSpPr>
        <p:grpSpPr>
          <a:xfrm>
            <a:off x="9052190" y="181585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1" name="Прямокутник 90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92" name="Прямокутник 91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93" name="Округлений прямокутник 92"/>
          <p:cNvSpPr/>
          <p:nvPr/>
        </p:nvSpPr>
        <p:spPr>
          <a:xfrm>
            <a:off x="768094" y="173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Пряма зі стрілкою 108"/>
          <p:cNvCxnSpPr/>
          <p:nvPr/>
        </p:nvCxnSpPr>
        <p:spPr>
          <a:xfrm>
            <a:off x="8364535" y="1978813"/>
            <a:ext cx="650470" cy="230093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Групувати 109"/>
          <p:cNvGrpSpPr/>
          <p:nvPr/>
        </p:nvGrpSpPr>
        <p:grpSpPr>
          <a:xfrm>
            <a:off x="8872543" y="4109146"/>
            <a:ext cx="2898000" cy="461665"/>
            <a:chOff x="8913634" y="5099960"/>
            <a:chExt cx="2898000" cy="461665"/>
          </a:xfrm>
        </p:grpSpPr>
        <p:grpSp>
          <p:nvGrpSpPr>
            <p:cNvPr id="111" name="Групувати 110"/>
            <p:cNvGrpSpPr/>
            <p:nvPr/>
          </p:nvGrpSpPr>
          <p:grpSpPr>
            <a:xfrm>
              <a:off x="8913634" y="5099960"/>
              <a:ext cx="2898000" cy="461665"/>
              <a:chOff x="8882334" y="3892932"/>
              <a:chExt cx="2898000" cy="461665"/>
            </a:xfrm>
          </p:grpSpPr>
          <p:cxnSp>
            <p:nvCxnSpPr>
              <p:cNvPr id="114" name="Пряма сполучна лінія 113"/>
              <p:cNvCxnSpPr/>
              <p:nvPr/>
            </p:nvCxnSpPr>
            <p:spPr>
              <a:xfrm>
                <a:off x="8882334" y="4314728"/>
                <a:ext cx="2898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Прямокутник 114"/>
              <p:cNvSpPr/>
              <p:nvPr/>
            </p:nvSpPr>
            <p:spPr>
              <a:xfrm>
                <a:off x="9146614" y="3910839"/>
                <a:ext cx="720000" cy="360000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9860938" y="3892932"/>
                <a:ext cx="2920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  <a:endParaRPr lang="uk-UA" sz="2400" dirty="0"/>
              </a:p>
            </p:txBody>
          </p:sp>
          <p:sp>
            <p:nvSpPr>
              <p:cNvPr id="117" name="Прямокутник 116"/>
              <p:cNvSpPr/>
              <p:nvPr/>
            </p:nvSpPr>
            <p:spPr>
              <a:xfrm>
                <a:off x="10147330" y="3910839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uk-U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861654" y="3892932"/>
                <a:ext cx="7344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shift</a:t>
                </a:r>
                <a:endParaRPr lang="uk-UA" sz="2400" dirty="0"/>
              </a:p>
            </p:txBody>
          </p:sp>
        </p:grpSp>
        <p:cxnSp>
          <p:nvCxnSpPr>
            <p:cNvPr id="112" name="Пряма сполучна лінія 111"/>
            <p:cNvCxnSpPr/>
            <p:nvPr/>
          </p:nvCxnSpPr>
          <p:spPr>
            <a:xfrm flipV="1">
              <a:off x="9174851" y="5110146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Пряма сполучна лінія 112"/>
            <p:cNvCxnSpPr/>
            <p:nvPr/>
          </p:nvCxnSpPr>
          <p:spPr>
            <a:xfrm>
              <a:off x="9177914" y="5111648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451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94" grpId="0" animBg="1"/>
      <p:bldP spid="9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Групувати 89"/>
          <p:cNvGrpSpPr/>
          <p:nvPr/>
        </p:nvGrpSpPr>
        <p:grpSpPr>
          <a:xfrm>
            <a:off x="9052190" y="181585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1" name="Прямокутник 90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92" name="Прямокутник 91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64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Групувати 89"/>
          <p:cNvGrpSpPr/>
          <p:nvPr/>
        </p:nvGrpSpPr>
        <p:grpSpPr>
          <a:xfrm>
            <a:off x="9052190" y="181585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1" name="Прямокутник 90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92" name="Прямокутник 91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grpSp>
        <p:nvGrpSpPr>
          <p:cNvPr id="72" name="Групувати 71"/>
          <p:cNvGrpSpPr/>
          <p:nvPr/>
        </p:nvGrpSpPr>
        <p:grpSpPr>
          <a:xfrm>
            <a:off x="9052290" y="181585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Прямокутник 80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1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82" name="Прямокутник 81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32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Групувати 82"/>
          <p:cNvGrpSpPr/>
          <p:nvPr/>
        </p:nvGrpSpPr>
        <p:grpSpPr>
          <a:xfrm>
            <a:off x="9052290" y="181585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Прямокутник 83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1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85" name="Прямокутник 84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89" name="Округлений прямокутник 88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Пряма зі стрілкою 92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Групувати 93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95" name="Пряма сполучна лінія 94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Прямокутник 95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8" name="Прямокутник 97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0" name="Пряма зі стрілкою 99"/>
          <p:cNvCxnSpPr>
            <a:endCxn id="15" idx="0"/>
          </p:cNvCxnSpPr>
          <p:nvPr/>
        </p:nvCxnSpPr>
        <p:spPr>
          <a:xfrm flipH="1">
            <a:off x="4257715" y="3438659"/>
            <a:ext cx="5282812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 зі стрілкою 100"/>
          <p:cNvCxnSpPr/>
          <p:nvPr/>
        </p:nvCxnSpPr>
        <p:spPr>
          <a:xfrm>
            <a:off x="3679053" y="4550329"/>
            <a:ext cx="580165" cy="74761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Групувати 82"/>
          <p:cNvGrpSpPr/>
          <p:nvPr/>
        </p:nvGrpSpPr>
        <p:grpSpPr>
          <a:xfrm>
            <a:off x="9052290" y="181585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Прямокутник 83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1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85" name="Прямокутник 84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89" name="Округлений прямокутник 88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Пряма зі стрілкою 92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Групувати 93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95" name="Пряма сполучна лінія 94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Прямокутник 95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8" name="Прямокутник 97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0" name="Пряма зі стрілкою 99"/>
          <p:cNvCxnSpPr>
            <a:endCxn id="15" idx="0"/>
          </p:cNvCxnSpPr>
          <p:nvPr/>
        </p:nvCxnSpPr>
        <p:spPr>
          <a:xfrm flipH="1">
            <a:off x="4257715" y="3438659"/>
            <a:ext cx="5282812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99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Групувати 82"/>
          <p:cNvGrpSpPr/>
          <p:nvPr/>
        </p:nvGrpSpPr>
        <p:grpSpPr>
          <a:xfrm>
            <a:off x="9052290" y="181585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Прямокутник 83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1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85" name="Прямокутник 84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89" name="Округлений прямокутник 88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Пряма зі стрілкою 92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Групувати 93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95" name="Пряма сполучна лінія 94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Прямокутник 95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8" name="Прямокутник 97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0" name="Пряма зі стрілкою 99"/>
          <p:cNvCxnSpPr>
            <a:endCxn id="15" idx="0"/>
          </p:cNvCxnSpPr>
          <p:nvPr/>
        </p:nvCxnSpPr>
        <p:spPr>
          <a:xfrm flipH="1">
            <a:off x="4257715" y="3438659"/>
            <a:ext cx="5282812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Округлений прямокутник 80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Пряма зі стрілкою 81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увати 2"/>
          <p:cNvGrpSpPr/>
          <p:nvPr/>
        </p:nvGrpSpPr>
        <p:grpSpPr>
          <a:xfrm>
            <a:off x="8867938" y="3658998"/>
            <a:ext cx="2898000" cy="461665"/>
            <a:chOff x="8879906" y="4751361"/>
            <a:chExt cx="2898000" cy="461665"/>
          </a:xfrm>
        </p:grpSpPr>
        <p:cxnSp>
          <p:nvCxnSpPr>
            <p:cNvPr id="87" name="Пряма сполучна лінія 86"/>
            <p:cNvCxnSpPr/>
            <p:nvPr/>
          </p:nvCxnSpPr>
          <p:spPr>
            <a:xfrm>
              <a:off x="8879906" y="5173157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Прямокутник 87"/>
            <p:cNvSpPr/>
            <p:nvPr/>
          </p:nvSpPr>
          <p:spPr>
            <a:xfrm>
              <a:off x="9144186" y="4769268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858510" y="4751361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1" name="Прямокутник 90"/>
            <p:cNvSpPr/>
            <p:nvPr/>
          </p:nvSpPr>
          <p:spPr>
            <a:xfrm>
              <a:off x="10144902" y="4769268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0859226" y="4751361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  <p:cxnSp>
          <p:nvCxnSpPr>
            <p:cNvPr id="101" name="Пряма сполучна лінія 100"/>
            <p:cNvCxnSpPr/>
            <p:nvPr/>
          </p:nvCxnSpPr>
          <p:spPr>
            <a:xfrm>
              <a:off x="9142987" y="4765898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Пряма сполучна лінія 101"/>
            <p:cNvCxnSpPr/>
            <p:nvPr/>
          </p:nvCxnSpPr>
          <p:spPr>
            <a:xfrm flipV="1">
              <a:off x="9140839" y="476375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3" name="Пряма сполучна лінія 102"/>
          <p:cNvCxnSpPr/>
          <p:nvPr/>
        </p:nvCxnSpPr>
        <p:spPr>
          <a:xfrm>
            <a:off x="4622608" y="5297948"/>
            <a:ext cx="720000" cy="360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 сполучна лінія 103"/>
          <p:cNvCxnSpPr/>
          <p:nvPr/>
        </p:nvCxnSpPr>
        <p:spPr>
          <a:xfrm flipV="1">
            <a:off x="4620460" y="5295800"/>
            <a:ext cx="720000" cy="360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92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Хід побудови дерева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838200" y="1690688"/>
            <a:ext cx="103921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endParaRPr lang="uk-UA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(1,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(2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(4,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uk-UA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(5,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(3,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uk-UA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(6,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)))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571" y="350221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endParaRPr lang="uk-UA" sz="2400" dirty="0"/>
          </a:p>
        </p:txBody>
      </p:sp>
      <p:sp>
        <p:nvSpPr>
          <p:cNvPr id="5" name="Прямокутник 4"/>
          <p:cNvSpPr/>
          <p:nvPr/>
        </p:nvSpPr>
        <p:spPr>
          <a:xfrm>
            <a:off x="981829" y="3553042"/>
            <a:ext cx="72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68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Групувати 82"/>
          <p:cNvGrpSpPr/>
          <p:nvPr/>
        </p:nvGrpSpPr>
        <p:grpSpPr>
          <a:xfrm>
            <a:off x="9052290" y="181585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Прямокутник 83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1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85" name="Прямокутник 84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89" name="Округлений прямокутник 88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Пряма зі стрілкою 92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Групувати 93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95" name="Пряма сполучна лінія 94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Прямокутник 95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8" name="Прямокутник 97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0" name="Пряма зі стрілкою 99"/>
          <p:cNvCxnSpPr>
            <a:endCxn id="15" idx="0"/>
          </p:cNvCxnSpPr>
          <p:nvPr/>
        </p:nvCxnSpPr>
        <p:spPr>
          <a:xfrm flipH="1">
            <a:off x="4257715" y="3438659"/>
            <a:ext cx="5282812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Округлений прямокутник 80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Пряма зі стрілкою 81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увати 2"/>
          <p:cNvGrpSpPr/>
          <p:nvPr/>
        </p:nvGrpSpPr>
        <p:grpSpPr>
          <a:xfrm>
            <a:off x="8867938" y="3658998"/>
            <a:ext cx="2898000" cy="461665"/>
            <a:chOff x="8879906" y="4751361"/>
            <a:chExt cx="2898000" cy="461665"/>
          </a:xfrm>
        </p:grpSpPr>
        <p:cxnSp>
          <p:nvCxnSpPr>
            <p:cNvPr id="87" name="Пряма сполучна лінія 86"/>
            <p:cNvCxnSpPr/>
            <p:nvPr/>
          </p:nvCxnSpPr>
          <p:spPr>
            <a:xfrm>
              <a:off x="8879906" y="5173157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Прямокутник 87"/>
            <p:cNvSpPr/>
            <p:nvPr/>
          </p:nvSpPr>
          <p:spPr>
            <a:xfrm>
              <a:off x="9144186" y="4769268"/>
              <a:ext cx="720000" cy="360000"/>
            </a:xfrm>
            <a:prstGeom prst="rect">
              <a:avLst/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858510" y="4751361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1" name="Прямокутник 90"/>
            <p:cNvSpPr/>
            <p:nvPr/>
          </p:nvSpPr>
          <p:spPr>
            <a:xfrm>
              <a:off x="10144902" y="4769268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0859226" y="4751361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  <p:cxnSp>
          <p:nvCxnSpPr>
            <p:cNvPr id="101" name="Пряма сполучна лінія 100"/>
            <p:cNvCxnSpPr/>
            <p:nvPr/>
          </p:nvCxnSpPr>
          <p:spPr>
            <a:xfrm>
              <a:off x="9142987" y="4765898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Пряма сполучна лінія 101"/>
            <p:cNvCxnSpPr/>
            <p:nvPr/>
          </p:nvCxnSpPr>
          <p:spPr>
            <a:xfrm flipV="1">
              <a:off x="9140839" y="476375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121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Групувати 82"/>
          <p:cNvGrpSpPr/>
          <p:nvPr/>
        </p:nvGrpSpPr>
        <p:grpSpPr>
          <a:xfrm>
            <a:off x="9052290" y="181585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Прямокутник 83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1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85" name="Прямокутник 84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89" name="Округлений прямокутник 88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Пряма зі стрілкою 92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Групувати 93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95" name="Пряма сполучна лінія 94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Прямокутник 95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8" name="Прямокутник 97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0" name="Пряма зі стрілкою 99"/>
          <p:cNvCxnSpPr>
            <a:endCxn id="15" idx="0"/>
          </p:cNvCxnSpPr>
          <p:nvPr/>
        </p:nvCxnSpPr>
        <p:spPr>
          <a:xfrm flipH="1">
            <a:off x="4257715" y="3438659"/>
            <a:ext cx="5282812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Групувати 102"/>
          <p:cNvGrpSpPr/>
          <p:nvPr/>
        </p:nvGrpSpPr>
        <p:grpSpPr>
          <a:xfrm>
            <a:off x="9048338" y="181585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Прямокутник 103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1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105" name="Прямокутник 104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729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Округлений прямокутник 88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++i)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Пряма зі стрілкою 92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Групувати 93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95" name="Пряма сполучна лінія 94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Прямокутник 95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8" name="Прямокутник 97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0" name="Пряма зі стрілкою 99"/>
          <p:cNvCxnSpPr>
            <a:endCxn id="15" idx="0"/>
          </p:cNvCxnSpPr>
          <p:nvPr/>
        </p:nvCxnSpPr>
        <p:spPr>
          <a:xfrm flipH="1">
            <a:off x="4257715" y="3438659"/>
            <a:ext cx="5282812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Групувати 80"/>
          <p:cNvGrpSpPr/>
          <p:nvPr/>
        </p:nvGrpSpPr>
        <p:grpSpPr>
          <a:xfrm>
            <a:off x="9048338" y="181585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Прямокутник 81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1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</a:t>
              </a:r>
            </a:p>
            <a:p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86" name="Прямокутник 85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grpSp>
        <p:nvGrpSpPr>
          <p:cNvPr id="87" name="Групувати 86"/>
          <p:cNvGrpSpPr/>
          <p:nvPr/>
        </p:nvGrpSpPr>
        <p:grpSpPr>
          <a:xfrm>
            <a:off x="9048338" y="181991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Прямокутник 87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1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3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90" name="Прямокутник 89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169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Округлений прямокутник 88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++i)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Пряма зі стрілкою 92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Групувати 93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95" name="Пряма сполучна лінія 94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Прямокутник 95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8" name="Прямокутник 97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0" name="Пряма зі стрілкою 99"/>
          <p:cNvCxnSpPr>
            <a:endCxn id="15" idx="0"/>
          </p:cNvCxnSpPr>
          <p:nvPr/>
        </p:nvCxnSpPr>
        <p:spPr>
          <a:xfrm flipH="1">
            <a:off x="4257715" y="3438659"/>
            <a:ext cx="5282812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Групувати 82"/>
          <p:cNvGrpSpPr/>
          <p:nvPr/>
        </p:nvGrpSpPr>
        <p:grpSpPr>
          <a:xfrm>
            <a:off x="9048338" y="181991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Прямокутник 83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1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3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85" name="Прямокутник 84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91" name="Округлений прямокутник 90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Пряма зі стрілкою 91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увати 100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102" name="Пряма сполучна лінія 101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Прямокутник 102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105" name="Прямокутник 104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7" name="Пряма зі стрілкою 106"/>
          <p:cNvCxnSpPr>
            <a:endCxn id="57" idx="0"/>
          </p:cNvCxnSpPr>
          <p:nvPr/>
        </p:nvCxnSpPr>
        <p:spPr>
          <a:xfrm flipH="1">
            <a:off x="5548145" y="3865003"/>
            <a:ext cx="3992384" cy="233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 зі стрілкою 107"/>
          <p:cNvCxnSpPr/>
          <p:nvPr/>
        </p:nvCxnSpPr>
        <p:spPr>
          <a:xfrm flipH="1">
            <a:off x="5550417" y="5471189"/>
            <a:ext cx="144329" cy="73289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9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Округлений прямокутник 88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++i)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Пряма зі стрілкою 92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Групувати 93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95" name="Пряма сполучна лінія 94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Прямокутник 95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8" name="Прямокутник 97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0" name="Пряма зі стрілкою 99"/>
          <p:cNvCxnSpPr>
            <a:endCxn id="15" idx="0"/>
          </p:cNvCxnSpPr>
          <p:nvPr/>
        </p:nvCxnSpPr>
        <p:spPr>
          <a:xfrm flipH="1">
            <a:off x="4257715" y="3438659"/>
            <a:ext cx="5282812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Групувати 82"/>
          <p:cNvGrpSpPr/>
          <p:nvPr/>
        </p:nvGrpSpPr>
        <p:grpSpPr>
          <a:xfrm>
            <a:off x="9048338" y="181991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Прямокутник 83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1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3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85" name="Прямокутник 84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91" name="Округлений прямокутник 90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Пряма зі стрілкою 91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увати 100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102" name="Пряма сполучна лінія 101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Прямокутник 102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105" name="Прямокутник 104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7" name="Пряма зі стрілкою 106"/>
          <p:cNvCxnSpPr>
            <a:endCxn id="57" idx="0"/>
          </p:cNvCxnSpPr>
          <p:nvPr/>
        </p:nvCxnSpPr>
        <p:spPr>
          <a:xfrm flipH="1">
            <a:off x="5548145" y="3865003"/>
            <a:ext cx="3992384" cy="233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3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Округлений прямокутник 88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++i)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Пряма зі стрілкою 92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Групувати 93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95" name="Пряма сполучна лінія 94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Прямокутник 95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8" name="Прямокутник 97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0" name="Пряма зі стрілкою 99"/>
          <p:cNvCxnSpPr>
            <a:endCxn id="15" idx="0"/>
          </p:cNvCxnSpPr>
          <p:nvPr/>
        </p:nvCxnSpPr>
        <p:spPr>
          <a:xfrm flipH="1">
            <a:off x="4257715" y="3438659"/>
            <a:ext cx="5282812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Групувати 82"/>
          <p:cNvGrpSpPr/>
          <p:nvPr/>
        </p:nvGrpSpPr>
        <p:grpSpPr>
          <a:xfrm>
            <a:off x="9048338" y="181991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Прямокутник 83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1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3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85" name="Прямокутник 84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91" name="Округлений прямокутник 90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Пряма зі стрілкою 91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увати 100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102" name="Пряма сполучна лінія 101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Прямокутник 102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105" name="Прямокутник 104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7" name="Пряма зі стрілкою 106"/>
          <p:cNvCxnSpPr>
            <a:endCxn id="57" idx="0"/>
          </p:cNvCxnSpPr>
          <p:nvPr/>
        </p:nvCxnSpPr>
        <p:spPr>
          <a:xfrm flipH="1">
            <a:off x="5548145" y="3865003"/>
            <a:ext cx="3992384" cy="233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Округлений прямокутник 86"/>
          <p:cNvSpPr/>
          <p:nvPr/>
        </p:nvSpPr>
        <p:spPr>
          <a:xfrm>
            <a:off x="768094" y="173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Пряма зі стрілкою 87"/>
          <p:cNvCxnSpPr/>
          <p:nvPr/>
        </p:nvCxnSpPr>
        <p:spPr>
          <a:xfrm>
            <a:off x="8364535" y="1978813"/>
            <a:ext cx="650470" cy="230093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Групувати 89"/>
          <p:cNvGrpSpPr/>
          <p:nvPr/>
        </p:nvGrpSpPr>
        <p:grpSpPr>
          <a:xfrm>
            <a:off x="8872543" y="4109146"/>
            <a:ext cx="2898000" cy="461665"/>
            <a:chOff x="8913634" y="5099960"/>
            <a:chExt cx="2898000" cy="461665"/>
          </a:xfrm>
        </p:grpSpPr>
        <p:grpSp>
          <p:nvGrpSpPr>
            <p:cNvPr id="108" name="Групувати 107"/>
            <p:cNvGrpSpPr/>
            <p:nvPr/>
          </p:nvGrpSpPr>
          <p:grpSpPr>
            <a:xfrm>
              <a:off x="8913634" y="5099960"/>
              <a:ext cx="2898000" cy="461665"/>
              <a:chOff x="8882334" y="3892932"/>
              <a:chExt cx="2898000" cy="461665"/>
            </a:xfrm>
          </p:grpSpPr>
          <p:cxnSp>
            <p:nvCxnSpPr>
              <p:cNvPr id="111" name="Пряма сполучна лінія 110"/>
              <p:cNvCxnSpPr/>
              <p:nvPr/>
            </p:nvCxnSpPr>
            <p:spPr>
              <a:xfrm>
                <a:off x="8882334" y="4314728"/>
                <a:ext cx="2898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Прямокутник 111"/>
              <p:cNvSpPr/>
              <p:nvPr/>
            </p:nvSpPr>
            <p:spPr>
              <a:xfrm>
                <a:off x="9146614" y="3910839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9860938" y="3892932"/>
                <a:ext cx="2920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  <a:endParaRPr lang="uk-UA" sz="2400" dirty="0"/>
              </a:p>
            </p:txBody>
          </p:sp>
          <p:sp>
            <p:nvSpPr>
              <p:cNvPr id="114" name="Прямокутник 113"/>
              <p:cNvSpPr/>
              <p:nvPr/>
            </p:nvSpPr>
            <p:spPr>
              <a:xfrm>
                <a:off x="10147330" y="3910839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uk-U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0861654" y="3892932"/>
                <a:ext cx="7344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shift</a:t>
                </a:r>
                <a:endParaRPr lang="uk-UA" sz="2400" dirty="0"/>
              </a:p>
            </p:txBody>
          </p:sp>
        </p:grpSp>
        <p:cxnSp>
          <p:nvCxnSpPr>
            <p:cNvPr id="109" name="Пряма сполучна лінія 108"/>
            <p:cNvCxnSpPr/>
            <p:nvPr/>
          </p:nvCxnSpPr>
          <p:spPr>
            <a:xfrm flipV="1">
              <a:off x="9174851" y="5110146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Пряма сполучна лінія 109"/>
            <p:cNvCxnSpPr/>
            <p:nvPr/>
          </p:nvCxnSpPr>
          <p:spPr>
            <a:xfrm>
              <a:off x="9177914" y="5111648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6" name="Пряма сполучна лінія 115"/>
          <p:cNvCxnSpPr/>
          <p:nvPr/>
        </p:nvCxnSpPr>
        <p:spPr>
          <a:xfrm>
            <a:off x="5927158" y="6204087"/>
            <a:ext cx="720000" cy="360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Пряма сполучна лінія 116"/>
          <p:cNvCxnSpPr/>
          <p:nvPr/>
        </p:nvCxnSpPr>
        <p:spPr>
          <a:xfrm flipV="1">
            <a:off x="5925010" y="6201939"/>
            <a:ext cx="720000" cy="360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43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Округлений прямокутник 88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++i)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Пряма зі стрілкою 92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Групувати 93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95" name="Пряма сполучна лінія 94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Прямокутник 95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8" name="Прямокутник 97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0" name="Пряма зі стрілкою 99"/>
          <p:cNvCxnSpPr>
            <a:endCxn id="15" idx="0"/>
          </p:cNvCxnSpPr>
          <p:nvPr/>
        </p:nvCxnSpPr>
        <p:spPr>
          <a:xfrm flipH="1">
            <a:off x="4257715" y="3438659"/>
            <a:ext cx="5282812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Групувати 82"/>
          <p:cNvGrpSpPr/>
          <p:nvPr/>
        </p:nvGrpSpPr>
        <p:grpSpPr>
          <a:xfrm>
            <a:off x="9048338" y="181991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Прямокутник 83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1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3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85" name="Прямокутник 84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91" name="Округлений прямокутник 90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Пряма зі стрілкою 91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увати 100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102" name="Пряма сполучна лінія 101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Прямокутник 102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105" name="Прямокутник 104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7" name="Пряма зі стрілкою 106"/>
          <p:cNvCxnSpPr>
            <a:endCxn id="57" idx="0"/>
          </p:cNvCxnSpPr>
          <p:nvPr/>
        </p:nvCxnSpPr>
        <p:spPr>
          <a:xfrm flipH="1">
            <a:off x="5548145" y="3865003"/>
            <a:ext cx="3992384" cy="233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Округлений прямокутник 86"/>
          <p:cNvSpPr/>
          <p:nvPr/>
        </p:nvSpPr>
        <p:spPr>
          <a:xfrm>
            <a:off x="768094" y="173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Пряма зі стрілкою 87"/>
          <p:cNvCxnSpPr/>
          <p:nvPr/>
        </p:nvCxnSpPr>
        <p:spPr>
          <a:xfrm>
            <a:off x="8364535" y="1978813"/>
            <a:ext cx="650470" cy="230093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Групувати 89"/>
          <p:cNvGrpSpPr/>
          <p:nvPr/>
        </p:nvGrpSpPr>
        <p:grpSpPr>
          <a:xfrm>
            <a:off x="8872543" y="4109146"/>
            <a:ext cx="2898000" cy="461665"/>
            <a:chOff x="8913634" y="5099960"/>
            <a:chExt cx="2898000" cy="461665"/>
          </a:xfrm>
        </p:grpSpPr>
        <p:grpSp>
          <p:nvGrpSpPr>
            <p:cNvPr id="108" name="Групувати 107"/>
            <p:cNvGrpSpPr/>
            <p:nvPr/>
          </p:nvGrpSpPr>
          <p:grpSpPr>
            <a:xfrm>
              <a:off x="8913634" y="5099960"/>
              <a:ext cx="2898000" cy="461665"/>
              <a:chOff x="8882334" y="3892932"/>
              <a:chExt cx="2898000" cy="461665"/>
            </a:xfrm>
          </p:grpSpPr>
          <p:cxnSp>
            <p:nvCxnSpPr>
              <p:cNvPr id="111" name="Пряма сполучна лінія 110"/>
              <p:cNvCxnSpPr/>
              <p:nvPr/>
            </p:nvCxnSpPr>
            <p:spPr>
              <a:xfrm>
                <a:off x="8882334" y="4314728"/>
                <a:ext cx="2898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Прямокутник 111"/>
              <p:cNvSpPr/>
              <p:nvPr/>
            </p:nvSpPr>
            <p:spPr>
              <a:xfrm>
                <a:off x="9146614" y="3910839"/>
                <a:ext cx="720000" cy="360000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9860938" y="3892932"/>
                <a:ext cx="2920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  <a:endParaRPr lang="uk-UA" sz="2400" dirty="0"/>
              </a:p>
            </p:txBody>
          </p:sp>
          <p:sp>
            <p:nvSpPr>
              <p:cNvPr id="114" name="Прямокутник 113"/>
              <p:cNvSpPr/>
              <p:nvPr/>
            </p:nvSpPr>
            <p:spPr>
              <a:xfrm>
                <a:off x="10147330" y="3910839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uk-U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0861654" y="3892932"/>
                <a:ext cx="7344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shift</a:t>
                </a:r>
                <a:endParaRPr lang="uk-UA" sz="2400" dirty="0"/>
              </a:p>
            </p:txBody>
          </p:sp>
        </p:grpSp>
        <p:cxnSp>
          <p:nvCxnSpPr>
            <p:cNvPr id="109" name="Пряма сполучна лінія 108"/>
            <p:cNvCxnSpPr/>
            <p:nvPr/>
          </p:nvCxnSpPr>
          <p:spPr>
            <a:xfrm flipV="1">
              <a:off x="9174851" y="5110146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Пряма сполучна лінія 109"/>
            <p:cNvCxnSpPr/>
            <p:nvPr/>
          </p:nvCxnSpPr>
          <p:spPr>
            <a:xfrm>
              <a:off x="9177914" y="5111648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139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Округлений прямокутник 88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++i)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Пряма зі стрілкою 92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Групувати 93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95" name="Пряма сполучна лінія 94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Прямокутник 95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8" name="Прямокутник 97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0" name="Пряма зі стрілкою 99"/>
          <p:cNvCxnSpPr>
            <a:endCxn id="15" idx="0"/>
          </p:cNvCxnSpPr>
          <p:nvPr/>
        </p:nvCxnSpPr>
        <p:spPr>
          <a:xfrm flipH="1">
            <a:off x="4257715" y="3438659"/>
            <a:ext cx="5282812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Групувати 82"/>
          <p:cNvGrpSpPr/>
          <p:nvPr/>
        </p:nvGrpSpPr>
        <p:grpSpPr>
          <a:xfrm>
            <a:off x="9048338" y="181991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Прямокутник 83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1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3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</a:t>
              </a:r>
              <a:endParaRPr lang="uk-UA" dirty="0"/>
            </a:p>
          </p:txBody>
        </p:sp>
        <p:sp>
          <p:nvSpPr>
            <p:cNvPr id="85" name="Прямокутник 84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91" name="Округлений прямокутник 90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Пряма зі стрілкою 91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увати 100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102" name="Пряма сполучна лінія 101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Прямокутник 102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105" name="Прямокутник 104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7" name="Пряма зі стрілкою 106"/>
          <p:cNvCxnSpPr>
            <a:endCxn id="57" idx="0"/>
          </p:cNvCxnSpPr>
          <p:nvPr/>
        </p:nvCxnSpPr>
        <p:spPr>
          <a:xfrm flipH="1">
            <a:off x="5548145" y="3865003"/>
            <a:ext cx="3992384" cy="233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Групувати 115"/>
          <p:cNvGrpSpPr/>
          <p:nvPr/>
        </p:nvGrpSpPr>
        <p:grpSpPr>
          <a:xfrm>
            <a:off x="9050610" y="184236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7" name="Прямокутник 116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1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3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</a:t>
              </a:r>
              <a:endParaRPr lang="uk-UA" dirty="0"/>
            </a:p>
          </p:txBody>
        </p:sp>
        <p:sp>
          <p:nvSpPr>
            <p:cNvPr id="118" name="Прямокутник 117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grpSp>
        <p:nvGrpSpPr>
          <p:cNvPr id="119" name="Групувати 118"/>
          <p:cNvGrpSpPr/>
          <p:nvPr/>
        </p:nvGrpSpPr>
        <p:grpSpPr>
          <a:xfrm>
            <a:off x="9046066" y="172973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0" name="Прямокутник 119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1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3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</a:t>
              </a:r>
              <a:endParaRPr lang="uk-UA" dirty="0"/>
            </a:p>
          </p:txBody>
        </p:sp>
        <p:sp>
          <p:nvSpPr>
            <p:cNvPr id="121" name="Прямокутник 120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588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Округлений прямокутник 88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++i)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Пряма зі стрілкою 92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Групувати 93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95" name="Пряма сполучна лінія 94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Прямокутник 95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8" name="Прямокутник 97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0" name="Пряма зі стрілкою 99"/>
          <p:cNvCxnSpPr>
            <a:endCxn id="15" idx="0"/>
          </p:cNvCxnSpPr>
          <p:nvPr/>
        </p:nvCxnSpPr>
        <p:spPr>
          <a:xfrm flipH="1">
            <a:off x="4257715" y="3438659"/>
            <a:ext cx="5282812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Округлений прямокутник 90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Пряма зі стрілкою 91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увати 100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102" name="Пряма сполучна лінія 101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Прямокутник 102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105" name="Прямокутник 104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7" name="Пряма зі стрілкою 106"/>
          <p:cNvCxnSpPr>
            <a:endCxn id="57" idx="0"/>
          </p:cNvCxnSpPr>
          <p:nvPr/>
        </p:nvCxnSpPr>
        <p:spPr>
          <a:xfrm flipH="1">
            <a:off x="5548145" y="3865003"/>
            <a:ext cx="3992384" cy="233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1" name="Групувати 110"/>
          <p:cNvGrpSpPr/>
          <p:nvPr/>
        </p:nvGrpSpPr>
        <p:grpSpPr>
          <a:xfrm>
            <a:off x="9046066" y="172973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Прямокутник 111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1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3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_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</a:t>
              </a:r>
              <a:endParaRPr lang="uk-UA" dirty="0"/>
            </a:p>
          </p:txBody>
        </p:sp>
        <p:sp>
          <p:nvSpPr>
            <p:cNvPr id="113" name="Прямокутник 112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grpSp>
        <p:nvGrpSpPr>
          <p:cNvPr id="114" name="Групувати 113"/>
          <p:cNvGrpSpPr/>
          <p:nvPr/>
        </p:nvGrpSpPr>
        <p:grpSpPr>
          <a:xfrm>
            <a:off x="9036030" y="179452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5" name="Прямокутник 114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1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3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6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</a:t>
              </a:r>
              <a:endParaRPr lang="uk-UA" dirty="0"/>
            </a:p>
          </p:txBody>
        </p:sp>
        <p:sp>
          <p:nvSpPr>
            <p:cNvPr id="122" name="Прямокутник 121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469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Округлений прямокутник 88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++i)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Пряма зі стрілкою 92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Групувати 93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95" name="Пряма сполучна лінія 94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Прямокутник 95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8" name="Прямокутник 97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0" name="Пряма зі стрілкою 99"/>
          <p:cNvCxnSpPr>
            <a:endCxn id="15" idx="0"/>
          </p:cNvCxnSpPr>
          <p:nvPr/>
        </p:nvCxnSpPr>
        <p:spPr>
          <a:xfrm flipH="1">
            <a:off x="4257715" y="3438659"/>
            <a:ext cx="5282812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Округлений прямокутник 90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Пряма зі стрілкою 91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увати 100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102" name="Пряма сполучна лінія 101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Прямокутник 102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105" name="Прямокутник 104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7" name="Пряма зі стрілкою 106"/>
          <p:cNvCxnSpPr>
            <a:endCxn id="57" idx="0"/>
          </p:cNvCxnSpPr>
          <p:nvPr/>
        </p:nvCxnSpPr>
        <p:spPr>
          <a:xfrm flipH="1">
            <a:off x="5548145" y="3865003"/>
            <a:ext cx="3992384" cy="233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1" name="Групувати 110"/>
          <p:cNvGrpSpPr/>
          <p:nvPr/>
        </p:nvGrpSpPr>
        <p:grpSpPr>
          <a:xfrm>
            <a:off x="9046066" y="172973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Прямокутник 111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1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3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6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</a:t>
              </a:r>
              <a:endParaRPr lang="uk-UA" dirty="0"/>
            </a:p>
          </p:txBody>
        </p:sp>
        <p:sp>
          <p:nvSpPr>
            <p:cNvPr id="113" name="Прямокутник 112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90" name="Округлений прямокутник 89"/>
          <p:cNvSpPr/>
          <p:nvPr/>
        </p:nvSpPr>
        <p:spPr>
          <a:xfrm>
            <a:off x="768094" y="173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Пряма зі стрілкою 107"/>
          <p:cNvCxnSpPr/>
          <p:nvPr/>
        </p:nvCxnSpPr>
        <p:spPr>
          <a:xfrm>
            <a:off x="8364535" y="1978813"/>
            <a:ext cx="650470" cy="230093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Групувати 108"/>
          <p:cNvGrpSpPr/>
          <p:nvPr/>
        </p:nvGrpSpPr>
        <p:grpSpPr>
          <a:xfrm>
            <a:off x="8872543" y="4109146"/>
            <a:ext cx="2898000" cy="461665"/>
            <a:chOff x="8913634" y="5099960"/>
            <a:chExt cx="2898000" cy="461665"/>
          </a:xfrm>
        </p:grpSpPr>
        <p:grpSp>
          <p:nvGrpSpPr>
            <p:cNvPr id="110" name="Групувати 109"/>
            <p:cNvGrpSpPr/>
            <p:nvPr/>
          </p:nvGrpSpPr>
          <p:grpSpPr>
            <a:xfrm>
              <a:off x="8913634" y="5099960"/>
              <a:ext cx="2898000" cy="461665"/>
              <a:chOff x="8882334" y="3892932"/>
              <a:chExt cx="2898000" cy="461665"/>
            </a:xfrm>
          </p:grpSpPr>
          <p:cxnSp>
            <p:nvCxnSpPr>
              <p:cNvPr id="118" name="Пряма сполучна лінія 117"/>
              <p:cNvCxnSpPr/>
              <p:nvPr/>
            </p:nvCxnSpPr>
            <p:spPr>
              <a:xfrm>
                <a:off x="8882334" y="4314728"/>
                <a:ext cx="2898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Прямокутник 118"/>
              <p:cNvSpPr/>
              <p:nvPr/>
            </p:nvSpPr>
            <p:spPr>
              <a:xfrm>
                <a:off x="9146614" y="3910839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9860938" y="3892932"/>
                <a:ext cx="2920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  <a:endParaRPr lang="uk-UA" sz="2400" dirty="0"/>
              </a:p>
            </p:txBody>
          </p:sp>
          <p:sp>
            <p:nvSpPr>
              <p:cNvPr id="121" name="Прямокутник 120"/>
              <p:cNvSpPr/>
              <p:nvPr/>
            </p:nvSpPr>
            <p:spPr>
              <a:xfrm>
                <a:off x="10147330" y="3910839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uk-U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0861654" y="3892932"/>
                <a:ext cx="7344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shift</a:t>
                </a:r>
                <a:endParaRPr lang="uk-UA" sz="2400" dirty="0"/>
              </a:p>
            </p:txBody>
          </p:sp>
        </p:grpSp>
        <p:cxnSp>
          <p:nvCxnSpPr>
            <p:cNvPr id="116" name="Пряма сполучна лінія 115"/>
            <p:cNvCxnSpPr/>
            <p:nvPr/>
          </p:nvCxnSpPr>
          <p:spPr>
            <a:xfrm flipV="1">
              <a:off x="9174851" y="5110146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 сполучна лінія 116"/>
            <p:cNvCxnSpPr/>
            <p:nvPr/>
          </p:nvCxnSpPr>
          <p:spPr>
            <a:xfrm>
              <a:off x="9177914" y="5111648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4" name="Пряма сполучна лінія 123"/>
          <p:cNvCxnSpPr/>
          <p:nvPr/>
        </p:nvCxnSpPr>
        <p:spPr>
          <a:xfrm>
            <a:off x="6627324" y="6201939"/>
            <a:ext cx="720000" cy="360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Пряма сполучна лінія 124"/>
          <p:cNvCxnSpPr/>
          <p:nvPr/>
        </p:nvCxnSpPr>
        <p:spPr>
          <a:xfrm flipV="1">
            <a:off x="6625176" y="6199791"/>
            <a:ext cx="720000" cy="360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05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Хід побудови дерева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838200" y="1690688"/>
            <a:ext cx="103921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endParaRPr lang="uk-UA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(1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(2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(4,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(5,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)),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(3,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(6,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)));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571" y="350221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endParaRPr lang="uk-UA" sz="2400" dirty="0"/>
          </a:p>
        </p:txBody>
      </p:sp>
      <p:sp>
        <p:nvSpPr>
          <p:cNvPr id="5" name="Прямокутник 4"/>
          <p:cNvSpPr/>
          <p:nvPr/>
        </p:nvSpPr>
        <p:spPr>
          <a:xfrm>
            <a:off x="981829" y="3553042"/>
            <a:ext cx="72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9" name="Групувати 8"/>
          <p:cNvGrpSpPr/>
          <p:nvPr/>
        </p:nvGrpSpPr>
        <p:grpSpPr>
          <a:xfrm>
            <a:off x="2190296" y="3553042"/>
            <a:ext cx="2160000" cy="360000"/>
            <a:chOff x="2190296" y="3372736"/>
            <a:chExt cx="2160000" cy="360000"/>
          </a:xfrm>
        </p:grpSpPr>
        <p:sp>
          <p:nvSpPr>
            <p:cNvPr id="6" name="Прямокутник 5"/>
            <p:cNvSpPr/>
            <p:nvPr/>
          </p:nvSpPr>
          <p:spPr>
            <a:xfrm>
              <a:off x="219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Прямокутник 6"/>
            <p:cNvSpPr/>
            <p:nvPr/>
          </p:nvSpPr>
          <p:spPr>
            <a:xfrm>
              <a:off x="291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363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76" name="Пряма зі стрілкою 75"/>
          <p:cNvCxnSpPr/>
          <p:nvPr/>
        </p:nvCxnSpPr>
        <p:spPr>
          <a:xfrm>
            <a:off x="1339394" y="3734875"/>
            <a:ext cx="850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8780" y="3244630"/>
            <a:ext cx="204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        left        right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0449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0" name="Прямокутник з одним вирізаним кутом 69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 = …;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Округлений прямокутник 88"/>
          <p:cNvSpPr/>
          <p:nvPr/>
        </p:nvSpPr>
        <p:spPr>
          <a:xfrm>
            <a:off x="971745" y="1383023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++i)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Пряма зі стрілкою 92"/>
          <p:cNvCxnSpPr/>
          <p:nvPr/>
        </p:nvCxnSpPr>
        <p:spPr>
          <a:xfrm>
            <a:off x="8562016" y="1635376"/>
            <a:ext cx="498679" cy="17003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Групувати 93"/>
          <p:cNvGrpSpPr/>
          <p:nvPr/>
        </p:nvGrpSpPr>
        <p:grpSpPr>
          <a:xfrm>
            <a:off x="8868617" y="3223231"/>
            <a:ext cx="2898000" cy="461665"/>
            <a:chOff x="8882334" y="3892932"/>
            <a:chExt cx="2898000" cy="461665"/>
          </a:xfrm>
        </p:grpSpPr>
        <p:cxnSp>
          <p:nvCxnSpPr>
            <p:cNvPr id="95" name="Пряма сполучна лінія 94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Прямокутник 95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98" name="Прямокутник 97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0" name="Пряма зі стрілкою 99"/>
          <p:cNvCxnSpPr>
            <a:endCxn id="15" idx="0"/>
          </p:cNvCxnSpPr>
          <p:nvPr/>
        </p:nvCxnSpPr>
        <p:spPr>
          <a:xfrm flipH="1">
            <a:off x="4257715" y="3438659"/>
            <a:ext cx="5282812" cy="1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Округлений прямокутник 90"/>
          <p:cNvSpPr/>
          <p:nvPr/>
        </p:nvSpPr>
        <p:spPr>
          <a:xfrm>
            <a:off x="883719" y="155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Пряма зі стрілкою 91"/>
          <p:cNvCxnSpPr/>
          <p:nvPr/>
        </p:nvCxnSpPr>
        <p:spPr>
          <a:xfrm>
            <a:off x="8469715" y="1800655"/>
            <a:ext cx="594857" cy="19694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увати 100"/>
          <p:cNvGrpSpPr/>
          <p:nvPr/>
        </p:nvGrpSpPr>
        <p:grpSpPr>
          <a:xfrm>
            <a:off x="8879906" y="3660431"/>
            <a:ext cx="2898000" cy="461665"/>
            <a:chOff x="8882334" y="3892932"/>
            <a:chExt cx="2898000" cy="461665"/>
          </a:xfrm>
        </p:grpSpPr>
        <p:cxnSp>
          <p:nvCxnSpPr>
            <p:cNvPr id="102" name="Пряма сполучна лінія 101"/>
            <p:cNvCxnSpPr/>
            <p:nvPr/>
          </p:nvCxnSpPr>
          <p:spPr>
            <a:xfrm>
              <a:off x="8882334" y="4314728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Прямокутник 102"/>
            <p:cNvSpPr/>
            <p:nvPr/>
          </p:nvSpPr>
          <p:spPr>
            <a:xfrm>
              <a:off x="9146614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860938" y="3892932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105" name="Прямокутник 104"/>
            <p:cNvSpPr/>
            <p:nvPr/>
          </p:nvSpPr>
          <p:spPr>
            <a:xfrm>
              <a:off x="10147330" y="391083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861654" y="3892932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107" name="Пряма зі стрілкою 106"/>
          <p:cNvCxnSpPr>
            <a:endCxn id="57" idx="0"/>
          </p:cNvCxnSpPr>
          <p:nvPr/>
        </p:nvCxnSpPr>
        <p:spPr>
          <a:xfrm flipH="1">
            <a:off x="5548145" y="3865003"/>
            <a:ext cx="3992384" cy="233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1" name="Групувати 110"/>
          <p:cNvGrpSpPr/>
          <p:nvPr/>
        </p:nvGrpSpPr>
        <p:grpSpPr>
          <a:xfrm>
            <a:off x="9046066" y="172973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Прямокутник 111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1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3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6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</a:t>
              </a:r>
              <a:endParaRPr lang="uk-UA" dirty="0"/>
            </a:p>
          </p:txBody>
        </p:sp>
        <p:sp>
          <p:nvSpPr>
            <p:cNvPr id="113" name="Прямокутник 112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90" name="Округлений прямокутник 89"/>
          <p:cNvSpPr/>
          <p:nvPr/>
        </p:nvSpPr>
        <p:spPr>
          <a:xfrm>
            <a:off x="768094" y="1731317"/>
            <a:ext cx="7590271" cy="2419945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Пряма зі стрілкою 107"/>
          <p:cNvCxnSpPr/>
          <p:nvPr/>
        </p:nvCxnSpPr>
        <p:spPr>
          <a:xfrm>
            <a:off x="8364535" y="1978813"/>
            <a:ext cx="650470" cy="230093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Групувати 108"/>
          <p:cNvGrpSpPr/>
          <p:nvPr/>
        </p:nvGrpSpPr>
        <p:grpSpPr>
          <a:xfrm>
            <a:off x="8872543" y="4109146"/>
            <a:ext cx="2898000" cy="461665"/>
            <a:chOff x="8913634" y="5099960"/>
            <a:chExt cx="2898000" cy="461665"/>
          </a:xfrm>
        </p:grpSpPr>
        <p:grpSp>
          <p:nvGrpSpPr>
            <p:cNvPr id="110" name="Групувати 109"/>
            <p:cNvGrpSpPr/>
            <p:nvPr/>
          </p:nvGrpSpPr>
          <p:grpSpPr>
            <a:xfrm>
              <a:off x="8913634" y="5099960"/>
              <a:ext cx="2898000" cy="461665"/>
              <a:chOff x="8882334" y="3892932"/>
              <a:chExt cx="2898000" cy="461665"/>
            </a:xfrm>
          </p:grpSpPr>
          <p:cxnSp>
            <p:nvCxnSpPr>
              <p:cNvPr id="118" name="Пряма сполучна лінія 117"/>
              <p:cNvCxnSpPr/>
              <p:nvPr/>
            </p:nvCxnSpPr>
            <p:spPr>
              <a:xfrm>
                <a:off x="8882334" y="4314728"/>
                <a:ext cx="2898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Прямокутник 118"/>
              <p:cNvSpPr/>
              <p:nvPr/>
            </p:nvSpPr>
            <p:spPr>
              <a:xfrm>
                <a:off x="9146614" y="3910839"/>
                <a:ext cx="720000" cy="360000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9860938" y="3892932"/>
                <a:ext cx="2920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  <a:endParaRPr lang="uk-UA" sz="2400" dirty="0"/>
              </a:p>
            </p:txBody>
          </p:sp>
          <p:sp>
            <p:nvSpPr>
              <p:cNvPr id="121" name="Прямокутник 120"/>
              <p:cNvSpPr/>
              <p:nvPr/>
            </p:nvSpPr>
            <p:spPr>
              <a:xfrm>
                <a:off x="10147330" y="3910839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uk-U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0861654" y="3892932"/>
                <a:ext cx="7344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shift</a:t>
                </a:r>
                <a:endParaRPr lang="uk-UA" sz="2400" dirty="0"/>
              </a:p>
            </p:txBody>
          </p:sp>
        </p:grpSp>
        <p:cxnSp>
          <p:nvCxnSpPr>
            <p:cNvPr id="116" name="Пряма сполучна лінія 115"/>
            <p:cNvCxnSpPr/>
            <p:nvPr/>
          </p:nvCxnSpPr>
          <p:spPr>
            <a:xfrm flipV="1">
              <a:off x="9174851" y="5110146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 сполучна лінія 116"/>
            <p:cNvCxnSpPr/>
            <p:nvPr/>
          </p:nvCxnSpPr>
          <p:spPr>
            <a:xfrm>
              <a:off x="9177914" y="5111648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381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1" grpId="0" animBg="1"/>
      <p:bldP spid="9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47" y="259248"/>
            <a:ext cx="4709945" cy="791972"/>
          </a:xfrm>
        </p:spPr>
        <p:txBody>
          <a:bodyPr/>
          <a:lstStyle/>
          <a:p>
            <a:r>
              <a:rPr lang="uk-UA" dirty="0" smtClean="0"/>
              <a:t>Друк дерева</a:t>
            </a:r>
            <a:endParaRPr lang="uk-UA" dirty="0"/>
          </a:p>
        </p:txBody>
      </p:sp>
      <p:grpSp>
        <p:nvGrpSpPr>
          <p:cNvPr id="47" name="Групувати 46"/>
          <p:cNvGrpSpPr/>
          <p:nvPr/>
        </p:nvGrpSpPr>
        <p:grpSpPr>
          <a:xfrm>
            <a:off x="382154" y="4330113"/>
            <a:ext cx="6965991" cy="2240294"/>
            <a:chOff x="838200" y="1293817"/>
            <a:chExt cx="6965991" cy="224029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293817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1125458" y="1344649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увати 8"/>
            <p:cNvGrpSpPr/>
            <p:nvPr/>
          </p:nvGrpSpPr>
          <p:grpSpPr>
            <a:xfrm>
              <a:off x="2333925" y="1344649"/>
              <a:ext cx="2160000" cy="360000"/>
              <a:chOff x="2190296" y="3372736"/>
              <a:chExt cx="2160000" cy="360000"/>
            </a:xfrm>
          </p:grpSpPr>
          <p:sp>
            <p:nvSpPr>
              <p:cNvPr id="6" name="Прямокутник 5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Прямокутник 6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Прямокутник 7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0" name="Групувати 9"/>
            <p:cNvGrpSpPr/>
            <p:nvPr/>
          </p:nvGrpSpPr>
          <p:grpSpPr>
            <a:xfrm>
              <a:off x="1778909" y="2259380"/>
              <a:ext cx="2160000" cy="360000"/>
              <a:chOff x="2190296" y="3372736"/>
              <a:chExt cx="2160000" cy="360000"/>
            </a:xfrm>
          </p:grpSpPr>
          <p:sp>
            <p:nvSpPr>
              <p:cNvPr id="11" name="Прямокутник 10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Прямокутник 11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Прямокутник 12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4" name="Групувати 13"/>
            <p:cNvGrpSpPr/>
            <p:nvPr/>
          </p:nvGrpSpPr>
          <p:grpSpPr>
            <a:xfrm>
              <a:off x="4353761" y="2259380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076382" y="225938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074234" y="225723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увати 36"/>
            <p:cNvGrpSpPr/>
            <p:nvPr/>
          </p:nvGrpSpPr>
          <p:grpSpPr>
            <a:xfrm>
              <a:off x="1096607" y="3169815"/>
              <a:ext cx="2160000" cy="364296"/>
              <a:chOff x="1068889" y="5197902"/>
              <a:chExt cx="2160000" cy="364296"/>
            </a:xfrm>
          </p:grpSpPr>
          <p:grpSp>
            <p:nvGrpSpPr>
              <p:cNvPr id="18" name="Групувати 17"/>
              <p:cNvGrpSpPr/>
              <p:nvPr/>
            </p:nvGrpSpPr>
            <p:grpSpPr>
              <a:xfrm>
                <a:off x="1068889" y="5202198"/>
                <a:ext cx="2160000" cy="360000"/>
                <a:chOff x="2190296" y="3372736"/>
                <a:chExt cx="2160000" cy="360000"/>
              </a:xfrm>
            </p:grpSpPr>
            <p:sp>
              <p:nvSpPr>
                <p:cNvPr id="19" name="Прямокутник 18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Прямокутник 19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31" name="Пряма сполучна лінія 30"/>
              <p:cNvCxnSpPr/>
              <p:nvPr/>
            </p:nvCxnSpPr>
            <p:spPr>
              <a:xfrm>
                <a:off x="1791982" y="5202198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>
              <a:xfrm flipV="1">
                <a:off x="1789834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 34"/>
              <p:cNvCxnSpPr/>
              <p:nvPr/>
            </p:nvCxnSpPr>
            <p:spPr>
              <a:xfrm>
                <a:off x="2505796" y="5200050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>
              <a:xfrm flipV="1">
                <a:off x="2503648" y="5197902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увати 28"/>
            <p:cNvGrpSpPr/>
            <p:nvPr/>
          </p:nvGrpSpPr>
          <p:grpSpPr>
            <a:xfrm>
              <a:off x="3374347" y="3165519"/>
              <a:ext cx="2160000" cy="364296"/>
              <a:chOff x="3374347" y="3165519"/>
              <a:chExt cx="2160000" cy="364296"/>
            </a:xfrm>
          </p:grpSpPr>
          <p:grpSp>
            <p:nvGrpSpPr>
              <p:cNvPr id="39" name="Групувати 38"/>
              <p:cNvGrpSpPr/>
              <p:nvPr/>
            </p:nvGrpSpPr>
            <p:grpSpPr>
              <a:xfrm>
                <a:off x="3374347" y="316981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44" name="Прямокутник 43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Прямокутник 44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6" name="Прямокутник 45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40" name="Пряма сполучна лінія 39"/>
              <p:cNvCxnSpPr/>
              <p:nvPr/>
            </p:nvCxnSpPr>
            <p:spPr>
              <a:xfrm>
                <a:off x="4097440" y="316981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 сполучна лінія 40"/>
              <p:cNvCxnSpPr/>
              <p:nvPr/>
            </p:nvCxnSpPr>
            <p:spPr>
              <a:xfrm flipV="1">
                <a:off x="4095292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/>
              <p:cNvCxnSpPr/>
              <p:nvPr/>
            </p:nvCxnSpPr>
            <p:spPr>
              <a:xfrm>
                <a:off x="4811254" y="316766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 42"/>
              <p:cNvCxnSpPr/>
              <p:nvPr/>
            </p:nvCxnSpPr>
            <p:spPr>
              <a:xfrm flipV="1">
                <a:off x="4809106" y="316551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увати 29"/>
            <p:cNvGrpSpPr/>
            <p:nvPr/>
          </p:nvGrpSpPr>
          <p:grpSpPr>
            <a:xfrm>
              <a:off x="5644191" y="3161223"/>
              <a:ext cx="2160000" cy="364296"/>
              <a:chOff x="5657070" y="3158769"/>
              <a:chExt cx="2160000" cy="364296"/>
            </a:xfrm>
          </p:grpSpPr>
          <p:grpSp>
            <p:nvGrpSpPr>
              <p:cNvPr id="56" name="Групувати 55"/>
              <p:cNvGrpSpPr/>
              <p:nvPr/>
            </p:nvGrpSpPr>
            <p:grpSpPr>
              <a:xfrm>
                <a:off x="5657070" y="3163065"/>
                <a:ext cx="2160000" cy="360000"/>
                <a:chOff x="2190296" y="3372736"/>
                <a:chExt cx="2160000" cy="360000"/>
              </a:xfrm>
            </p:grpSpPr>
            <p:sp>
              <p:nvSpPr>
                <p:cNvPr id="57" name="Прямокутник 56"/>
                <p:cNvSpPr/>
                <p:nvPr/>
              </p:nvSpPr>
              <p:spPr>
                <a:xfrm>
                  <a:off x="2190296" y="3372736"/>
                  <a:ext cx="720000" cy="360000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6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Прямокутник 57"/>
                <p:cNvSpPr/>
                <p:nvPr/>
              </p:nvSpPr>
              <p:spPr>
                <a:xfrm>
                  <a:off x="291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9" name="Прямокутник 58"/>
                <p:cNvSpPr/>
                <p:nvPr/>
              </p:nvSpPr>
              <p:spPr>
                <a:xfrm>
                  <a:off x="3630296" y="3372736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60" name="Пряма сполучна лінія 59"/>
              <p:cNvCxnSpPr/>
              <p:nvPr/>
            </p:nvCxnSpPr>
            <p:spPr>
              <a:xfrm>
                <a:off x="6380163" y="3163065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Пряма сполучна лінія 60"/>
              <p:cNvCxnSpPr/>
              <p:nvPr/>
            </p:nvCxnSpPr>
            <p:spPr>
              <a:xfrm flipV="1">
                <a:off x="6378015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Пряма сполучна лінія 61"/>
              <p:cNvCxnSpPr/>
              <p:nvPr/>
            </p:nvCxnSpPr>
            <p:spPr>
              <a:xfrm>
                <a:off x="7093977" y="3160917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 сполучна лінія 62"/>
              <p:cNvCxnSpPr/>
              <p:nvPr/>
            </p:nvCxnSpPr>
            <p:spPr>
              <a:xfrm flipV="1">
                <a:off x="7091829" y="3158769"/>
                <a:ext cx="720000" cy="36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 зі стрілкою 64"/>
            <p:cNvCxnSpPr>
              <a:endCxn id="11" idx="0"/>
            </p:cNvCxnSpPr>
            <p:nvPr/>
          </p:nvCxnSpPr>
          <p:spPr>
            <a:xfrm flipH="1">
              <a:off x="2138909" y="1526482"/>
              <a:ext cx="1228368" cy="732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 зі стрілкою 66"/>
            <p:cNvCxnSpPr>
              <a:endCxn id="15" idx="0"/>
            </p:cNvCxnSpPr>
            <p:nvPr/>
          </p:nvCxnSpPr>
          <p:spPr>
            <a:xfrm>
              <a:off x="4133596" y="1511761"/>
              <a:ext cx="580165" cy="74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зі стрілкою 68"/>
            <p:cNvCxnSpPr>
              <a:endCxn id="19" idx="0"/>
            </p:cNvCxnSpPr>
            <p:nvPr/>
          </p:nvCxnSpPr>
          <p:spPr>
            <a:xfrm flipH="1">
              <a:off x="1456607" y="2437067"/>
              <a:ext cx="1429525" cy="73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зі стрілкою 70"/>
            <p:cNvCxnSpPr>
              <a:endCxn id="44" idx="0"/>
            </p:cNvCxnSpPr>
            <p:nvPr/>
          </p:nvCxnSpPr>
          <p:spPr>
            <a:xfrm>
              <a:off x="3604492" y="2432621"/>
              <a:ext cx="129855" cy="7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 зі стрілкою 72"/>
            <p:cNvCxnSpPr>
              <a:endCxn id="57" idx="0"/>
            </p:cNvCxnSpPr>
            <p:nvPr/>
          </p:nvCxnSpPr>
          <p:spPr>
            <a:xfrm flipH="1">
              <a:off x="6004191" y="2432621"/>
              <a:ext cx="144329" cy="7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зі стрілкою 75"/>
            <p:cNvCxnSpPr/>
            <p:nvPr/>
          </p:nvCxnSpPr>
          <p:spPr>
            <a:xfrm>
              <a:off x="1483023" y="1526482"/>
              <a:ext cx="850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Прямокутник 63"/>
          <p:cNvSpPr/>
          <p:nvPr/>
        </p:nvSpPr>
        <p:spPr>
          <a:xfrm>
            <a:off x="8868617" y="2773175"/>
            <a:ext cx="2899366" cy="37843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TextBox 65"/>
          <p:cNvSpPr txBox="1"/>
          <p:nvPr/>
        </p:nvSpPr>
        <p:spPr>
          <a:xfrm>
            <a:off x="10942892" y="2400241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12724" y="4380945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74" name="Округлений прямокутник 73"/>
          <p:cNvSpPr/>
          <p:nvPr/>
        </p:nvSpPr>
        <p:spPr>
          <a:xfrm>
            <a:off x="1064734" y="1229386"/>
            <a:ext cx="7590271" cy="2419945"/>
          </a:xfrm>
          <a:prstGeom prst="roundRect">
            <a:avLst>
              <a:gd name="adj" fmla="val 827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</a:t>
            </a:r>
            <a:r>
              <a:rPr lang="uk-UA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'\t'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uk-U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&lt;&lt; </a:t>
            </a:r>
            <a:r>
              <a:rPr lang="uk-UA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</a:t>
            </a:r>
            <a:r>
              <a:rPr lang="uk-UA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uk-UA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uk-UA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uk-UA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lang="uk-UA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</a:t>
            </a:r>
            <a:r>
              <a:rPr lang="uk-UA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Групувати 51"/>
          <p:cNvGrpSpPr/>
          <p:nvPr/>
        </p:nvGrpSpPr>
        <p:grpSpPr>
          <a:xfrm>
            <a:off x="8868617" y="2787463"/>
            <a:ext cx="2898000" cy="461665"/>
            <a:chOff x="8868617" y="2787463"/>
            <a:chExt cx="2898000" cy="461665"/>
          </a:xfrm>
        </p:grpSpPr>
        <p:cxnSp>
          <p:nvCxnSpPr>
            <p:cNvPr id="75" name="Пряма сполучна лінія 74"/>
            <p:cNvCxnSpPr/>
            <p:nvPr/>
          </p:nvCxnSpPr>
          <p:spPr>
            <a:xfrm>
              <a:off x="8868617" y="3209259"/>
              <a:ext cx="2898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кутник 76"/>
            <p:cNvSpPr/>
            <p:nvPr/>
          </p:nvSpPr>
          <p:spPr>
            <a:xfrm>
              <a:off x="9132897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47221" y="278746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endParaRPr lang="uk-UA" sz="2400" dirty="0"/>
            </a:p>
          </p:txBody>
        </p:sp>
        <p:sp>
          <p:nvSpPr>
            <p:cNvPr id="79" name="Прямокутник 78"/>
            <p:cNvSpPr/>
            <p:nvPr/>
          </p:nvSpPr>
          <p:spPr>
            <a:xfrm>
              <a:off x="10133613" y="28053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47937" y="2787463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shift</a:t>
              </a:r>
              <a:endParaRPr lang="uk-UA" sz="2400" dirty="0"/>
            </a:p>
          </p:txBody>
        </p:sp>
      </p:grpSp>
      <p:cxnSp>
        <p:nvCxnSpPr>
          <p:cNvPr id="26" name="Пряма зі стрілкою 25"/>
          <p:cNvCxnSpPr/>
          <p:nvPr/>
        </p:nvCxnSpPr>
        <p:spPr>
          <a:xfrm>
            <a:off x="8653990" y="1457467"/>
            <a:ext cx="396381" cy="1439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 зі стрілкою 48"/>
          <p:cNvCxnSpPr>
            <a:endCxn id="6" idx="0"/>
          </p:cNvCxnSpPr>
          <p:nvPr/>
        </p:nvCxnSpPr>
        <p:spPr>
          <a:xfrm flipH="1">
            <a:off x="2237879" y="2988847"/>
            <a:ext cx="7302648" cy="13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1" name="Групувати 110"/>
          <p:cNvGrpSpPr/>
          <p:nvPr/>
        </p:nvGrpSpPr>
        <p:grpSpPr>
          <a:xfrm>
            <a:off x="9046066" y="172973"/>
            <a:ext cx="2700000" cy="1951082"/>
            <a:chOff x="8550783" y="540913"/>
            <a:chExt cx="2700000" cy="1951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Прямокутник 111"/>
            <p:cNvSpPr/>
            <p:nvPr/>
          </p:nvSpPr>
          <p:spPr>
            <a:xfrm>
              <a:off x="8550783" y="737669"/>
              <a:ext cx="2700000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4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2</a:t>
              </a:r>
              <a:endParaRPr lang="uk-UA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5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1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3</a:t>
              </a:r>
              <a:endPara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               6</a:t>
              </a:r>
              <a:r>
                <a:rPr lang="uk-UA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</a:t>
              </a:r>
              <a:endParaRPr lang="uk-UA" dirty="0"/>
            </a:p>
          </p:txBody>
        </p:sp>
        <p:sp>
          <p:nvSpPr>
            <p:cNvPr id="113" name="Прямокутник 112"/>
            <p:cNvSpPr/>
            <p:nvPr/>
          </p:nvSpPr>
          <p:spPr>
            <a:xfrm>
              <a:off x="8550783" y="540913"/>
              <a:ext cx="2700000" cy="1967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console</a:t>
              </a:r>
              <a:endParaRPr lang="uk-UA" sz="1600" dirty="0"/>
            </a:p>
          </p:txBody>
        </p:sp>
      </p:grpSp>
      <p:sp>
        <p:nvSpPr>
          <p:cNvPr id="122" name="Прямокутник з одним вирізаним кутом 121"/>
          <p:cNvSpPr/>
          <p:nvPr/>
        </p:nvSpPr>
        <p:spPr>
          <a:xfrm>
            <a:off x="5307087" y="39126"/>
            <a:ext cx="2802850" cy="1104067"/>
          </a:xfrm>
          <a:prstGeom prst="snip1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uk-UA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 = …;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printTree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,0</a:t>
            </a: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uk-UA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946425" y="2229001"/>
            <a:ext cx="383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rgbClr val="00B050"/>
                </a:solidFill>
              </a:rPr>
              <a:t>ОБХІД ДЕРЕВА ЗАВЕРШЕНО</a:t>
            </a:r>
            <a:endParaRPr lang="uk-UA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38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Хід </a:t>
            </a:r>
            <a:r>
              <a:rPr lang="uk-UA" dirty="0" smtClean="0"/>
              <a:t>побудови дерева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838200" y="1690688"/>
            <a:ext cx="103921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endParaRPr lang="uk-UA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(1, </a:t>
            </a:r>
            <a:r>
              <a:rPr lang="uk-UA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(2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(4,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  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(5,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(3,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uk-UA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(6,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)))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571" y="350221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endParaRPr lang="uk-UA" sz="2400" dirty="0"/>
          </a:p>
        </p:txBody>
      </p:sp>
      <p:sp>
        <p:nvSpPr>
          <p:cNvPr id="5" name="Прямокутник 4"/>
          <p:cNvSpPr/>
          <p:nvPr/>
        </p:nvSpPr>
        <p:spPr>
          <a:xfrm>
            <a:off x="981829" y="3553042"/>
            <a:ext cx="72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9" name="Групувати 8"/>
          <p:cNvGrpSpPr/>
          <p:nvPr/>
        </p:nvGrpSpPr>
        <p:grpSpPr>
          <a:xfrm>
            <a:off x="2190296" y="3553042"/>
            <a:ext cx="2160000" cy="360000"/>
            <a:chOff x="2190296" y="3372736"/>
            <a:chExt cx="2160000" cy="360000"/>
          </a:xfrm>
        </p:grpSpPr>
        <p:sp>
          <p:nvSpPr>
            <p:cNvPr id="6" name="Прямокутник 5"/>
            <p:cNvSpPr/>
            <p:nvPr/>
          </p:nvSpPr>
          <p:spPr>
            <a:xfrm>
              <a:off x="219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Прямокутник 6"/>
            <p:cNvSpPr/>
            <p:nvPr/>
          </p:nvSpPr>
          <p:spPr>
            <a:xfrm>
              <a:off x="291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363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0" name="Групувати 9"/>
          <p:cNvGrpSpPr/>
          <p:nvPr/>
        </p:nvGrpSpPr>
        <p:grpSpPr>
          <a:xfrm>
            <a:off x="1635280" y="4467773"/>
            <a:ext cx="2160000" cy="360000"/>
            <a:chOff x="2190296" y="3372736"/>
            <a:chExt cx="2160000" cy="360000"/>
          </a:xfrm>
        </p:grpSpPr>
        <p:sp>
          <p:nvSpPr>
            <p:cNvPr id="11" name="Прямокутник 10"/>
            <p:cNvSpPr/>
            <p:nvPr/>
          </p:nvSpPr>
          <p:spPr>
            <a:xfrm>
              <a:off x="219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2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Прямокутник 11"/>
            <p:cNvSpPr/>
            <p:nvPr/>
          </p:nvSpPr>
          <p:spPr>
            <a:xfrm>
              <a:off x="291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Прямокутник 12"/>
            <p:cNvSpPr/>
            <p:nvPr/>
          </p:nvSpPr>
          <p:spPr>
            <a:xfrm>
              <a:off x="363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65" name="Пряма зі стрілкою 64"/>
          <p:cNvCxnSpPr>
            <a:endCxn id="11" idx="0"/>
          </p:cNvCxnSpPr>
          <p:nvPr/>
        </p:nvCxnSpPr>
        <p:spPr>
          <a:xfrm flipH="1">
            <a:off x="1995280" y="3734875"/>
            <a:ext cx="1228368" cy="732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 зі стрілкою 75"/>
          <p:cNvCxnSpPr/>
          <p:nvPr/>
        </p:nvCxnSpPr>
        <p:spPr>
          <a:xfrm>
            <a:off x="1339394" y="3734875"/>
            <a:ext cx="850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85561" y="4148887"/>
            <a:ext cx="204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        left        right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999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Хід </a:t>
            </a:r>
            <a:r>
              <a:rPr lang="uk-UA" dirty="0" smtClean="0"/>
              <a:t>побудови дерева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838200" y="1690688"/>
            <a:ext cx="103921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endParaRPr lang="uk-UA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(1,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(2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(4, </a:t>
            </a:r>
            <a:r>
              <a:rPr lang="uk-UA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(5,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uk-UA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(3,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uk-UA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  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(6,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)))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571" y="350221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endParaRPr lang="uk-UA" sz="2400" dirty="0"/>
          </a:p>
        </p:txBody>
      </p:sp>
      <p:sp>
        <p:nvSpPr>
          <p:cNvPr id="5" name="Прямокутник 4"/>
          <p:cNvSpPr/>
          <p:nvPr/>
        </p:nvSpPr>
        <p:spPr>
          <a:xfrm>
            <a:off x="981829" y="3553042"/>
            <a:ext cx="72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9" name="Групувати 8"/>
          <p:cNvGrpSpPr/>
          <p:nvPr/>
        </p:nvGrpSpPr>
        <p:grpSpPr>
          <a:xfrm>
            <a:off x="2190296" y="3553042"/>
            <a:ext cx="2160000" cy="360000"/>
            <a:chOff x="2190296" y="3372736"/>
            <a:chExt cx="2160000" cy="360000"/>
          </a:xfrm>
        </p:grpSpPr>
        <p:sp>
          <p:nvSpPr>
            <p:cNvPr id="6" name="Прямокутник 5"/>
            <p:cNvSpPr/>
            <p:nvPr/>
          </p:nvSpPr>
          <p:spPr>
            <a:xfrm>
              <a:off x="219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Прямокутник 6"/>
            <p:cNvSpPr/>
            <p:nvPr/>
          </p:nvSpPr>
          <p:spPr>
            <a:xfrm>
              <a:off x="291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363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0" name="Групувати 9"/>
          <p:cNvGrpSpPr/>
          <p:nvPr/>
        </p:nvGrpSpPr>
        <p:grpSpPr>
          <a:xfrm>
            <a:off x="1635280" y="4467773"/>
            <a:ext cx="2160000" cy="360000"/>
            <a:chOff x="2190296" y="3372736"/>
            <a:chExt cx="2160000" cy="360000"/>
          </a:xfrm>
        </p:grpSpPr>
        <p:sp>
          <p:nvSpPr>
            <p:cNvPr id="11" name="Прямокутник 10"/>
            <p:cNvSpPr/>
            <p:nvPr/>
          </p:nvSpPr>
          <p:spPr>
            <a:xfrm>
              <a:off x="219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2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Прямокутник 11"/>
            <p:cNvSpPr/>
            <p:nvPr/>
          </p:nvSpPr>
          <p:spPr>
            <a:xfrm>
              <a:off x="291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Прямокутник 12"/>
            <p:cNvSpPr/>
            <p:nvPr/>
          </p:nvSpPr>
          <p:spPr>
            <a:xfrm>
              <a:off x="363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7" name="Групувати 36"/>
          <p:cNvGrpSpPr/>
          <p:nvPr/>
        </p:nvGrpSpPr>
        <p:grpSpPr>
          <a:xfrm>
            <a:off x="1068889" y="5378208"/>
            <a:ext cx="2160000" cy="364296"/>
            <a:chOff x="1068889" y="5197902"/>
            <a:chExt cx="2160000" cy="364296"/>
          </a:xfrm>
        </p:grpSpPr>
        <p:grpSp>
          <p:nvGrpSpPr>
            <p:cNvPr id="18" name="Групувати 17"/>
            <p:cNvGrpSpPr/>
            <p:nvPr/>
          </p:nvGrpSpPr>
          <p:grpSpPr>
            <a:xfrm>
              <a:off x="1068889" y="5202198"/>
              <a:ext cx="2160000" cy="360000"/>
              <a:chOff x="2190296" y="3372736"/>
              <a:chExt cx="2160000" cy="360000"/>
            </a:xfrm>
          </p:grpSpPr>
          <p:sp>
            <p:nvSpPr>
              <p:cNvPr id="19" name="Прямокутник 18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4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Прямокутник 19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Прямокутник 20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1" name="Пряма сполучна лінія 30"/>
            <p:cNvCxnSpPr/>
            <p:nvPr/>
          </p:nvCxnSpPr>
          <p:spPr>
            <a:xfrm>
              <a:off x="1791982" y="5202198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 сполучна лінія 31"/>
            <p:cNvCxnSpPr/>
            <p:nvPr/>
          </p:nvCxnSpPr>
          <p:spPr>
            <a:xfrm flipV="1">
              <a:off x="1789834" y="520005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 сполучна лінія 34"/>
            <p:cNvCxnSpPr/>
            <p:nvPr/>
          </p:nvCxnSpPr>
          <p:spPr>
            <a:xfrm>
              <a:off x="2505796" y="520005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 сполучна лінія 35"/>
            <p:cNvCxnSpPr/>
            <p:nvPr/>
          </p:nvCxnSpPr>
          <p:spPr>
            <a:xfrm flipV="1">
              <a:off x="2503648" y="519790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5" name="Пряма зі стрілкою 64"/>
          <p:cNvCxnSpPr>
            <a:endCxn id="11" idx="0"/>
          </p:cNvCxnSpPr>
          <p:nvPr/>
        </p:nvCxnSpPr>
        <p:spPr>
          <a:xfrm flipH="1">
            <a:off x="1995280" y="3734875"/>
            <a:ext cx="1228368" cy="732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 зі стрілкою 68"/>
          <p:cNvCxnSpPr>
            <a:endCxn id="19" idx="0"/>
          </p:cNvCxnSpPr>
          <p:nvPr/>
        </p:nvCxnSpPr>
        <p:spPr>
          <a:xfrm flipH="1">
            <a:off x="1428889" y="4636396"/>
            <a:ext cx="1271407" cy="74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 зі стрілкою 75"/>
          <p:cNvCxnSpPr/>
          <p:nvPr/>
        </p:nvCxnSpPr>
        <p:spPr>
          <a:xfrm>
            <a:off x="1339394" y="3734875"/>
            <a:ext cx="850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19640" y="5064005"/>
            <a:ext cx="204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        left        right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2345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Хід </a:t>
            </a:r>
            <a:r>
              <a:rPr lang="uk-UA" dirty="0" smtClean="0"/>
              <a:t>побудови дерева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838200" y="1690688"/>
            <a:ext cx="103921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endParaRPr lang="uk-UA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(1,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(2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(4,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   </a:t>
            </a:r>
            <a:r>
              <a:rPr lang="uk-UA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(5, </a:t>
            </a:r>
            <a:r>
              <a:rPr lang="uk-UA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</a:t>
            </a:r>
            <a:endParaRPr lang="uk-UA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(3,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uk-UA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(6,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)))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uk-UA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571" y="350221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endParaRPr lang="uk-UA" sz="2400" dirty="0"/>
          </a:p>
        </p:txBody>
      </p:sp>
      <p:sp>
        <p:nvSpPr>
          <p:cNvPr id="5" name="Прямокутник 4"/>
          <p:cNvSpPr/>
          <p:nvPr/>
        </p:nvSpPr>
        <p:spPr>
          <a:xfrm>
            <a:off x="981829" y="3553042"/>
            <a:ext cx="72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9" name="Групувати 8"/>
          <p:cNvGrpSpPr/>
          <p:nvPr/>
        </p:nvGrpSpPr>
        <p:grpSpPr>
          <a:xfrm>
            <a:off x="2190296" y="3553042"/>
            <a:ext cx="2160000" cy="360000"/>
            <a:chOff x="2190296" y="3372736"/>
            <a:chExt cx="2160000" cy="360000"/>
          </a:xfrm>
        </p:grpSpPr>
        <p:sp>
          <p:nvSpPr>
            <p:cNvPr id="6" name="Прямокутник 5"/>
            <p:cNvSpPr/>
            <p:nvPr/>
          </p:nvSpPr>
          <p:spPr>
            <a:xfrm>
              <a:off x="219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Прямокутник 6"/>
            <p:cNvSpPr/>
            <p:nvPr/>
          </p:nvSpPr>
          <p:spPr>
            <a:xfrm>
              <a:off x="291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363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0" name="Групувати 9"/>
          <p:cNvGrpSpPr/>
          <p:nvPr/>
        </p:nvGrpSpPr>
        <p:grpSpPr>
          <a:xfrm>
            <a:off x="1635280" y="4467773"/>
            <a:ext cx="2160000" cy="360000"/>
            <a:chOff x="2190296" y="3372736"/>
            <a:chExt cx="2160000" cy="360000"/>
          </a:xfrm>
        </p:grpSpPr>
        <p:sp>
          <p:nvSpPr>
            <p:cNvPr id="11" name="Прямокутник 10"/>
            <p:cNvSpPr/>
            <p:nvPr/>
          </p:nvSpPr>
          <p:spPr>
            <a:xfrm>
              <a:off x="219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2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Прямокутник 11"/>
            <p:cNvSpPr/>
            <p:nvPr/>
          </p:nvSpPr>
          <p:spPr>
            <a:xfrm>
              <a:off x="291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Прямокутник 12"/>
            <p:cNvSpPr/>
            <p:nvPr/>
          </p:nvSpPr>
          <p:spPr>
            <a:xfrm>
              <a:off x="363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7" name="Групувати 36"/>
          <p:cNvGrpSpPr/>
          <p:nvPr/>
        </p:nvGrpSpPr>
        <p:grpSpPr>
          <a:xfrm>
            <a:off x="1068889" y="5378208"/>
            <a:ext cx="2160000" cy="364296"/>
            <a:chOff x="1068889" y="5197902"/>
            <a:chExt cx="2160000" cy="364296"/>
          </a:xfrm>
        </p:grpSpPr>
        <p:grpSp>
          <p:nvGrpSpPr>
            <p:cNvPr id="18" name="Групувати 17"/>
            <p:cNvGrpSpPr/>
            <p:nvPr/>
          </p:nvGrpSpPr>
          <p:grpSpPr>
            <a:xfrm>
              <a:off x="1068889" y="5202198"/>
              <a:ext cx="2160000" cy="360000"/>
              <a:chOff x="2190296" y="3372736"/>
              <a:chExt cx="2160000" cy="360000"/>
            </a:xfrm>
          </p:grpSpPr>
          <p:sp>
            <p:nvSpPr>
              <p:cNvPr id="19" name="Прямокутник 18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4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Прямокутник 19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Прямокутник 20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1" name="Пряма сполучна лінія 30"/>
            <p:cNvCxnSpPr/>
            <p:nvPr/>
          </p:nvCxnSpPr>
          <p:spPr>
            <a:xfrm>
              <a:off x="1791982" y="5202198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 сполучна лінія 31"/>
            <p:cNvCxnSpPr/>
            <p:nvPr/>
          </p:nvCxnSpPr>
          <p:spPr>
            <a:xfrm flipV="1">
              <a:off x="1789834" y="520005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 сполучна лінія 34"/>
            <p:cNvCxnSpPr/>
            <p:nvPr/>
          </p:nvCxnSpPr>
          <p:spPr>
            <a:xfrm>
              <a:off x="2505796" y="520005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 сполучна лінія 35"/>
            <p:cNvCxnSpPr/>
            <p:nvPr/>
          </p:nvCxnSpPr>
          <p:spPr>
            <a:xfrm flipV="1">
              <a:off x="2503648" y="519790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Групувати 21"/>
          <p:cNvGrpSpPr/>
          <p:nvPr/>
        </p:nvGrpSpPr>
        <p:grpSpPr>
          <a:xfrm>
            <a:off x="3629967" y="5378208"/>
            <a:ext cx="2160000" cy="372879"/>
            <a:chOff x="3629967" y="5378208"/>
            <a:chExt cx="2160000" cy="372879"/>
          </a:xfrm>
        </p:grpSpPr>
        <p:grpSp>
          <p:nvGrpSpPr>
            <p:cNvPr id="39" name="Групувати 38"/>
            <p:cNvGrpSpPr/>
            <p:nvPr/>
          </p:nvGrpSpPr>
          <p:grpSpPr>
            <a:xfrm>
              <a:off x="3629967" y="5378208"/>
              <a:ext cx="2160000" cy="360000"/>
              <a:chOff x="2190296" y="3372736"/>
              <a:chExt cx="2160000" cy="360000"/>
            </a:xfrm>
          </p:grpSpPr>
          <p:sp>
            <p:nvSpPr>
              <p:cNvPr id="44" name="Прямокутник 43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5" name="Прямокутник 44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6" name="Прямокутник 45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40" name="Пряма сполучна лінія 39"/>
            <p:cNvCxnSpPr/>
            <p:nvPr/>
          </p:nvCxnSpPr>
          <p:spPr>
            <a:xfrm>
              <a:off x="4353060" y="5391087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 сполучна лінія 40"/>
            <p:cNvCxnSpPr/>
            <p:nvPr/>
          </p:nvCxnSpPr>
          <p:spPr>
            <a:xfrm flipV="1">
              <a:off x="4350912" y="5388939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 сполучна лінія 41"/>
            <p:cNvCxnSpPr/>
            <p:nvPr/>
          </p:nvCxnSpPr>
          <p:spPr>
            <a:xfrm>
              <a:off x="5066874" y="5388939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 сполучна лінія 42"/>
            <p:cNvCxnSpPr/>
            <p:nvPr/>
          </p:nvCxnSpPr>
          <p:spPr>
            <a:xfrm flipV="1">
              <a:off x="5064726" y="5386791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5" name="Пряма зі стрілкою 64"/>
          <p:cNvCxnSpPr>
            <a:endCxn id="11" idx="0"/>
          </p:cNvCxnSpPr>
          <p:nvPr/>
        </p:nvCxnSpPr>
        <p:spPr>
          <a:xfrm flipH="1">
            <a:off x="1995280" y="3734875"/>
            <a:ext cx="1228368" cy="732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 зі стрілкою 68"/>
          <p:cNvCxnSpPr>
            <a:endCxn id="19" idx="0"/>
          </p:cNvCxnSpPr>
          <p:nvPr/>
        </p:nvCxnSpPr>
        <p:spPr>
          <a:xfrm flipH="1">
            <a:off x="1428889" y="4636396"/>
            <a:ext cx="1271407" cy="74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 зі стрілкою 70"/>
          <p:cNvCxnSpPr/>
          <p:nvPr/>
        </p:nvCxnSpPr>
        <p:spPr>
          <a:xfrm>
            <a:off x="3435280" y="4645940"/>
            <a:ext cx="554687" cy="73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 зі стрілкою 75"/>
          <p:cNvCxnSpPr/>
          <p:nvPr/>
        </p:nvCxnSpPr>
        <p:spPr>
          <a:xfrm>
            <a:off x="1339394" y="3734875"/>
            <a:ext cx="850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568584" y="5072425"/>
            <a:ext cx="204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        left        right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4519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Хід </a:t>
            </a:r>
            <a:r>
              <a:rPr lang="uk-UA" dirty="0" smtClean="0"/>
              <a:t>побудови дерева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838200" y="1690688"/>
            <a:ext cx="103921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Tree_t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endParaRPr lang="uk-UA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(1,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(2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(4,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   </a:t>
            </a:r>
            <a:r>
              <a:rPr lang="uk-U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(5,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)),</a:t>
            </a:r>
            <a:endParaRPr lang="uk-UA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</a:t>
            </a:r>
            <a:r>
              <a:rPr lang="uk-UA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(3, </a:t>
            </a:r>
            <a:r>
              <a:rPr lang="uk-UA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   </a:t>
            </a:r>
            <a:r>
              <a:rPr lang="uk-U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uk-U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treeNode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(6,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uk-UA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nullptr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)));</a:t>
            </a:r>
            <a:endParaRPr lang="uk-UA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571" y="350221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endParaRPr lang="uk-UA" sz="2400" dirty="0"/>
          </a:p>
        </p:txBody>
      </p:sp>
      <p:sp>
        <p:nvSpPr>
          <p:cNvPr id="5" name="Прямокутник 4"/>
          <p:cNvSpPr/>
          <p:nvPr/>
        </p:nvSpPr>
        <p:spPr>
          <a:xfrm>
            <a:off x="981829" y="3553042"/>
            <a:ext cx="72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9" name="Групувати 8"/>
          <p:cNvGrpSpPr/>
          <p:nvPr/>
        </p:nvGrpSpPr>
        <p:grpSpPr>
          <a:xfrm>
            <a:off x="2190296" y="3553042"/>
            <a:ext cx="2160000" cy="360000"/>
            <a:chOff x="2190296" y="3372736"/>
            <a:chExt cx="2160000" cy="360000"/>
          </a:xfrm>
        </p:grpSpPr>
        <p:sp>
          <p:nvSpPr>
            <p:cNvPr id="6" name="Прямокутник 5"/>
            <p:cNvSpPr/>
            <p:nvPr/>
          </p:nvSpPr>
          <p:spPr>
            <a:xfrm>
              <a:off x="219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Прямокутник 6"/>
            <p:cNvSpPr/>
            <p:nvPr/>
          </p:nvSpPr>
          <p:spPr>
            <a:xfrm>
              <a:off x="291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363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0" name="Групувати 9"/>
          <p:cNvGrpSpPr/>
          <p:nvPr/>
        </p:nvGrpSpPr>
        <p:grpSpPr>
          <a:xfrm>
            <a:off x="1635280" y="4467773"/>
            <a:ext cx="2160000" cy="360000"/>
            <a:chOff x="2190296" y="3372736"/>
            <a:chExt cx="2160000" cy="360000"/>
          </a:xfrm>
        </p:grpSpPr>
        <p:sp>
          <p:nvSpPr>
            <p:cNvPr id="11" name="Прямокутник 10"/>
            <p:cNvSpPr/>
            <p:nvPr/>
          </p:nvSpPr>
          <p:spPr>
            <a:xfrm>
              <a:off x="219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2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Прямокутник 11"/>
            <p:cNvSpPr/>
            <p:nvPr/>
          </p:nvSpPr>
          <p:spPr>
            <a:xfrm>
              <a:off x="291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Прямокутник 12"/>
            <p:cNvSpPr/>
            <p:nvPr/>
          </p:nvSpPr>
          <p:spPr>
            <a:xfrm>
              <a:off x="363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2" name="Групувати 21"/>
          <p:cNvGrpSpPr/>
          <p:nvPr/>
        </p:nvGrpSpPr>
        <p:grpSpPr>
          <a:xfrm>
            <a:off x="4841198" y="4465625"/>
            <a:ext cx="2160000" cy="362148"/>
            <a:chOff x="4841198" y="4465625"/>
            <a:chExt cx="2160000" cy="362148"/>
          </a:xfrm>
        </p:grpSpPr>
        <p:grpSp>
          <p:nvGrpSpPr>
            <p:cNvPr id="14" name="Групувати 13"/>
            <p:cNvGrpSpPr/>
            <p:nvPr/>
          </p:nvGrpSpPr>
          <p:grpSpPr>
            <a:xfrm>
              <a:off x="4841198" y="4467773"/>
              <a:ext cx="2160000" cy="360000"/>
              <a:chOff x="2190296" y="3372736"/>
              <a:chExt cx="2160000" cy="360000"/>
            </a:xfrm>
          </p:grpSpPr>
          <p:sp>
            <p:nvSpPr>
              <p:cNvPr id="15" name="Прямокутник 14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кутник 15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Прямокутник 16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3" name="Пряма сполучна лінія 32"/>
            <p:cNvCxnSpPr/>
            <p:nvPr/>
          </p:nvCxnSpPr>
          <p:spPr>
            <a:xfrm>
              <a:off x="5563819" y="4467773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 flipV="1">
              <a:off x="5561671" y="4465625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Групувати 36"/>
          <p:cNvGrpSpPr/>
          <p:nvPr/>
        </p:nvGrpSpPr>
        <p:grpSpPr>
          <a:xfrm>
            <a:off x="1068889" y="5378208"/>
            <a:ext cx="2160000" cy="364296"/>
            <a:chOff x="1068889" y="5197902"/>
            <a:chExt cx="2160000" cy="364296"/>
          </a:xfrm>
        </p:grpSpPr>
        <p:grpSp>
          <p:nvGrpSpPr>
            <p:cNvPr id="18" name="Групувати 17"/>
            <p:cNvGrpSpPr/>
            <p:nvPr/>
          </p:nvGrpSpPr>
          <p:grpSpPr>
            <a:xfrm>
              <a:off x="1068889" y="5202198"/>
              <a:ext cx="2160000" cy="360000"/>
              <a:chOff x="2190296" y="3372736"/>
              <a:chExt cx="2160000" cy="360000"/>
            </a:xfrm>
          </p:grpSpPr>
          <p:sp>
            <p:nvSpPr>
              <p:cNvPr id="19" name="Прямокутник 18"/>
              <p:cNvSpPr/>
              <p:nvPr/>
            </p:nvSpPr>
            <p:spPr>
              <a:xfrm>
                <a:off x="219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4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Прямокутник 19"/>
              <p:cNvSpPr/>
              <p:nvPr/>
            </p:nvSpPr>
            <p:spPr>
              <a:xfrm>
                <a:off x="291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Прямокутник 20"/>
              <p:cNvSpPr/>
              <p:nvPr/>
            </p:nvSpPr>
            <p:spPr>
              <a:xfrm>
                <a:off x="3630296" y="3372736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1" name="Пряма сполучна лінія 30"/>
            <p:cNvCxnSpPr/>
            <p:nvPr/>
          </p:nvCxnSpPr>
          <p:spPr>
            <a:xfrm>
              <a:off x="1791982" y="5202198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 сполучна лінія 31"/>
            <p:cNvCxnSpPr/>
            <p:nvPr/>
          </p:nvCxnSpPr>
          <p:spPr>
            <a:xfrm flipV="1">
              <a:off x="1789834" y="520005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 сполучна лінія 34"/>
            <p:cNvCxnSpPr/>
            <p:nvPr/>
          </p:nvCxnSpPr>
          <p:spPr>
            <a:xfrm>
              <a:off x="2505796" y="5200050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 сполучна лінія 35"/>
            <p:cNvCxnSpPr/>
            <p:nvPr/>
          </p:nvCxnSpPr>
          <p:spPr>
            <a:xfrm flipV="1">
              <a:off x="2503648" y="5197902"/>
              <a:ext cx="72000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Групувати 38"/>
          <p:cNvGrpSpPr/>
          <p:nvPr/>
        </p:nvGrpSpPr>
        <p:grpSpPr>
          <a:xfrm>
            <a:off x="3629967" y="5378208"/>
            <a:ext cx="2160000" cy="360000"/>
            <a:chOff x="2190296" y="3372736"/>
            <a:chExt cx="2160000" cy="360000"/>
          </a:xfrm>
        </p:grpSpPr>
        <p:sp>
          <p:nvSpPr>
            <p:cNvPr id="44" name="Прямокутник 43"/>
            <p:cNvSpPr/>
            <p:nvPr/>
          </p:nvSpPr>
          <p:spPr>
            <a:xfrm>
              <a:off x="219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5" name="Прямокутник 44"/>
            <p:cNvSpPr/>
            <p:nvPr/>
          </p:nvSpPr>
          <p:spPr>
            <a:xfrm>
              <a:off x="291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6" name="Прямокутник 45"/>
            <p:cNvSpPr/>
            <p:nvPr/>
          </p:nvSpPr>
          <p:spPr>
            <a:xfrm>
              <a:off x="3630296" y="3372736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40" name="Пряма сполучна лінія 39"/>
          <p:cNvCxnSpPr/>
          <p:nvPr/>
        </p:nvCxnSpPr>
        <p:spPr>
          <a:xfrm>
            <a:off x="4353060" y="5391087"/>
            <a:ext cx="72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 сполучна лінія 40"/>
          <p:cNvCxnSpPr/>
          <p:nvPr/>
        </p:nvCxnSpPr>
        <p:spPr>
          <a:xfrm flipV="1">
            <a:off x="4350912" y="5388939"/>
            <a:ext cx="72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 сполучна лінія 41"/>
          <p:cNvCxnSpPr/>
          <p:nvPr/>
        </p:nvCxnSpPr>
        <p:spPr>
          <a:xfrm>
            <a:off x="5066874" y="5388939"/>
            <a:ext cx="72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 сполучна лінія 42"/>
          <p:cNvCxnSpPr/>
          <p:nvPr/>
        </p:nvCxnSpPr>
        <p:spPr>
          <a:xfrm flipV="1">
            <a:off x="5064726" y="5386791"/>
            <a:ext cx="72000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 зі стрілкою 64"/>
          <p:cNvCxnSpPr>
            <a:endCxn id="11" idx="0"/>
          </p:cNvCxnSpPr>
          <p:nvPr/>
        </p:nvCxnSpPr>
        <p:spPr>
          <a:xfrm flipH="1">
            <a:off x="1995280" y="3734875"/>
            <a:ext cx="1228368" cy="732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 зі стрілкою 66"/>
          <p:cNvCxnSpPr>
            <a:endCxn id="15" idx="0"/>
          </p:cNvCxnSpPr>
          <p:nvPr/>
        </p:nvCxnSpPr>
        <p:spPr>
          <a:xfrm>
            <a:off x="4063819" y="3721996"/>
            <a:ext cx="1137379" cy="74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 зі стрілкою 68"/>
          <p:cNvCxnSpPr>
            <a:endCxn id="19" idx="0"/>
          </p:cNvCxnSpPr>
          <p:nvPr/>
        </p:nvCxnSpPr>
        <p:spPr>
          <a:xfrm flipH="1">
            <a:off x="1428889" y="4636396"/>
            <a:ext cx="1271407" cy="74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 зі стрілкою 70"/>
          <p:cNvCxnSpPr>
            <a:endCxn id="44" idx="0"/>
          </p:cNvCxnSpPr>
          <p:nvPr/>
        </p:nvCxnSpPr>
        <p:spPr>
          <a:xfrm>
            <a:off x="3435280" y="4645940"/>
            <a:ext cx="554687" cy="73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 зі стрілкою 75"/>
          <p:cNvCxnSpPr/>
          <p:nvPr/>
        </p:nvCxnSpPr>
        <p:spPr>
          <a:xfrm>
            <a:off x="1339394" y="3734875"/>
            <a:ext cx="850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76474" y="4156988"/>
            <a:ext cx="204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        left        right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026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14E44D7845C3241A2E44E8A5A3FC17A" ma:contentTypeVersion="2" ma:contentTypeDescription="Создание документа." ma:contentTypeScope="" ma:versionID="ac660efeffdc53385eeaf9a4f8170efe">
  <xsd:schema xmlns:xsd="http://www.w3.org/2001/XMLSchema" xmlns:xs="http://www.w3.org/2001/XMLSchema" xmlns:p="http://schemas.microsoft.com/office/2006/metadata/properties" xmlns:ns2="25d737a7-c131-4a45-b9e4-5da3437502eb" targetNamespace="http://schemas.microsoft.com/office/2006/metadata/properties" ma:root="true" ma:fieldsID="c13a9e0a9fa588a9c2793f61d1941653" ns2:_="">
    <xsd:import namespace="25d737a7-c131-4a45-b9e4-5da3437502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737a7-c131-4a45-b9e4-5da343750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A46791-D4A6-4964-9890-39778FADF8B9}"/>
</file>

<file path=customXml/itemProps2.xml><?xml version="1.0" encoding="utf-8"?>
<ds:datastoreItem xmlns:ds="http://schemas.openxmlformats.org/officeDocument/2006/customXml" ds:itemID="{C2583C6D-1816-450E-8509-F5E69BA7CDF8}"/>
</file>

<file path=customXml/itemProps3.xml><?xml version="1.0" encoding="utf-8"?>
<ds:datastoreItem xmlns:ds="http://schemas.openxmlformats.org/officeDocument/2006/customXml" ds:itemID="{1F5FA451-272E-4390-8C54-7C64B137A244}"/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10099</Words>
  <Application>Microsoft Office PowerPoint</Application>
  <PresentationFormat>Широкий екран</PresentationFormat>
  <Paragraphs>2259</Paragraphs>
  <Slides>51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</vt:lpstr>
      <vt:lpstr>Consolas</vt:lpstr>
      <vt:lpstr>Times New Roman</vt:lpstr>
      <vt:lpstr>Тема Office</vt:lpstr>
      <vt:lpstr>Двійкове дерево засобами С++</vt:lpstr>
      <vt:lpstr>Схематичне зображення дерева. Тип</vt:lpstr>
      <vt:lpstr>Приклад побудови дерева</vt:lpstr>
      <vt:lpstr>Хід побудови дерева</vt:lpstr>
      <vt:lpstr>Хід побудови дерева</vt:lpstr>
      <vt:lpstr>Хід побудови дерева</vt:lpstr>
      <vt:lpstr>Хід побудови дерева</vt:lpstr>
      <vt:lpstr>Хід побудови дерева</vt:lpstr>
      <vt:lpstr>Хід побудови дерева</vt:lpstr>
      <vt:lpstr>Хід побудови дерева</vt:lpstr>
      <vt:lpstr>Приклад побудови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  <vt:lpstr>Друк дерева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Лінійний однозв'язний список засобами С++</dc:title>
  <dc:creator>Admin</dc:creator>
  <cp:lastModifiedBy>Serg</cp:lastModifiedBy>
  <cp:revision>110</cp:revision>
  <dcterms:created xsi:type="dcterms:W3CDTF">2017-11-08T14:19:15Z</dcterms:created>
  <dcterms:modified xsi:type="dcterms:W3CDTF">2020-03-28T17:03:00Z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0x010100A14E44D7845C3241A2E44E8A5A3FC17A</vt:lpwstr>
  </property>
</Properties>
</file>