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9" r:id="rId22"/>
    <p:sldId id="274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66FF"/>
    <a:srgbClr val="00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2C-92FC-4A57-9232-43D177AD4F5C}" type="datetimeFigureOut">
              <a:rPr lang="uk-UA" smtClean="0"/>
              <a:t>17.11.2020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961D-87E1-40A7-9C44-55FFE335200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213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2C-92FC-4A57-9232-43D177AD4F5C}" type="datetimeFigureOut">
              <a:rPr lang="uk-UA" smtClean="0"/>
              <a:t>17.11.2020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961D-87E1-40A7-9C44-55FFE335200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04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2C-92FC-4A57-9232-43D177AD4F5C}" type="datetimeFigureOut">
              <a:rPr lang="uk-UA" smtClean="0"/>
              <a:t>17.11.2020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961D-87E1-40A7-9C44-55FFE335200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019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2C-92FC-4A57-9232-43D177AD4F5C}" type="datetimeFigureOut">
              <a:rPr lang="uk-UA" smtClean="0"/>
              <a:t>17.11.2020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961D-87E1-40A7-9C44-55FFE335200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96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2C-92FC-4A57-9232-43D177AD4F5C}" type="datetimeFigureOut">
              <a:rPr lang="uk-UA" smtClean="0"/>
              <a:t>17.11.2020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961D-87E1-40A7-9C44-55FFE335200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599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2C-92FC-4A57-9232-43D177AD4F5C}" type="datetimeFigureOut">
              <a:rPr lang="uk-UA" smtClean="0"/>
              <a:t>17.11.2020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961D-87E1-40A7-9C44-55FFE335200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64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2C-92FC-4A57-9232-43D177AD4F5C}" type="datetimeFigureOut">
              <a:rPr lang="uk-UA" smtClean="0"/>
              <a:t>17.11.2020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961D-87E1-40A7-9C44-55FFE335200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097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2C-92FC-4A57-9232-43D177AD4F5C}" type="datetimeFigureOut">
              <a:rPr lang="uk-UA" smtClean="0"/>
              <a:t>17.11.2020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961D-87E1-40A7-9C44-55FFE335200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79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2C-92FC-4A57-9232-43D177AD4F5C}" type="datetimeFigureOut">
              <a:rPr lang="uk-UA" smtClean="0"/>
              <a:t>17.11.2020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961D-87E1-40A7-9C44-55FFE335200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152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2C-92FC-4A57-9232-43D177AD4F5C}" type="datetimeFigureOut">
              <a:rPr lang="uk-UA" smtClean="0"/>
              <a:t>17.11.2020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961D-87E1-40A7-9C44-55FFE335200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572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2C-92FC-4A57-9232-43D177AD4F5C}" type="datetimeFigureOut">
              <a:rPr lang="uk-UA" smtClean="0"/>
              <a:t>17.11.2020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961D-87E1-40A7-9C44-55FFE335200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02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DB32C-92FC-4A57-9232-43D177AD4F5C}" type="datetimeFigureOut">
              <a:rPr lang="uk-UA" smtClean="0"/>
              <a:t>17.11.2020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961D-87E1-40A7-9C44-55FFE335200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2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Використання файлів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Засоби мови С++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703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Використання маніпуляторів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#include &lt;</a:t>
            </a:r>
            <a:r>
              <a:rPr lang="en-US" i="1" dirty="0" err="1" smtClean="0"/>
              <a:t>iomanip</a:t>
            </a:r>
            <a:r>
              <a:rPr lang="en-US" i="1" dirty="0" smtClean="0"/>
              <a:t>&gt;</a:t>
            </a:r>
          </a:p>
          <a:p>
            <a:r>
              <a:rPr lang="en-US" i="1" dirty="0" err="1">
                <a:latin typeface="+mj-lt"/>
              </a:rPr>
              <a:t>manipul</a:t>
            </a:r>
            <a:r>
              <a:rPr lang="uk-UA" i="1" dirty="0"/>
              <a:t>(</a:t>
            </a:r>
            <a:r>
              <a:rPr lang="en-US" i="1" dirty="0" err="1"/>
              <a:t>cout</a:t>
            </a:r>
            <a:r>
              <a:rPr lang="uk-UA" i="1" dirty="0" smtClean="0"/>
              <a:t>)</a:t>
            </a:r>
            <a:r>
              <a:rPr lang="en-US" i="1" dirty="0" smtClean="0"/>
              <a:t> </a:t>
            </a:r>
            <a:r>
              <a:rPr lang="uk-UA" dirty="0" smtClean="0"/>
              <a:t>або </a:t>
            </a:r>
            <a:r>
              <a:rPr lang="en-US" i="1" dirty="0" err="1" smtClean="0"/>
              <a:t>cout</a:t>
            </a:r>
            <a:r>
              <a:rPr lang="en-US" i="1" dirty="0" smtClean="0"/>
              <a:t> </a:t>
            </a:r>
            <a:r>
              <a:rPr lang="uk-UA" i="1" dirty="0" smtClean="0"/>
              <a:t>&lt;&lt;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+mj-lt"/>
              </a:rPr>
              <a:t>manipul</a:t>
            </a:r>
            <a:r>
              <a:rPr lang="en-US" dirty="0" smtClean="0">
                <a:latin typeface="+mj-lt"/>
              </a:rPr>
              <a:t> </a:t>
            </a:r>
            <a:endParaRPr lang="uk-UA" dirty="0" smtClean="0">
              <a:latin typeface="+mj-lt"/>
            </a:endParaRPr>
          </a:p>
          <a:p>
            <a:r>
              <a:rPr lang="en-US" i="1" dirty="0" err="1"/>
              <a:t>boolalpha</a:t>
            </a:r>
            <a:r>
              <a:rPr lang="ru-RU" i="1" dirty="0"/>
              <a:t>, </a:t>
            </a:r>
            <a:r>
              <a:rPr lang="en-US" i="1" dirty="0" err="1"/>
              <a:t>noboolalpha</a:t>
            </a:r>
            <a:r>
              <a:rPr lang="ru-RU" i="1" dirty="0"/>
              <a:t>, </a:t>
            </a:r>
            <a:r>
              <a:rPr lang="en-US" i="1" dirty="0" smtClean="0"/>
              <a:t>    </a:t>
            </a:r>
            <a:r>
              <a:rPr lang="en-US" i="1" dirty="0" err="1" smtClean="0"/>
              <a:t>showbase</a:t>
            </a:r>
            <a:r>
              <a:rPr lang="ru-RU" i="1" dirty="0"/>
              <a:t>, </a:t>
            </a:r>
            <a:r>
              <a:rPr lang="en-US" i="1" dirty="0" err="1"/>
              <a:t>noshowbase</a:t>
            </a:r>
            <a:r>
              <a:rPr lang="ru-RU" i="1" dirty="0"/>
              <a:t>,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showpoint</a:t>
            </a:r>
            <a:r>
              <a:rPr lang="ru-RU" i="1" dirty="0"/>
              <a:t>, </a:t>
            </a:r>
            <a:r>
              <a:rPr lang="en-US" i="1" dirty="0" err="1"/>
              <a:t>noshowpoint</a:t>
            </a:r>
            <a:r>
              <a:rPr lang="ru-RU" i="1" dirty="0"/>
              <a:t>, </a:t>
            </a:r>
            <a:r>
              <a:rPr lang="en-US" i="1" dirty="0" smtClean="0"/>
              <a:t>  </a:t>
            </a:r>
            <a:r>
              <a:rPr lang="en-US" i="1" dirty="0" err="1" smtClean="0"/>
              <a:t>showpos</a:t>
            </a:r>
            <a:r>
              <a:rPr lang="ru-RU" i="1" dirty="0"/>
              <a:t>, </a:t>
            </a:r>
            <a:r>
              <a:rPr lang="en-US" i="1" dirty="0" err="1"/>
              <a:t>noshowpos</a:t>
            </a:r>
            <a:r>
              <a:rPr lang="ru-RU" i="1" dirty="0"/>
              <a:t>,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uppercase</a:t>
            </a:r>
            <a:r>
              <a:rPr lang="ru-RU" i="1" dirty="0"/>
              <a:t>, </a:t>
            </a:r>
            <a:r>
              <a:rPr lang="en-US" i="1" dirty="0" err="1"/>
              <a:t>nouppercase</a:t>
            </a:r>
            <a:r>
              <a:rPr lang="ru-RU" i="1" dirty="0"/>
              <a:t>, </a:t>
            </a:r>
            <a:r>
              <a:rPr lang="en-US" i="1" dirty="0" smtClean="0"/>
              <a:t>   internal</a:t>
            </a:r>
            <a:r>
              <a:rPr lang="ru-RU" i="1" dirty="0"/>
              <a:t>, </a:t>
            </a:r>
            <a:r>
              <a:rPr lang="en-US" i="1" dirty="0"/>
              <a:t>left</a:t>
            </a:r>
            <a:r>
              <a:rPr lang="ru-RU" i="1" dirty="0"/>
              <a:t>, </a:t>
            </a:r>
            <a:r>
              <a:rPr lang="en-US" i="1" dirty="0"/>
              <a:t>right</a:t>
            </a:r>
            <a:r>
              <a:rPr lang="ru-RU" i="1" dirty="0"/>
              <a:t>,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dec</a:t>
            </a:r>
            <a:r>
              <a:rPr lang="ru-RU" i="1" dirty="0"/>
              <a:t>, </a:t>
            </a:r>
            <a:r>
              <a:rPr lang="en-US" i="1" dirty="0"/>
              <a:t>hex</a:t>
            </a:r>
            <a:r>
              <a:rPr lang="ru-RU" i="1" dirty="0"/>
              <a:t>, </a:t>
            </a:r>
            <a:r>
              <a:rPr lang="en-US" i="1" dirty="0" err="1"/>
              <a:t>oct</a:t>
            </a:r>
            <a:r>
              <a:rPr lang="ru-RU" i="1" dirty="0" smtClean="0"/>
              <a:t>,</a:t>
            </a:r>
            <a:r>
              <a:rPr lang="en-US" i="1" dirty="0" smtClean="0"/>
              <a:t>                        </a:t>
            </a:r>
            <a:r>
              <a:rPr lang="ru-RU" i="1" dirty="0" smtClean="0"/>
              <a:t> </a:t>
            </a:r>
            <a:r>
              <a:rPr lang="en-US" i="1" dirty="0"/>
              <a:t>fixed</a:t>
            </a:r>
            <a:r>
              <a:rPr lang="ru-RU" i="1" dirty="0"/>
              <a:t>, </a:t>
            </a:r>
            <a:r>
              <a:rPr lang="en-US" i="1" dirty="0" smtClean="0"/>
              <a:t>scientific</a:t>
            </a:r>
            <a:endParaRPr lang="uk-UA" i="1" dirty="0" smtClean="0"/>
          </a:p>
          <a:p>
            <a:r>
              <a:rPr lang="en-US" i="1" dirty="0" err="1"/>
              <a:t>setprecision</a:t>
            </a:r>
            <a:r>
              <a:rPr lang="uk-UA" i="1" dirty="0" smtClean="0"/>
              <a:t>(</a:t>
            </a:r>
            <a:r>
              <a:rPr lang="en-US" i="1" dirty="0" err="1" smtClean="0"/>
              <a:t>int</a:t>
            </a:r>
            <a:r>
              <a:rPr lang="uk-UA" i="1" dirty="0" smtClean="0"/>
              <a:t>), </a:t>
            </a:r>
            <a:r>
              <a:rPr lang="en-US" i="1" dirty="0" err="1"/>
              <a:t>setfill</a:t>
            </a:r>
            <a:r>
              <a:rPr lang="uk-UA" i="1" dirty="0" smtClean="0"/>
              <a:t>(</a:t>
            </a:r>
            <a:r>
              <a:rPr lang="en-US" i="1" dirty="0" smtClean="0"/>
              <a:t>char</a:t>
            </a:r>
            <a:r>
              <a:rPr lang="uk-UA" i="1" dirty="0" smtClean="0"/>
              <a:t>), </a:t>
            </a:r>
            <a:r>
              <a:rPr lang="en-US" i="1" dirty="0" err="1"/>
              <a:t>setw</a:t>
            </a:r>
            <a:r>
              <a:rPr lang="uk-UA" i="1" dirty="0" smtClean="0"/>
              <a:t>(</a:t>
            </a:r>
            <a:r>
              <a:rPr lang="en-US" i="1" dirty="0" err="1" smtClean="0"/>
              <a:t>int</a:t>
            </a:r>
            <a:r>
              <a:rPr lang="uk-UA" i="1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501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uk-UA" dirty="0" smtClean="0"/>
              <a:t>Уведення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107584"/>
            <a:ext cx="10515600" cy="5241701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>
                <a:solidFill>
                  <a:srgbClr val="008000"/>
                </a:solidFill>
              </a:rPr>
              <a:t>// уведення всіх стандартних типів крім </a:t>
            </a:r>
            <a:r>
              <a:rPr lang="en-US" dirty="0" smtClean="0">
                <a:solidFill>
                  <a:srgbClr val="008000"/>
                </a:solidFill>
              </a:rPr>
              <a:t>bool</a:t>
            </a:r>
            <a:r>
              <a:rPr lang="uk-UA" dirty="0" smtClean="0">
                <a:solidFill>
                  <a:srgbClr val="008000"/>
                </a:solidFill>
              </a:rPr>
              <a:t> (без розділювачів)</a:t>
            </a:r>
          </a:p>
          <a:p>
            <a:r>
              <a:rPr lang="en-US" i="1" dirty="0" smtClean="0"/>
              <a:t>istream</a:t>
            </a:r>
            <a:r>
              <a:rPr lang="ru-RU" i="1" dirty="0"/>
              <a:t>&amp; </a:t>
            </a:r>
            <a:r>
              <a:rPr lang="en-US" i="1" dirty="0" smtClean="0"/>
              <a:t>istream::operator</a:t>
            </a:r>
            <a:r>
              <a:rPr lang="ru-RU" i="1" dirty="0"/>
              <a:t>&gt;&gt;(</a:t>
            </a:r>
            <a:r>
              <a:rPr lang="en-US" i="1" dirty="0"/>
              <a:t>type</a:t>
            </a:r>
            <a:r>
              <a:rPr lang="ru-RU" i="1" dirty="0" smtClean="0"/>
              <a:t>&amp;)</a:t>
            </a:r>
            <a:r>
              <a:rPr lang="en-US" i="1" dirty="0" smtClean="0"/>
              <a:t>;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uk-UA" dirty="0" smtClean="0">
                <a:solidFill>
                  <a:srgbClr val="008000"/>
                </a:solidFill>
              </a:rPr>
              <a:t>читання одного байта (разом з розділювачами)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i="1" dirty="0" smtClean="0"/>
              <a:t>istream</a:t>
            </a:r>
            <a:r>
              <a:rPr lang="uk-UA" i="1" dirty="0"/>
              <a:t>&amp; </a:t>
            </a:r>
            <a:r>
              <a:rPr lang="en-US" i="1" dirty="0" smtClean="0"/>
              <a:t>istream::get</a:t>
            </a:r>
            <a:r>
              <a:rPr lang="uk-UA" i="1" dirty="0"/>
              <a:t>(</a:t>
            </a:r>
            <a:r>
              <a:rPr lang="en-US" i="1" dirty="0"/>
              <a:t>char</a:t>
            </a:r>
            <a:r>
              <a:rPr lang="uk-UA" i="1" dirty="0" smtClean="0"/>
              <a:t>&amp;)</a:t>
            </a:r>
            <a:r>
              <a:rPr lang="en-US" i="1" dirty="0" smtClean="0"/>
              <a:t>;   </a:t>
            </a:r>
            <a:r>
              <a:rPr lang="en-US" i="1" dirty="0"/>
              <a:t>char </a:t>
            </a:r>
            <a:r>
              <a:rPr lang="en-US" i="1" dirty="0" smtClean="0"/>
              <a:t>istream::get</a:t>
            </a:r>
            <a:r>
              <a:rPr lang="uk-UA" i="1" dirty="0" smtClean="0"/>
              <a:t>()</a:t>
            </a:r>
            <a:r>
              <a:rPr lang="en-US" i="1" dirty="0" smtClean="0"/>
              <a:t>;</a:t>
            </a:r>
            <a:endParaRPr lang="uk-UA" i="1" dirty="0" smtClean="0"/>
          </a:p>
          <a:p>
            <a:endParaRPr lang="uk-UA" i="1" dirty="0"/>
          </a:p>
          <a:p>
            <a:pPr marL="0" indent="0">
              <a:buNone/>
            </a:pPr>
            <a:r>
              <a:rPr lang="uk-UA" dirty="0" smtClean="0">
                <a:solidFill>
                  <a:srgbClr val="008000"/>
                </a:solidFill>
              </a:rPr>
              <a:t>// неформатоване введення </a:t>
            </a:r>
            <a:r>
              <a:rPr lang="en-US" i="1" dirty="0" smtClean="0">
                <a:solidFill>
                  <a:srgbClr val="008000"/>
                </a:solidFill>
              </a:rPr>
              <a:t>size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uk-UA" dirty="0" smtClean="0">
                <a:solidFill>
                  <a:srgbClr val="008000"/>
                </a:solidFill>
              </a:rPr>
              <a:t>байтів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uk-UA" dirty="0" smtClean="0">
                <a:solidFill>
                  <a:srgbClr val="008000"/>
                </a:solidFill>
              </a:rPr>
              <a:t>(або до </a:t>
            </a:r>
            <a:r>
              <a:rPr lang="en-US" i="1" dirty="0" err="1" smtClean="0">
                <a:solidFill>
                  <a:srgbClr val="008000"/>
                </a:solidFill>
              </a:rPr>
              <a:t>delim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  <a:endParaRPr lang="uk-UA" dirty="0" smtClean="0">
              <a:solidFill>
                <a:srgbClr val="008000"/>
              </a:solidFill>
            </a:endParaRPr>
          </a:p>
          <a:p>
            <a:r>
              <a:rPr lang="en-US" i="1" dirty="0"/>
              <a:t>istream</a:t>
            </a:r>
            <a:r>
              <a:rPr lang="uk-UA" i="1" dirty="0"/>
              <a:t>&amp; </a:t>
            </a:r>
            <a:r>
              <a:rPr lang="en-US" i="1" dirty="0"/>
              <a:t>istream</a:t>
            </a:r>
            <a:r>
              <a:rPr lang="en-US" i="1" dirty="0" smtClean="0"/>
              <a:t>::get</a:t>
            </a:r>
            <a:r>
              <a:rPr lang="uk-UA" i="1" dirty="0"/>
              <a:t>(</a:t>
            </a:r>
            <a:r>
              <a:rPr lang="en-US" i="1" dirty="0"/>
              <a:t>char</a:t>
            </a:r>
            <a:r>
              <a:rPr lang="uk-UA" i="1" dirty="0" smtClean="0"/>
              <a:t>* </a:t>
            </a:r>
            <a:r>
              <a:rPr lang="en-US" i="1" dirty="0" err="1" smtClean="0"/>
              <a:t>addr</a:t>
            </a:r>
            <a:r>
              <a:rPr lang="uk-UA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size</a:t>
            </a:r>
            <a:r>
              <a:rPr lang="uk-UA" i="1" dirty="0" smtClean="0"/>
              <a:t>, </a:t>
            </a:r>
            <a:r>
              <a:rPr lang="en-US" i="1" dirty="0" smtClean="0"/>
              <a:t>char </a:t>
            </a:r>
            <a:r>
              <a:rPr lang="en-US" i="1" dirty="0" err="1" smtClean="0"/>
              <a:t>delim</a:t>
            </a:r>
            <a:r>
              <a:rPr lang="uk-UA" i="1" dirty="0" smtClean="0"/>
              <a:t>=’\</a:t>
            </a:r>
            <a:r>
              <a:rPr lang="en-US" i="1" dirty="0"/>
              <a:t>n</a:t>
            </a:r>
            <a:r>
              <a:rPr lang="uk-UA" i="1" dirty="0" smtClean="0"/>
              <a:t>’);</a:t>
            </a:r>
          </a:p>
          <a:p>
            <a:r>
              <a:rPr lang="en-US" i="1" dirty="0"/>
              <a:t>istream</a:t>
            </a:r>
            <a:r>
              <a:rPr lang="uk-UA" i="1" dirty="0"/>
              <a:t>&amp; </a:t>
            </a:r>
            <a:r>
              <a:rPr lang="en-US" i="1" dirty="0" smtClean="0"/>
              <a:t>istream::</a:t>
            </a:r>
            <a:r>
              <a:rPr lang="en-US" i="1" dirty="0" err="1" smtClean="0"/>
              <a:t>getline</a:t>
            </a:r>
            <a:r>
              <a:rPr lang="uk-UA" i="1" dirty="0"/>
              <a:t>(</a:t>
            </a:r>
            <a:r>
              <a:rPr lang="en-US" i="1" dirty="0"/>
              <a:t>char</a:t>
            </a:r>
            <a:r>
              <a:rPr lang="uk-UA" i="1" dirty="0" smtClean="0"/>
              <a:t>*</a:t>
            </a:r>
            <a:r>
              <a:rPr lang="en-US" i="1" dirty="0" smtClean="0"/>
              <a:t> </a:t>
            </a:r>
            <a:r>
              <a:rPr lang="en-US" i="1" dirty="0" err="1" smtClean="0"/>
              <a:t>addr</a:t>
            </a:r>
            <a:r>
              <a:rPr lang="uk-UA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size</a:t>
            </a:r>
            <a:r>
              <a:rPr lang="uk-UA" i="1" dirty="0" smtClean="0"/>
              <a:t>, </a:t>
            </a:r>
            <a:r>
              <a:rPr lang="en-US" i="1" dirty="0" smtClean="0"/>
              <a:t>char </a:t>
            </a:r>
            <a:r>
              <a:rPr lang="en-US" i="1" dirty="0" err="1" smtClean="0"/>
              <a:t>delim</a:t>
            </a:r>
            <a:r>
              <a:rPr lang="uk-UA" i="1" dirty="0" smtClean="0"/>
              <a:t>=’\</a:t>
            </a:r>
            <a:r>
              <a:rPr lang="en-US" i="1" dirty="0"/>
              <a:t>n</a:t>
            </a:r>
            <a:r>
              <a:rPr lang="uk-UA" i="1" dirty="0" smtClean="0"/>
              <a:t>’);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i="1" dirty="0" err="1" smtClean="0">
                <a:solidFill>
                  <a:srgbClr val="008000"/>
                </a:solidFill>
              </a:rPr>
              <a:t>getline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uk-UA" dirty="0" smtClean="0">
                <a:solidFill>
                  <a:srgbClr val="008000"/>
                </a:solidFill>
              </a:rPr>
              <a:t>забирає з потоку </a:t>
            </a:r>
            <a:r>
              <a:rPr lang="en-US" i="1" dirty="0" err="1" smtClean="0">
                <a:solidFill>
                  <a:srgbClr val="008000"/>
                </a:solidFill>
              </a:rPr>
              <a:t>delim</a:t>
            </a:r>
            <a:endParaRPr lang="uk-UA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Методи класу </a:t>
            </a:r>
            <a:r>
              <a:rPr lang="en-US" i="1" dirty="0"/>
              <a:t>istream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i="1" dirty="0">
                <a:solidFill>
                  <a:srgbClr val="002060"/>
                </a:solidFill>
              </a:rPr>
              <a:t>istream</a:t>
            </a:r>
            <a:r>
              <a:rPr lang="uk-UA" i="1" dirty="0">
                <a:solidFill>
                  <a:srgbClr val="002060"/>
                </a:solidFill>
              </a:rPr>
              <a:t>&amp; </a:t>
            </a:r>
            <a:r>
              <a:rPr lang="en-US" i="1" dirty="0">
                <a:solidFill>
                  <a:srgbClr val="002060"/>
                </a:solidFill>
              </a:rPr>
              <a:t>ignore</a:t>
            </a:r>
            <a:r>
              <a:rPr lang="uk-UA" i="1" dirty="0">
                <a:solidFill>
                  <a:srgbClr val="002060"/>
                </a:solidFill>
              </a:rPr>
              <a:t>(</a:t>
            </a:r>
            <a:r>
              <a:rPr lang="en-US" i="1" dirty="0" err="1">
                <a:solidFill>
                  <a:srgbClr val="002060"/>
                </a:solidFill>
              </a:rPr>
              <a:t>int</a:t>
            </a:r>
            <a:r>
              <a:rPr lang="en-US" i="1" dirty="0">
                <a:solidFill>
                  <a:srgbClr val="002060"/>
                </a:solidFill>
              </a:rPr>
              <a:t> k</a:t>
            </a:r>
            <a:r>
              <a:rPr lang="uk-UA" i="1" dirty="0">
                <a:solidFill>
                  <a:srgbClr val="002060"/>
                </a:solidFill>
              </a:rPr>
              <a:t>=1, </a:t>
            </a:r>
            <a:r>
              <a:rPr lang="en-US" i="1" dirty="0" err="1">
                <a:solidFill>
                  <a:srgbClr val="002060"/>
                </a:solidFill>
              </a:rPr>
              <a:t>int</a:t>
            </a:r>
            <a:r>
              <a:rPr lang="en-US" i="1" dirty="0">
                <a:solidFill>
                  <a:srgbClr val="002060"/>
                </a:solidFill>
              </a:rPr>
              <a:t> t</a:t>
            </a:r>
            <a:r>
              <a:rPr lang="uk-UA" i="1" dirty="0">
                <a:solidFill>
                  <a:srgbClr val="002060"/>
                </a:solidFill>
              </a:rPr>
              <a:t>=</a:t>
            </a:r>
            <a:r>
              <a:rPr lang="en-US" i="1" dirty="0">
                <a:solidFill>
                  <a:srgbClr val="002060"/>
                </a:solidFill>
              </a:rPr>
              <a:t>EOF</a:t>
            </a:r>
            <a:r>
              <a:rPr lang="uk-UA" i="1" dirty="0">
                <a:solidFill>
                  <a:srgbClr val="002060"/>
                </a:solidFill>
              </a:rPr>
              <a:t>)</a:t>
            </a:r>
            <a:r>
              <a:rPr lang="uk-UA" dirty="0"/>
              <a:t> вилучає з потоку (без опрацювання) </a:t>
            </a:r>
            <a:r>
              <a:rPr lang="en-US" i="1" dirty="0"/>
              <a:t>k</a:t>
            </a:r>
            <a:r>
              <a:rPr lang="uk-UA" dirty="0"/>
              <a:t> </a:t>
            </a:r>
            <a:r>
              <a:rPr lang="uk-UA" dirty="0" smtClean="0"/>
              <a:t>символів</a:t>
            </a:r>
            <a:endParaRPr lang="uk-UA" dirty="0" smtClean="0"/>
          </a:p>
          <a:p>
            <a:pPr>
              <a:spcAft>
                <a:spcPts val="1200"/>
              </a:spcAft>
            </a:pPr>
            <a:r>
              <a:rPr lang="en-US" i="1" dirty="0">
                <a:solidFill>
                  <a:srgbClr val="002060"/>
                </a:solidFill>
              </a:rPr>
              <a:t>istream</a:t>
            </a:r>
            <a:r>
              <a:rPr lang="uk-UA" i="1" dirty="0">
                <a:solidFill>
                  <a:srgbClr val="002060"/>
                </a:solidFill>
              </a:rPr>
              <a:t>&amp; </a:t>
            </a:r>
            <a:r>
              <a:rPr lang="en-US" i="1" dirty="0">
                <a:solidFill>
                  <a:srgbClr val="002060"/>
                </a:solidFill>
              </a:rPr>
              <a:t>read</a:t>
            </a:r>
            <a:r>
              <a:rPr lang="uk-UA" i="1" dirty="0">
                <a:solidFill>
                  <a:srgbClr val="002060"/>
                </a:solidFill>
              </a:rPr>
              <a:t>(</a:t>
            </a:r>
            <a:r>
              <a:rPr lang="en-US" i="1" dirty="0" err="1">
                <a:solidFill>
                  <a:srgbClr val="002060"/>
                </a:solidFill>
              </a:rPr>
              <a:t>addr</a:t>
            </a:r>
            <a:r>
              <a:rPr lang="uk-UA" i="1" dirty="0">
                <a:solidFill>
                  <a:srgbClr val="002060"/>
                </a:solidFill>
              </a:rPr>
              <a:t>, </a:t>
            </a:r>
            <a:r>
              <a:rPr lang="en-US" i="1" dirty="0">
                <a:solidFill>
                  <a:srgbClr val="002060"/>
                </a:solidFill>
              </a:rPr>
              <a:t>count</a:t>
            </a:r>
            <a:r>
              <a:rPr lang="uk-UA" i="1" dirty="0">
                <a:solidFill>
                  <a:srgbClr val="002060"/>
                </a:solidFill>
              </a:rPr>
              <a:t>)</a:t>
            </a:r>
            <a:r>
              <a:rPr lang="uk-UA" dirty="0"/>
              <a:t> читає </a:t>
            </a:r>
            <a:r>
              <a:rPr lang="en-US" i="1" dirty="0"/>
              <a:t>count</a:t>
            </a:r>
            <a:r>
              <a:rPr lang="uk-UA" dirty="0"/>
              <a:t> байт і записує їх без жодних перетворень за адресою </a:t>
            </a:r>
            <a:r>
              <a:rPr lang="en-US" i="1" dirty="0" err="1" smtClean="0"/>
              <a:t>addr</a:t>
            </a:r>
            <a:endParaRPr lang="uk-UA" i="1" dirty="0" smtClean="0"/>
          </a:p>
          <a:p>
            <a:pPr>
              <a:spcAft>
                <a:spcPts val="1200"/>
              </a:spcAft>
            </a:pPr>
            <a:r>
              <a:rPr lang="en-US" i="1" dirty="0" err="1" smtClean="0">
                <a:solidFill>
                  <a:srgbClr val="002060"/>
                </a:solidFill>
              </a:rPr>
              <a:t>int</a:t>
            </a:r>
            <a:r>
              <a:rPr lang="en-US" i="1" dirty="0" smtClean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gcount</a:t>
            </a:r>
            <a:r>
              <a:rPr lang="uk-UA" i="1" dirty="0">
                <a:solidFill>
                  <a:srgbClr val="002060"/>
                </a:solidFill>
              </a:rPr>
              <a:t>()</a:t>
            </a:r>
            <a:r>
              <a:rPr lang="uk-UA" dirty="0"/>
              <a:t> повідомляє, скільки байтів прочитав останній виконаний метод </a:t>
            </a:r>
            <a:r>
              <a:rPr lang="uk-UA" dirty="0" err="1"/>
              <a:t>неформатованого</a:t>
            </a:r>
            <a:r>
              <a:rPr lang="uk-UA" dirty="0"/>
              <a:t> </a:t>
            </a:r>
            <a:r>
              <a:rPr lang="uk-UA" dirty="0" smtClean="0"/>
              <a:t>читання</a:t>
            </a:r>
          </a:p>
          <a:p>
            <a:pPr>
              <a:spcAft>
                <a:spcPts val="1200"/>
              </a:spcAft>
            </a:pPr>
            <a:r>
              <a:rPr lang="en-US" i="1" dirty="0">
                <a:solidFill>
                  <a:srgbClr val="002060"/>
                </a:solidFill>
              </a:rPr>
              <a:t>void </a:t>
            </a:r>
            <a:r>
              <a:rPr lang="en-US" i="1" dirty="0" err="1">
                <a:solidFill>
                  <a:srgbClr val="002060"/>
                </a:solidFill>
              </a:rPr>
              <a:t>putback</a:t>
            </a:r>
            <a:r>
              <a:rPr lang="ru-RU" i="1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char</a:t>
            </a:r>
            <a:r>
              <a:rPr lang="ru-RU" i="1" dirty="0">
                <a:solidFill>
                  <a:srgbClr val="002060"/>
                </a:solidFill>
              </a:rPr>
              <a:t>)</a:t>
            </a:r>
            <a:r>
              <a:rPr lang="uk-UA" dirty="0">
                <a:solidFill>
                  <a:srgbClr val="002060"/>
                </a:solidFill>
              </a:rPr>
              <a:t> </a:t>
            </a:r>
            <a:r>
              <a:rPr lang="uk-UA" dirty="0"/>
              <a:t>поміщає символ у потік введення</a:t>
            </a:r>
          </a:p>
        </p:txBody>
      </p:sp>
    </p:spTree>
    <p:extLst>
      <p:ext uri="{BB962C8B-B14F-4D97-AF65-F5344CB8AC3E}">
        <p14:creationId xmlns:p14="http://schemas.microsoft.com/office/powerpoint/2010/main" val="351416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запису даних до файла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>
                <a:solidFill>
                  <a:srgbClr val="0033CC"/>
                </a:solidFill>
              </a:rPr>
              <a:t>#</a:t>
            </a:r>
            <a:r>
              <a:rPr lang="en-US" dirty="0">
                <a:solidFill>
                  <a:srgbClr val="0033CC"/>
                </a:solidFill>
              </a:rPr>
              <a:t>include</a:t>
            </a:r>
            <a:r>
              <a:rPr lang="uk-UA" dirty="0">
                <a:solidFill>
                  <a:srgbClr val="0033CC"/>
                </a:solidFill>
              </a:rPr>
              <a:t> </a:t>
            </a:r>
            <a:r>
              <a:rPr lang="uk-UA" dirty="0">
                <a:solidFill>
                  <a:srgbClr val="CC0000"/>
                </a:solidFill>
              </a:rPr>
              <a:t>&lt;</a:t>
            </a:r>
            <a:r>
              <a:rPr lang="en-US" dirty="0" err="1">
                <a:solidFill>
                  <a:srgbClr val="CC0000"/>
                </a:solidFill>
              </a:rPr>
              <a:t>fstream</a:t>
            </a:r>
            <a:r>
              <a:rPr lang="uk-UA" dirty="0">
                <a:solidFill>
                  <a:srgbClr val="CC0000"/>
                </a:solidFill>
              </a:rPr>
              <a:t>&gt;</a:t>
            </a:r>
            <a:r>
              <a:rPr lang="uk-UA" dirty="0"/>
              <a:t>	</a:t>
            </a:r>
            <a:r>
              <a:rPr lang="uk-UA" dirty="0">
                <a:solidFill>
                  <a:srgbClr val="008000"/>
                </a:solidFill>
              </a:rPr>
              <a:t>// підключити оголошення класів</a:t>
            </a:r>
          </a:p>
          <a:p>
            <a:pPr marL="0" indent="0">
              <a:buNone/>
            </a:pPr>
            <a:r>
              <a:rPr lang="en-US" smtClean="0">
                <a:solidFill>
                  <a:srgbClr val="3366FF"/>
                </a:solidFill>
              </a:rPr>
              <a:t>ofstream</a:t>
            </a:r>
            <a:r>
              <a:rPr lang="en-US" dirty="0" smtClean="0"/>
              <a:t> </a:t>
            </a:r>
            <a:r>
              <a:rPr lang="en-US" dirty="0"/>
              <a:t>fout</a:t>
            </a:r>
            <a:r>
              <a:rPr lang="uk-UA" dirty="0"/>
              <a:t>;		</a:t>
            </a:r>
            <a:r>
              <a:rPr lang="uk-UA" dirty="0">
                <a:solidFill>
                  <a:srgbClr val="008000"/>
                </a:solidFill>
              </a:rPr>
              <a:t>// створити потоковий </a:t>
            </a:r>
            <a:r>
              <a:rPr lang="uk-UA" dirty="0" smtClean="0">
                <a:solidFill>
                  <a:srgbClr val="008000"/>
                </a:solidFill>
              </a:rPr>
              <a:t>об’єкт</a:t>
            </a:r>
          </a:p>
          <a:p>
            <a:pPr marL="0" indent="0">
              <a:buNone/>
            </a:pPr>
            <a:r>
              <a:rPr lang="uk-UA" dirty="0" smtClean="0"/>
              <a:t>		</a:t>
            </a:r>
            <a:r>
              <a:rPr lang="uk-UA" dirty="0" smtClean="0">
                <a:solidFill>
                  <a:srgbClr val="008000"/>
                </a:solidFill>
              </a:rPr>
              <a:t>// </a:t>
            </a:r>
            <a:r>
              <a:rPr lang="uk-UA" dirty="0">
                <a:solidFill>
                  <a:srgbClr val="008000"/>
                </a:solidFill>
              </a:rPr>
              <a:t>асоціювати його з файлом (створити або стерти)</a:t>
            </a:r>
          </a:p>
          <a:p>
            <a:pPr marL="0" indent="0">
              <a:buNone/>
            </a:pPr>
            <a:r>
              <a:rPr lang="en-US" dirty="0"/>
              <a:t>fout</a:t>
            </a:r>
            <a:r>
              <a:rPr lang="uk-UA" dirty="0"/>
              <a:t>.</a:t>
            </a:r>
            <a:r>
              <a:rPr lang="en-US" dirty="0"/>
              <a:t>open</a:t>
            </a:r>
            <a:r>
              <a:rPr lang="uk-UA" dirty="0"/>
              <a:t>(</a:t>
            </a:r>
            <a:r>
              <a:rPr lang="uk-UA" dirty="0">
                <a:solidFill>
                  <a:srgbClr val="CC0000"/>
                </a:solidFill>
              </a:rPr>
              <a:t>"</a:t>
            </a:r>
            <a:r>
              <a:rPr lang="en-US" dirty="0">
                <a:solidFill>
                  <a:srgbClr val="CC0000"/>
                </a:solidFill>
              </a:rPr>
              <a:t>result</a:t>
            </a:r>
            <a:r>
              <a:rPr lang="uk-UA" dirty="0">
                <a:solidFill>
                  <a:srgbClr val="CC0000"/>
                </a:solidFill>
              </a:rPr>
              <a:t>.</a:t>
            </a:r>
            <a:r>
              <a:rPr lang="en-US" dirty="0">
                <a:solidFill>
                  <a:srgbClr val="CC0000"/>
                </a:solidFill>
              </a:rPr>
              <a:t>txt</a:t>
            </a:r>
            <a:r>
              <a:rPr lang="uk-UA" dirty="0" smtClean="0">
                <a:solidFill>
                  <a:srgbClr val="CC0000"/>
                </a:solidFill>
              </a:rPr>
              <a:t>"</a:t>
            </a:r>
            <a:r>
              <a:rPr lang="uk-UA" dirty="0" smtClean="0"/>
              <a:t>);</a:t>
            </a:r>
          </a:p>
          <a:p>
            <a:pPr marL="0" indent="0">
              <a:buNone/>
            </a:pPr>
            <a:r>
              <a:rPr lang="uk-UA" dirty="0" smtClean="0"/>
              <a:t>		</a:t>
            </a:r>
            <a:r>
              <a:rPr lang="uk-UA" dirty="0" smtClean="0">
                <a:solidFill>
                  <a:srgbClr val="008000"/>
                </a:solidFill>
              </a:rPr>
              <a:t>// </a:t>
            </a:r>
            <a:r>
              <a:rPr lang="uk-UA" dirty="0">
                <a:solidFill>
                  <a:srgbClr val="008000"/>
                </a:solidFill>
              </a:rPr>
              <a:t>виконати виведення (доступні засоби форматування)</a:t>
            </a:r>
          </a:p>
          <a:p>
            <a:pPr marL="0" indent="0">
              <a:buNone/>
            </a:pPr>
            <a:r>
              <a:rPr lang="en-US" dirty="0"/>
              <a:t>fout</a:t>
            </a:r>
            <a:r>
              <a:rPr lang="uk-UA" dirty="0"/>
              <a:t> &lt;&lt; </a:t>
            </a:r>
            <a:r>
              <a:rPr lang="en-US" dirty="0"/>
              <a:t>value</a:t>
            </a:r>
            <a:r>
              <a:rPr lang="uk-UA" dirty="0" smtClean="0"/>
              <a:t>;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fout</a:t>
            </a:r>
            <a:r>
              <a:rPr lang="uk-UA" dirty="0"/>
              <a:t>.</a:t>
            </a:r>
            <a:r>
              <a:rPr lang="en-US" dirty="0"/>
              <a:t>close</a:t>
            </a:r>
            <a:r>
              <a:rPr lang="uk-UA" dirty="0"/>
              <a:t>();		</a:t>
            </a:r>
            <a:r>
              <a:rPr lang="uk-UA" dirty="0">
                <a:solidFill>
                  <a:srgbClr val="008000"/>
                </a:solidFill>
              </a:rPr>
              <a:t>// закрити потік, від’єднати його від </a:t>
            </a:r>
            <a:r>
              <a:rPr lang="uk-UA" dirty="0" smtClean="0">
                <a:solidFill>
                  <a:srgbClr val="008000"/>
                </a:solidFill>
              </a:rPr>
              <a:t>файла</a:t>
            </a:r>
            <a:endParaRPr lang="uk-UA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6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читання даних з файла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>
                <a:solidFill>
                  <a:srgbClr val="0033CC"/>
                </a:solidFill>
              </a:rPr>
              <a:t>#</a:t>
            </a:r>
            <a:r>
              <a:rPr lang="en-US" dirty="0">
                <a:solidFill>
                  <a:srgbClr val="0033CC"/>
                </a:solidFill>
              </a:rPr>
              <a:t>include</a:t>
            </a:r>
            <a:r>
              <a:rPr lang="uk-UA" dirty="0"/>
              <a:t> </a:t>
            </a:r>
            <a:r>
              <a:rPr lang="uk-UA" dirty="0">
                <a:solidFill>
                  <a:srgbClr val="CC0000"/>
                </a:solidFill>
              </a:rPr>
              <a:t>&lt;</a:t>
            </a:r>
            <a:r>
              <a:rPr lang="en-US" dirty="0" err="1">
                <a:solidFill>
                  <a:srgbClr val="CC0000"/>
                </a:solidFill>
              </a:rPr>
              <a:t>fstream</a:t>
            </a:r>
            <a:r>
              <a:rPr lang="uk-UA" dirty="0" smtClean="0">
                <a:solidFill>
                  <a:srgbClr val="CC0000"/>
                </a:solidFill>
              </a:rPr>
              <a:t>&gt; </a:t>
            </a:r>
            <a:r>
              <a:rPr lang="uk-UA" dirty="0" smtClean="0">
                <a:solidFill>
                  <a:srgbClr val="008000"/>
                </a:solidFill>
              </a:rPr>
              <a:t>// </a:t>
            </a:r>
            <a:r>
              <a:rPr lang="uk-UA" dirty="0">
                <a:solidFill>
                  <a:srgbClr val="008000"/>
                </a:solidFill>
              </a:rPr>
              <a:t>підключити оголошення класів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3366FF"/>
                </a:solidFill>
              </a:rPr>
              <a:t>ifstream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fin</a:t>
            </a:r>
            <a:r>
              <a:rPr lang="uk-UA" dirty="0"/>
              <a:t>;		</a:t>
            </a:r>
            <a:r>
              <a:rPr lang="uk-UA" dirty="0" smtClean="0"/>
              <a:t> </a:t>
            </a:r>
            <a:r>
              <a:rPr lang="uk-UA" dirty="0" smtClean="0">
                <a:solidFill>
                  <a:srgbClr val="008000"/>
                </a:solidFill>
              </a:rPr>
              <a:t>// </a:t>
            </a:r>
            <a:r>
              <a:rPr lang="uk-UA" dirty="0">
                <a:solidFill>
                  <a:srgbClr val="008000"/>
                </a:solidFill>
              </a:rPr>
              <a:t>створити потоковий </a:t>
            </a:r>
            <a:r>
              <a:rPr lang="uk-UA" dirty="0" smtClean="0">
                <a:solidFill>
                  <a:srgbClr val="008000"/>
                </a:solidFill>
              </a:rPr>
              <a:t>об’єкт</a:t>
            </a:r>
          </a:p>
          <a:p>
            <a:pPr marL="0" indent="0">
              <a:buNone/>
            </a:pPr>
            <a:r>
              <a:rPr lang="uk-UA" dirty="0" smtClean="0"/>
              <a:t>		</a:t>
            </a:r>
            <a:r>
              <a:rPr lang="uk-UA" dirty="0" smtClean="0">
                <a:solidFill>
                  <a:srgbClr val="008000"/>
                </a:solidFill>
              </a:rPr>
              <a:t>// </a:t>
            </a:r>
            <a:r>
              <a:rPr lang="uk-UA" dirty="0">
                <a:solidFill>
                  <a:srgbClr val="008000"/>
                </a:solidFill>
              </a:rPr>
              <a:t>асоціювати його з файлом – він мав би існувати</a:t>
            </a:r>
          </a:p>
          <a:p>
            <a:pPr marL="0" indent="0">
              <a:buNone/>
            </a:pPr>
            <a:r>
              <a:rPr lang="en-US" dirty="0" smtClean="0"/>
              <a:t>fin</a:t>
            </a:r>
            <a:r>
              <a:rPr lang="uk-UA" dirty="0"/>
              <a:t>.</a:t>
            </a:r>
            <a:r>
              <a:rPr lang="en-US" dirty="0"/>
              <a:t>open</a:t>
            </a:r>
            <a:r>
              <a:rPr lang="uk-UA" dirty="0"/>
              <a:t>(</a:t>
            </a:r>
            <a:r>
              <a:rPr lang="uk-UA" dirty="0">
                <a:solidFill>
                  <a:srgbClr val="CC0000"/>
                </a:solidFill>
              </a:rPr>
              <a:t>"</a:t>
            </a:r>
            <a:r>
              <a:rPr lang="en-US" dirty="0">
                <a:solidFill>
                  <a:srgbClr val="CC0000"/>
                </a:solidFill>
              </a:rPr>
              <a:t>data</a:t>
            </a:r>
            <a:r>
              <a:rPr lang="uk-UA" dirty="0">
                <a:solidFill>
                  <a:srgbClr val="CC0000"/>
                </a:solidFill>
              </a:rPr>
              <a:t>.</a:t>
            </a:r>
            <a:r>
              <a:rPr lang="en-US" dirty="0">
                <a:solidFill>
                  <a:srgbClr val="CC0000"/>
                </a:solidFill>
              </a:rPr>
              <a:t>txt</a:t>
            </a:r>
            <a:r>
              <a:rPr lang="uk-UA" dirty="0">
                <a:solidFill>
                  <a:srgbClr val="CC0000"/>
                </a:solidFill>
              </a:rPr>
              <a:t>"</a:t>
            </a:r>
            <a:r>
              <a:rPr lang="uk-UA" dirty="0"/>
              <a:t>); 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fin</a:t>
            </a:r>
            <a:r>
              <a:rPr lang="uk-UA" dirty="0" smtClean="0"/>
              <a:t> &gt;&gt; </a:t>
            </a:r>
            <a:r>
              <a:rPr lang="en-US" dirty="0" err="1" smtClean="0"/>
              <a:t>var</a:t>
            </a:r>
            <a:r>
              <a:rPr lang="uk-UA" dirty="0" smtClean="0"/>
              <a:t>;		</a:t>
            </a:r>
            <a:r>
              <a:rPr lang="uk-UA" dirty="0" smtClean="0">
                <a:solidFill>
                  <a:srgbClr val="008000"/>
                </a:solidFill>
              </a:rPr>
              <a:t>// виконати введення</a:t>
            </a:r>
          </a:p>
          <a:p>
            <a:pPr marL="0" indent="0">
              <a:buNone/>
            </a:pPr>
            <a:r>
              <a:rPr lang="en-US" dirty="0" smtClean="0"/>
              <a:t>fin</a:t>
            </a:r>
            <a:r>
              <a:rPr lang="uk-UA" dirty="0"/>
              <a:t>.</a:t>
            </a:r>
            <a:r>
              <a:rPr lang="en-US" dirty="0"/>
              <a:t>close</a:t>
            </a:r>
            <a:r>
              <a:rPr lang="uk-UA" dirty="0"/>
              <a:t>();		</a:t>
            </a:r>
            <a:r>
              <a:rPr lang="uk-UA" dirty="0">
                <a:solidFill>
                  <a:srgbClr val="008000"/>
                </a:solidFill>
              </a:rPr>
              <a:t>// закрити потік, від’єднати його від </a:t>
            </a:r>
            <a:r>
              <a:rPr lang="uk-UA" dirty="0" smtClean="0">
                <a:solidFill>
                  <a:srgbClr val="008000"/>
                </a:solidFill>
              </a:rPr>
              <a:t>файла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 smtClean="0">
                <a:solidFill>
                  <a:srgbClr val="008000"/>
                </a:solidFill>
              </a:rPr>
              <a:t>//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ifstrem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fin</a:t>
            </a:r>
            <a:r>
              <a:rPr lang="uk-UA" dirty="0">
                <a:solidFill>
                  <a:srgbClr val="008000"/>
                </a:solidFill>
              </a:rPr>
              <a:t>("</a:t>
            </a:r>
            <a:r>
              <a:rPr lang="en-US" dirty="0">
                <a:solidFill>
                  <a:srgbClr val="008000"/>
                </a:solidFill>
              </a:rPr>
              <a:t>data</a:t>
            </a:r>
            <a:r>
              <a:rPr lang="uk-UA" dirty="0">
                <a:solidFill>
                  <a:srgbClr val="008000"/>
                </a:solidFill>
              </a:rPr>
              <a:t>.</a:t>
            </a:r>
            <a:r>
              <a:rPr lang="en-US" dirty="0">
                <a:solidFill>
                  <a:srgbClr val="008000"/>
                </a:solidFill>
              </a:rPr>
              <a:t>txt</a:t>
            </a:r>
            <a:r>
              <a:rPr lang="uk-UA" dirty="0" smtClean="0">
                <a:solidFill>
                  <a:srgbClr val="008000"/>
                </a:solidFill>
              </a:rPr>
              <a:t>");  - два в одному</a:t>
            </a:r>
            <a:endParaRPr lang="uk-UA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6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Ще про читання з файла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512579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33CC"/>
                </a:solidFill>
              </a:rPr>
              <a:t>const</a:t>
            </a:r>
            <a:r>
              <a:rPr lang="en-US" dirty="0" smtClean="0">
                <a:solidFill>
                  <a:srgbClr val="0033CC"/>
                </a:solidFill>
              </a:rPr>
              <a:t> char</a:t>
            </a:r>
            <a:r>
              <a:rPr lang="en-US" dirty="0" smtClean="0"/>
              <a:t>* filename = </a:t>
            </a:r>
            <a:r>
              <a:rPr lang="en-US" dirty="0" smtClean="0">
                <a:solidFill>
                  <a:srgbClr val="CC0000"/>
                </a:solidFill>
              </a:rPr>
              <a:t>"indata.txt"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ifstream</a:t>
            </a:r>
            <a:r>
              <a:rPr lang="en-US" dirty="0" smtClean="0"/>
              <a:t> fin(filename);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err="1" smtClean="0"/>
              <a:t>fin.is_open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{   </a:t>
            </a:r>
            <a:r>
              <a:rPr lang="en-US" dirty="0" err="1" smtClean="0"/>
              <a:t>int</a:t>
            </a:r>
            <a:r>
              <a:rPr lang="en-US" dirty="0" smtClean="0"/>
              <a:t> s = 0; </a:t>
            </a:r>
            <a:r>
              <a:rPr lang="en-US" dirty="0" err="1" smtClean="0">
                <a:solidFill>
                  <a:srgbClr val="0033CC"/>
                </a:solidFill>
              </a:rPr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33CC"/>
                </a:solidFill>
              </a:rPr>
              <a:t>while</a:t>
            </a:r>
            <a:r>
              <a:rPr lang="en-US" dirty="0" smtClean="0"/>
              <a:t> (!</a:t>
            </a:r>
            <a:r>
              <a:rPr lang="en-US" dirty="0" err="1" smtClean="0"/>
              <a:t>fin.eof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   fin &gt;&gt; x; s += x;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smtClean="0">
                <a:solidFill>
                  <a:srgbClr val="CC0000"/>
                </a:solidFill>
              </a:rPr>
              <a:t>"</a:t>
            </a:r>
            <a:r>
              <a:rPr lang="en-US" dirty="0" err="1" smtClean="0">
                <a:solidFill>
                  <a:srgbClr val="CC0000"/>
                </a:solidFill>
              </a:rPr>
              <a:t>Summ</a:t>
            </a:r>
            <a:r>
              <a:rPr lang="en-US" dirty="0" smtClean="0">
                <a:solidFill>
                  <a:srgbClr val="CC0000"/>
                </a:solidFill>
              </a:rPr>
              <a:t> = " </a:t>
            </a:r>
            <a:r>
              <a:rPr lang="en-US" dirty="0" smtClean="0"/>
              <a:t>&lt;&lt; s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 smtClean="0">
                <a:solidFill>
                  <a:srgbClr val="0033CC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smtClean="0">
                <a:solidFill>
                  <a:srgbClr val="CC0000"/>
                </a:solidFill>
              </a:rPr>
              <a:t>"File " </a:t>
            </a:r>
            <a:r>
              <a:rPr lang="en-US" dirty="0" smtClean="0"/>
              <a:t>&lt;&lt; </a:t>
            </a:r>
            <a:r>
              <a:rPr lang="en-US" dirty="0" err="1" smtClean="0"/>
              <a:t>fileName</a:t>
            </a:r>
            <a:r>
              <a:rPr lang="en-US" dirty="0" smtClean="0"/>
              <a:t> &lt;&lt; </a:t>
            </a:r>
            <a:r>
              <a:rPr lang="en-US" dirty="0" smtClean="0">
                <a:solidFill>
                  <a:srgbClr val="CC0000"/>
                </a:solidFill>
              </a:rPr>
              <a:t>" does not exist\n"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fin.close</a:t>
            </a:r>
            <a:r>
              <a:rPr lang="en-US" dirty="0" smtClean="0"/>
              <a:t>();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195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Режими використання файла 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fin.open</a:t>
            </a:r>
            <a:r>
              <a:rPr lang="en-US" i="1" dirty="0" smtClean="0"/>
              <a:t>(</a:t>
            </a:r>
            <a:r>
              <a:rPr lang="en-US" i="1" dirty="0" err="1" smtClean="0"/>
              <a:t>fileName</a:t>
            </a:r>
            <a:r>
              <a:rPr lang="en-US" i="1" dirty="0" smtClean="0"/>
              <a:t>, </a:t>
            </a:r>
            <a:r>
              <a:rPr lang="en-US" i="1" dirty="0" err="1" smtClean="0"/>
              <a:t>modeConst</a:t>
            </a:r>
            <a:r>
              <a:rPr lang="en-US" i="1" dirty="0" smtClean="0"/>
              <a:t>);</a:t>
            </a:r>
          </a:p>
          <a:p>
            <a:pPr marL="0" indent="0">
              <a:buNone/>
            </a:pPr>
            <a:r>
              <a:rPr lang="en-US" i="1" dirty="0" err="1" smtClean="0"/>
              <a:t>modeConst</a:t>
            </a:r>
            <a:r>
              <a:rPr lang="en-US" dirty="0" smtClean="0"/>
              <a:t> – </a:t>
            </a:r>
            <a:r>
              <a:rPr lang="uk-UA" dirty="0" smtClean="0"/>
              <a:t>режим використання</a:t>
            </a:r>
            <a:endParaRPr lang="en-US" i="1" dirty="0" smtClean="0"/>
          </a:p>
          <a:p>
            <a:r>
              <a:rPr lang="en-US" i="1" dirty="0" err="1" smtClean="0"/>
              <a:t>ios</a:t>
            </a:r>
            <a:r>
              <a:rPr lang="uk-UA" i="1" dirty="0"/>
              <a:t>_</a:t>
            </a:r>
            <a:r>
              <a:rPr lang="en-US" i="1" dirty="0"/>
              <a:t>base</a:t>
            </a:r>
            <a:r>
              <a:rPr lang="uk-UA" i="1" dirty="0"/>
              <a:t>::</a:t>
            </a:r>
            <a:r>
              <a:rPr lang="en-US" i="1" dirty="0"/>
              <a:t>in</a:t>
            </a:r>
            <a:r>
              <a:rPr lang="uk-UA" dirty="0"/>
              <a:t> (файл існує, відкриваємо для зчитування</a:t>
            </a:r>
            <a:r>
              <a:rPr lang="uk-UA" dirty="0" smtClean="0"/>
              <a:t>),</a:t>
            </a:r>
            <a:endParaRPr lang="en-US" dirty="0" smtClean="0"/>
          </a:p>
          <a:p>
            <a:r>
              <a:rPr lang="en-US" i="1" dirty="0" err="1" smtClean="0"/>
              <a:t>ios</a:t>
            </a:r>
            <a:r>
              <a:rPr lang="uk-UA" i="1" dirty="0"/>
              <a:t>_</a:t>
            </a:r>
            <a:r>
              <a:rPr lang="en-US" i="1" dirty="0"/>
              <a:t>base</a:t>
            </a:r>
            <a:r>
              <a:rPr lang="uk-UA" i="1" dirty="0"/>
              <a:t>::</a:t>
            </a:r>
            <a:r>
              <a:rPr lang="en-US" i="1" dirty="0"/>
              <a:t>out</a:t>
            </a:r>
            <a:r>
              <a:rPr lang="uk-UA" dirty="0"/>
              <a:t> (файл створюємо, відкриваємо для запису</a:t>
            </a:r>
            <a:r>
              <a:rPr lang="uk-UA" dirty="0" smtClean="0"/>
              <a:t>),</a:t>
            </a:r>
            <a:endParaRPr lang="en-US" i="1" dirty="0"/>
          </a:p>
          <a:p>
            <a:r>
              <a:rPr lang="en-US" i="1" dirty="0" err="1" smtClean="0"/>
              <a:t>ios</a:t>
            </a:r>
            <a:r>
              <a:rPr lang="uk-UA" i="1" dirty="0"/>
              <a:t>_</a:t>
            </a:r>
            <a:r>
              <a:rPr lang="en-US" i="1" dirty="0"/>
              <a:t>base</a:t>
            </a:r>
            <a:r>
              <a:rPr lang="uk-UA" i="1" dirty="0"/>
              <a:t>::</a:t>
            </a:r>
            <a:r>
              <a:rPr lang="en-US" i="1" dirty="0"/>
              <a:t>ate</a:t>
            </a:r>
            <a:r>
              <a:rPr lang="uk-UA" dirty="0"/>
              <a:t> (встановити вказівник файла на кінець файла</a:t>
            </a:r>
            <a:r>
              <a:rPr lang="uk-UA" dirty="0" smtClean="0"/>
              <a:t>),</a:t>
            </a:r>
            <a:endParaRPr lang="en-US" i="1" dirty="0"/>
          </a:p>
          <a:p>
            <a:r>
              <a:rPr lang="en-US" i="1" dirty="0" err="1" smtClean="0"/>
              <a:t>ios</a:t>
            </a:r>
            <a:r>
              <a:rPr lang="uk-UA" i="1" dirty="0"/>
              <a:t>_</a:t>
            </a:r>
            <a:r>
              <a:rPr lang="en-US" i="1" dirty="0"/>
              <a:t>base</a:t>
            </a:r>
            <a:r>
              <a:rPr lang="uk-UA" i="1" dirty="0"/>
              <a:t>::</a:t>
            </a:r>
            <a:r>
              <a:rPr lang="en-US" i="1" dirty="0"/>
              <a:t>app</a:t>
            </a:r>
            <a:r>
              <a:rPr lang="uk-UA" dirty="0"/>
              <a:t> (файл існує, відкриваємо для дописування</a:t>
            </a:r>
            <a:r>
              <a:rPr lang="uk-UA" dirty="0" smtClean="0"/>
              <a:t>),</a:t>
            </a:r>
            <a:endParaRPr lang="en-US" dirty="0" smtClean="0"/>
          </a:p>
          <a:p>
            <a:r>
              <a:rPr lang="en-US" i="1" dirty="0" err="1" smtClean="0"/>
              <a:t>ios</a:t>
            </a:r>
            <a:r>
              <a:rPr lang="uk-UA" i="1" dirty="0"/>
              <a:t>_</a:t>
            </a:r>
            <a:r>
              <a:rPr lang="en-US" i="1" dirty="0"/>
              <a:t>base</a:t>
            </a:r>
            <a:r>
              <a:rPr lang="uk-UA" i="1" dirty="0"/>
              <a:t>::</a:t>
            </a:r>
            <a:r>
              <a:rPr lang="en-US" i="1" dirty="0" err="1"/>
              <a:t>trunc</a:t>
            </a:r>
            <a:r>
              <a:rPr lang="uk-UA" dirty="0"/>
              <a:t> (усікти файл</a:t>
            </a:r>
            <a:r>
              <a:rPr lang="uk-UA" dirty="0" smtClean="0"/>
              <a:t>),</a:t>
            </a:r>
            <a:endParaRPr lang="en-US" dirty="0" smtClean="0"/>
          </a:p>
          <a:p>
            <a:r>
              <a:rPr lang="en-US" i="1" dirty="0" err="1" smtClean="0"/>
              <a:t>ios</a:t>
            </a:r>
            <a:r>
              <a:rPr lang="uk-UA" i="1" dirty="0"/>
              <a:t>_</a:t>
            </a:r>
            <a:r>
              <a:rPr lang="en-US" i="1" dirty="0"/>
              <a:t>base</a:t>
            </a:r>
            <a:r>
              <a:rPr lang="uk-UA" i="1" dirty="0"/>
              <a:t>::</a:t>
            </a:r>
            <a:r>
              <a:rPr lang="en-US" i="1" dirty="0"/>
              <a:t>binary</a:t>
            </a:r>
            <a:r>
              <a:rPr lang="uk-UA" dirty="0"/>
              <a:t> (файл двійковий)</a:t>
            </a:r>
          </a:p>
        </p:txBody>
      </p:sp>
    </p:spTree>
    <p:extLst>
      <p:ext uri="{BB962C8B-B14F-4D97-AF65-F5344CB8AC3E}">
        <p14:creationId xmlns:p14="http://schemas.microsoft.com/office/powerpoint/2010/main" val="31561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Використання двійкових файлів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9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33CC"/>
                </a:solidFill>
              </a:rPr>
              <a:t>struct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planet</a:t>
            </a:r>
            <a:r>
              <a:rPr lang="en-US" dirty="0"/>
              <a:t> {.....} PL</a:t>
            </a:r>
            <a:r>
              <a:rPr lang="en-US" dirty="0" smtClean="0"/>
              <a:t>;</a:t>
            </a:r>
            <a:br>
              <a:rPr lang="en-US" dirty="0" smtClean="0"/>
            </a:br>
            <a:endParaRPr lang="uk-UA" dirty="0"/>
          </a:p>
          <a:p>
            <a:pPr marL="0" indent="0">
              <a:buNone/>
            </a:pPr>
            <a:r>
              <a:rPr lang="uk-UA" dirty="0" smtClean="0"/>
              <a:t>	</a:t>
            </a:r>
            <a:r>
              <a:rPr lang="uk-UA" dirty="0" err="1" smtClean="0">
                <a:solidFill>
                  <a:srgbClr val="3366FF"/>
                </a:solidFill>
              </a:rPr>
              <a:t>ofstream</a:t>
            </a:r>
            <a:r>
              <a:rPr lang="uk-UA" dirty="0" smtClean="0"/>
              <a:t> </a:t>
            </a:r>
            <a:r>
              <a:rPr lang="uk-UA" dirty="0" err="1"/>
              <a:t>fout</a:t>
            </a:r>
            <a:r>
              <a:rPr lang="uk-UA" dirty="0"/>
              <a:t>(</a:t>
            </a:r>
            <a:r>
              <a:rPr lang="uk-UA" dirty="0">
                <a:solidFill>
                  <a:srgbClr val="CC0000"/>
                </a:solidFill>
              </a:rPr>
              <a:t>"</a:t>
            </a:r>
            <a:r>
              <a:rPr lang="en-US" dirty="0">
                <a:solidFill>
                  <a:srgbClr val="CC0000"/>
                </a:solidFill>
              </a:rPr>
              <a:t>planet</a:t>
            </a:r>
            <a:r>
              <a:rPr lang="uk-UA" dirty="0">
                <a:solidFill>
                  <a:srgbClr val="CC0000"/>
                </a:solidFill>
              </a:rPr>
              <a:t>.</a:t>
            </a:r>
            <a:r>
              <a:rPr lang="uk-UA" dirty="0" err="1">
                <a:solidFill>
                  <a:srgbClr val="CC0000"/>
                </a:solidFill>
              </a:rPr>
              <a:t>dat</a:t>
            </a:r>
            <a:r>
              <a:rPr lang="uk-UA" dirty="0">
                <a:solidFill>
                  <a:srgbClr val="CC0000"/>
                </a:solidFill>
              </a:rPr>
              <a:t>"</a:t>
            </a:r>
            <a:r>
              <a:rPr lang="uk-UA" dirty="0"/>
              <a:t>, </a:t>
            </a:r>
            <a:r>
              <a:rPr lang="uk-UA" dirty="0" err="1">
                <a:solidFill>
                  <a:srgbClr val="3366FF"/>
                </a:solidFill>
              </a:rPr>
              <a:t>ios_base</a:t>
            </a:r>
            <a:r>
              <a:rPr lang="uk-UA" dirty="0"/>
              <a:t>::</a:t>
            </a:r>
            <a:r>
              <a:rPr lang="uk-UA" dirty="0" err="1"/>
              <a:t>out</a:t>
            </a:r>
            <a:r>
              <a:rPr lang="uk-UA" dirty="0"/>
              <a:t> | </a:t>
            </a:r>
            <a:r>
              <a:rPr lang="uk-UA" dirty="0" err="1">
                <a:solidFill>
                  <a:srgbClr val="3366FF"/>
                </a:solidFill>
              </a:rPr>
              <a:t>ios_base</a:t>
            </a:r>
            <a:r>
              <a:rPr lang="uk-UA" dirty="0"/>
              <a:t>::</a:t>
            </a:r>
            <a:r>
              <a:rPr lang="uk-UA" dirty="0" err="1"/>
              <a:t>binary</a:t>
            </a:r>
            <a:r>
              <a:rPr lang="uk-UA" dirty="0"/>
              <a:t>);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err="1"/>
              <a:t>fout.write</a:t>
            </a:r>
            <a:r>
              <a:rPr lang="uk-UA" dirty="0"/>
              <a:t>((</a:t>
            </a:r>
            <a:r>
              <a:rPr lang="uk-UA" dirty="0" err="1">
                <a:solidFill>
                  <a:srgbClr val="0033CC"/>
                </a:solidFill>
              </a:rPr>
              <a:t>char</a:t>
            </a:r>
            <a:r>
              <a:rPr lang="uk-UA" dirty="0"/>
              <a:t>*) &amp;</a:t>
            </a:r>
            <a:r>
              <a:rPr lang="en-US" dirty="0"/>
              <a:t>PL</a:t>
            </a:r>
            <a:r>
              <a:rPr lang="uk-UA" dirty="0"/>
              <a:t>, </a:t>
            </a:r>
            <a:r>
              <a:rPr lang="uk-UA" dirty="0" err="1">
                <a:solidFill>
                  <a:srgbClr val="0033CC"/>
                </a:solidFill>
              </a:rPr>
              <a:t>sizeof</a:t>
            </a:r>
            <a:r>
              <a:rPr lang="uk-UA" dirty="0"/>
              <a:t> </a:t>
            </a:r>
            <a:r>
              <a:rPr lang="en-US" dirty="0"/>
              <a:t>PL</a:t>
            </a:r>
            <a:r>
              <a:rPr lang="uk-UA" dirty="0"/>
              <a:t>); </a:t>
            </a:r>
            <a:r>
              <a:rPr lang="uk-UA" dirty="0">
                <a:solidFill>
                  <a:srgbClr val="008000"/>
                </a:solidFill>
              </a:rPr>
              <a:t>// переслати до файла</a:t>
            </a:r>
          </a:p>
          <a:p>
            <a:pPr marL="0" indent="0">
              <a:buNone/>
            </a:pPr>
            <a:r>
              <a:rPr lang="uk-UA" dirty="0"/>
              <a:t>		</a:t>
            </a:r>
            <a:r>
              <a:rPr lang="uk-UA" dirty="0">
                <a:solidFill>
                  <a:srgbClr val="008000"/>
                </a:solidFill>
              </a:rPr>
              <a:t>// "</a:t>
            </a:r>
            <a:r>
              <a:rPr lang="uk-UA" dirty="0" err="1">
                <a:solidFill>
                  <a:srgbClr val="008000"/>
                </a:solidFill>
              </a:rPr>
              <a:t>байтову</a:t>
            </a:r>
            <a:r>
              <a:rPr lang="uk-UA" dirty="0">
                <a:solidFill>
                  <a:srgbClr val="008000"/>
                </a:solidFill>
              </a:rPr>
              <a:t> копію" змінної</a:t>
            </a:r>
          </a:p>
          <a:p>
            <a:pPr marL="0" indent="0">
              <a:buNone/>
            </a:pPr>
            <a:r>
              <a:rPr lang="uk-UA" dirty="0"/>
              <a:t> 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en-US" dirty="0" err="1">
                <a:solidFill>
                  <a:srgbClr val="3366FF"/>
                </a:solidFill>
              </a:rPr>
              <a:t>i</a:t>
            </a:r>
            <a:r>
              <a:rPr lang="uk-UA" dirty="0" err="1">
                <a:solidFill>
                  <a:srgbClr val="3366FF"/>
                </a:solidFill>
              </a:rPr>
              <a:t>fstream</a:t>
            </a:r>
            <a:r>
              <a:rPr lang="uk-UA" dirty="0"/>
              <a:t> f</a:t>
            </a:r>
            <a:r>
              <a:rPr lang="en-US" dirty="0"/>
              <a:t>in</a:t>
            </a:r>
            <a:r>
              <a:rPr lang="uk-UA" dirty="0"/>
              <a:t>(</a:t>
            </a:r>
            <a:r>
              <a:rPr lang="uk-UA" dirty="0">
                <a:solidFill>
                  <a:srgbClr val="CC0000"/>
                </a:solidFill>
              </a:rPr>
              <a:t>"</a:t>
            </a:r>
            <a:r>
              <a:rPr lang="en-US" dirty="0">
                <a:solidFill>
                  <a:srgbClr val="CC0000"/>
                </a:solidFill>
              </a:rPr>
              <a:t>planet</a:t>
            </a:r>
            <a:r>
              <a:rPr lang="uk-UA" dirty="0">
                <a:solidFill>
                  <a:srgbClr val="CC0000"/>
                </a:solidFill>
              </a:rPr>
              <a:t>.</a:t>
            </a:r>
            <a:r>
              <a:rPr lang="uk-UA" dirty="0" err="1">
                <a:solidFill>
                  <a:srgbClr val="CC0000"/>
                </a:solidFill>
              </a:rPr>
              <a:t>dat</a:t>
            </a:r>
            <a:r>
              <a:rPr lang="uk-UA" dirty="0">
                <a:solidFill>
                  <a:srgbClr val="CC0000"/>
                </a:solidFill>
              </a:rPr>
              <a:t>"</a:t>
            </a:r>
            <a:r>
              <a:rPr lang="uk-UA" dirty="0"/>
              <a:t>, </a:t>
            </a:r>
            <a:r>
              <a:rPr lang="uk-UA" dirty="0" err="1"/>
              <a:t>ios_base</a:t>
            </a:r>
            <a:r>
              <a:rPr lang="uk-UA" dirty="0"/>
              <a:t>::</a:t>
            </a:r>
            <a:r>
              <a:rPr lang="en-US" dirty="0"/>
              <a:t>in</a:t>
            </a:r>
            <a:r>
              <a:rPr lang="uk-UA" dirty="0"/>
              <a:t> | </a:t>
            </a:r>
            <a:r>
              <a:rPr lang="uk-UA" dirty="0" err="1"/>
              <a:t>ios_base</a:t>
            </a:r>
            <a:r>
              <a:rPr lang="uk-UA" dirty="0"/>
              <a:t>::</a:t>
            </a:r>
            <a:r>
              <a:rPr lang="uk-UA" dirty="0" err="1"/>
              <a:t>binary</a:t>
            </a:r>
            <a:r>
              <a:rPr lang="uk-UA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66FF"/>
                </a:solidFill>
              </a:rPr>
              <a:t>planet</a:t>
            </a:r>
            <a:r>
              <a:rPr lang="en-US" dirty="0"/>
              <a:t> Earth;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	f</a:t>
            </a:r>
            <a:r>
              <a:rPr lang="en-US" dirty="0"/>
              <a:t>in</a:t>
            </a:r>
            <a:r>
              <a:rPr lang="uk-UA" dirty="0"/>
              <a:t>.</a:t>
            </a:r>
            <a:r>
              <a:rPr lang="uk-UA" dirty="0" err="1"/>
              <a:t>re</a:t>
            </a:r>
            <a:r>
              <a:rPr lang="en-US" dirty="0"/>
              <a:t>ad</a:t>
            </a:r>
            <a:r>
              <a:rPr lang="uk-UA" dirty="0"/>
              <a:t>((</a:t>
            </a:r>
            <a:r>
              <a:rPr lang="uk-UA" dirty="0" err="1">
                <a:solidFill>
                  <a:srgbClr val="0033CC"/>
                </a:solidFill>
              </a:rPr>
              <a:t>char</a:t>
            </a:r>
            <a:r>
              <a:rPr lang="uk-UA" dirty="0"/>
              <a:t>*) &amp;</a:t>
            </a:r>
            <a:r>
              <a:rPr lang="en-US" dirty="0"/>
              <a:t>Earth</a:t>
            </a:r>
            <a:r>
              <a:rPr lang="uk-UA" dirty="0"/>
              <a:t>, </a:t>
            </a:r>
            <a:r>
              <a:rPr lang="uk-UA" dirty="0" err="1">
                <a:solidFill>
                  <a:srgbClr val="0033CC"/>
                </a:solidFill>
              </a:rPr>
              <a:t>sizeof</a:t>
            </a:r>
            <a:r>
              <a:rPr lang="uk-UA" dirty="0"/>
              <a:t> </a:t>
            </a:r>
            <a:r>
              <a:rPr lang="en-US" dirty="0"/>
              <a:t>Earth</a:t>
            </a:r>
            <a:r>
              <a:rPr lang="uk-UA" dirty="0"/>
              <a:t>); </a:t>
            </a:r>
            <a:r>
              <a:rPr lang="uk-UA" dirty="0">
                <a:solidFill>
                  <a:srgbClr val="008000"/>
                </a:solidFill>
              </a:rPr>
              <a:t>// завантажити з файла</a:t>
            </a:r>
          </a:p>
        </p:txBody>
      </p:sp>
    </p:spTree>
    <p:extLst>
      <p:ext uri="{BB962C8B-B14F-4D97-AF65-F5344CB8AC3E}">
        <p14:creationId xmlns:p14="http://schemas.microsoft.com/office/powerpoint/2010/main" val="7161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Обмін двійковими даними між програмами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Дані у двійковому коді не спотворюються</a:t>
            </a:r>
          </a:p>
          <a:p>
            <a:r>
              <a:rPr lang="uk-UA" dirty="0" smtClean="0"/>
              <a:t>Двійковий код – стандартний для різних мов, реалізованих для певної комп'ютерної платформи</a:t>
            </a:r>
          </a:p>
          <a:p>
            <a:endParaRPr lang="uk-UA" dirty="0"/>
          </a:p>
          <a:p>
            <a:r>
              <a:rPr lang="uk-UA" dirty="0" smtClean="0"/>
              <a:t>С++ програма обчислює, записує до двійкового файла</a:t>
            </a:r>
          </a:p>
          <a:p>
            <a:r>
              <a:rPr lang="en-US" dirty="0" smtClean="0"/>
              <a:t>Pascal</a:t>
            </a:r>
            <a:r>
              <a:rPr lang="uk-UA" dirty="0" smtClean="0"/>
              <a:t> програма завантажує дані, форматує і відображає на екрані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06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6092"/>
          </a:xfrm>
        </p:spPr>
        <p:txBody>
          <a:bodyPr>
            <a:noAutofit/>
          </a:bodyPr>
          <a:lstStyle/>
          <a:p>
            <a:r>
              <a:rPr lang="uk-UA" sz="3600" dirty="0" smtClean="0"/>
              <a:t>С++ програма табулювання функції</a:t>
            </a:r>
            <a:endParaRPr lang="uk-UA" sz="36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25003" y="914400"/>
            <a:ext cx="11526591" cy="55765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noProof="1" smtClean="0">
                <a:solidFill>
                  <a:srgbClr val="0033CC"/>
                </a:solidFill>
                <a:latin typeface="Consolas" panose="020B0609020204030204" pitchFamily="49" charset="0"/>
              </a:rPr>
              <a:t>#include </a:t>
            </a:r>
            <a:r>
              <a:rPr lang="en-US" sz="1800" noProof="1" smtClean="0">
                <a:solidFill>
                  <a:srgbClr val="CC0000"/>
                </a:solidFill>
                <a:latin typeface="Consolas" panose="020B0609020204030204" pitchFamily="49" charset="0"/>
              </a:rPr>
              <a:t>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noProof="1" smtClean="0">
                <a:solidFill>
                  <a:srgbClr val="0033CC"/>
                </a:solidFill>
                <a:latin typeface="Consolas" panose="020B0609020204030204" pitchFamily="49" charset="0"/>
              </a:rPr>
              <a:t>#include </a:t>
            </a:r>
            <a:r>
              <a:rPr lang="en-US" sz="1800" noProof="1" smtClean="0">
                <a:solidFill>
                  <a:srgbClr val="CC0000"/>
                </a:solidFill>
                <a:latin typeface="Consolas" panose="020B0609020204030204" pitchFamily="49" charset="0"/>
              </a:rPr>
              <a:t>&lt;fstream&gt;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noProof="1" smtClean="0">
                <a:solidFill>
                  <a:srgbClr val="0033CC"/>
                </a:solidFill>
                <a:latin typeface="Consolas" panose="020B0609020204030204" pitchFamily="49" charset="0"/>
              </a:rPr>
              <a:t>#include </a:t>
            </a:r>
            <a:r>
              <a:rPr lang="en-US" sz="1800" noProof="1" smtClean="0">
                <a:solidFill>
                  <a:srgbClr val="CC0000"/>
                </a:solidFill>
                <a:latin typeface="Consolas" panose="020B0609020204030204" pitchFamily="49" charset="0"/>
              </a:rPr>
              <a:t>&lt;iomanip&gt;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noProof="1" smtClean="0">
                <a:solidFill>
                  <a:srgbClr val="0033CC"/>
                </a:solidFill>
                <a:latin typeface="Consolas" panose="020B0609020204030204" pitchFamily="49" charset="0"/>
              </a:rPr>
              <a:t>using</a:t>
            </a:r>
            <a:r>
              <a:rPr lang="uk-UA" sz="1800" noProof="1" smtClean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1" smtClean="0">
                <a:solidFill>
                  <a:srgbClr val="0033CC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noProof="1" smtClean="0">
                <a:latin typeface="Consolas" panose="020B0609020204030204" pitchFamily="49" charset="0"/>
              </a:rPr>
              <a:t>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noProof="1" smtClean="0">
                <a:solidFill>
                  <a:srgbClr val="0033CC"/>
                </a:solidFill>
                <a:latin typeface="Consolas" panose="020B0609020204030204" pitchFamily="49" charset="0"/>
              </a:rPr>
              <a:t>int</a:t>
            </a:r>
            <a:r>
              <a:rPr lang="en-US" sz="1800" noProof="1" smtClean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noProof="1" smtClean="0">
                <a:latin typeface="Consolas" panose="020B0609020204030204" pitchFamily="49" charset="0"/>
              </a:rPr>
              <a:t>{</a:t>
            </a:r>
            <a:r>
              <a:rPr lang="uk-UA" sz="1800" noProof="1" smtClean="0">
                <a:latin typeface="Consolas" panose="020B0609020204030204" pitchFamily="49" charset="0"/>
              </a:rPr>
              <a:t>   </a:t>
            </a:r>
            <a:r>
              <a:rPr lang="en-US" sz="1800" noProof="1" smtClean="0">
                <a:solidFill>
                  <a:srgbClr val="3366FF"/>
                </a:solidFill>
                <a:latin typeface="Consolas" panose="020B0609020204030204" pitchFamily="49" charset="0"/>
              </a:rPr>
              <a:t>ofstream</a:t>
            </a:r>
            <a:r>
              <a:rPr lang="en-US" sz="1800" noProof="1" smtClean="0">
                <a:latin typeface="Consolas" panose="020B0609020204030204" pitchFamily="49" charset="0"/>
              </a:rPr>
              <a:t> fout(</a:t>
            </a:r>
            <a:r>
              <a:rPr lang="en-US" sz="1800" noProof="1" smtClean="0">
                <a:solidFill>
                  <a:srgbClr val="CC0000"/>
                </a:solidFill>
                <a:latin typeface="Consolas" panose="020B0609020204030204" pitchFamily="49" charset="0"/>
              </a:rPr>
              <a:t>"table.dat"</a:t>
            </a:r>
            <a:r>
              <a:rPr lang="en-US" sz="1800" noProof="1" smtClean="0">
                <a:latin typeface="Consolas" panose="020B0609020204030204" pitchFamily="49" charset="0"/>
              </a:rPr>
              <a:t>, </a:t>
            </a:r>
            <a:r>
              <a:rPr lang="en-US" sz="1800" noProof="1" smtClean="0">
                <a:solidFill>
                  <a:srgbClr val="3366FF"/>
                </a:solidFill>
                <a:latin typeface="Consolas" panose="020B0609020204030204" pitchFamily="49" charset="0"/>
              </a:rPr>
              <a:t>ios_base</a:t>
            </a:r>
            <a:r>
              <a:rPr lang="en-US" sz="1800" noProof="1" smtClean="0">
                <a:latin typeface="Consolas" panose="020B0609020204030204" pitchFamily="49" charset="0"/>
              </a:rPr>
              <a:t>::out | </a:t>
            </a:r>
            <a:r>
              <a:rPr lang="en-US" sz="1800" noProof="1" smtClean="0">
                <a:solidFill>
                  <a:srgbClr val="3366FF"/>
                </a:solidFill>
                <a:latin typeface="Consolas" panose="020B0609020204030204" pitchFamily="49" charset="0"/>
              </a:rPr>
              <a:t>ios_base</a:t>
            </a:r>
            <a:r>
              <a:rPr lang="en-US" sz="1800" noProof="1" smtClean="0">
                <a:latin typeface="Consolas" panose="020B0609020204030204" pitchFamily="49" charset="0"/>
              </a:rPr>
              <a:t>::binary);</a:t>
            </a:r>
            <a:r>
              <a:rPr lang="uk-UA" sz="1800" noProof="1" smtClean="0">
                <a:latin typeface="Consolas" panose="020B0609020204030204" pitchFamily="49" charset="0"/>
              </a:rPr>
              <a:t>  </a:t>
            </a:r>
            <a:r>
              <a:rPr lang="uk-UA" sz="1800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// двійковий файл</a:t>
            </a:r>
            <a:endParaRPr lang="en-US" sz="1800" noProof="1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1800" noProof="1">
                <a:latin typeface="Consolas" panose="020B0609020204030204" pitchFamily="49" charset="0"/>
              </a:rPr>
              <a:t> </a:t>
            </a:r>
            <a:r>
              <a:rPr lang="uk-UA" sz="1800" noProof="1" smtClean="0">
                <a:latin typeface="Consolas" panose="020B0609020204030204" pitchFamily="49" charset="0"/>
              </a:rPr>
              <a:t>   </a:t>
            </a:r>
            <a:r>
              <a:rPr lang="en-US" sz="1800" noProof="1" smtClean="0">
                <a:solidFill>
                  <a:srgbClr val="0033CC"/>
                </a:solidFill>
                <a:latin typeface="Consolas" panose="020B0609020204030204" pitchFamily="49" charset="0"/>
              </a:rPr>
              <a:t>double</a:t>
            </a:r>
            <a:r>
              <a:rPr lang="en-US" sz="1800" noProof="1" smtClean="0">
                <a:latin typeface="Consolas" panose="020B0609020204030204" pitchFamily="49" charset="0"/>
              </a:rPr>
              <a:t> x, 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1800" noProof="1" smtClean="0">
                <a:latin typeface="Consolas" panose="020B0609020204030204" pitchFamily="49" charset="0"/>
              </a:rPr>
              <a:t>    </a:t>
            </a:r>
            <a:r>
              <a:rPr lang="en-US" sz="1800" noProof="1" smtClean="0">
                <a:latin typeface="Consolas" panose="020B0609020204030204" pitchFamily="49" charset="0"/>
              </a:rPr>
              <a:t>cout</a:t>
            </a:r>
            <a:r>
              <a:rPr lang="uk-UA" sz="1800" noProof="1" smtClean="0">
                <a:latin typeface="Consolas" panose="020B0609020204030204" pitchFamily="49" charset="0"/>
              </a:rPr>
              <a:t> </a:t>
            </a:r>
            <a:r>
              <a:rPr lang="en-US" sz="1800" noProof="1" smtClean="0">
                <a:latin typeface="Consolas" panose="020B0609020204030204" pitchFamily="49" charset="0"/>
              </a:rPr>
              <a:t>&lt;&lt;</a:t>
            </a:r>
            <a:r>
              <a:rPr lang="uk-UA" sz="1800" noProof="1" smtClean="0">
                <a:latin typeface="Consolas" panose="020B0609020204030204" pitchFamily="49" charset="0"/>
              </a:rPr>
              <a:t> </a:t>
            </a:r>
            <a:r>
              <a:rPr lang="en-US" sz="1800" noProof="1" smtClean="0">
                <a:solidFill>
                  <a:srgbClr val="CC0000"/>
                </a:solidFill>
                <a:latin typeface="Consolas" panose="020B0609020204030204" pitchFamily="49" charset="0"/>
              </a:rPr>
              <a:t>"    x    |    sin\n</a:t>
            </a:r>
            <a:r>
              <a:rPr lang="en-US" sz="1800" noProof="1">
                <a:solidFill>
                  <a:srgbClr val="CC0000"/>
                </a:solidFill>
                <a:latin typeface="Consolas" panose="020B0609020204030204" pitchFamily="49" charset="0"/>
              </a:rPr>
              <a:t>"</a:t>
            </a:r>
            <a:r>
              <a:rPr lang="en-US" sz="1800" noProof="1" smtClean="0">
                <a:latin typeface="Consolas" panose="020B0609020204030204" pitchFamily="49" charset="0"/>
              </a:rPr>
              <a:t> &lt;&lt;</a:t>
            </a:r>
            <a:r>
              <a:rPr lang="uk-UA" sz="1800" noProof="1" smtClean="0">
                <a:latin typeface="Consolas" panose="020B0609020204030204" pitchFamily="49" charset="0"/>
              </a:rPr>
              <a:t> </a:t>
            </a:r>
            <a:r>
              <a:rPr lang="en-US" sz="1800" noProof="1" smtClean="0">
                <a:solidFill>
                  <a:srgbClr val="CC0000"/>
                </a:solidFill>
                <a:latin typeface="Consolas" panose="020B0609020204030204" pitchFamily="49" charset="0"/>
              </a:rPr>
              <a:t>"-----------------------\n"</a:t>
            </a:r>
            <a:r>
              <a:rPr lang="en-US" sz="1800" noProof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1800" noProof="1" smtClean="0">
                <a:latin typeface="Consolas" panose="020B0609020204030204" pitchFamily="49" charset="0"/>
              </a:rPr>
              <a:t>    </a:t>
            </a:r>
            <a:r>
              <a:rPr lang="en-US" sz="1800" noProof="1" smtClean="0">
                <a:solidFill>
                  <a:srgbClr val="0033CC"/>
                </a:solidFill>
                <a:latin typeface="Consolas" panose="020B0609020204030204" pitchFamily="49" charset="0"/>
              </a:rPr>
              <a:t>for</a:t>
            </a:r>
            <a:r>
              <a:rPr lang="en-US" sz="1800" noProof="1" smtClean="0">
                <a:latin typeface="Consolas" panose="020B0609020204030204" pitchFamily="49" charset="0"/>
              </a:rPr>
              <a:t> (</a:t>
            </a:r>
            <a:r>
              <a:rPr lang="en-US" sz="1800" noProof="1" smtClean="0">
                <a:solidFill>
                  <a:srgbClr val="0033CC"/>
                </a:solidFill>
                <a:latin typeface="Consolas" panose="020B0609020204030204" pitchFamily="49" charset="0"/>
              </a:rPr>
              <a:t>int</a:t>
            </a:r>
            <a:r>
              <a:rPr lang="en-US" sz="1800" noProof="1" smtClean="0">
                <a:latin typeface="Consolas" panose="020B0609020204030204" pitchFamily="49" charset="0"/>
              </a:rPr>
              <a:t> i = 0; i</a:t>
            </a:r>
            <a:r>
              <a:rPr lang="uk-UA" sz="1800" noProof="1" smtClean="0">
                <a:latin typeface="Consolas" panose="020B0609020204030204" pitchFamily="49" charset="0"/>
              </a:rPr>
              <a:t> </a:t>
            </a:r>
            <a:r>
              <a:rPr lang="en-US" sz="1800" noProof="1" smtClean="0">
                <a:latin typeface="Consolas" panose="020B0609020204030204" pitchFamily="49" charset="0"/>
              </a:rPr>
              <a:t>&lt;=</a:t>
            </a:r>
            <a:r>
              <a:rPr lang="uk-UA" sz="1800" noProof="1" smtClean="0">
                <a:latin typeface="Consolas" panose="020B0609020204030204" pitchFamily="49" charset="0"/>
              </a:rPr>
              <a:t> </a:t>
            </a:r>
            <a:r>
              <a:rPr lang="en-US" sz="1800" noProof="1" smtClean="0">
                <a:latin typeface="Consolas" panose="020B0609020204030204" pitchFamily="49" charset="0"/>
              </a:rPr>
              <a:t>10; ++</a:t>
            </a:r>
            <a:r>
              <a:rPr lang="en-US" sz="1800" noProof="1">
                <a:latin typeface="Consolas" panose="020B0609020204030204" pitchFamily="49" charset="0"/>
              </a:rPr>
              <a:t>i</a:t>
            </a:r>
            <a:r>
              <a:rPr lang="en-US" sz="1800" noProof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1800" noProof="1" smtClean="0">
                <a:latin typeface="Consolas" panose="020B0609020204030204" pitchFamily="49" charset="0"/>
              </a:rPr>
              <a:t>    </a:t>
            </a:r>
            <a:r>
              <a:rPr lang="en-US" sz="1800" noProof="1" smtClean="0">
                <a:latin typeface="Consolas" panose="020B0609020204030204" pitchFamily="49" charset="0"/>
              </a:rPr>
              <a:t>{	x = i * 0.1; y = sin(x);</a:t>
            </a:r>
            <a:r>
              <a:rPr lang="uk-UA" sz="1800" noProof="1" smtClean="0">
                <a:latin typeface="Consolas" panose="020B0609020204030204" pitchFamily="49" charset="0"/>
              </a:rPr>
              <a:t>                        </a:t>
            </a:r>
            <a:r>
              <a:rPr lang="uk-UA" sz="1800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// складні обчислення</a:t>
            </a:r>
            <a:endParaRPr lang="en-US" sz="1800" noProof="1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noProof="1" smtClean="0">
                <a:latin typeface="Consolas" panose="020B0609020204030204" pitchFamily="49" charset="0"/>
              </a:rPr>
              <a:t>	cout</a:t>
            </a:r>
            <a:r>
              <a:rPr lang="uk-UA" sz="1800" noProof="1" smtClean="0">
                <a:latin typeface="Consolas" panose="020B0609020204030204" pitchFamily="49" charset="0"/>
              </a:rPr>
              <a:t> </a:t>
            </a:r>
            <a:r>
              <a:rPr lang="en-US" sz="1800" noProof="1" smtClean="0">
                <a:latin typeface="Consolas" panose="020B0609020204030204" pitchFamily="49" charset="0"/>
              </a:rPr>
              <a:t>&lt;&lt;</a:t>
            </a:r>
            <a:r>
              <a:rPr lang="uk-UA" sz="1800" noProof="1" smtClean="0">
                <a:latin typeface="Consolas" panose="020B0609020204030204" pitchFamily="49" charset="0"/>
              </a:rPr>
              <a:t> </a:t>
            </a:r>
            <a:r>
              <a:rPr lang="en-US" sz="1800" noProof="1" smtClean="0">
                <a:latin typeface="Consolas" panose="020B0609020204030204" pitchFamily="49" charset="0"/>
              </a:rPr>
              <a:t>setw(6)</a:t>
            </a:r>
            <a:r>
              <a:rPr lang="uk-UA" sz="1800" noProof="1" smtClean="0">
                <a:latin typeface="Consolas" panose="020B0609020204030204" pitchFamily="49" charset="0"/>
              </a:rPr>
              <a:t> </a:t>
            </a:r>
            <a:r>
              <a:rPr lang="en-US" sz="1800" noProof="1" smtClean="0">
                <a:latin typeface="Consolas" panose="020B0609020204030204" pitchFamily="49" charset="0"/>
              </a:rPr>
              <a:t>&lt;&lt;</a:t>
            </a:r>
            <a:r>
              <a:rPr lang="uk-UA" sz="1800" noProof="1" smtClean="0">
                <a:latin typeface="Consolas" panose="020B0609020204030204" pitchFamily="49" charset="0"/>
              </a:rPr>
              <a:t> </a:t>
            </a:r>
            <a:r>
              <a:rPr lang="en-US" sz="1800" noProof="1" smtClean="0">
                <a:latin typeface="Consolas" panose="020B0609020204030204" pitchFamily="49" charset="0"/>
              </a:rPr>
              <a:t>x</a:t>
            </a:r>
            <a:r>
              <a:rPr lang="uk-UA" sz="1800" noProof="1" smtClean="0">
                <a:latin typeface="Consolas" panose="020B0609020204030204" pitchFamily="49" charset="0"/>
              </a:rPr>
              <a:t> </a:t>
            </a:r>
            <a:r>
              <a:rPr lang="en-US" sz="1800" noProof="1" smtClean="0">
                <a:latin typeface="Consolas" panose="020B0609020204030204" pitchFamily="49" charset="0"/>
              </a:rPr>
              <a:t>&lt;&lt;</a:t>
            </a:r>
            <a:r>
              <a:rPr lang="uk-UA" sz="1800" noProof="1" smtClean="0">
                <a:latin typeface="Consolas" panose="020B0609020204030204" pitchFamily="49" charset="0"/>
              </a:rPr>
              <a:t> </a:t>
            </a:r>
            <a:r>
              <a:rPr lang="en-US" sz="1800" noProof="1" smtClean="0">
                <a:solidFill>
                  <a:srgbClr val="CC0000"/>
                </a:solidFill>
                <a:latin typeface="Consolas" panose="020B0609020204030204" pitchFamily="49" charset="0"/>
              </a:rPr>
              <a:t>"   |   "</a:t>
            </a:r>
            <a:r>
              <a:rPr lang="uk-UA" sz="1800" noProof="1" smtClean="0">
                <a:solidFill>
                  <a:srgbClr val="CC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1" smtClean="0">
                <a:latin typeface="Consolas" panose="020B0609020204030204" pitchFamily="49" charset="0"/>
              </a:rPr>
              <a:t>&lt;&lt;</a:t>
            </a:r>
            <a:r>
              <a:rPr lang="uk-UA" sz="1800" noProof="1" smtClean="0">
                <a:latin typeface="Consolas" panose="020B0609020204030204" pitchFamily="49" charset="0"/>
              </a:rPr>
              <a:t> </a:t>
            </a:r>
            <a:r>
              <a:rPr lang="en-US" sz="1800" noProof="1" smtClean="0">
                <a:latin typeface="Consolas" panose="020B0609020204030204" pitchFamily="49" charset="0"/>
              </a:rPr>
              <a:t>y</a:t>
            </a:r>
            <a:r>
              <a:rPr lang="uk-UA" sz="1800" noProof="1" smtClean="0">
                <a:latin typeface="Consolas" panose="020B0609020204030204" pitchFamily="49" charset="0"/>
              </a:rPr>
              <a:t> </a:t>
            </a:r>
            <a:r>
              <a:rPr lang="en-US" sz="1800" noProof="1" smtClean="0">
                <a:latin typeface="Consolas" panose="020B0609020204030204" pitchFamily="49" charset="0"/>
              </a:rPr>
              <a:t>&lt;&lt;</a:t>
            </a:r>
            <a:r>
              <a:rPr lang="uk-UA" sz="1800" noProof="1" smtClean="0">
                <a:latin typeface="Consolas" panose="020B0609020204030204" pitchFamily="49" charset="0"/>
              </a:rPr>
              <a:t> </a:t>
            </a:r>
            <a:r>
              <a:rPr lang="en-US" sz="1800" noProof="1" smtClean="0">
                <a:solidFill>
                  <a:srgbClr val="CC0000"/>
                </a:solidFill>
                <a:latin typeface="Consolas" panose="020B0609020204030204" pitchFamily="49" charset="0"/>
              </a:rPr>
              <a:t>'\n'</a:t>
            </a:r>
            <a:r>
              <a:rPr lang="en-US" sz="1800" noProof="1" smtClean="0">
                <a:latin typeface="Consolas" panose="020B0609020204030204" pitchFamily="49" charset="0"/>
              </a:rPr>
              <a:t>;</a:t>
            </a:r>
            <a:r>
              <a:rPr lang="uk-UA" sz="1800" noProof="1" smtClean="0">
                <a:latin typeface="Consolas" panose="020B0609020204030204" pitchFamily="49" charset="0"/>
              </a:rPr>
              <a:t> </a:t>
            </a:r>
            <a:r>
              <a:rPr lang="uk-UA" sz="1800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// контрольне виведення на екран</a:t>
            </a:r>
            <a:endParaRPr lang="en-US" sz="1800" noProof="1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noProof="1" smtClean="0">
                <a:latin typeface="Consolas" panose="020B0609020204030204" pitchFamily="49" charset="0"/>
              </a:rPr>
              <a:t>	fout.write((</a:t>
            </a:r>
            <a:r>
              <a:rPr lang="en-US" sz="1800" noProof="1" smtClean="0">
                <a:solidFill>
                  <a:srgbClr val="0033CC"/>
                </a:solidFill>
                <a:latin typeface="Consolas" panose="020B0609020204030204" pitchFamily="49" charset="0"/>
              </a:rPr>
              <a:t>char</a:t>
            </a:r>
            <a:r>
              <a:rPr lang="en-US" sz="1800" noProof="1" smtClean="0">
                <a:latin typeface="Consolas" panose="020B0609020204030204" pitchFamily="49" charset="0"/>
              </a:rPr>
              <a:t>*) &amp;x, </a:t>
            </a:r>
            <a:r>
              <a:rPr lang="en-US" sz="1800" noProof="1" smtClean="0">
                <a:solidFill>
                  <a:srgbClr val="0033CC"/>
                </a:solidFill>
                <a:latin typeface="Consolas" panose="020B0609020204030204" pitchFamily="49" charset="0"/>
              </a:rPr>
              <a:t>sizeof</a:t>
            </a:r>
            <a:r>
              <a:rPr lang="en-US" sz="1800" noProof="1" smtClean="0">
                <a:latin typeface="Consolas" panose="020B0609020204030204" pitchFamily="49" charset="0"/>
              </a:rPr>
              <a:t> x);</a:t>
            </a:r>
            <a:r>
              <a:rPr lang="uk-UA" sz="1800" noProof="1" smtClean="0">
                <a:latin typeface="Consolas" panose="020B0609020204030204" pitchFamily="49" charset="0"/>
              </a:rPr>
              <a:t>              </a:t>
            </a:r>
            <a:r>
              <a:rPr lang="en-US" sz="1800" noProof="1" smtClean="0">
                <a:latin typeface="Consolas" panose="020B0609020204030204" pitchFamily="49" charset="0"/>
              </a:rPr>
              <a:t> </a:t>
            </a:r>
            <a:r>
              <a:rPr lang="uk-UA" sz="1800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//неформатоване зберігання до файла</a:t>
            </a:r>
            <a:endParaRPr lang="en-US" sz="1800" noProof="1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noProof="1" smtClean="0">
                <a:latin typeface="Consolas" panose="020B0609020204030204" pitchFamily="49" charset="0"/>
              </a:rPr>
              <a:t>	fout.write((</a:t>
            </a:r>
            <a:r>
              <a:rPr lang="en-US" sz="1800" noProof="1" smtClean="0">
                <a:solidFill>
                  <a:srgbClr val="0033CC"/>
                </a:solidFill>
                <a:latin typeface="Consolas" panose="020B0609020204030204" pitchFamily="49" charset="0"/>
              </a:rPr>
              <a:t>char</a:t>
            </a:r>
            <a:r>
              <a:rPr lang="en-US" sz="1800" noProof="1" smtClean="0">
                <a:latin typeface="Consolas" panose="020B0609020204030204" pitchFamily="49" charset="0"/>
              </a:rPr>
              <a:t>*) &amp;y, </a:t>
            </a:r>
            <a:r>
              <a:rPr lang="en-US" sz="1800" noProof="1" smtClean="0">
                <a:solidFill>
                  <a:srgbClr val="0033CC"/>
                </a:solidFill>
                <a:latin typeface="Consolas" panose="020B0609020204030204" pitchFamily="49" charset="0"/>
              </a:rPr>
              <a:t>sizeof</a:t>
            </a:r>
            <a:r>
              <a:rPr lang="en-US" sz="1800" noProof="1" smtClean="0">
                <a:latin typeface="Consolas" panose="020B0609020204030204" pitchFamily="49" charset="0"/>
              </a:rPr>
              <a:t> 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1800" noProof="1" smtClean="0">
                <a:latin typeface="Consolas" panose="020B0609020204030204" pitchFamily="49" charset="0"/>
              </a:rPr>
              <a:t>    </a:t>
            </a:r>
            <a:r>
              <a:rPr lang="en-US" sz="1800" noProof="1" smtClean="0">
                <a:latin typeface="Consolas" panose="020B0609020204030204" pitchFamily="49" charset="0"/>
              </a:rPr>
              <a:t>}</a:t>
            </a:r>
            <a:r>
              <a:rPr lang="uk-UA" sz="1800" noProof="1" smtClean="0">
                <a:latin typeface="Consolas" panose="020B0609020204030204" pitchFamily="49" charset="0"/>
              </a:rPr>
              <a:t>  </a:t>
            </a:r>
            <a:endParaRPr lang="en-US" sz="1800" noProof="1" smtClean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1800" noProof="1" smtClean="0">
                <a:latin typeface="Consolas" panose="020B0609020204030204" pitchFamily="49" charset="0"/>
              </a:rPr>
              <a:t>    </a:t>
            </a:r>
            <a:r>
              <a:rPr lang="en-US" sz="1800" noProof="1" smtClean="0">
                <a:latin typeface="Consolas" panose="020B0609020204030204" pitchFamily="49" charset="0"/>
              </a:rPr>
              <a:t>fout.close();</a:t>
            </a:r>
            <a:r>
              <a:rPr lang="uk-UA" sz="1800" noProof="1" smtClean="0">
                <a:latin typeface="Consolas" panose="020B0609020204030204" pitchFamily="49" charset="0"/>
              </a:rPr>
              <a:t>    </a:t>
            </a:r>
            <a:r>
              <a:rPr lang="en-US" sz="1800" noProof="1" smtClean="0">
                <a:solidFill>
                  <a:srgbClr val="0033CC"/>
                </a:solidFill>
                <a:latin typeface="Consolas" panose="020B0609020204030204" pitchFamily="49" charset="0"/>
              </a:rPr>
              <a:t>return</a:t>
            </a:r>
            <a:r>
              <a:rPr lang="en-US" sz="1800" noProof="1" smtClean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noProof="1" smtClean="0">
                <a:latin typeface="Consolas" panose="020B0609020204030204" pitchFamily="49" charset="0"/>
              </a:rPr>
              <a:t>}</a:t>
            </a:r>
            <a:endParaRPr lang="en-US" sz="1800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 файл?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Іменована ділянка дискового простору, позначена за правилами файлової системи, наділена іменем, типом, розміром та іншими атрибутами</a:t>
            </a:r>
          </a:p>
          <a:p>
            <a:r>
              <a:rPr lang="uk-UA" dirty="0" smtClean="0"/>
              <a:t>Спосіб зберігання інформації певного типу на електронних носіях: тексту, чисел, програм, медіа тощо; сукупність електронних даних, що описують документ певного типу</a:t>
            </a:r>
          </a:p>
          <a:p>
            <a:r>
              <a:rPr lang="uk-UA" dirty="0" smtClean="0"/>
              <a:t>Структура даних послідовного доступу, колекція змінної довжини однотипних даних, порядок яких фіксовано, доступ для читання-запису відбувається за вказівником файла, кожна операція зміщує вказівник до кінця файла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452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74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Pascal </a:t>
            </a:r>
            <a:r>
              <a:rPr lang="uk-UA" sz="4000" dirty="0" smtClean="0"/>
              <a:t>програма</a:t>
            </a:r>
            <a:r>
              <a:rPr lang="uk-UA" dirty="0" smtClean="0"/>
              <a:t> побудови таблиці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3962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program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fileTable</a:t>
            </a:r>
            <a:r>
              <a:rPr lang="en-GB" dirty="0">
                <a:latin typeface="Consolas" panose="020B0609020204030204" pitchFamily="49" charset="0"/>
              </a:rPr>
              <a:t>;</a:t>
            </a:r>
            <a:r>
              <a:rPr lang="uk-UA" dirty="0">
                <a:latin typeface="Consolas" panose="020B0609020204030204" pitchFamily="49" charset="0"/>
              </a:rPr>
              <a:t>   </a:t>
            </a:r>
            <a:r>
              <a:rPr lang="en-GB" dirty="0">
                <a:latin typeface="Consolas" panose="020B0609020204030204" pitchFamily="49" charset="0"/>
              </a:rPr>
              <a:t>{$APPTYPE CONSOLE}</a:t>
            </a:r>
            <a:r>
              <a:rPr lang="uk-UA" dirty="0">
                <a:latin typeface="Consolas" panose="020B0609020204030204" pitchFamily="49" charset="0"/>
              </a:rPr>
              <a:t>   </a:t>
            </a:r>
            <a:r>
              <a:rPr lang="en-GB" b="1" dirty="0">
                <a:latin typeface="Consolas" panose="020B0609020204030204" pitchFamily="49" charset="0"/>
              </a:rPr>
              <a:t>uses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SysUtils</a:t>
            </a:r>
            <a:r>
              <a:rPr lang="en-GB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i="1" dirty="0" smtClean="0">
                <a:latin typeface="Consolas" panose="020B0609020204030204" pitchFamily="49" charset="0"/>
              </a:rPr>
              <a:t>// f – </a:t>
            </a:r>
            <a:r>
              <a:rPr lang="uk-UA" i="1" dirty="0" smtClean="0">
                <a:latin typeface="Consolas" panose="020B0609020204030204" pitchFamily="49" charset="0"/>
              </a:rPr>
              <a:t>двійковий файл</a:t>
            </a:r>
            <a:endParaRPr lang="uk-UA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 </a:t>
            </a:r>
            <a:r>
              <a:rPr lang="en-GB" b="1" dirty="0" err="1" smtClean="0">
                <a:latin typeface="Consolas" panose="020B0609020204030204" pitchFamily="49" charset="0"/>
              </a:rPr>
              <a:t>var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f</a:t>
            </a:r>
            <a:r>
              <a:rPr lang="en-GB" dirty="0" smtClean="0">
                <a:latin typeface="Consolas" panose="020B0609020204030204" pitchFamily="49" charset="0"/>
              </a:rPr>
              <a:t>: </a:t>
            </a:r>
            <a:r>
              <a:rPr lang="en-GB" b="1" dirty="0" smtClean="0">
                <a:latin typeface="Consolas" panose="020B0609020204030204" pitchFamily="49" charset="0"/>
              </a:rPr>
              <a:t>file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of</a:t>
            </a:r>
            <a:r>
              <a:rPr lang="en-GB" dirty="0">
                <a:latin typeface="Consolas" panose="020B0609020204030204" pitchFamily="49" charset="0"/>
              </a:rPr>
              <a:t> real;    x</a:t>
            </a:r>
            <a:r>
              <a:rPr lang="en-GB" dirty="0" smtClean="0">
                <a:latin typeface="Consolas" panose="020B0609020204030204" pitchFamily="49" charset="0"/>
              </a:rPr>
              <a:t>, y: real</a:t>
            </a:r>
            <a:r>
              <a:rPr lang="en-GB" dirty="0">
                <a:latin typeface="Consolas" panose="020B0609020204030204" pitchFamily="49" charset="0"/>
              </a:rPr>
              <a:t>;    i: integer;</a:t>
            </a:r>
            <a:endParaRPr lang="uk-U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begin</a:t>
            </a:r>
            <a:endParaRPr lang="uk-UA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assignFile</a:t>
            </a:r>
            <a:r>
              <a:rPr lang="en-GB" dirty="0">
                <a:latin typeface="Consolas" panose="020B0609020204030204" pitchFamily="49" charset="0"/>
              </a:rPr>
              <a:t>(f,'table.dat'); reset(f</a:t>
            </a:r>
            <a:r>
              <a:rPr lang="en-GB" dirty="0" smtClean="0">
                <a:latin typeface="Consolas" panose="020B0609020204030204" pitchFamily="49" charset="0"/>
              </a:rPr>
              <a:t>);</a:t>
            </a:r>
            <a:endParaRPr lang="uk-U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writeln</a:t>
            </a:r>
            <a:r>
              <a:rPr lang="en-GB" dirty="0">
                <a:latin typeface="Consolas" panose="020B0609020204030204" pitchFamily="49" charset="0"/>
              </a:rPr>
              <a:t>('     x   |     sin');</a:t>
            </a:r>
            <a:endParaRPr lang="uk-U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writeln</a:t>
            </a:r>
            <a:r>
              <a:rPr lang="en-GB" dirty="0">
                <a:latin typeface="Consolas" panose="020B0609020204030204" pitchFamily="49" charset="0"/>
              </a:rPr>
              <a:t>('----------------------');</a:t>
            </a:r>
            <a:endParaRPr lang="uk-U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b="1" dirty="0">
                <a:latin typeface="Consolas" panose="020B0609020204030204" pitchFamily="49" charset="0"/>
              </a:rPr>
              <a:t>for</a:t>
            </a:r>
            <a:r>
              <a:rPr lang="en-GB" dirty="0">
                <a:latin typeface="Consolas" panose="020B0609020204030204" pitchFamily="49" charset="0"/>
              </a:rPr>
              <a:t> i:=0 </a:t>
            </a:r>
            <a:r>
              <a:rPr lang="en-GB" b="1" dirty="0">
                <a:latin typeface="Consolas" panose="020B0609020204030204" pitchFamily="49" charset="0"/>
              </a:rPr>
              <a:t>to</a:t>
            </a:r>
            <a:r>
              <a:rPr lang="en-GB" dirty="0">
                <a:latin typeface="Consolas" panose="020B0609020204030204" pitchFamily="49" charset="0"/>
              </a:rPr>
              <a:t> 10 do</a:t>
            </a:r>
            <a:endParaRPr lang="uk-U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b="1" dirty="0">
                <a:latin typeface="Consolas" panose="020B0609020204030204" pitchFamily="49" charset="0"/>
              </a:rPr>
              <a:t>begin</a:t>
            </a:r>
            <a:endParaRPr lang="uk-UA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read(f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uk-UA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x,</a:t>
            </a:r>
            <a:r>
              <a:rPr lang="uk-UA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y</a:t>
            </a:r>
            <a:r>
              <a:rPr lang="en-GB" dirty="0">
                <a:latin typeface="Consolas" panose="020B0609020204030204" pitchFamily="49" charset="0"/>
              </a:rPr>
              <a:t>);</a:t>
            </a:r>
            <a:endParaRPr lang="uk-U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writeln</a:t>
            </a:r>
            <a:r>
              <a:rPr lang="en-GB" dirty="0">
                <a:latin typeface="Consolas" panose="020B0609020204030204" pitchFamily="49" charset="0"/>
              </a:rPr>
              <a:t>(x:6:1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uk-UA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'   </a:t>
            </a:r>
            <a:r>
              <a:rPr lang="en-GB" dirty="0">
                <a:latin typeface="Consolas" panose="020B0609020204030204" pitchFamily="49" charset="0"/>
              </a:rPr>
              <a:t>|   </a:t>
            </a:r>
            <a:r>
              <a:rPr lang="en-GB" dirty="0" smtClean="0">
                <a:latin typeface="Consolas" panose="020B0609020204030204" pitchFamily="49" charset="0"/>
              </a:rPr>
              <a:t>',</a:t>
            </a:r>
            <a:r>
              <a:rPr lang="uk-UA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y:8:6</a:t>
            </a:r>
            <a:r>
              <a:rPr lang="en-GB" dirty="0">
                <a:latin typeface="Consolas" panose="020B0609020204030204" pitchFamily="49" charset="0"/>
              </a:rPr>
              <a:t>)</a:t>
            </a:r>
            <a:endParaRPr lang="uk-U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b="1" dirty="0">
                <a:latin typeface="Consolas" panose="020B0609020204030204" pitchFamily="49" charset="0"/>
              </a:rPr>
              <a:t>end</a:t>
            </a:r>
            <a:r>
              <a:rPr lang="en-GB" dirty="0">
                <a:latin typeface="Consolas" panose="020B0609020204030204" pitchFamily="49" charset="0"/>
              </a:rPr>
              <a:t>;</a:t>
            </a:r>
            <a:endParaRPr lang="uk-U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closeFile</a:t>
            </a:r>
            <a:r>
              <a:rPr lang="en-GB" dirty="0">
                <a:latin typeface="Consolas" panose="020B0609020204030204" pitchFamily="49" charset="0"/>
              </a:rPr>
              <a:t>(f</a:t>
            </a:r>
            <a:r>
              <a:rPr lang="en-GB" dirty="0" smtClean="0">
                <a:latin typeface="Consolas" panose="020B0609020204030204" pitchFamily="49" charset="0"/>
              </a:rPr>
              <a:t>); </a:t>
            </a:r>
            <a:r>
              <a:rPr lang="en-GB" dirty="0" err="1" smtClean="0">
                <a:latin typeface="Consolas" panose="020B0609020204030204" pitchFamily="49" charset="0"/>
              </a:rPr>
              <a:t>readln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uk-U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end</a:t>
            </a:r>
            <a:r>
              <a:rPr lang="en-GB" dirty="0">
                <a:latin typeface="Consolas" panose="020B0609020204030204" pitchFamily="49" charset="0"/>
              </a:rPr>
              <a:t>.</a:t>
            </a:r>
            <a:endParaRPr lang="uk-U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uk-U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7303"/>
          </a:xfrm>
        </p:spPr>
        <p:txBody>
          <a:bodyPr>
            <a:noAutofit/>
          </a:bodyPr>
          <a:lstStyle/>
          <a:p>
            <a:r>
              <a:rPr lang="uk-UA" sz="3600" dirty="0" smtClean="0"/>
              <a:t>Результати виведення</a:t>
            </a:r>
            <a:endParaRPr lang="uk-UA" sz="36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081825"/>
            <a:ext cx="5181600" cy="5095138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dirty="0" smtClean="0">
                <a:latin typeface="Consolas" panose="020B0609020204030204" pitchFamily="49" charset="0"/>
              </a:rPr>
              <a:t>//</a:t>
            </a:r>
            <a:r>
              <a:rPr lang="uk-UA" dirty="0" err="1" smtClean="0">
                <a:latin typeface="Consolas" panose="020B0609020204030204" pitchFamily="49" charset="0"/>
              </a:rPr>
              <a:t>By</a:t>
            </a:r>
            <a:r>
              <a:rPr lang="uk-UA" dirty="0" smtClean="0">
                <a:latin typeface="Consolas" panose="020B0609020204030204" pitchFamily="49" charset="0"/>
              </a:rPr>
              <a:t> </a:t>
            </a:r>
            <a:r>
              <a:rPr lang="uk-UA" dirty="0">
                <a:latin typeface="Consolas" panose="020B0609020204030204" pitchFamily="49" charset="0"/>
              </a:rPr>
              <a:t>C++ </a:t>
            </a:r>
            <a:r>
              <a:rPr lang="uk-UA" dirty="0" err="1">
                <a:latin typeface="Consolas" panose="020B0609020204030204" pitchFamily="49" charset="0"/>
              </a:rPr>
              <a:t>program</a:t>
            </a:r>
            <a:endParaRPr lang="uk-U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 x    |    </a:t>
            </a:r>
            <a:r>
              <a:rPr lang="uk-UA" dirty="0" err="1">
                <a:latin typeface="Consolas" panose="020B0609020204030204" pitchFamily="49" charset="0"/>
              </a:rPr>
              <a:t>sin</a:t>
            </a:r>
            <a:endParaRPr lang="uk-U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-----------------------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  0   |   0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0.1   |   0.0998334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0.2   |   0.198669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0.3   |   0.29552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0.4   |   0.389418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0.5   |   0.479426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0.6   |   0.564642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0.7   |   0.644218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0.8   |   0.717356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0.9   |   0.783327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  1   |   0.841471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081825"/>
            <a:ext cx="5181600" cy="5095138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dirty="0" smtClean="0">
                <a:latin typeface="Consolas" panose="020B0609020204030204" pitchFamily="49" charset="0"/>
              </a:rPr>
              <a:t>//</a:t>
            </a:r>
            <a:r>
              <a:rPr lang="uk-UA" dirty="0" err="1" smtClean="0">
                <a:latin typeface="Consolas" panose="020B0609020204030204" pitchFamily="49" charset="0"/>
              </a:rPr>
              <a:t>By</a:t>
            </a:r>
            <a:r>
              <a:rPr lang="uk-UA" dirty="0" smtClean="0">
                <a:latin typeface="Consolas" panose="020B0609020204030204" pitchFamily="49" charset="0"/>
              </a:rPr>
              <a:t> </a:t>
            </a:r>
            <a:r>
              <a:rPr lang="uk-UA" dirty="0" err="1">
                <a:latin typeface="Consolas" panose="020B0609020204030204" pitchFamily="49" charset="0"/>
              </a:rPr>
              <a:t>Object</a:t>
            </a:r>
            <a:r>
              <a:rPr lang="uk-UA" dirty="0">
                <a:latin typeface="Consolas" panose="020B0609020204030204" pitchFamily="49" charset="0"/>
              </a:rPr>
              <a:t> </a:t>
            </a:r>
            <a:r>
              <a:rPr lang="uk-UA" dirty="0" err="1">
                <a:latin typeface="Consolas" panose="020B0609020204030204" pitchFamily="49" charset="0"/>
              </a:rPr>
              <a:t>Pascal</a:t>
            </a:r>
            <a:r>
              <a:rPr lang="uk-UA" dirty="0">
                <a:latin typeface="Consolas" panose="020B0609020204030204" pitchFamily="49" charset="0"/>
              </a:rPr>
              <a:t> </a:t>
            </a:r>
            <a:r>
              <a:rPr lang="uk-UA" dirty="0" err="1">
                <a:latin typeface="Consolas" panose="020B0609020204030204" pitchFamily="49" charset="0"/>
              </a:rPr>
              <a:t>program</a:t>
            </a:r>
            <a:endParaRPr lang="uk-U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  x   |     </a:t>
            </a:r>
            <a:r>
              <a:rPr lang="uk-UA" dirty="0" err="1">
                <a:latin typeface="Consolas" panose="020B0609020204030204" pitchFamily="49" charset="0"/>
              </a:rPr>
              <a:t>sin</a:t>
            </a:r>
            <a:endParaRPr lang="uk-U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----------------------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0.0   |   0.000000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0.1   |   0.099833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0.2   |   0.198669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0.3   |   0.295520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0.4   |   0.389418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0.5   |   0.479426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0.6   |   0.564642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0.7   |   0.644218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0.8   |   0.717356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0.9   |   0.783327</a:t>
            </a:r>
          </a:p>
          <a:p>
            <a:pPr marL="0" indent="0">
              <a:buNone/>
            </a:pPr>
            <a:r>
              <a:rPr lang="uk-UA" dirty="0">
                <a:latin typeface="Consolas" panose="020B0609020204030204" pitchFamily="49" charset="0"/>
              </a:rPr>
              <a:t>   1.0   |   0.841471</a:t>
            </a:r>
          </a:p>
        </p:txBody>
      </p:sp>
    </p:spTree>
    <p:extLst>
      <p:ext uri="{BB962C8B-B14F-4D97-AF65-F5344CB8AC3E}">
        <p14:creationId xmlns:p14="http://schemas.microsoft.com/office/powerpoint/2010/main" val="34976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Керування вказівником файла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3366FF"/>
                </a:solidFill>
              </a:rPr>
              <a:t>fstream</a:t>
            </a:r>
            <a:r>
              <a:rPr lang="en-US" dirty="0"/>
              <a:t> 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C0000"/>
                </a:solidFill>
              </a:rPr>
              <a:t>"</a:t>
            </a:r>
            <a:r>
              <a:rPr lang="en-US" dirty="0">
                <a:solidFill>
                  <a:srgbClr val="CC0000"/>
                </a:solidFill>
              </a:rPr>
              <a:t>MyFile.txt"</a:t>
            </a:r>
            <a:r>
              <a:rPr lang="en-US" dirty="0"/>
              <a:t>);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 </a:t>
            </a:r>
            <a:endParaRPr lang="uk-UA" dirty="0"/>
          </a:p>
          <a:p>
            <a:pPr marL="0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long </a:t>
            </a:r>
            <a:r>
              <a:rPr lang="en-US" dirty="0" err="1" smtClean="0">
                <a:solidFill>
                  <a:srgbClr val="0033CC"/>
                </a:solidFill>
              </a:rPr>
              <a:t>long</a:t>
            </a:r>
            <a:r>
              <a:rPr lang="en-US" dirty="0" smtClean="0"/>
              <a:t> </a:t>
            </a:r>
            <a:r>
              <a:rPr lang="en-US" dirty="0" err="1"/>
              <a:t>pos</a:t>
            </a:r>
            <a:r>
              <a:rPr lang="en-US" dirty="0"/>
              <a:t> = </a:t>
            </a:r>
            <a:r>
              <a:rPr lang="en-US" dirty="0" err="1"/>
              <a:t>f.tellg</a:t>
            </a:r>
            <a:r>
              <a:rPr lang="en-US" dirty="0"/>
              <a:t>();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uk-UA" dirty="0">
                <a:solidFill>
                  <a:srgbClr val="008000"/>
                </a:solidFill>
              </a:rPr>
              <a:t>повертає номер позиції вказівника файла (в байтах),</a:t>
            </a:r>
          </a:p>
          <a:p>
            <a:pPr marL="0" indent="0">
              <a:buNone/>
            </a:pPr>
            <a:r>
              <a:rPr lang="uk-UA" dirty="0">
                <a:solidFill>
                  <a:srgbClr val="008000"/>
                </a:solidFill>
              </a:rPr>
              <a:t>                      // відрахованої від початка файла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long </a:t>
            </a:r>
            <a:r>
              <a:rPr lang="en-US" dirty="0" err="1" smtClean="0">
                <a:solidFill>
                  <a:srgbClr val="0033CC"/>
                </a:solidFill>
              </a:rPr>
              <a:t>long</a:t>
            </a:r>
            <a:r>
              <a:rPr lang="en-US" dirty="0" smtClean="0"/>
              <a:t> </a:t>
            </a:r>
            <a:r>
              <a:rPr lang="en-US" dirty="0" err="1"/>
              <a:t>newPos</a:t>
            </a:r>
            <a:r>
              <a:rPr lang="en-US" dirty="0"/>
              <a:t> = </a:t>
            </a:r>
            <a:r>
              <a:rPr lang="en-US" dirty="0" err="1"/>
              <a:t>pos</a:t>
            </a:r>
            <a:r>
              <a:rPr lang="en-US" dirty="0"/>
              <a:t> +- </a:t>
            </a:r>
            <a:r>
              <a:rPr lang="en-US" dirty="0"/>
              <a:t>offset;</a:t>
            </a:r>
            <a:endParaRPr lang="uk-UA" dirty="0"/>
          </a:p>
          <a:p>
            <a:pPr marL="0" indent="0">
              <a:buNone/>
            </a:pPr>
            <a:r>
              <a:rPr lang="en-US" dirty="0" err="1"/>
              <a:t>f.seekg</a:t>
            </a:r>
            <a:r>
              <a:rPr lang="en-US" dirty="0"/>
              <a:t>(</a:t>
            </a:r>
            <a:r>
              <a:rPr lang="en-US" dirty="0" err="1"/>
              <a:t>newPos</a:t>
            </a:r>
            <a:r>
              <a:rPr lang="en-US" dirty="0"/>
              <a:t>);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uk-UA" dirty="0">
                <a:solidFill>
                  <a:srgbClr val="008000"/>
                </a:solidFill>
              </a:rPr>
              <a:t>встановлює вказівник файла в нову (абсолютну) </a:t>
            </a:r>
          </a:p>
          <a:p>
            <a:pPr marL="0" indent="0">
              <a:buNone/>
            </a:pPr>
            <a:r>
              <a:rPr lang="uk-UA" dirty="0">
                <a:solidFill>
                  <a:srgbClr val="008000"/>
                </a:solidFill>
              </a:rPr>
              <a:t>                      // позицію, відраховану від початка файла</a:t>
            </a:r>
          </a:p>
          <a:p>
            <a:pPr marL="0" indent="0">
              <a:buNone/>
            </a:pPr>
            <a:r>
              <a:rPr lang="uk-UA" dirty="0">
                <a:solidFill>
                  <a:srgbClr val="008000"/>
                </a:solidFill>
              </a:rPr>
              <a:t>// або</a:t>
            </a:r>
          </a:p>
          <a:p>
            <a:pPr marL="0" indent="0">
              <a:buNone/>
            </a:pPr>
            <a:r>
              <a:rPr lang="en-US" dirty="0" err="1"/>
              <a:t>f.seekg</a:t>
            </a:r>
            <a:r>
              <a:rPr lang="en-US" dirty="0"/>
              <a:t>(offset, </a:t>
            </a:r>
            <a:r>
              <a:rPr lang="en-US" dirty="0" err="1">
                <a:solidFill>
                  <a:srgbClr val="3366FF"/>
                </a:solidFill>
              </a:rPr>
              <a:t>ios</a:t>
            </a:r>
            <a:r>
              <a:rPr lang="en-US" dirty="0"/>
              <a:t>::beg </a:t>
            </a:r>
            <a:r>
              <a:rPr lang="uk-UA" dirty="0"/>
              <a:t>або </a:t>
            </a:r>
            <a:r>
              <a:rPr lang="en-US" dirty="0" err="1">
                <a:solidFill>
                  <a:srgbClr val="3366FF"/>
                </a:solidFill>
              </a:rPr>
              <a:t>ios</a:t>
            </a:r>
            <a:r>
              <a:rPr lang="en-US" dirty="0"/>
              <a:t>::cur </a:t>
            </a:r>
            <a:r>
              <a:rPr lang="uk-UA" dirty="0"/>
              <a:t>або </a:t>
            </a:r>
            <a:r>
              <a:rPr lang="en-US" dirty="0" err="1">
                <a:solidFill>
                  <a:srgbClr val="3366FF"/>
                </a:solidFill>
              </a:rPr>
              <a:t>ios</a:t>
            </a:r>
            <a:r>
              <a:rPr lang="en-US" dirty="0"/>
              <a:t>::end);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uk-UA" dirty="0">
                <a:solidFill>
                  <a:srgbClr val="008000"/>
                </a:solidFill>
              </a:rPr>
              <a:t>зміщує вказівник файла на </a:t>
            </a:r>
            <a:r>
              <a:rPr lang="en-US" dirty="0">
                <a:solidFill>
                  <a:srgbClr val="008000"/>
                </a:solidFill>
              </a:rPr>
              <a:t>offset</a:t>
            </a:r>
            <a:r>
              <a:rPr lang="uk-UA" dirty="0">
                <a:solidFill>
                  <a:srgbClr val="008000"/>
                </a:solidFill>
              </a:rPr>
              <a:t> байтів відносно</a:t>
            </a:r>
          </a:p>
          <a:p>
            <a:pPr marL="0" indent="0">
              <a:buNone/>
            </a:pPr>
            <a:r>
              <a:rPr lang="uk-UA" dirty="0">
                <a:solidFill>
                  <a:srgbClr val="008000"/>
                </a:solidFill>
              </a:rPr>
              <a:t>        // початку файла, або поточної позиції, або кінця файла</a:t>
            </a:r>
          </a:p>
        </p:txBody>
      </p:sp>
    </p:spTree>
    <p:extLst>
      <p:ext uri="{BB962C8B-B14F-4D97-AF65-F5344CB8AC3E}">
        <p14:creationId xmlns:p14="http://schemas.microsoft.com/office/powerpoint/2010/main" val="18744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Взаємодія програми з файлами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43851"/>
          </a:xfrm>
        </p:spPr>
        <p:txBody>
          <a:bodyPr/>
          <a:lstStyle/>
          <a:p>
            <a:r>
              <a:rPr lang="uk-UA" dirty="0" smtClean="0"/>
              <a:t>читання</a:t>
            </a:r>
            <a:endParaRPr lang="uk-UA" dirty="0"/>
          </a:p>
        </p:txBody>
      </p:sp>
      <p:sp>
        <p:nvSpPr>
          <p:cNvPr id="6" name="Місце для тексту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3851"/>
          </a:xfrm>
        </p:spPr>
        <p:txBody>
          <a:bodyPr/>
          <a:lstStyle/>
          <a:p>
            <a:r>
              <a:rPr lang="uk-UA" dirty="0" smtClean="0"/>
              <a:t>запис</a:t>
            </a:r>
            <a:endParaRPr lang="uk-UA" dirty="0"/>
          </a:p>
        </p:txBody>
      </p:sp>
      <p:grpSp>
        <p:nvGrpSpPr>
          <p:cNvPr id="3" name="Групувати 2"/>
          <p:cNvGrpSpPr/>
          <p:nvPr/>
        </p:nvGrpSpPr>
        <p:grpSpPr>
          <a:xfrm>
            <a:off x="991673" y="2369713"/>
            <a:ext cx="2807595" cy="3953814"/>
            <a:chOff x="991673" y="2369713"/>
            <a:chExt cx="2807595" cy="3953814"/>
          </a:xfrm>
        </p:grpSpPr>
        <p:sp>
          <p:nvSpPr>
            <p:cNvPr id="8" name="Циліндр 7"/>
            <p:cNvSpPr/>
            <p:nvPr/>
          </p:nvSpPr>
          <p:spPr>
            <a:xfrm>
              <a:off x="991673" y="2369713"/>
              <a:ext cx="1287888" cy="7598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data.txt</a:t>
              </a:r>
              <a:endParaRPr lang="uk-UA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5465" y="3490175"/>
              <a:ext cx="193183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файловий буфер</a:t>
              </a:r>
            </a:p>
            <a:p>
              <a:endParaRPr lang="uk-UA" dirty="0"/>
            </a:p>
          </p:txBody>
        </p:sp>
        <p:sp>
          <p:nvSpPr>
            <p:cNvPr id="11" name="Стрілка кутом 10"/>
            <p:cNvSpPr/>
            <p:nvPr/>
          </p:nvSpPr>
          <p:spPr>
            <a:xfrm rot="5400000">
              <a:off x="2266749" y="2749216"/>
              <a:ext cx="772599" cy="669702"/>
            </a:xfrm>
            <a:prstGeom prst="bentArrow">
              <a:avLst>
                <a:gd name="adj1" fmla="val 25000"/>
                <a:gd name="adj2" fmla="val 22115"/>
                <a:gd name="adj3" fmla="val 25000"/>
                <a:gd name="adj4" fmla="val 4375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900" y="2749639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ОС</a:t>
              </a:r>
              <a:endParaRPr lang="uk-UA" dirty="0"/>
            </a:p>
          </p:txBody>
        </p:sp>
        <p:sp>
          <p:nvSpPr>
            <p:cNvPr id="13" name="Загнутий кут 12"/>
            <p:cNvSpPr/>
            <p:nvPr/>
          </p:nvSpPr>
          <p:spPr>
            <a:xfrm>
              <a:off x="1262130" y="5125792"/>
              <a:ext cx="2537138" cy="11977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dirty="0" smtClean="0"/>
                <a:t>program.cpp</a:t>
              </a:r>
            </a:p>
            <a:p>
              <a:endParaRPr lang="en-US" dirty="0"/>
            </a:p>
            <a:p>
              <a:r>
                <a:rPr lang="en-US" dirty="0" smtClean="0"/>
                <a:t>ifstream fin(“data.txt”);</a:t>
              </a:r>
            </a:p>
            <a:p>
              <a:r>
                <a:rPr lang="en-US" dirty="0" smtClean="0"/>
                <a:t>fin &gt;&gt; data;</a:t>
              </a:r>
              <a:endParaRPr lang="uk-UA" dirty="0"/>
            </a:p>
          </p:txBody>
        </p:sp>
        <p:sp>
          <p:nvSpPr>
            <p:cNvPr id="15" name="Хвиля 14"/>
            <p:cNvSpPr/>
            <p:nvPr/>
          </p:nvSpPr>
          <p:spPr>
            <a:xfrm rot="5400000">
              <a:off x="2087335" y="3820825"/>
              <a:ext cx="978689" cy="1610060"/>
            </a:xfrm>
            <a:prstGeom prst="wave">
              <a:avLst>
                <a:gd name="adj1" fmla="val 4383"/>
                <a:gd name="adj2" fmla="val 27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cxnSp>
          <p:nvCxnSpPr>
            <p:cNvPr id="18" name="Заокруглена сполучна лінія 17"/>
            <p:cNvCxnSpPr/>
            <p:nvPr/>
          </p:nvCxnSpPr>
          <p:spPr>
            <a:xfrm rot="5400000">
              <a:off x="2630309" y="4507642"/>
              <a:ext cx="928550" cy="24701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Заокруглена сполучна лінія 19"/>
            <p:cNvCxnSpPr/>
            <p:nvPr/>
          </p:nvCxnSpPr>
          <p:spPr>
            <a:xfrm rot="5400000">
              <a:off x="1664643" y="4507642"/>
              <a:ext cx="928550" cy="24701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Заокруглена сполучна лінія 20"/>
            <p:cNvCxnSpPr/>
            <p:nvPr/>
          </p:nvCxnSpPr>
          <p:spPr>
            <a:xfrm rot="5400000">
              <a:off x="2112404" y="4523722"/>
              <a:ext cx="928550" cy="24701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75025" y="4347369"/>
              <a:ext cx="889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istream</a:t>
              </a:r>
              <a:endParaRPr lang="uk-UA" dirty="0"/>
            </a:p>
          </p:txBody>
        </p:sp>
      </p:grpSp>
      <p:grpSp>
        <p:nvGrpSpPr>
          <p:cNvPr id="5" name="Групувати 4"/>
          <p:cNvGrpSpPr/>
          <p:nvPr/>
        </p:nvGrpSpPr>
        <p:grpSpPr>
          <a:xfrm>
            <a:off x="6172200" y="2369713"/>
            <a:ext cx="3113467" cy="3953814"/>
            <a:chOff x="6172200" y="2369713"/>
            <a:chExt cx="3113467" cy="3953814"/>
          </a:xfrm>
        </p:grpSpPr>
        <p:sp>
          <p:nvSpPr>
            <p:cNvPr id="22" name="Циліндр 21"/>
            <p:cNvSpPr/>
            <p:nvPr/>
          </p:nvSpPr>
          <p:spPr>
            <a:xfrm>
              <a:off x="6172200" y="2369713"/>
              <a:ext cx="1287888" cy="7598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result.txt</a:t>
              </a:r>
              <a:endParaRPr lang="uk-UA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25992" y="3490175"/>
              <a:ext cx="193183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файловий буфер</a:t>
              </a:r>
            </a:p>
            <a:p>
              <a:endParaRPr lang="uk-UA" dirty="0"/>
            </a:p>
          </p:txBody>
        </p:sp>
        <p:sp>
          <p:nvSpPr>
            <p:cNvPr id="24" name="Стрілка кутом 23"/>
            <p:cNvSpPr/>
            <p:nvPr/>
          </p:nvSpPr>
          <p:spPr>
            <a:xfrm flipH="1">
              <a:off x="7498790" y="2679974"/>
              <a:ext cx="553726" cy="761078"/>
            </a:xfrm>
            <a:prstGeom prst="bentArrow">
              <a:avLst>
                <a:gd name="adj1" fmla="val 25000"/>
                <a:gd name="adj2" fmla="val 22115"/>
                <a:gd name="adj3" fmla="val 25000"/>
                <a:gd name="adj4" fmla="val 4375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68427" y="2749639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ОС</a:t>
              </a:r>
              <a:endParaRPr lang="uk-UA" dirty="0"/>
            </a:p>
          </p:txBody>
        </p:sp>
        <p:sp>
          <p:nvSpPr>
            <p:cNvPr id="26" name="Загнутий кут 25"/>
            <p:cNvSpPr/>
            <p:nvPr/>
          </p:nvSpPr>
          <p:spPr>
            <a:xfrm>
              <a:off x="6442656" y="5125792"/>
              <a:ext cx="2843011" cy="11977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dirty="0" smtClean="0"/>
                <a:t>program.cpp</a:t>
              </a:r>
            </a:p>
            <a:p>
              <a:endParaRPr lang="en-US" dirty="0"/>
            </a:p>
            <a:p>
              <a:r>
                <a:rPr lang="en-US" dirty="0" smtClean="0"/>
                <a:t>ofstream fout(“result.txt”);</a:t>
              </a:r>
            </a:p>
            <a:p>
              <a:r>
                <a:rPr lang="en-US" dirty="0" smtClean="0"/>
                <a:t>fout &lt;&lt; data;</a:t>
              </a:r>
              <a:endParaRPr lang="uk-UA" dirty="0"/>
            </a:p>
          </p:txBody>
        </p:sp>
        <p:sp>
          <p:nvSpPr>
            <p:cNvPr id="27" name="Хвиля 26"/>
            <p:cNvSpPr/>
            <p:nvPr/>
          </p:nvSpPr>
          <p:spPr>
            <a:xfrm rot="5400000">
              <a:off x="7267862" y="3820825"/>
              <a:ext cx="978689" cy="1610060"/>
            </a:xfrm>
            <a:prstGeom prst="wave">
              <a:avLst>
                <a:gd name="adj1" fmla="val 4383"/>
                <a:gd name="adj2" fmla="val 27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cxnSp>
          <p:nvCxnSpPr>
            <p:cNvPr id="28" name="Заокруглена сполучна лінія 27"/>
            <p:cNvCxnSpPr/>
            <p:nvPr/>
          </p:nvCxnSpPr>
          <p:spPr>
            <a:xfrm rot="5400000">
              <a:off x="7810836" y="4507642"/>
              <a:ext cx="928550" cy="247014"/>
            </a:xfrm>
            <a:prstGeom prst="curved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Заокруглена сполучна лінія 28"/>
            <p:cNvCxnSpPr/>
            <p:nvPr/>
          </p:nvCxnSpPr>
          <p:spPr>
            <a:xfrm rot="5400000">
              <a:off x="6845170" y="4507642"/>
              <a:ext cx="928550" cy="247014"/>
            </a:xfrm>
            <a:prstGeom prst="curved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Заокруглена сполучна лінія 29"/>
            <p:cNvCxnSpPr/>
            <p:nvPr/>
          </p:nvCxnSpPr>
          <p:spPr>
            <a:xfrm rot="5400000">
              <a:off x="7292931" y="4523722"/>
              <a:ext cx="928550" cy="247014"/>
            </a:xfrm>
            <a:prstGeom prst="curved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355552" y="4347369"/>
              <a:ext cx="958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ostream</a:t>
              </a:r>
              <a:endParaRPr lang="uk-UA" dirty="0"/>
            </a:p>
          </p:txBody>
        </p:sp>
      </p:grpSp>
    </p:spTree>
    <p:extLst>
      <p:ext uri="{BB962C8B-B14F-4D97-AF65-F5344CB8AC3E}">
        <p14:creationId xmlns:p14="http://schemas.microsoft.com/office/powerpoint/2010/main" val="306275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/>
              <a:t>#</a:t>
            </a:r>
            <a:r>
              <a:rPr lang="en-US" i="1" dirty="0"/>
              <a:t>include</a:t>
            </a:r>
            <a:r>
              <a:rPr lang="uk-UA" i="1" dirty="0"/>
              <a:t> &lt;</a:t>
            </a:r>
            <a:r>
              <a:rPr lang="en-US" i="1" dirty="0" err="1"/>
              <a:t>iostream</a:t>
            </a:r>
            <a:r>
              <a:rPr lang="uk-UA" i="1" dirty="0"/>
              <a:t>&gt;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std</a:t>
            </a:r>
            <a:r>
              <a:rPr lang="en-US" i="1" dirty="0" smtClean="0"/>
              <a:t>::istream   </a:t>
            </a:r>
            <a:r>
              <a:rPr lang="en-US" i="1" dirty="0" err="1" smtClean="0"/>
              <a:t>std</a:t>
            </a:r>
            <a:r>
              <a:rPr lang="en-US" i="1" dirty="0" smtClean="0"/>
              <a:t>::ostream</a:t>
            </a:r>
          </a:p>
          <a:p>
            <a:endParaRPr lang="en-US" i="1" dirty="0" smtClean="0"/>
          </a:p>
          <a:p>
            <a:r>
              <a:rPr lang="uk-UA" dirty="0"/>
              <a:t>стандартний потік введення </a:t>
            </a:r>
            <a:r>
              <a:rPr lang="en-US" i="1" dirty="0" err="1"/>
              <a:t>cin</a:t>
            </a:r>
            <a:r>
              <a:rPr lang="ru-RU" dirty="0"/>
              <a:t>, </a:t>
            </a:r>
            <a:r>
              <a:rPr lang="en-US" i="1" dirty="0" err="1"/>
              <a:t>wcin</a:t>
            </a:r>
            <a:r>
              <a:rPr lang="uk-UA" dirty="0" smtClean="0"/>
              <a:t>;</a:t>
            </a:r>
            <a:endParaRPr lang="en-US" dirty="0" smtClean="0"/>
          </a:p>
          <a:p>
            <a:r>
              <a:rPr lang="uk-UA" dirty="0"/>
              <a:t>стандартний потік виведення </a:t>
            </a:r>
            <a:r>
              <a:rPr lang="en-US" i="1" dirty="0" err="1"/>
              <a:t>cout</a:t>
            </a:r>
            <a:r>
              <a:rPr lang="ru-RU" dirty="0"/>
              <a:t>, </a:t>
            </a:r>
            <a:r>
              <a:rPr lang="en-US" i="1" dirty="0" err="1"/>
              <a:t>wcout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err="1"/>
              <a:t>небуферизований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 </a:t>
            </a:r>
            <a:r>
              <a:rPr lang="ru-RU" dirty="0" err="1"/>
              <a:t>виведення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 </a:t>
            </a:r>
            <a:r>
              <a:rPr lang="en-US" i="1" dirty="0" err="1"/>
              <a:t>cerr</a:t>
            </a:r>
            <a:r>
              <a:rPr lang="ru-RU" dirty="0"/>
              <a:t>, </a:t>
            </a:r>
            <a:r>
              <a:rPr lang="en-US" i="1" dirty="0" err="1"/>
              <a:t>wcerr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err="1"/>
              <a:t>потік</a:t>
            </a:r>
            <a:r>
              <a:rPr lang="ru-RU" dirty="0"/>
              <a:t> </a:t>
            </a:r>
            <a:r>
              <a:rPr lang="ru-RU" dirty="0" err="1"/>
              <a:t>виведення</a:t>
            </a:r>
            <a:r>
              <a:rPr lang="ru-RU" dirty="0"/>
              <a:t> </a:t>
            </a:r>
            <a:r>
              <a:rPr lang="uk-UA" dirty="0" smtClean="0"/>
              <a:t>помилок</a:t>
            </a:r>
            <a:r>
              <a:rPr lang="ru-RU" dirty="0" smtClean="0"/>
              <a:t> </a:t>
            </a:r>
            <a:r>
              <a:rPr lang="ru-RU" dirty="0"/>
              <a:t>з </a:t>
            </a:r>
            <a:r>
              <a:rPr lang="uk-UA" dirty="0" smtClean="0"/>
              <a:t>накопиченням</a:t>
            </a:r>
            <a:r>
              <a:rPr lang="ru-RU" dirty="0" smtClean="0"/>
              <a:t> </a:t>
            </a:r>
            <a:r>
              <a:rPr lang="ru-RU" dirty="0"/>
              <a:t>у </a:t>
            </a:r>
            <a:r>
              <a:rPr lang="uk-UA" dirty="0" smtClean="0"/>
              <a:t>буфері</a:t>
            </a:r>
            <a:r>
              <a:rPr lang="ru-RU" dirty="0" smtClean="0"/>
              <a:t> </a:t>
            </a:r>
            <a:r>
              <a:rPr lang="en-US" i="1" dirty="0"/>
              <a:t>clog</a:t>
            </a:r>
            <a:r>
              <a:rPr lang="ru-RU" dirty="0"/>
              <a:t>, </a:t>
            </a:r>
            <a:r>
              <a:rPr lang="en-US" i="1" dirty="0"/>
              <a:t>wclog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istream cin; ostream cout, cerr, clog;</a:t>
            </a:r>
            <a:endParaRPr lang="uk-UA" i="1" dirty="0"/>
          </a:p>
        </p:txBody>
      </p:sp>
    </p:spTree>
    <p:extLst>
      <p:ext uri="{BB962C8B-B14F-4D97-AF65-F5344CB8AC3E}">
        <p14:creationId xmlns:p14="http://schemas.microsoft.com/office/powerpoint/2010/main" val="353991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uk-UA" dirty="0" smtClean="0"/>
              <a:t>Виведення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uk-UA" dirty="0" smtClean="0">
                <a:solidFill>
                  <a:srgbClr val="008000"/>
                </a:solidFill>
              </a:rPr>
              <a:t>форматоване виведення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i="1" dirty="0" smtClean="0"/>
              <a:t>ostream</a:t>
            </a:r>
            <a:r>
              <a:rPr lang="ru-RU" i="1" dirty="0"/>
              <a:t>&amp; </a:t>
            </a:r>
            <a:r>
              <a:rPr lang="en-US" i="1" dirty="0" smtClean="0"/>
              <a:t>ostream::operator</a:t>
            </a:r>
            <a:r>
              <a:rPr lang="ru-RU" i="1" dirty="0"/>
              <a:t>&lt;&lt;(</a:t>
            </a:r>
            <a:r>
              <a:rPr lang="en-US" i="1" dirty="0"/>
              <a:t>type</a:t>
            </a:r>
            <a:r>
              <a:rPr lang="ru-RU" i="1" dirty="0" smtClean="0"/>
              <a:t>)</a:t>
            </a:r>
            <a:r>
              <a:rPr lang="en-US" i="1" dirty="0" smtClean="0"/>
              <a:t>;</a:t>
            </a:r>
            <a:endParaRPr lang="uk-UA" i="1" dirty="0" smtClean="0"/>
          </a:p>
          <a:p>
            <a:endParaRPr lang="uk-UA" i="1" dirty="0"/>
          </a:p>
          <a:p>
            <a:pPr marL="0" indent="0">
              <a:buNone/>
            </a:pPr>
            <a:r>
              <a:rPr lang="uk-UA" dirty="0" smtClean="0">
                <a:solidFill>
                  <a:srgbClr val="008000"/>
                </a:solidFill>
              </a:rPr>
              <a:t>// неформатоване – виведення «як є»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i="1" dirty="0"/>
              <a:t>ostream</a:t>
            </a:r>
            <a:r>
              <a:rPr lang="uk-UA" i="1" dirty="0"/>
              <a:t>&amp; </a:t>
            </a:r>
            <a:r>
              <a:rPr lang="en-US" i="1" dirty="0" err="1" smtClean="0"/>
              <a:t>ostream</a:t>
            </a:r>
            <a:r>
              <a:rPr lang="en-US" i="1" dirty="0" smtClean="0"/>
              <a:t>::put</a:t>
            </a:r>
            <a:r>
              <a:rPr lang="uk-UA" i="1" dirty="0"/>
              <a:t>(</a:t>
            </a:r>
            <a:r>
              <a:rPr lang="en-US" i="1" dirty="0"/>
              <a:t>char</a:t>
            </a:r>
            <a:r>
              <a:rPr lang="uk-UA" i="1" dirty="0" smtClean="0"/>
              <a:t>)</a:t>
            </a:r>
            <a:endParaRPr lang="en-US" i="1" dirty="0" smtClean="0"/>
          </a:p>
          <a:p>
            <a:r>
              <a:rPr lang="en-US" i="1" dirty="0"/>
              <a:t>ostream</a:t>
            </a:r>
            <a:r>
              <a:rPr lang="uk-UA" i="1" dirty="0"/>
              <a:t>&amp; </a:t>
            </a:r>
            <a:r>
              <a:rPr lang="en-US" i="1" dirty="0" err="1" smtClean="0"/>
              <a:t>ostream</a:t>
            </a:r>
            <a:r>
              <a:rPr lang="en-US" i="1" dirty="0" smtClean="0"/>
              <a:t>::write</a:t>
            </a:r>
            <a:r>
              <a:rPr lang="uk-UA" i="1" dirty="0"/>
              <a:t>(</a:t>
            </a:r>
            <a:r>
              <a:rPr lang="en-US" i="1" dirty="0" err="1"/>
              <a:t>strAddr</a:t>
            </a:r>
            <a:r>
              <a:rPr lang="uk-UA" i="1" dirty="0"/>
              <a:t>, </a:t>
            </a:r>
            <a:r>
              <a:rPr lang="en-US" i="1" dirty="0" err="1"/>
              <a:t>strSize</a:t>
            </a:r>
            <a:r>
              <a:rPr lang="uk-UA" i="1" dirty="0" smtClean="0"/>
              <a:t>)</a:t>
            </a:r>
          </a:p>
          <a:p>
            <a:endParaRPr lang="uk-UA" i="1" dirty="0"/>
          </a:p>
          <a:p>
            <a:pPr marL="0" indent="0">
              <a:buNone/>
            </a:pPr>
            <a:r>
              <a:rPr lang="uk-UA" dirty="0" smtClean="0">
                <a:solidFill>
                  <a:srgbClr val="008000"/>
                </a:solidFill>
              </a:rPr>
              <a:t>//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uk-UA" dirty="0" smtClean="0">
                <a:solidFill>
                  <a:srgbClr val="008000"/>
                </a:solidFill>
              </a:rPr>
              <a:t>скидання буфера на диск</a:t>
            </a:r>
          </a:p>
          <a:p>
            <a:r>
              <a:rPr lang="en-US" i="1" dirty="0" smtClean="0"/>
              <a:t>void </a:t>
            </a:r>
            <a:r>
              <a:rPr lang="en-US" i="1" dirty="0" err="1"/>
              <a:t>ostream</a:t>
            </a:r>
            <a:r>
              <a:rPr lang="en-US" i="1" dirty="0" smtClean="0"/>
              <a:t>::flush(</a:t>
            </a:r>
            <a:r>
              <a:rPr lang="en-US" i="1" dirty="0" err="1" smtClean="0"/>
              <a:t>ostream</a:t>
            </a:r>
            <a:r>
              <a:rPr lang="en-US" i="1" dirty="0" smtClean="0"/>
              <a:t>&amp;);</a:t>
            </a:r>
            <a:endParaRPr lang="uk-UA" i="1" dirty="0"/>
          </a:p>
        </p:txBody>
      </p:sp>
    </p:spTree>
    <p:extLst>
      <p:ext uri="{BB962C8B-B14F-4D97-AF65-F5344CB8AC3E}">
        <p14:creationId xmlns:p14="http://schemas.microsoft.com/office/powerpoint/2010/main" val="384849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Форматування виведення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cout</a:t>
            </a:r>
            <a:r>
              <a:rPr lang="uk-UA" i="1" dirty="0"/>
              <a:t>.</a:t>
            </a:r>
            <a:r>
              <a:rPr lang="en-US" i="1" dirty="0"/>
              <a:t>width</a:t>
            </a:r>
            <a:r>
              <a:rPr lang="uk-UA" i="1" dirty="0"/>
              <a:t>()</a:t>
            </a:r>
            <a:r>
              <a:rPr lang="uk-UA" dirty="0"/>
              <a:t> повертає поточну </a:t>
            </a:r>
            <a:r>
              <a:rPr lang="uk-UA" dirty="0" err="1"/>
              <a:t>всановлену</a:t>
            </a:r>
            <a:r>
              <a:rPr lang="uk-UA" dirty="0"/>
              <a:t> </a:t>
            </a:r>
            <a:r>
              <a:rPr lang="uk-UA" dirty="0" smtClean="0"/>
              <a:t>ширину</a:t>
            </a:r>
          </a:p>
          <a:p>
            <a:r>
              <a:rPr lang="en-US" i="1" dirty="0" err="1"/>
              <a:t>cout</a:t>
            </a:r>
            <a:r>
              <a:rPr lang="uk-UA" i="1" dirty="0"/>
              <a:t>.</a:t>
            </a:r>
            <a:r>
              <a:rPr lang="en-US" i="1" dirty="0"/>
              <a:t>width</a:t>
            </a:r>
            <a:r>
              <a:rPr lang="uk-UA" i="1" dirty="0"/>
              <a:t>(</a:t>
            </a:r>
            <a:r>
              <a:rPr lang="en-US" i="1" dirty="0" err="1"/>
              <a:t>anInt</a:t>
            </a:r>
            <a:r>
              <a:rPr lang="uk-UA" i="1" dirty="0"/>
              <a:t>)</a:t>
            </a:r>
            <a:r>
              <a:rPr lang="uk-UA" dirty="0"/>
              <a:t> встановлює ширину </a:t>
            </a:r>
            <a:r>
              <a:rPr lang="en-US" i="1" dirty="0" err="1"/>
              <a:t>anInt</a:t>
            </a:r>
            <a:r>
              <a:rPr lang="uk-UA" dirty="0"/>
              <a:t> символів для одного наступного </a:t>
            </a:r>
            <a:r>
              <a:rPr lang="uk-UA" dirty="0" smtClean="0"/>
              <a:t>виведення</a:t>
            </a:r>
          </a:p>
          <a:p>
            <a:r>
              <a:rPr lang="en-US" i="1" dirty="0" err="1"/>
              <a:t>cout</a:t>
            </a:r>
            <a:r>
              <a:rPr lang="ru-RU" i="1" dirty="0"/>
              <a:t>.</a:t>
            </a:r>
            <a:r>
              <a:rPr lang="en-US" i="1" dirty="0"/>
              <a:t>fill</a:t>
            </a:r>
            <a:r>
              <a:rPr lang="ru-RU" i="1" dirty="0"/>
              <a:t>(</a:t>
            </a:r>
            <a:r>
              <a:rPr lang="en-US" i="1" dirty="0" err="1"/>
              <a:t>aChar</a:t>
            </a:r>
            <a:r>
              <a:rPr lang="ru-RU" i="1" dirty="0" smtClean="0"/>
              <a:t>)</a:t>
            </a:r>
            <a:r>
              <a:rPr lang="uk-UA" dirty="0" smtClean="0"/>
              <a:t> встановлює символ-заповнювач до наступної зміни</a:t>
            </a:r>
          </a:p>
          <a:p>
            <a:r>
              <a:rPr lang="en-US" i="1" dirty="0" err="1"/>
              <a:t>cout</a:t>
            </a:r>
            <a:r>
              <a:rPr lang="uk-UA" i="1" dirty="0"/>
              <a:t>.</a:t>
            </a:r>
            <a:r>
              <a:rPr lang="en-US" i="1" dirty="0"/>
              <a:t>precision</a:t>
            </a:r>
            <a:r>
              <a:rPr lang="uk-UA" i="1" dirty="0"/>
              <a:t>(</a:t>
            </a:r>
            <a:r>
              <a:rPr lang="en-US" i="1" dirty="0" err="1"/>
              <a:t>numDigits</a:t>
            </a:r>
            <a:r>
              <a:rPr lang="uk-UA" i="1" dirty="0" smtClean="0"/>
              <a:t>)</a:t>
            </a:r>
            <a:r>
              <a:rPr lang="uk-UA" dirty="0" smtClean="0"/>
              <a:t> задає кількість </a:t>
            </a:r>
            <a:r>
              <a:rPr lang="uk-UA" dirty="0"/>
              <a:t>цифр після десяткової </a:t>
            </a:r>
            <a:r>
              <a:rPr lang="uk-UA" dirty="0" smtClean="0"/>
              <a:t>крапки до наступного задання</a:t>
            </a:r>
          </a:p>
          <a:p>
            <a:r>
              <a:rPr lang="en-US" i="1" dirty="0" err="1"/>
              <a:t>cout</a:t>
            </a:r>
            <a:r>
              <a:rPr lang="ru-RU" i="1" dirty="0"/>
              <a:t>.</a:t>
            </a:r>
            <a:r>
              <a:rPr lang="en-US" i="1" dirty="0" err="1"/>
              <a:t>setf</a:t>
            </a:r>
            <a:r>
              <a:rPr lang="ru-RU" i="1" dirty="0"/>
              <a:t>(</a:t>
            </a:r>
            <a:r>
              <a:rPr lang="en-US" i="1" dirty="0" err="1"/>
              <a:t>flagConst</a:t>
            </a:r>
            <a:r>
              <a:rPr lang="ru-RU" i="1" dirty="0" smtClean="0"/>
              <a:t>), </a:t>
            </a:r>
            <a:r>
              <a:rPr lang="en-US" i="1" dirty="0" err="1"/>
              <a:t>cout</a:t>
            </a:r>
            <a:r>
              <a:rPr lang="ru-RU" i="1" dirty="0"/>
              <a:t>.</a:t>
            </a:r>
            <a:r>
              <a:rPr lang="en-US" i="1" dirty="0" err="1"/>
              <a:t>setf</a:t>
            </a:r>
            <a:r>
              <a:rPr lang="ru-RU" i="1" dirty="0"/>
              <a:t>(</a:t>
            </a:r>
            <a:r>
              <a:rPr lang="en-US" i="1" dirty="0" err="1" smtClean="0"/>
              <a:t>flagConst</a:t>
            </a:r>
            <a:r>
              <a:rPr lang="en-US" i="1" dirty="0" smtClean="0"/>
              <a:t>, </a:t>
            </a:r>
            <a:r>
              <a:rPr lang="en-US" i="1" dirty="0" err="1" smtClean="0"/>
              <a:t>flagCat</a:t>
            </a:r>
            <a:r>
              <a:rPr lang="ru-RU" i="1" dirty="0" smtClean="0"/>
              <a:t>)</a:t>
            </a:r>
            <a:r>
              <a:rPr lang="uk-UA" dirty="0" smtClean="0"/>
              <a:t> – встановлення прапорців керування</a:t>
            </a:r>
          </a:p>
          <a:p>
            <a:r>
              <a:rPr lang="en-US" i="1" dirty="0" err="1" smtClean="0"/>
              <a:t>cout</a:t>
            </a:r>
            <a:r>
              <a:rPr lang="ru-RU" i="1" dirty="0" smtClean="0"/>
              <a:t>.</a:t>
            </a:r>
            <a:r>
              <a:rPr lang="en-US" i="1" dirty="0" err="1" smtClean="0"/>
              <a:t>unsetf</a:t>
            </a:r>
            <a:r>
              <a:rPr lang="uk-UA" i="1" dirty="0"/>
              <a:t>(</a:t>
            </a:r>
            <a:r>
              <a:rPr lang="en-US" i="1" dirty="0" err="1"/>
              <a:t>flagConst</a:t>
            </a:r>
            <a:r>
              <a:rPr lang="uk-UA" i="1" dirty="0" smtClean="0"/>
              <a:t>)</a:t>
            </a:r>
            <a:r>
              <a:rPr lang="uk-UA" dirty="0" smtClean="0"/>
              <a:t> – скасування встановлених прапорців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818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fmtflags</a:t>
            </a:r>
            <a:r>
              <a:rPr lang="en-US" i="1" dirty="0"/>
              <a:t> </a:t>
            </a:r>
            <a:r>
              <a:rPr lang="en-US" b="1" i="1" dirty="0" err="1"/>
              <a:t>setf</a:t>
            </a:r>
            <a:r>
              <a:rPr lang="uk-UA" i="1" dirty="0"/>
              <a:t>(</a:t>
            </a:r>
            <a:r>
              <a:rPr lang="en-US" i="1" dirty="0" err="1" smtClean="0"/>
              <a:t>fmtflags</a:t>
            </a:r>
            <a:r>
              <a:rPr lang="uk-UA" i="1" dirty="0" smtClean="0"/>
              <a:t>)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ios</a:t>
            </a:r>
            <a:r>
              <a:rPr lang="ru-RU" i="1" dirty="0"/>
              <a:t>_</a:t>
            </a:r>
            <a:r>
              <a:rPr lang="en-US" i="1" dirty="0"/>
              <a:t>base</a:t>
            </a:r>
            <a:r>
              <a:rPr lang="ru-RU" i="1" dirty="0"/>
              <a:t>::</a:t>
            </a:r>
            <a:r>
              <a:rPr lang="en-US" i="1" dirty="0" err="1"/>
              <a:t>boolalpha</a:t>
            </a:r>
            <a:r>
              <a:rPr lang="ru-RU" dirty="0"/>
              <a:t> – </a:t>
            </a:r>
            <a:r>
              <a:rPr lang="uk-UA" dirty="0"/>
              <a:t>друкувати значення типу </a:t>
            </a:r>
            <a:r>
              <a:rPr lang="en-US" dirty="0"/>
              <a:t>bool</a:t>
            </a:r>
            <a:r>
              <a:rPr lang="uk-UA" dirty="0"/>
              <a:t> словом, а не числом;</a:t>
            </a:r>
          </a:p>
          <a:p>
            <a:r>
              <a:rPr lang="en-US" i="1" dirty="0" err="1"/>
              <a:t>ios</a:t>
            </a:r>
            <a:r>
              <a:rPr lang="uk-UA" i="1" dirty="0"/>
              <a:t>_</a:t>
            </a:r>
            <a:r>
              <a:rPr lang="en-US" i="1" dirty="0"/>
              <a:t>base</a:t>
            </a:r>
            <a:r>
              <a:rPr lang="uk-UA" i="1" dirty="0"/>
              <a:t>::</a:t>
            </a:r>
            <a:r>
              <a:rPr lang="en-US" i="1" dirty="0" err="1"/>
              <a:t>showbase</a:t>
            </a:r>
            <a:r>
              <a:rPr lang="uk-UA" dirty="0"/>
              <a:t> – друкувати префікс, що відображає основу системи числення;</a:t>
            </a:r>
          </a:p>
          <a:p>
            <a:r>
              <a:rPr lang="en-US" i="1" dirty="0" err="1"/>
              <a:t>ios</a:t>
            </a:r>
            <a:r>
              <a:rPr lang="ru-RU" i="1" dirty="0"/>
              <a:t>_</a:t>
            </a:r>
            <a:r>
              <a:rPr lang="en-US" i="1" dirty="0"/>
              <a:t>base</a:t>
            </a:r>
            <a:r>
              <a:rPr lang="ru-RU" i="1" dirty="0"/>
              <a:t>::</a:t>
            </a:r>
            <a:r>
              <a:rPr lang="en-US" i="1" dirty="0" err="1"/>
              <a:t>showpoint</a:t>
            </a:r>
            <a:r>
              <a:rPr lang="ru-RU" dirty="0"/>
              <a:t> – </a:t>
            </a:r>
            <a:r>
              <a:rPr lang="uk-UA" dirty="0"/>
              <a:t>друкувати десяткову крапку для дійсних чисел;</a:t>
            </a:r>
          </a:p>
          <a:p>
            <a:r>
              <a:rPr lang="en-US" i="1" dirty="0" err="1"/>
              <a:t>ios</a:t>
            </a:r>
            <a:r>
              <a:rPr lang="uk-UA" i="1" dirty="0"/>
              <a:t>_</a:t>
            </a:r>
            <a:r>
              <a:rPr lang="en-US" i="1" dirty="0"/>
              <a:t>base</a:t>
            </a:r>
            <a:r>
              <a:rPr lang="uk-UA" i="1" dirty="0"/>
              <a:t>::</a:t>
            </a:r>
            <a:r>
              <a:rPr lang="en-US" i="1" dirty="0"/>
              <a:t>uppercase</a:t>
            </a:r>
            <a:r>
              <a:rPr lang="uk-UA" dirty="0"/>
              <a:t> – друкувати великі букви для </a:t>
            </a:r>
            <a:r>
              <a:rPr lang="uk-UA" dirty="0" err="1"/>
              <a:t>шістнадцяткових</a:t>
            </a:r>
            <a:r>
              <a:rPr lang="uk-UA" dirty="0"/>
              <a:t> і дійсних;</a:t>
            </a:r>
          </a:p>
          <a:p>
            <a:r>
              <a:rPr lang="en-US" i="1" dirty="0" err="1"/>
              <a:t>ios</a:t>
            </a:r>
            <a:r>
              <a:rPr lang="ru-RU" i="1" dirty="0"/>
              <a:t>_</a:t>
            </a:r>
            <a:r>
              <a:rPr lang="en-US" i="1" dirty="0"/>
              <a:t>base</a:t>
            </a:r>
            <a:r>
              <a:rPr lang="ru-RU" i="1" dirty="0"/>
              <a:t>::</a:t>
            </a:r>
            <a:r>
              <a:rPr lang="en-US" i="1" dirty="0" err="1"/>
              <a:t>showpos</a:t>
            </a:r>
            <a:r>
              <a:rPr lang="ru-RU" dirty="0"/>
              <a:t> – </a:t>
            </a:r>
            <a:r>
              <a:rPr lang="uk-UA" dirty="0"/>
              <a:t>друкувати знак + перед </a:t>
            </a:r>
            <a:r>
              <a:rPr lang="uk-UA" dirty="0" err="1"/>
              <a:t>додатніми</a:t>
            </a:r>
            <a:r>
              <a:rPr lang="uk-UA" dirty="0"/>
              <a:t> числами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663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/>
          <a:lstStyle/>
          <a:p>
            <a:r>
              <a:rPr lang="en-US" i="1" dirty="0" err="1"/>
              <a:t>fmtflags</a:t>
            </a:r>
            <a:r>
              <a:rPr lang="en-US" i="1" dirty="0"/>
              <a:t> </a:t>
            </a:r>
            <a:r>
              <a:rPr lang="en-US" b="1" i="1" dirty="0" err="1"/>
              <a:t>setf</a:t>
            </a:r>
            <a:r>
              <a:rPr lang="uk-UA" i="1" dirty="0"/>
              <a:t>(</a:t>
            </a:r>
            <a:r>
              <a:rPr lang="en-US" i="1" dirty="0" err="1"/>
              <a:t>fmtflags</a:t>
            </a:r>
            <a:r>
              <a:rPr lang="uk-UA" i="1" dirty="0"/>
              <a:t>, </a:t>
            </a:r>
            <a:r>
              <a:rPr lang="en-US" i="1" dirty="0" err="1"/>
              <a:t>fmtflags</a:t>
            </a:r>
            <a:r>
              <a:rPr lang="uk-UA" i="1" dirty="0"/>
              <a:t>)</a:t>
            </a:r>
            <a:endParaRPr lang="uk-UA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72661"/>
              </p:ext>
            </p:extLst>
          </p:nvPr>
        </p:nvGraphicFramePr>
        <p:xfrm>
          <a:off x="445294" y="1390647"/>
          <a:ext cx="11301412" cy="48371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642666"/>
                <a:gridCol w="3013156"/>
                <a:gridCol w="2917485"/>
                <a:gridCol w="2728105"/>
              </a:tblGrid>
              <a:tr h="45537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800" b="0" dirty="0">
                          <a:effectLst/>
                        </a:rPr>
                        <a:t>перший аргумент</a:t>
                      </a:r>
                      <a:endParaRPr lang="uk-UA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800" b="0" dirty="0">
                          <a:effectLst/>
                        </a:rPr>
                        <a:t>другий аргумент</a:t>
                      </a:r>
                      <a:endParaRPr lang="uk-UA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4553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ios_base::dec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десяткова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ios_base::basefield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встановити основу системи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числення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 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53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ios_base::oct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вісімкова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uk-U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uk-U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2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ios_base::hex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шістнадцяткова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uk-U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uk-U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53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ios_base::fixed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фіксована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ios_base::floatfield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формат </a:t>
                      </a:r>
                      <a:r>
                        <a:rPr lang="uk-UA" sz="2400" dirty="0" smtClean="0">
                          <a:effectLst/>
                        </a:rPr>
                        <a:t>відображення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десяткової крапки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1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ios_base::scientific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плаваюча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uk-U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uk-U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53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ios_base::left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до лівого краю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ios_base::adjustfield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встановити спосіб </a:t>
                      </a:r>
                      <a:r>
                        <a:rPr lang="uk-UA" sz="2400" dirty="0" smtClean="0">
                          <a:effectLst/>
                        </a:rPr>
                        <a:t>вирівнювання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 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53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ios_base::right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до правого краю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uk-U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uk-U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07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ios_base::internal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знак, префікс ліворуч, число – праворуч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uk-U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uk-U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2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28625"/>
            <a:ext cx="10515600" cy="1757363"/>
          </a:xfrm>
        </p:spPr>
        <p:txBody>
          <a:bodyPr>
            <a:normAutofit fontScale="90000"/>
          </a:bodyPr>
          <a:lstStyle/>
          <a:p>
            <a:r>
              <a:rPr lang="uk-UA" dirty="0"/>
              <a:t>надрукувати </a:t>
            </a:r>
            <a:r>
              <a:rPr lang="en-US" i="1" dirty="0"/>
              <a:t>double x</a:t>
            </a:r>
            <a:r>
              <a:rPr lang="uk-UA" dirty="0"/>
              <a:t> в полі шириною 10 знаків з чотирма знаками після коми, крапкою і знаком +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2643188"/>
            <a:ext cx="10515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err="1">
                <a:solidFill>
                  <a:srgbClr val="0033CC"/>
                </a:solidFill>
              </a:rPr>
              <a:t>double</a:t>
            </a:r>
            <a:r>
              <a:rPr lang="uk-UA" dirty="0"/>
              <a:t> </a:t>
            </a:r>
            <a:r>
              <a:rPr lang="uk-UA" dirty="0" smtClean="0"/>
              <a:t>x = 7.5</a:t>
            </a:r>
            <a:r>
              <a:rPr lang="uk-UA" dirty="0"/>
              <a:t>;</a:t>
            </a:r>
          </a:p>
          <a:p>
            <a:pPr marL="0" indent="0">
              <a:buNone/>
            </a:pPr>
            <a:r>
              <a:rPr lang="uk-UA" dirty="0" err="1" smtClean="0"/>
              <a:t>cout.setf</a:t>
            </a:r>
            <a:r>
              <a:rPr lang="uk-UA" dirty="0" smtClean="0"/>
              <a:t>(</a:t>
            </a:r>
            <a:r>
              <a:rPr lang="uk-UA" dirty="0" err="1">
                <a:solidFill>
                  <a:srgbClr val="0070C0"/>
                </a:solidFill>
              </a:rPr>
              <a:t>ios_base</a:t>
            </a:r>
            <a:r>
              <a:rPr lang="uk-UA" dirty="0"/>
              <a:t>::</a:t>
            </a:r>
            <a:r>
              <a:rPr lang="uk-UA" dirty="0" err="1"/>
              <a:t>showpoint</a:t>
            </a:r>
            <a:r>
              <a:rPr lang="uk-UA" dirty="0"/>
              <a:t> | </a:t>
            </a:r>
            <a:r>
              <a:rPr lang="uk-UA" dirty="0" err="1">
                <a:solidFill>
                  <a:srgbClr val="0070C0"/>
                </a:solidFill>
              </a:rPr>
              <a:t>ios_base</a:t>
            </a:r>
            <a:r>
              <a:rPr lang="uk-UA" dirty="0"/>
              <a:t>::</a:t>
            </a:r>
            <a:r>
              <a:rPr lang="uk-UA" dirty="0" err="1"/>
              <a:t>showpos</a:t>
            </a:r>
            <a:r>
              <a:rPr lang="uk-UA" dirty="0"/>
              <a:t>);</a:t>
            </a:r>
          </a:p>
          <a:p>
            <a:pPr marL="0" indent="0">
              <a:buNone/>
            </a:pPr>
            <a:r>
              <a:rPr lang="uk-UA" dirty="0" err="1" smtClean="0"/>
              <a:t>cout.setf</a:t>
            </a:r>
            <a:r>
              <a:rPr lang="uk-UA" dirty="0" smtClean="0"/>
              <a:t>(</a:t>
            </a:r>
            <a:r>
              <a:rPr lang="uk-UA" dirty="0" err="1" smtClean="0">
                <a:solidFill>
                  <a:srgbClr val="0070C0"/>
                </a:solidFill>
              </a:rPr>
              <a:t>ios_base</a:t>
            </a:r>
            <a:r>
              <a:rPr lang="uk-UA" dirty="0"/>
              <a:t>::</a:t>
            </a:r>
            <a:r>
              <a:rPr lang="uk-UA" dirty="0" err="1"/>
              <a:t>fixed</a:t>
            </a:r>
            <a:r>
              <a:rPr lang="uk-UA" dirty="0"/>
              <a:t>, </a:t>
            </a:r>
            <a:r>
              <a:rPr lang="uk-UA" dirty="0" err="1">
                <a:solidFill>
                  <a:srgbClr val="0070C0"/>
                </a:solidFill>
              </a:rPr>
              <a:t>ios_base</a:t>
            </a:r>
            <a:r>
              <a:rPr lang="uk-UA" dirty="0"/>
              <a:t>::</a:t>
            </a:r>
            <a:r>
              <a:rPr lang="uk-UA" dirty="0" err="1"/>
              <a:t>floatfield</a:t>
            </a:r>
            <a:r>
              <a:rPr lang="uk-UA" dirty="0"/>
              <a:t>);</a:t>
            </a:r>
          </a:p>
          <a:p>
            <a:pPr marL="0" indent="0">
              <a:buNone/>
            </a:pPr>
            <a:r>
              <a:rPr lang="uk-UA" dirty="0" err="1" smtClean="0"/>
              <a:t>cout.precision</a:t>
            </a:r>
            <a:r>
              <a:rPr lang="uk-UA" dirty="0" smtClean="0"/>
              <a:t>(4</a:t>
            </a:r>
            <a:r>
              <a:rPr lang="uk-UA" dirty="0"/>
              <a:t>); </a:t>
            </a:r>
            <a:r>
              <a:rPr lang="uk-UA" dirty="0" err="1"/>
              <a:t>cout.width</a:t>
            </a:r>
            <a:r>
              <a:rPr lang="uk-UA" dirty="0"/>
              <a:t>(10</a:t>
            </a:r>
            <a:r>
              <a:rPr lang="uk-UA" dirty="0" smtClean="0"/>
              <a:t>);</a:t>
            </a:r>
          </a:p>
          <a:p>
            <a:pPr marL="0" indent="0">
              <a:buNone/>
            </a:pPr>
            <a:r>
              <a:rPr lang="uk-UA" dirty="0" err="1" smtClean="0"/>
              <a:t>cout</a:t>
            </a:r>
            <a:r>
              <a:rPr lang="uk-UA" dirty="0" smtClean="0"/>
              <a:t> &lt;&lt; x &lt;&lt; </a:t>
            </a:r>
            <a:r>
              <a:rPr lang="uk-UA" dirty="0" smtClean="0">
                <a:solidFill>
                  <a:srgbClr val="CC0000"/>
                </a:solidFill>
              </a:rPr>
              <a:t>'\</a:t>
            </a:r>
            <a:r>
              <a:rPr lang="uk-UA" dirty="0">
                <a:solidFill>
                  <a:srgbClr val="CC0000"/>
                </a:solidFill>
              </a:rPr>
              <a:t>n'</a:t>
            </a:r>
            <a:r>
              <a:rPr lang="uk-UA" dirty="0"/>
              <a:t>;</a:t>
            </a:r>
          </a:p>
          <a:p>
            <a:pPr marL="0" indent="0">
              <a:buNone/>
            </a:pPr>
            <a:r>
              <a:rPr lang="uk-UA" dirty="0">
                <a:solidFill>
                  <a:srgbClr val="008000"/>
                </a:solidFill>
              </a:rPr>
              <a:t>// отримано на екрані:</a:t>
            </a:r>
          </a:p>
          <a:p>
            <a:pPr marL="0" indent="0">
              <a:buNone/>
            </a:pPr>
            <a:r>
              <a:rPr lang="uk-UA" b="1" dirty="0"/>
              <a:t>   +7.5000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3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14E44D7845C3241A2E44E8A5A3FC17A" ma:contentTypeVersion="2" ma:contentTypeDescription="Создание документа." ma:contentTypeScope="" ma:versionID="ac660efeffdc53385eeaf9a4f8170efe">
  <xsd:schema xmlns:xsd="http://www.w3.org/2001/XMLSchema" xmlns:xs="http://www.w3.org/2001/XMLSchema" xmlns:p="http://schemas.microsoft.com/office/2006/metadata/properties" xmlns:ns2="25d737a7-c131-4a45-b9e4-5da3437502eb" targetNamespace="http://schemas.microsoft.com/office/2006/metadata/properties" ma:root="true" ma:fieldsID="c13a9e0a9fa588a9c2793f61d1941653" ns2:_="">
    <xsd:import namespace="25d737a7-c131-4a45-b9e4-5da3437502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737a7-c131-4a45-b9e4-5da343750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159496-1ACA-4439-9D81-46186C85082B}"/>
</file>

<file path=customXml/itemProps2.xml><?xml version="1.0" encoding="utf-8"?>
<ds:datastoreItem xmlns:ds="http://schemas.openxmlformats.org/officeDocument/2006/customXml" ds:itemID="{38AFA9BC-5558-4E9C-A141-425791089ECA}"/>
</file>

<file path=customXml/itemProps3.xml><?xml version="1.0" encoding="utf-8"?>
<ds:datastoreItem xmlns:ds="http://schemas.openxmlformats.org/officeDocument/2006/customXml" ds:itemID="{43B9DFB4-7441-4C56-AB2D-12A92E6C4652}"/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1049</Words>
  <Application>Microsoft Office PowerPoint</Application>
  <PresentationFormat>Широкий екран</PresentationFormat>
  <Paragraphs>247</Paragraphs>
  <Slides>22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Times New Roman</vt:lpstr>
      <vt:lpstr>Тема Office</vt:lpstr>
      <vt:lpstr>Використання файлів</vt:lpstr>
      <vt:lpstr>Що таке файл?</vt:lpstr>
      <vt:lpstr>Взаємодія програми з файлами</vt:lpstr>
      <vt:lpstr>#include &lt;iostream&gt;</vt:lpstr>
      <vt:lpstr>Виведення</vt:lpstr>
      <vt:lpstr>Форматування виведення</vt:lpstr>
      <vt:lpstr>fmtflags setf(fmtflags)</vt:lpstr>
      <vt:lpstr>fmtflags setf(fmtflags, fmtflags)</vt:lpstr>
      <vt:lpstr>надрукувати double x в полі шириною 10 знаків з чотирма знаками після коми, крапкою і знаком +</vt:lpstr>
      <vt:lpstr>Використання маніпуляторів</vt:lpstr>
      <vt:lpstr>Уведення</vt:lpstr>
      <vt:lpstr>Методи класу istream</vt:lpstr>
      <vt:lpstr>Схема запису даних до файла</vt:lpstr>
      <vt:lpstr>Схема читання даних з файла</vt:lpstr>
      <vt:lpstr>Ще про читання з файла</vt:lpstr>
      <vt:lpstr>Режими використання файла </vt:lpstr>
      <vt:lpstr>Використання двійкових файлів</vt:lpstr>
      <vt:lpstr>Обмін двійковими даними між програмами</vt:lpstr>
      <vt:lpstr>С++ програма табулювання функції</vt:lpstr>
      <vt:lpstr>Pascal програма побудови таблиці</vt:lpstr>
      <vt:lpstr>Результати виведення</vt:lpstr>
      <vt:lpstr>Керування вказівником файла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Використання файлів</dc:title>
  <dc:creator>Admin</dc:creator>
  <cp:lastModifiedBy>Serg</cp:lastModifiedBy>
  <cp:revision>24</cp:revision>
  <dcterms:created xsi:type="dcterms:W3CDTF">2017-12-14T20:29:17Z</dcterms:created>
  <dcterms:modified xsi:type="dcterms:W3CDTF">2020-11-17T18:53:58Z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0x010100A14E44D7845C3241A2E44E8A5A3FC17A</vt:lpwstr>
  </property>
</Properties>
</file>