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8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4" r:id="rId9"/>
    <p:sldId id="262" r:id="rId10"/>
    <p:sldId id="265" r:id="rId11"/>
    <p:sldId id="266" r:id="rId12"/>
    <p:sldId id="267" r:id="rId13"/>
    <p:sldId id="268" r:id="rId14"/>
    <p:sldId id="270" r:id="rId15"/>
    <p:sldId id="271" r:id="rId16"/>
    <p:sldId id="273" r:id="rId17"/>
    <p:sldId id="274" r:id="rId18"/>
    <p:sldId id="272" r:id="rId19"/>
    <p:sldId id="275" r:id="rId20"/>
    <p:sldId id="277" r:id="rId21"/>
    <p:sldId id="278" r:id="rId22"/>
    <p:sldId id="276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000099"/>
    <a:srgbClr val="008000"/>
    <a:srgbClr val="009999"/>
    <a:srgbClr val="0000FF"/>
    <a:srgbClr val="3399FF"/>
    <a:srgbClr val="003366"/>
    <a:srgbClr val="99FF99"/>
    <a:srgbClr val="66FF66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Без стилю та сітки таблиці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Світлий стиль 2 –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 smtClean="0"/>
              <a:t>Зразок підзаголовка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10/15/2020</a:t>
            </a:fld>
            <a:endParaRPr lang="en-US" dirty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487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10/15/2020</a:t>
            </a:fld>
            <a:endParaRPr lang="en-US" dirty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78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10/15/2020</a:t>
            </a:fld>
            <a:endParaRPr lang="en-US" dirty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120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10/15/2020</a:t>
            </a:fld>
            <a:endParaRPr lang="en-US" dirty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978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10/15/2020</a:t>
            </a:fld>
            <a:endParaRPr lang="en-US" dirty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049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10/15/2020</a:t>
            </a:fld>
            <a:endParaRPr lang="en-US" dirty="0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7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10/15/2020</a:t>
            </a:fld>
            <a:endParaRPr lang="en-US" dirty="0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043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10/15/2020</a:t>
            </a:fld>
            <a:endParaRPr lang="en-US" dirty="0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536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10/15/2020</a:t>
            </a:fld>
            <a:endParaRPr lang="en-US" dirty="0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158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10/15/2020</a:t>
            </a:fld>
            <a:endParaRPr lang="en-US" dirty="0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275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10/15/2020</a:t>
            </a:fld>
            <a:endParaRPr lang="en-US" dirty="0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882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10/15/2020</a:t>
            </a:fld>
            <a:endParaRPr lang="en-US" dirty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407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Лекція </a:t>
            </a:r>
            <a:r>
              <a:rPr lang="en-US" dirty="0" smtClean="0"/>
              <a:t>5</a:t>
            </a:r>
            <a:r>
              <a:rPr lang="uk-UA" dirty="0" smtClean="0"/>
              <a:t>. Програмування</a:t>
            </a:r>
            <a:endParaRPr lang="uk-UA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i="1" dirty="0" smtClean="0"/>
              <a:t>Вказівники: призначення, оголошення, ініціалізація</a:t>
            </a:r>
          </a:p>
          <a:p>
            <a:r>
              <a:rPr lang="uk-UA" i="1" dirty="0" smtClean="0"/>
              <a:t>Динамічні змінні простих типів. Динамічні масиви</a:t>
            </a:r>
          </a:p>
          <a:p>
            <a:r>
              <a:rPr lang="uk-UA" i="1" dirty="0" smtClean="0"/>
              <a:t>Лінійний однозв'язний список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8099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Динамічний масив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838200" y="1786988"/>
            <a:ext cx="10515600" cy="4351338"/>
          </a:xfrm>
        </p:spPr>
        <p:txBody>
          <a:bodyPr/>
          <a:lstStyle/>
          <a:p>
            <a:r>
              <a:rPr lang="uk-UA" dirty="0" smtClean="0"/>
              <a:t>Одновимірний масив, розмір якого стає відомим під час виконання програми, створюють оператором </a:t>
            </a:r>
            <a:r>
              <a:rPr lang="en-US" i="1" dirty="0" smtClean="0"/>
              <a:t>new[]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ru-RU" sz="20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</a:t>
            </a:r>
            <a:r>
              <a:rPr lang="ru-RU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        </a:t>
            </a:r>
            <a:r>
              <a:rPr lang="ru-RU" sz="20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uk-UA" sz="20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кількість елементів масиву – натуральне число</a:t>
            </a:r>
            <a:endParaRPr lang="en-US" sz="2000" dirty="0" smtClean="0"/>
          </a:p>
          <a:p>
            <a:pPr marL="457200" lvl="1" indent="0">
              <a:buNone/>
            </a:pPr>
            <a:r>
              <a:rPr lang="en-US" sz="20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"Enter the array size: "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20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cin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n;</a:t>
            </a:r>
            <a:endParaRPr lang="en-US" sz="2000" dirty="0" smtClean="0"/>
          </a:p>
          <a:p>
            <a:pPr marL="457200" lvl="1" indent="0">
              <a:buNone/>
            </a:pPr>
            <a:r>
              <a:rPr lang="en-US" sz="2000" dirty="0">
                <a:solidFill>
                  <a:srgbClr val="0033C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 P = </a:t>
            </a:r>
            <a:r>
              <a:rPr lang="en-US" sz="2000" dirty="0">
                <a:solidFill>
                  <a:srgbClr val="0033C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 double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[n];    </a:t>
            </a:r>
            <a:r>
              <a:rPr lang="uk-UA" sz="2000" dirty="0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uk-UA" sz="20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оголосили вказівник і створили </a:t>
            </a:r>
            <a:r>
              <a:rPr lang="uk-UA" sz="2000" dirty="0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масив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uk-UA" dirty="0" smtClean="0"/>
              <a:t>Коли масив більше не потрібен, його пам’ять звільняють оператором </a:t>
            </a:r>
            <a:r>
              <a:rPr lang="en-US" i="1" dirty="0" smtClean="0"/>
              <a:t>delete[]</a:t>
            </a:r>
            <a:endParaRPr lang="en-US" dirty="0" smtClean="0"/>
          </a:p>
          <a:p>
            <a:pPr marL="457200" lvl="1" indent="0">
              <a:buNone/>
            </a:pPr>
            <a:r>
              <a:rPr lang="uk-UA" sz="2000" dirty="0" err="1" smtClean="0">
                <a:solidFill>
                  <a:srgbClr val="0033C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delete</a:t>
            </a:r>
            <a:r>
              <a:rPr lang="ru-RU" sz="20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[] </a:t>
            </a:r>
            <a:r>
              <a:rPr lang="uk-UA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20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457200" lvl="1" indent="0">
              <a:buNone/>
            </a:pPr>
            <a:endParaRPr lang="ru-RU" sz="2000" dirty="0" smtClean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k-UA" dirty="0" smtClean="0"/>
              <a:t>Динамічний масив використовують так само, як звичайний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10603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Зв’язок між масивом і вказівником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17586"/>
          </a:xfrm>
        </p:spPr>
        <p:txBody>
          <a:bodyPr>
            <a:normAutofit fontScale="92500"/>
          </a:bodyPr>
          <a:lstStyle/>
          <a:p>
            <a:r>
              <a:rPr lang="uk-UA" sz="3000" dirty="0" smtClean="0"/>
              <a:t>Програма</a:t>
            </a:r>
          </a:p>
          <a:p>
            <a:pPr marL="457200" lvl="1" indent="0">
              <a:buNone/>
            </a:pPr>
            <a:r>
              <a:rPr lang="en-US" sz="2200" dirty="0" err="1">
                <a:solidFill>
                  <a:srgbClr val="0033C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ru-RU" sz="2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[5] = {1,3,0,-1,-5};         </a:t>
            </a:r>
            <a:r>
              <a:rPr lang="uk-UA" sz="22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звичайним чином визначили масив</a:t>
            </a:r>
            <a:endParaRPr lang="uk-UA" sz="2200" dirty="0"/>
          </a:p>
          <a:p>
            <a:pPr marL="457200" lvl="1" indent="0">
              <a:buNone/>
            </a:pPr>
            <a:r>
              <a:rPr lang="en-US" sz="2200" dirty="0" err="1">
                <a:solidFill>
                  <a:srgbClr val="0033C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ru-RU" sz="2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 </a:t>
            </a:r>
            <a:r>
              <a:rPr lang="en-US" sz="2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ru-RU" sz="2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2200" dirty="0">
                <a:solidFill>
                  <a:srgbClr val="0033C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 </a:t>
            </a:r>
            <a:r>
              <a:rPr lang="en-US" sz="2200" dirty="0" err="1">
                <a:solidFill>
                  <a:srgbClr val="0033C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ru-RU" sz="2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[5];  </a:t>
            </a:r>
            <a:r>
              <a:rPr lang="uk-UA" sz="22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створили динамічний масив такого ж розміру</a:t>
            </a:r>
            <a:endParaRPr lang="uk-UA" sz="2200" dirty="0" smtClean="0"/>
          </a:p>
          <a:p>
            <a:pPr marL="457200" lvl="1" indent="0">
              <a:buNone/>
            </a:pPr>
            <a:r>
              <a:rPr lang="en-US" sz="2200" dirty="0" err="1">
                <a:solidFill>
                  <a:srgbClr val="0033C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ru-RU" sz="2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 </a:t>
            </a:r>
            <a:r>
              <a:rPr lang="en-US" sz="2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ru-RU" sz="2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2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sz="2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uk-UA" sz="22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спорідненість: вказівник на ціле – майже масив </a:t>
            </a:r>
            <a:r>
              <a:rPr lang="uk-UA" sz="2200" dirty="0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цілих</a:t>
            </a:r>
          </a:p>
          <a:p>
            <a:pPr marL="457200" lvl="1" indent="0">
              <a:buNone/>
            </a:pPr>
            <a:endParaRPr lang="uk-UA" sz="2200" dirty="0"/>
          </a:p>
          <a:p>
            <a:r>
              <a:rPr lang="uk-UA" sz="3000" dirty="0" smtClean="0"/>
              <a:t>Структура пам'яті</a:t>
            </a:r>
            <a:endParaRPr lang="uk-UA" sz="3000" dirty="0"/>
          </a:p>
        </p:txBody>
      </p:sp>
      <p:grpSp>
        <p:nvGrpSpPr>
          <p:cNvPr id="5" name="Полотно 1"/>
          <p:cNvGrpSpPr/>
          <p:nvPr/>
        </p:nvGrpSpPr>
        <p:grpSpPr>
          <a:xfrm>
            <a:off x="838200" y="4249151"/>
            <a:ext cx="10515600" cy="1688010"/>
            <a:chOff x="0" y="0"/>
            <a:chExt cx="6366510" cy="1064260"/>
          </a:xfrm>
        </p:grpSpPr>
        <p:sp>
          <p:nvSpPr>
            <p:cNvPr id="6" name="Прямокутник 5"/>
            <p:cNvSpPr/>
            <p:nvPr/>
          </p:nvSpPr>
          <p:spPr>
            <a:xfrm>
              <a:off x="0" y="0"/>
              <a:ext cx="6366510" cy="1064260"/>
            </a:xfrm>
            <a:prstGeom prst="rect">
              <a:avLst/>
            </a:prstGeom>
          </p:spPr>
        </p:sp>
        <p:sp>
          <p:nvSpPr>
            <p:cNvPr id="7" name="Прямокутник 6"/>
            <p:cNvSpPr/>
            <p:nvPr/>
          </p:nvSpPr>
          <p:spPr>
            <a:xfrm>
              <a:off x="2895703" y="128632"/>
              <a:ext cx="3330054" cy="627797"/>
            </a:xfrm>
            <a:prstGeom prst="rect">
              <a:avLst/>
            </a:prstGeom>
            <a:noFill/>
            <a:ln w="6350"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spcAft>
                  <a:spcPts val="0"/>
                </a:spcAft>
              </a:pPr>
              <a:r>
                <a:rPr lang="en-US"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heap</a:t>
              </a:r>
              <a:endParaRPr lang="uk-UA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Прямокутник 7"/>
            <p:cNvSpPr/>
            <p:nvPr/>
          </p:nvSpPr>
          <p:spPr>
            <a:xfrm>
              <a:off x="958273" y="339879"/>
              <a:ext cx="313690" cy="183515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29845" algn="r">
                <a:spcAft>
                  <a:spcPts val="0"/>
                </a:spcAft>
              </a:pPr>
              <a:r>
                <a:rPr lang="en-US"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endParaRPr lang="uk-UA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Поле 15"/>
            <p:cNvSpPr txBox="1"/>
            <p:nvPr/>
          </p:nvSpPr>
          <p:spPr>
            <a:xfrm>
              <a:off x="862327" y="114454"/>
              <a:ext cx="1696629" cy="21082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uk-UA" dirty="0" smtClean="0">
                  <a:effectLst/>
                  <a:latin typeface="Consolas" panose="020B0609020204030204" pitchFamily="49" charset="0"/>
                  <a:ea typeface="Calibri" panose="020F0502020204030204" pitchFamily="34" charset="0"/>
                </a:rPr>
                <a:t> </a:t>
              </a:r>
              <a:r>
                <a:rPr lang="en-US" dirty="0" smtClean="0">
                  <a:effectLst/>
                  <a:latin typeface="Consolas" panose="020B0609020204030204" pitchFamily="49" charset="0"/>
                  <a:ea typeface="Calibri" panose="020F0502020204030204" pitchFamily="34" charset="0"/>
                </a:rPr>
                <a:t>0   </a:t>
              </a:r>
              <a:r>
                <a:rPr lang="uk-UA" dirty="0">
                  <a:effectLst/>
                  <a:latin typeface="Consolas" panose="020B0609020204030204" pitchFamily="49" charset="0"/>
                  <a:ea typeface="Calibri" panose="020F0502020204030204" pitchFamily="34" charset="0"/>
                </a:rPr>
                <a:t>1   2   3   4</a:t>
              </a:r>
              <a:endPara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" name="Прямокутник 9"/>
            <p:cNvSpPr/>
            <p:nvPr/>
          </p:nvSpPr>
          <p:spPr>
            <a:xfrm>
              <a:off x="1271897" y="339879"/>
              <a:ext cx="313055" cy="183515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27305" algn="r">
                <a:spcAft>
                  <a:spcPts val="0"/>
                </a:spcAft>
              </a:pPr>
              <a:r>
                <a:rPr lang="en-US">
                  <a:effectLst/>
                  <a:latin typeface="Consolas" panose="020B0609020204030204" pitchFamily="49" charset="0"/>
                  <a:ea typeface="Calibri" panose="020F0502020204030204" pitchFamily="34" charset="0"/>
                </a:rPr>
                <a:t>3</a:t>
              </a:r>
              <a:endParaRPr lang="uk-UA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" name="Прямокутник 10"/>
            <p:cNvSpPr/>
            <p:nvPr/>
          </p:nvSpPr>
          <p:spPr>
            <a:xfrm>
              <a:off x="1585659" y="339879"/>
              <a:ext cx="313055" cy="183515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27305" algn="r">
                <a:spcAft>
                  <a:spcPts val="0"/>
                </a:spcAft>
              </a:pPr>
              <a:r>
                <a:rPr lang="en-US">
                  <a:effectLst/>
                  <a:latin typeface="Consolas" panose="020B0609020204030204" pitchFamily="49" charset="0"/>
                  <a:ea typeface="Calibri" panose="020F0502020204030204" pitchFamily="34" charset="0"/>
                </a:rPr>
                <a:t>0</a:t>
              </a:r>
              <a:endParaRPr lang="uk-UA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" name="Прямокутник 11"/>
            <p:cNvSpPr/>
            <p:nvPr/>
          </p:nvSpPr>
          <p:spPr>
            <a:xfrm>
              <a:off x="4090443" y="448909"/>
              <a:ext cx="313055" cy="183515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/>
            </a:p>
          </p:txBody>
        </p:sp>
        <p:sp>
          <p:nvSpPr>
            <p:cNvPr id="13" name="Прямокутник 12"/>
            <p:cNvSpPr/>
            <p:nvPr/>
          </p:nvSpPr>
          <p:spPr>
            <a:xfrm>
              <a:off x="4404133" y="451923"/>
              <a:ext cx="313055" cy="183515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/>
            </a:p>
          </p:txBody>
        </p:sp>
        <p:sp>
          <p:nvSpPr>
            <p:cNvPr id="14" name="Прямокутник 13"/>
            <p:cNvSpPr/>
            <p:nvPr/>
          </p:nvSpPr>
          <p:spPr>
            <a:xfrm>
              <a:off x="3148738" y="453193"/>
              <a:ext cx="313055" cy="183515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spcAft>
                  <a:spcPts val="0"/>
                </a:spcAft>
              </a:pPr>
              <a:r>
                <a:rPr lang="uk-UA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5" name="Прямокутник 14"/>
            <p:cNvSpPr/>
            <p:nvPr/>
          </p:nvSpPr>
          <p:spPr>
            <a:xfrm>
              <a:off x="3462428" y="448909"/>
              <a:ext cx="313055" cy="183515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/>
            </a:p>
          </p:txBody>
        </p:sp>
        <p:sp>
          <p:nvSpPr>
            <p:cNvPr id="16" name="Поле 15"/>
            <p:cNvSpPr txBox="1"/>
            <p:nvPr/>
          </p:nvSpPr>
          <p:spPr>
            <a:xfrm>
              <a:off x="3052853" y="227768"/>
              <a:ext cx="1696085" cy="21082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uk-UA" dirty="0" smtClean="0">
                  <a:effectLst/>
                  <a:latin typeface="Consolas" panose="020B0609020204030204" pitchFamily="49" charset="0"/>
                  <a:ea typeface="Calibri" panose="020F0502020204030204" pitchFamily="34" charset="0"/>
                </a:rPr>
                <a:t> </a:t>
              </a:r>
              <a:r>
                <a:rPr lang="en-US" dirty="0" smtClean="0">
                  <a:effectLst/>
                  <a:latin typeface="Consolas" panose="020B0609020204030204" pitchFamily="49" charset="0"/>
                  <a:ea typeface="Calibri" panose="020F0502020204030204" pitchFamily="34" charset="0"/>
                </a:rPr>
                <a:t>0   </a:t>
              </a:r>
              <a:r>
                <a:rPr lang="uk-UA" dirty="0">
                  <a:effectLst/>
                  <a:latin typeface="Consolas" panose="020B0609020204030204" pitchFamily="49" charset="0"/>
                  <a:ea typeface="Calibri" panose="020F0502020204030204" pitchFamily="34" charset="0"/>
                </a:rPr>
                <a:t>1   2   3   4</a:t>
              </a:r>
              <a:endPara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7" name="Прямокутник 16"/>
            <p:cNvSpPr/>
            <p:nvPr/>
          </p:nvSpPr>
          <p:spPr>
            <a:xfrm>
              <a:off x="3776118" y="453193"/>
              <a:ext cx="313055" cy="183515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/>
            </a:p>
          </p:txBody>
        </p:sp>
        <p:sp>
          <p:nvSpPr>
            <p:cNvPr id="18" name="Прямокутник 17"/>
            <p:cNvSpPr/>
            <p:nvPr/>
          </p:nvSpPr>
          <p:spPr>
            <a:xfrm>
              <a:off x="1899619" y="342751"/>
              <a:ext cx="313055" cy="183515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27305" algn="r">
                <a:spcAft>
                  <a:spcPts val="0"/>
                </a:spcAft>
              </a:pPr>
              <a:r>
                <a:rPr lang="en-US" dirty="0">
                  <a:effectLst/>
                  <a:latin typeface="Consolas" panose="020B0609020204030204" pitchFamily="49" charset="0"/>
                  <a:ea typeface="Calibri" panose="020F0502020204030204" pitchFamily="34" charset="0"/>
                </a:rPr>
                <a:t>-1</a:t>
              </a:r>
              <a:endPara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9" name="Прямокутник 18"/>
            <p:cNvSpPr/>
            <p:nvPr/>
          </p:nvSpPr>
          <p:spPr>
            <a:xfrm>
              <a:off x="2213516" y="342751"/>
              <a:ext cx="313055" cy="183515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27305" algn="r">
                <a:spcAft>
                  <a:spcPts val="0"/>
                </a:spcAft>
              </a:pPr>
              <a:r>
                <a:rPr lang="en-US">
                  <a:effectLst/>
                  <a:latin typeface="Consolas" panose="020B0609020204030204" pitchFamily="49" charset="0"/>
                  <a:ea typeface="Calibri" panose="020F0502020204030204" pitchFamily="34" charset="0"/>
                </a:rPr>
                <a:t>-5</a:t>
              </a:r>
              <a:endParaRPr lang="uk-UA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0" name="Прямокутник 19"/>
            <p:cNvSpPr/>
            <p:nvPr/>
          </p:nvSpPr>
          <p:spPr>
            <a:xfrm>
              <a:off x="316477" y="339879"/>
              <a:ext cx="312420" cy="183515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/>
            </a:p>
          </p:txBody>
        </p:sp>
        <p:sp>
          <p:nvSpPr>
            <p:cNvPr id="21" name="Прямокутник 20"/>
            <p:cNvSpPr/>
            <p:nvPr/>
          </p:nvSpPr>
          <p:spPr>
            <a:xfrm>
              <a:off x="316473" y="684967"/>
              <a:ext cx="311785" cy="183515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/>
            </a:p>
          </p:txBody>
        </p:sp>
        <p:sp>
          <p:nvSpPr>
            <p:cNvPr id="22" name="Прямокутник 21"/>
            <p:cNvSpPr/>
            <p:nvPr/>
          </p:nvSpPr>
          <p:spPr>
            <a:xfrm>
              <a:off x="958252" y="684967"/>
              <a:ext cx="311785" cy="183515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/>
            </a:p>
          </p:txBody>
        </p:sp>
        <p:sp>
          <p:nvSpPr>
            <p:cNvPr id="23" name="Поле 15"/>
            <p:cNvSpPr txBox="1"/>
            <p:nvPr/>
          </p:nvSpPr>
          <p:spPr>
            <a:xfrm>
              <a:off x="759991" y="657662"/>
              <a:ext cx="243119" cy="21082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>
                  <a:effectLst/>
                  <a:latin typeface="Consolas" panose="020B0609020204030204" pitchFamily="49" charset="0"/>
                  <a:ea typeface="Calibri" panose="020F0502020204030204" pitchFamily="34" charset="0"/>
                </a:rPr>
                <a:t>B</a:t>
              </a:r>
              <a:endParaRPr lang="uk-UA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4" name="Поле 15"/>
            <p:cNvSpPr txBox="1"/>
            <p:nvPr/>
          </p:nvSpPr>
          <p:spPr>
            <a:xfrm>
              <a:off x="118584" y="302830"/>
              <a:ext cx="250190" cy="21082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>
                  <a:effectLst/>
                  <a:latin typeface="Consolas" panose="020B0609020204030204" pitchFamily="49" charset="0"/>
                  <a:ea typeface="Calibri" panose="020F0502020204030204" pitchFamily="34" charset="0"/>
                </a:rPr>
                <a:t>A</a:t>
              </a:r>
              <a:endParaRPr lang="uk-UA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5" name="Поле 15"/>
            <p:cNvSpPr txBox="1"/>
            <p:nvPr/>
          </p:nvSpPr>
          <p:spPr>
            <a:xfrm>
              <a:off x="118602" y="657662"/>
              <a:ext cx="250190" cy="21082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>
                  <a:effectLst/>
                  <a:latin typeface="Consolas" panose="020B0609020204030204" pitchFamily="49" charset="0"/>
                  <a:ea typeface="Calibri" panose="020F0502020204030204" pitchFamily="34" charset="0"/>
                </a:rPr>
                <a:t>c</a:t>
              </a:r>
              <a:endParaRPr lang="uk-UA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26" name="Пряма зі стрілкою 25"/>
            <p:cNvCxnSpPr>
              <a:endCxn id="14" idx="1"/>
            </p:cNvCxnSpPr>
            <p:nvPr/>
          </p:nvCxnSpPr>
          <p:spPr>
            <a:xfrm flipV="1">
              <a:off x="1132735" y="544951"/>
              <a:ext cx="2015918" cy="22614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Пряма зі стрілкою 26"/>
            <p:cNvCxnSpPr>
              <a:endCxn id="8" idx="1"/>
            </p:cNvCxnSpPr>
            <p:nvPr/>
          </p:nvCxnSpPr>
          <p:spPr>
            <a:xfrm flipV="1">
              <a:off x="466590" y="431637"/>
              <a:ext cx="491657" cy="695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Пряма зі стрілкою 27"/>
            <p:cNvCxnSpPr>
              <a:endCxn id="8" idx="1"/>
            </p:cNvCxnSpPr>
            <p:nvPr/>
          </p:nvCxnSpPr>
          <p:spPr>
            <a:xfrm flipV="1">
              <a:off x="466569" y="431637"/>
              <a:ext cx="491678" cy="349736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356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Використання динамічного масиву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Створення</a:t>
            </a:r>
          </a:p>
          <a:p>
            <a:pPr marL="457200" lvl="1" indent="0">
              <a:buNone/>
            </a:pPr>
            <a:r>
              <a:rPr lang="uk-UA" sz="2000" dirty="0" err="1">
                <a:solidFill>
                  <a:srgbClr val="0033C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ru-RU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 </a:t>
            </a:r>
            <a:r>
              <a:rPr lang="uk-UA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ru-RU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uk-UA" sz="2000" dirty="0" err="1">
                <a:solidFill>
                  <a:srgbClr val="0033C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uk-UA" sz="2000" dirty="0">
                <a:solidFill>
                  <a:srgbClr val="0033C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2000" dirty="0" err="1">
                <a:solidFill>
                  <a:srgbClr val="0033C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ru-RU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[5];</a:t>
            </a:r>
            <a:endParaRPr lang="uk-UA" sz="2000" dirty="0" smtClean="0"/>
          </a:p>
          <a:p>
            <a:r>
              <a:rPr lang="uk-UA" dirty="0" smtClean="0"/>
              <a:t>Введення</a:t>
            </a:r>
          </a:p>
          <a:p>
            <a:pPr marL="457200" lvl="1" indent="0">
              <a:buNone/>
            </a:pPr>
            <a:r>
              <a:rPr lang="uk-UA" sz="2000" dirty="0" err="1">
                <a:solidFill>
                  <a:srgbClr val="0033C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uk-UA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uk-UA" sz="2000" dirty="0" err="1">
                <a:solidFill>
                  <a:srgbClr val="0033C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uk-UA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i=0; i&lt;5; ++i) </a:t>
            </a:r>
            <a:r>
              <a:rPr lang="uk-UA" sz="20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cin</a:t>
            </a:r>
            <a:r>
              <a:rPr lang="uk-UA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20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 </a:t>
            </a:r>
            <a:r>
              <a:rPr lang="uk-UA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B[i]; </a:t>
            </a:r>
            <a:r>
              <a:rPr lang="uk-UA" sz="2000" dirty="0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uk-UA" sz="20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ввести всі елементи масиву В</a:t>
            </a:r>
            <a:endParaRPr lang="uk-UA" sz="2000" dirty="0" smtClean="0">
              <a:solidFill>
                <a:srgbClr val="008000"/>
              </a:solidFill>
            </a:endParaRPr>
          </a:p>
          <a:p>
            <a:r>
              <a:rPr lang="uk-UA" dirty="0" smtClean="0"/>
              <a:t>Обчислення</a:t>
            </a:r>
          </a:p>
          <a:p>
            <a:pPr marL="457200" lvl="1" indent="0">
              <a:buNone/>
            </a:pPr>
            <a:r>
              <a:rPr lang="uk-UA" sz="2000" dirty="0" err="1">
                <a:solidFill>
                  <a:srgbClr val="0033C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uk-UA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uk-UA" sz="2000" dirty="0" err="1">
                <a:solidFill>
                  <a:srgbClr val="0033C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uk-UA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i=0; i&lt;5; ++i) </a:t>
            </a:r>
            <a:r>
              <a:rPr lang="uk-UA" sz="20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B[i] *= 2;</a:t>
            </a:r>
            <a:endParaRPr lang="uk-UA" sz="2000" dirty="0" smtClean="0"/>
          </a:p>
          <a:p>
            <a:r>
              <a:rPr lang="uk-UA" dirty="0" smtClean="0"/>
              <a:t>Виведення</a:t>
            </a:r>
            <a:endParaRPr lang="uk-UA" dirty="0"/>
          </a:p>
          <a:p>
            <a:pPr marL="457200" lvl="1" indent="0">
              <a:buNone/>
            </a:pPr>
            <a:r>
              <a:rPr lang="uk-UA" sz="2000" dirty="0" err="1">
                <a:solidFill>
                  <a:srgbClr val="0033C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uk-UA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uk-UA" sz="2000" dirty="0" err="1">
                <a:solidFill>
                  <a:srgbClr val="0033C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uk-UA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i=0; i&lt;5; ++i) </a:t>
            </a:r>
            <a:r>
              <a:rPr lang="uk-UA" sz="20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20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 </a:t>
            </a:r>
            <a:r>
              <a:rPr lang="en-US" sz="2000" dirty="0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 </a:t>
            </a:r>
            <a:r>
              <a:rPr lang="en-US" sz="2000" dirty="0" smtClean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'\t'</a:t>
            </a:r>
            <a:r>
              <a:rPr lang="uk-UA" sz="20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uk-UA" sz="2000" dirty="0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B[i</a:t>
            </a:r>
            <a:r>
              <a:rPr lang="uk-UA" sz="20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];</a:t>
            </a:r>
            <a:endParaRPr lang="uk-UA" sz="2000" dirty="0">
              <a:solidFill>
                <a:srgbClr val="008000"/>
              </a:solidFill>
            </a:endParaRPr>
          </a:p>
          <a:p>
            <a:r>
              <a:rPr lang="uk-UA" dirty="0" smtClean="0"/>
              <a:t>Звільнення</a:t>
            </a:r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0099"/>
                </a:solidFill>
                <a:latin typeface="Consolas" panose="020B0609020204030204" pitchFamily="49" charset="0"/>
              </a:rPr>
              <a:t>delete</a:t>
            </a:r>
            <a:r>
              <a:rPr lang="en-US" sz="2000" dirty="0" smtClean="0">
                <a:latin typeface="Consolas" panose="020B0609020204030204" pitchFamily="49" charset="0"/>
              </a:rPr>
              <a:t>[] B;</a:t>
            </a:r>
            <a:endParaRPr lang="uk-UA" sz="2000" dirty="0">
              <a:latin typeface="Consolas" panose="020B0609020204030204" pitchFamily="49" charset="0"/>
            </a:endParaRPr>
          </a:p>
        </p:txBody>
      </p:sp>
      <p:sp>
        <p:nvSpPr>
          <p:cNvPr id="5" name="Прямокутник 4"/>
          <p:cNvSpPr/>
          <p:nvPr/>
        </p:nvSpPr>
        <p:spPr>
          <a:xfrm>
            <a:off x="7894563" y="180459"/>
            <a:ext cx="3257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000" dirty="0" smtClean="0">
                <a:solidFill>
                  <a:srgbClr val="0033C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uk-UA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716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Динамічний двохвимірний масив </a:t>
            </a:r>
            <a:br>
              <a:rPr lang="uk-UA" dirty="0" smtClean="0"/>
            </a:br>
            <a:r>
              <a:rPr lang="uk-UA" sz="4000" dirty="0" smtClean="0"/>
              <a:t>(рядками)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969869"/>
          </a:xfrm>
        </p:spPr>
        <p:txBody>
          <a:bodyPr/>
          <a:lstStyle/>
          <a:p>
            <a:r>
              <a:rPr lang="uk-UA" dirty="0" smtClean="0"/>
              <a:t>Створення</a:t>
            </a:r>
          </a:p>
          <a:p>
            <a:pPr lvl="1"/>
            <a:endParaRPr lang="uk-UA" dirty="0" smtClean="0"/>
          </a:p>
          <a:p>
            <a:pPr lvl="1"/>
            <a:endParaRPr lang="uk-UA" dirty="0" smtClean="0"/>
          </a:p>
          <a:p>
            <a:pPr lvl="1"/>
            <a:endParaRPr lang="uk-UA" dirty="0"/>
          </a:p>
          <a:p>
            <a:r>
              <a:rPr lang="uk-UA" dirty="0" smtClean="0"/>
              <a:t>Пам’ять</a:t>
            </a:r>
          </a:p>
          <a:p>
            <a:pPr lvl="1"/>
            <a:endParaRPr lang="uk-UA" dirty="0" smtClean="0"/>
          </a:p>
          <a:p>
            <a:pPr lvl="1"/>
            <a:endParaRPr lang="uk-UA" dirty="0" smtClean="0"/>
          </a:p>
          <a:p>
            <a:pPr lvl="1"/>
            <a:endParaRPr lang="uk-UA" dirty="0"/>
          </a:p>
          <a:p>
            <a:r>
              <a:rPr lang="uk-UA" dirty="0" smtClean="0"/>
              <a:t>Знищення</a:t>
            </a:r>
            <a:endParaRPr lang="uk-UA" dirty="0"/>
          </a:p>
        </p:txBody>
      </p:sp>
      <p:sp>
        <p:nvSpPr>
          <p:cNvPr id="4" name="Прямокутник 3"/>
          <p:cNvSpPr/>
          <p:nvPr/>
        </p:nvSpPr>
        <p:spPr>
          <a:xfrm>
            <a:off x="1373746" y="2307138"/>
            <a:ext cx="101399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000" dirty="0" err="1" smtClean="0">
                <a:solidFill>
                  <a:srgbClr val="0033C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n, m; </a:t>
            </a:r>
            <a:r>
              <a:rPr lang="en-US" sz="2000" dirty="0" err="1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20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20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"Enter dimensions of the matrix:</a:t>
            </a:r>
            <a:r>
              <a:rPr lang="en-US" sz="20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20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2000" dirty="0" err="1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cin</a:t>
            </a:r>
            <a:r>
              <a:rPr lang="en-US" sz="20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</a:t>
            </a:r>
            <a:r>
              <a:rPr lang="en-US" sz="20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 </a:t>
            </a:r>
            <a:r>
              <a:rPr lang="en-US" sz="2000" dirty="0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</a:t>
            </a:r>
            <a:r>
              <a:rPr lang="en-US" sz="20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m;</a:t>
            </a:r>
            <a:endParaRPr lang="uk-UA" sz="2000" dirty="0" smtClean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 smtClean="0">
                <a:solidFill>
                  <a:srgbClr val="0033C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20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 * D = </a:t>
            </a:r>
            <a:r>
              <a:rPr lang="en-US" sz="2000" dirty="0" smtClean="0">
                <a:solidFill>
                  <a:srgbClr val="0033C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 double</a:t>
            </a:r>
            <a:r>
              <a:rPr lang="en-US" sz="20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 [n]; </a:t>
            </a:r>
            <a:r>
              <a:rPr lang="uk-UA" sz="2000" dirty="0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масив вказівників на рядки матриці</a:t>
            </a:r>
            <a:endParaRPr lang="uk-UA" sz="2000" dirty="0" smtClean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 smtClean="0">
                <a:solidFill>
                  <a:srgbClr val="0033C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20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000" dirty="0" err="1" smtClean="0">
                <a:solidFill>
                  <a:srgbClr val="0033C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=0; </a:t>
            </a:r>
            <a:r>
              <a:rPr lang="en-US" sz="2000" dirty="0" err="1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&lt;n; ++</a:t>
            </a:r>
            <a:r>
              <a:rPr lang="en-US" sz="2000" dirty="0" err="1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D[</a:t>
            </a:r>
            <a:r>
              <a:rPr lang="en-US" sz="2000" dirty="0" err="1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 = </a:t>
            </a:r>
            <a:r>
              <a:rPr lang="en-US" sz="2000" dirty="0" smtClean="0">
                <a:solidFill>
                  <a:srgbClr val="0033C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 double</a:t>
            </a:r>
            <a:r>
              <a:rPr lang="en-US" sz="20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[m]; </a:t>
            </a:r>
            <a:r>
              <a:rPr lang="uk-UA" sz="2000" dirty="0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створили кожен рядок</a:t>
            </a:r>
            <a:endParaRPr lang="uk-UA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" name="Полотно 3"/>
          <p:cNvGrpSpPr/>
          <p:nvPr/>
        </p:nvGrpSpPr>
        <p:grpSpPr>
          <a:xfrm>
            <a:off x="2464157" y="3514911"/>
            <a:ext cx="8889643" cy="1778306"/>
            <a:chOff x="0" y="0"/>
            <a:chExt cx="5486400" cy="1132205"/>
          </a:xfrm>
        </p:grpSpPr>
        <p:sp>
          <p:nvSpPr>
            <p:cNvPr id="6" name="Прямокутник 5"/>
            <p:cNvSpPr/>
            <p:nvPr/>
          </p:nvSpPr>
          <p:spPr>
            <a:xfrm>
              <a:off x="0" y="0"/>
              <a:ext cx="5486400" cy="1132205"/>
            </a:xfrm>
            <a:prstGeom prst="rect">
              <a:avLst/>
            </a:prstGeom>
          </p:spPr>
        </p:sp>
        <p:sp>
          <p:nvSpPr>
            <p:cNvPr id="7" name="Прямокутник 6"/>
            <p:cNvSpPr/>
            <p:nvPr/>
          </p:nvSpPr>
          <p:spPr>
            <a:xfrm>
              <a:off x="951098" y="84424"/>
              <a:ext cx="3329940" cy="952806"/>
            </a:xfrm>
            <a:prstGeom prst="rect">
              <a:avLst/>
            </a:prstGeom>
            <a:noFill/>
            <a:ln w="6350"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spcAft>
                  <a:spcPts val="0"/>
                </a:spcAft>
              </a:pPr>
              <a:r>
                <a:rPr lang="en-US" sz="1600">
                  <a:effectLst/>
                  <a:latin typeface="Consolas" panose="020B0609020204030204" pitchFamily="49" charset="0"/>
                  <a:ea typeface="Calibri" panose="020F0502020204030204" pitchFamily="34" charset="0"/>
                </a:rPr>
                <a:t>heap</a:t>
              </a:r>
              <a:endParaRPr lang="uk-UA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" name="Прямокутник 7"/>
            <p:cNvSpPr/>
            <p:nvPr/>
          </p:nvSpPr>
          <p:spPr>
            <a:xfrm>
              <a:off x="464023" y="197893"/>
              <a:ext cx="313899" cy="184244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 sz="3600"/>
            </a:p>
          </p:txBody>
        </p:sp>
        <p:sp>
          <p:nvSpPr>
            <p:cNvPr id="9" name="Поле 15"/>
            <p:cNvSpPr txBox="1"/>
            <p:nvPr/>
          </p:nvSpPr>
          <p:spPr>
            <a:xfrm>
              <a:off x="238835" y="156949"/>
              <a:ext cx="211541" cy="211541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600"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  <a:endParaRPr lang="uk-UA" sz="24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Прямокутник 9"/>
            <p:cNvSpPr/>
            <p:nvPr/>
          </p:nvSpPr>
          <p:spPr>
            <a:xfrm>
              <a:off x="1046633" y="382137"/>
              <a:ext cx="313690" cy="18415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 sz="3600"/>
            </a:p>
          </p:txBody>
        </p:sp>
        <p:sp>
          <p:nvSpPr>
            <p:cNvPr id="11" name="Прямокутник 10"/>
            <p:cNvSpPr/>
            <p:nvPr/>
          </p:nvSpPr>
          <p:spPr>
            <a:xfrm>
              <a:off x="1360531" y="384716"/>
              <a:ext cx="313690" cy="18415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 sz="3600"/>
            </a:p>
          </p:txBody>
        </p:sp>
        <p:sp>
          <p:nvSpPr>
            <p:cNvPr id="12" name="Поле 15"/>
            <p:cNvSpPr txBox="1"/>
            <p:nvPr/>
          </p:nvSpPr>
          <p:spPr>
            <a:xfrm>
              <a:off x="951098" y="157035"/>
              <a:ext cx="597922" cy="21145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uk-UA" sz="1600" dirty="0" smtClean="0">
                  <a:effectLst/>
                  <a:latin typeface="Consolas" panose="020B0609020204030204" pitchFamily="49" charset="0"/>
                  <a:ea typeface="Calibri" panose="020F0502020204030204" pitchFamily="34" charset="0"/>
                </a:rPr>
                <a:t> </a:t>
              </a:r>
              <a:r>
                <a:rPr lang="en-US" sz="1600" dirty="0" smtClean="0">
                  <a:effectLst/>
                  <a:latin typeface="Consolas" panose="020B0609020204030204" pitchFamily="49" charset="0"/>
                  <a:ea typeface="Calibri" panose="020F0502020204030204" pitchFamily="34" charset="0"/>
                </a:rPr>
                <a:t>0   </a:t>
              </a:r>
              <a:r>
                <a:rPr lang="uk-UA" sz="1600" dirty="0">
                  <a:effectLst/>
                  <a:latin typeface="Consolas" panose="020B0609020204030204" pitchFamily="49" charset="0"/>
                  <a:ea typeface="Calibri" panose="020F0502020204030204" pitchFamily="34" charset="0"/>
                </a:rPr>
                <a:t>1</a:t>
              </a:r>
              <a:endParaRPr lang="uk-UA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3" name="Пряма зі стрілкою 12"/>
            <p:cNvCxnSpPr>
              <a:endCxn id="10" idx="1"/>
            </p:cNvCxnSpPr>
            <p:nvPr/>
          </p:nvCxnSpPr>
          <p:spPr>
            <a:xfrm>
              <a:off x="620973" y="293425"/>
              <a:ext cx="425660" cy="180787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Прямокутник 13"/>
            <p:cNvSpPr/>
            <p:nvPr/>
          </p:nvSpPr>
          <p:spPr>
            <a:xfrm>
              <a:off x="1940912" y="288780"/>
              <a:ext cx="313690" cy="18415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 sz="3600"/>
            </a:p>
          </p:txBody>
        </p:sp>
        <p:sp>
          <p:nvSpPr>
            <p:cNvPr id="15" name="Прямокутник 14"/>
            <p:cNvSpPr/>
            <p:nvPr/>
          </p:nvSpPr>
          <p:spPr>
            <a:xfrm>
              <a:off x="2254602" y="290434"/>
              <a:ext cx="313690" cy="18415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 sz="3600"/>
            </a:p>
          </p:txBody>
        </p:sp>
        <p:sp>
          <p:nvSpPr>
            <p:cNvPr id="16" name="Поле 15"/>
            <p:cNvSpPr txBox="1"/>
            <p:nvPr/>
          </p:nvSpPr>
          <p:spPr>
            <a:xfrm>
              <a:off x="1845027" y="63990"/>
              <a:ext cx="910427" cy="21145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uk-UA" sz="1600" dirty="0" smtClean="0">
                  <a:effectLst/>
                  <a:latin typeface="Consolas" panose="020B0609020204030204" pitchFamily="49" charset="0"/>
                  <a:ea typeface="Calibri" panose="020F0502020204030204" pitchFamily="34" charset="0"/>
                </a:rPr>
                <a:t> </a:t>
              </a:r>
              <a:r>
                <a:rPr lang="en-US" sz="1600" dirty="0" smtClean="0">
                  <a:effectLst/>
                  <a:latin typeface="Consolas" panose="020B0609020204030204" pitchFamily="49" charset="0"/>
                  <a:ea typeface="Calibri" panose="020F0502020204030204" pitchFamily="34" charset="0"/>
                </a:rPr>
                <a:t>0 </a:t>
              </a:r>
              <a:r>
                <a:rPr lang="en-US" sz="2400" dirty="0" smtClean="0">
                  <a:effectLst/>
                  <a:latin typeface="Consolas" panose="020B0609020204030204" pitchFamily="49" charset="0"/>
                  <a:ea typeface="Calibri" panose="020F0502020204030204" pitchFamily="34" charset="0"/>
                </a:rPr>
                <a:t> </a:t>
              </a:r>
              <a:r>
                <a:rPr lang="en-US" sz="1600" dirty="0" smtClean="0">
                  <a:effectLst/>
                  <a:latin typeface="Consolas" panose="020B0609020204030204" pitchFamily="49" charset="0"/>
                  <a:ea typeface="Calibri" panose="020F0502020204030204" pitchFamily="34" charset="0"/>
                </a:rPr>
                <a:t> </a:t>
              </a:r>
              <a:r>
                <a:rPr lang="uk-UA" sz="1600" dirty="0">
                  <a:effectLst/>
                  <a:latin typeface="Consolas" panose="020B0609020204030204" pitchFamily="49" charset="0"/>
                  <a:ea typeface="Calibri" panose="020F0502020204030204" pitchFamily="34" charset="0"/>
                </a:rPr>
                <a:t>1 </a:t>
              </a:r>
              <a:r>
                <a:rPr lang="uk-UA" sz="2400" dirty="0">
                  <a:effectLst/>
                  <a:latin typeface="Consolas" panose="020B0609020204030204" pitchFamily="49" charset="0"/>
                  <a:ea typeface="Calibri" panose="020F0502020204030204" pitchFamily="34" charset="0"/>
                </a:rPr>
                <a:t> </a:t>
              </a:r>
              <a:r>
                <a:rPr lang="uk-UA" sz="1600" dirty="0">
                  <a:effectLst/>
                  <a:latin typeface="Consolas" panose="020B0609020204030204" pitchFamily="49" charset="0"/>
                  <a:ea typeface="Calibri" panose="020F0502020204030204" pitchFamily="34" charset="0"/>
                </a:rPr>
                <a:t> 2</a:t>
              </a:r>
              <a:endParaRPr lang="uk-UA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7" name="Прямокутник 16"/>
            <p:cNvSpPr/>
            <p:nvPr/>
          </p:nvSpPr>
          <p:spPr>
            <a:xfrm>
              <a:off x="2568358" y="289178"/>
              <a:ext cx="313690" cy="18415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 sz="3600"/>
            </a:p>
          </p:txBody>
        </p:sp>
        <p:sp>
          <p:nvSpPr>
            <p:cNvPr id="18" name="Прямокутник 17"/>
            <p:cNvSpPr/>
            <p:nvPr/>
          </p:nvSpPr>
          <p:spPr>
            <a:xfrm>
              <a:off x="1524655" y="804547"/>
              <a:ext cx="313690" cy="18415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 sz="3600"/>
            </a:p>
          </p:txBody>
        </p:sp>
        <p:sp>
          <p:nvSpPr>
            <p:cNvPr id="19" name="Прямокутник 18"/>
            <p:cNvSpPr/>
            <p:nvPr/>
          </p:nvSpPr>
          <p:spPr>
            <a:xfrm>
              <a:off x="1838345" y="800988"/>
              <a:ext cx="313690" cy="18415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 sz="3600"/>
            </a:p>
          </p:txBody>
        </p:sp>
        <p:sp>
          <p:nvSpPr>
            <p:cNvPr id="20" name="Поле 15"/>
            <p:cNvSpPr txBox="1"/>
            <p:nvPr/>
          </p:nvSpPr>
          <p:spPr>
            <a:xfrm>
              <a:off x="1479675" y="554906"/>
              <a:ext cx="850265" cy="21145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600" dirty="0" smtClean="0">
                  <a:effectLst/>
                  <a:latin typeface="Consolas" panose="020B0609020204030204" pitchFamily="49" charset="0"/>
                  <a:ea typeface="Calibri" panose="020F0502020204030204" pitchFamily="34" charset="0"/>
                </a:rPr>
                <a:t>0 </a:t>
              </a:r>
              <a:r>
                <a:rPr lang="en-US" sz="2400" dirty="0" smtClean="0">
                  <a:effectLst/>
                  <a:latin typeface="Consolas" panose="020B0609020204030204" pitchFamily="49" charset="0"/>
                  <a:ea typeface="Calibri" panose="020F0502020204030204" pitchFamily="34" charset="0"/>
                </a:rPr>
                <a:t> </a:t>
              </a:r>
              <a:r>
                <a:rPr lang="en-US" sz="1600" dirty="0" smtClean="0">
                  <a:effectLst/>
                  <a:latin typeface="Consolas" panose="020B0609020204030204" pitchFamily="49" charset="0"/>
                  <a:ea typeface="Calibri" panose="020F0502020204030204" pitchFamily="34" charset="0"/>
                </a:rPr>
                <a:t> </a:t>
              </a:r>
              <a:r>
                <a:rPr lang="uk-UA" sz="1600" dirty="0">
                  <a:effectLst/>
                  <a:latin typeface="Consolas" panose="020B0609020204030204" pitchFamily="49" charset="0"/>
                  <a:ea typeface="Calibri" panose="020F0502020204030204" pitchFamily="34" charset="0"/>
                </a:rPr>
                <a:t>1 </a:t>
              </a:r>
              <a:r>
                <a:rPr lang="uk-UA" sz="2400" dirty="0">
                  <a:effectLst/>
                  <a:latin typeface="Consolas" panose="020B0609020204030204" pitchFamily="49" charset="0"/>
                  <a:ea typeface="Calibri" panose="020F0502020204030204" pitchFamily="34" charset="0"/>
                </a:rPr>
                <a:t> </a:t>
              </a:r>
              <a:r>
                <a:rPr lang="uk-UA" sz="1600" dirty="0">
                  <a:effectLst/>
                  <a:latin typeface="Consolas" panose="020B0609020204030204" pitchFamily="49" charset="0"/>
                  <a:ea typeface="Calibri" panose="020F0502020204030204" pitchFamily="34" charset="0"/>
                </a:rPr>
                <a:t> 2</a:t>
              </a:r>
              <a:endParaRPr lang="uk-UA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1" name="Прямокутник 20"/>
            <p:cNvSpPr/>
            <p:nvPr/>
          </p:nvSpPr>
          <p:spPr>
            <a:xfrm>
              <a:off x="2152035" y="804547"/>
              <a:ext cx="313690" cy="18415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 sz="3600"/>
            </a:p>
          </p:txBody>
        </p:sp>
        <p:cxnSp>
          <p:nvCxnSpPr>
            <p:cNvPr id="22" name="Пряма зі стрілкою 21"/>
            <p:cNvCxnSpPr>
              <a:endCxn id="18" idx="1"/>
            </p:cNvCxnSpPr>
            <p:nvPr/>
          </p:nvCxnSpPr>
          <p:spPr>
            <a:xfrm>
              <a:off x="1203582" y="473328"/>
              <a:ext cx="321073" cy="42329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Пряма зі стрілкою 22"/>
            <p:cNvCxnSpPr>
              <a:endCxn id="14" idx="1"/>
            </p:cNvCxnSpPr>
            <p:nvPr/>
          </p:nvCxnSpPr>
          <p:spPr>
            <a:xfrm flipV="1">
              <a:off x="1524655" y="380855"/>
              <a:ext cx="416257" cy="92473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Прямокутник 23"/>
          <p:cNvSpPr/>
          <p:nvPr/>
        </p:nvSpPr>
        <p:spPr>
          <a:xfrm>
            <a:off x="1373746" y="5596648"/>
            <a:ext cx="98642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33C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solidFill>
                  <a:srgbClr val="0033C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=0; </a:t>
            </a:r>
            <a:r>
              <a:rPr lang="en-US" sz="20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&lt;n; ++</a:t>
            </a:r>
            <a:r>
              <a:rPr lang="en-US" sz="20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2000" dirty="0">
                <a:solidFill>
                  <a:srgbClr val="0033C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delete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[] D[</a:t>
            </a:r>
            <a:r>
              <a:rPr lang="en-US" sz="20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]; </a:t>
            </a:r>
            <a:r>
              <a:rPr lang="uk-UA" sz="20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вилучили кожен рядок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33C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delete</a:t>
            </a:r>
            <a:r>
              <a:rPr lang="ru-RU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[] 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ru-RU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uk-UA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uk-UA" sz="20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вилучили масив вказівників на рядки</a:t>
            </a:r>
            <a:endParaRPr lang="uk-UA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07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4574" y="194310"/>
            <a:ext cx="10515600" cy="1325563"/>
          </a:xfrm>
        </p:spPr>
        <p:txBody>
          <a:bodyPr/>
          <a:lstStyle/>
          <a:p>
            <a:r>
              <a:rPr lang="uk-UA" dirty="0" smtClean="0"/>
              <a:t>Динамічний двохвимірний масив </a:t>
            </a:r>
            <a:br>
              <a:rPr lang="uk-UA" dirty="0" smtClean="0"/>
            </a:br>
            <a:r>
              <a:rPr lang="uk-UA" sz="4000" dirty="0"/>
              <a:t>(неперервною ділянкою)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838200" y="1746556"/>
            <a:ext cx="10515600" cy="4048938"/>
          </a:xfrm>
        </p:spPr>
        <p:txBody>
          <a:bodyPr/>
          <a:lstStyle/>
          <a:p>
            <a:r>
              <a:rPr lang="uk-UA" dirty="0" smtClean="0"/>
              <a:t>Створення</a:t>
            </a:r>
          </a:p>
          <a:p>
            <a:pPr lvl="1"/>
            <a:endParaRPr lang="uk-UA" dirty="0" smtClean="0"/>
          </a:p>
          <a:p>
            <a:pPr lvl="1"/>
            <a:endParaRPr lang="uk-UA" dirty="0" smtClean="0"/>
          </a:p>
          <a:p>
            <a:pPr lvl="1"/>
            <a:endParaRPr lang="uk-UA" dirty="0"/>
          </a:p>
          <a:p>
            <a:r>
              <a:rPr lang="uk-UA" dirty="0" smtClean="0"/>
              <a:t>Пам’ять</a:t>
            </a:r>
          </a:p>
          <a:p>
            <a:pPr lvl="1"/>
            <a:endParaRPr lang="uk-UA" dirty="0" smtClean="0"/>
          </a:p>
          <a:p>
            <a:pPr lvl="1"/>
            <a:endParaRPr lang="uk-UA" dirty="0" smtClean="0"/>
          </a:p>
          <a:p>
            <a:pPr lvl="1"/>
            <a:endParaRPr lang="uk-UA" dirty="0"/>
          </a:p>
          <a:p>
            <a:r>
              <a:rPr lang="uk-UA" dirty="0" smtClean="0"/>
              <a:t>Знищення</a:t>
            </a:r>
            <a:endParaRPr lang="uk-UA" dirty="0"/>
          </a:p>
        </p:txBody>
      </p:sp>
      <p:sp>
        <p:nvSpPr>
          <p:cNvPr id="25" name="Прямокутник 24"/>
          <p:cNvSpPr/>
          <p:nvPr/>
        </p:nvSpPr>
        <p:spPr>
          <a:xfrm>
            <a:off x="1373746" y="2130632"/>
            <a:ext cx="1020436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000" dirty="0" err="1">
                <a:solidFill>
                  <a:srgbClr val="0033C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n, m; </a:t>
            </a:r>
            <a:r>
              <a:rPr lang="en-US" sz="20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"Enter dimensions of the matrix: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20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cin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33C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 * C = </a:t>
            </a:r>
            <a:r>
              <a:rPr lang="en-US" sz="2000" dirty="0">
                <a:solidFill>
                  <a:srgbClr val="0033C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 double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 [n];   </a:t>
            </a:r>
            <a:r>
              <a:rPr lang="uk-UA" sz="2000" dirty="0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uk-UA" sz="20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масив вказівників на рядки матриці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ru-RU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[0] = </a:t>
            </a:r>
            <a:r>
              <a:rPr lang="en-US" sz="2000" dirty="0">
                <a:solidFill>
                  <a:srgbClr val="0033C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 double</a:t>
            </a:r>
            <a:r>
              <a:rPr lang="ru-RU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ru-RU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];         </a:t>
            </a:r>
            <a:r>
              <a:rPr lang="uk-UA" sz="2000" dirty="0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uk-UA" sz="20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вся потрібна пам’ять «одним шматком»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33C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solidFill>
                  <a:srgbClr val="0033C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=1; </a:t>
            </a:r>
            <a:r>
              <a:rPr lang="en-US" sz="20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&lt;n; ++</a:t>
            </a:r>
            <a:r>
              <a:rPr lang="en-US" sz="20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C[</a:t>
            </a:r>
            <a:r>
              <a:rPr lang="en-US" sz="20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]=C[i-1]+m; </a:t>
            </a:r>
            <a:r>
              <a:rPr lang="uk-UA" sz="2000" dirty="0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uk-UA" sz="20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значення вказівників на рядки</a:t>
            </a:r>
            <a:endParaRPr lang="uk-UA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44" name="Полотно 89"/>
          <p:cNvGrpSpPr/>
          <p:nvPr/>
        </p:nvGrpSpPr>
        <p:grpSpPr>
          <a:xfrm>
            <a:off x="2265308" y="3436005"/>
            <a:ext cx="8694613" cy="1933960"/>
            <a:chOff x="0" y="0"/>
            <a:chExt cx="4544695" cy="1132205"/>
          </a:xfrm>
        </p:grpSpPr>
        <p:sp>
          <p:nvSpPr>
            <p:cNvPr id="45" name="Прямокутник 44"/>
            <p:cNvSpPr/>
            <p:nvPr/>
          </p:nvSpPr>
          <p:spPr>
            <a:xfrm>
              <a:off x="0" y="0"/>
              <a:ext cx="4544695" cy="1132205"/>
            </a:xfrm>
            <a:prstGeom prst="rect">
              <a:avLst/>
            </a:prstGeom>
          </p:spPr>
        </p:sp>
        <p:sp>
          <p:nvSpPr>
            <p:cNvPr id="46" name="Прямокутник 45"/>
            <p:cNvSpPr/>
            <p:nvPr/>
          </p:nvSpPr>
          <p:spPr>
            <a:xfrm>
              <a:off x="916979" y="163188"/>
              <a:ext cx="3329940" cy="867218"/>
            </a:xfrm>
            <a:prstGeom prst="rect">
              <a:avLst/>
            </a:prstGeom>
            <a:noFill/>
            <a:ln w="6350"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spcAft>
                  <a:spcPts val="0"/>
                </a:spcAft>
              </a:pPr>
              <a:r>
                <a:rPr lang="en-US">
                  <a:effectLst/>
                  <a:latin typeface="Consolas" panose="020B0609020204030204" pitchFamily="49" charset="0"/>
                  <a:ea typeface="Calibri" panose="020F0502020204030204" pitchFamily="34" charset="0"/>
                </a:rPr>
                <a:t>heap</a:t>
              </a:r>
              <a:endParaRPr lang="uk-UA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7" name="Прямокутник 46"/>
            <p:cNvSpPr/>
            <p:nvPr/>
          </p:nvSpPr>
          <p:spPr>
            <a:xfrm>
              <a:off x="464023" y="197893"/>
              <a:ext cx="313899" cy="184244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 sz="4000"/>
            </a:p>
          </p:txBody>
        </p:sp>
        <p:sp>
          <p:nvSpPr>
            <p:cNvPr id="48" name="Поле 19"/>
            <p:cNvSpPr txBox="1"/>
            <p:nvPr/>
          </p:nvSpPr>
          <p:spPr>
            <a:xfrm>
              <a:off x="238835" y="156949"/>
              <a:ext cx="211541" cy="211541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uk-UA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С</a:t>
              </a:r>
              <a:endParaRPr lang="uk-UA" sz="2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Прямокутник 48"/>
            <p:cNvSpPr/>
            <p:nvPr/>
          </p:nvSpPr>
          <p:spPr>
            <a:xfrm>
              <a:off x="1046633" y="382137"/>
              <a:ext cx="313690" cy="18415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 sz="4000"/>
            </a:p>
          </p:txBody>
        </p:sp>
        <p:sp>
          <p:nvSpPr>
            <p:cNvPr id="50" name="Прямокутник 49"/>
            <p:cNvSpPr/>
            <p:nvPr/>
          </p:nvSpPr>
          <p:spPr>
            <a:xfrm>
              <a:off x="1360531" y="384716"/>
              <a:ext cx="313690" cy="18415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 sz="4000"/>
            </a:p>
          </p:txBody>
        </p:sp>
        <p:sp>
          <p:nvSpPr>
            <p:cNvPr id="51" name="Поле 15"/>
            <p:cNvSpPr txBox="1"/>
            <p:nvPr/>
          </p:nvSpPr>
          <p:spPr>
            <a:xfrm>
              <a:off x="1021471" y="172369"/>
              <a:ext cx="597922" cy="21145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dirty="0">
                  <a:effectLst/>
                  <a:latin typeface="Consolas" panose="020B0609020204030204" pitchFamily="49" charset="0"/>
                  <a:ea typeface="Calibri" panose="020F0502020204030204" pitchFamily="34" charset="0"/>
                </a:rPr>
                <a:t>0   </a:t>
              </a:r>
              <a:r>
                <a:rPr lang="uk-UA" dirty="0">
                  <a:effectLst/>
                  <a:latin typeface="Consolas" panose="020B0609020204030204" pitchFamily="49" charset="0"/>
                  <a:ea typeface="Calibri" panose="020F0502020204030204" pitchFamily="34" charset="0"/>
                </a:rPr>
                <a:t>1</a:t>
              </a:r>
              <a:endParaRPr lang="uk-UA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52" name="Пряма зі стрілкою 51"/>
            <p:cNvCxnSpPr>
              <a:endCxn id="49" idx="1"/>
            </p:cNvCxnSpPr>
            <p:nvPr/>
          </p:nvCxnSpPr>
          <p:spPr>
            <a:xfrm>
              <a:off x="620973" y="293425"/>
              <a:ext cx="425660" cy="180787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Прямокутник 52"/>
            <p:cNvSpPr/>
            <p:nvPr/>
          </p:nvSpPr>
          <p:spPr>
            <a:xfrm>
              <a:off x="2466350" y="807395"/>
              <a:ext cx="313690" cy="18415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 sz="4000"/>
            </a:p>
          </p:txBody>
        </p:sp>
        <p:sp>
          <p:nvSpPr>
            <p:cNvPr id="54" name="Прямокутник 53"/>
            <p:cNvSpPr/>
            <p:nvPr/>
          </p:nvSpPr>
          <p:spPr>
            <a:xfrm>
              <a:off x="2780040" y="809049"/>
              <a:ext cx="313690" cy="18415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 sz="4000"/>
            </a:p>
          </p:txBody>
        </p:sp>
        <p:sp>
          <p:nvSpPr>
            <p:cNvPr id="55" name="Прямокутник 54"/>
            <p:cNvSpPr/>
            <p:nvPr/>
          </p:nvSpPr>
          <p:spPr>
            <a:xfrm>
              <a:off x="3093796" y="807793"/>
              <a:ext cx="313690" cy="18415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 sz="4000"/>
            </a:p>
          </p:txBody>
        </p:sp>
        <p:sp>
          <p:nvSpPr>
            <p:cNvPr id="56" name="Прямокутник 55"/>
            <p:cNvSpPr/>
            <p:nvPr/>
          </p:nvSpPr>
          <p:spPr>
            <a:xfrm>
              <a:off x="1524655" y="810485"/>
              <a:ext cx="313690" cy="18415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 sz="4000"/>
            </a:p>
          </p:txBody>
        </p:sp>
        <p:sp>
          <p:nvSpPr>
            <p:cNvPr id="57" name="Прямокутник 56"/>
            <p:cNvSpPr/>
            <p:nvPr/>
          </p:nvSpPr>
          <p:spPr>
            <a:xfrm>
              <a:off x="1838345" y="806926"/>
              <a:ext cx="313690" cy="18415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 sz="4000"/>
            </a:p>
          </p:txBody>
        </p:sp>
        <p:sp>
          <p:nvSpPr>
            <p:cNvPr id="58" name="Поле 15"/>
            <p:cNvSpPr txBox="1"/>
            <p:nvPr/>
          </p:nvSpPr>
          <p:spPr>
            <a:xfrm>
              <a:off x="1487788" y="572911"/>
              <a:ext cx="1955874" cy="21145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dirty="0">
                  <a:effectLst/>
                  <a:latin typeface="Consolas" panose="020B0609020204030204" pitchFamily="49" charset="0"/>
                  <a:ea typeface="Calibri" panose="020F0502020204030204" pitchFamily="34" charset="0"/>
                </a:rPr>
                <a:t>0 </a:t>
              </a:r>
              <a:r>
                <a:rPr lang="en-US" sz="2800" dirty="0">
                  <a:effectLst/>
                  <a:latin typeface="Consolas" panose="020B0609020204030204" pitchFamily="49" charset="0"/>
                  <a:ea typeface="Calibri" panose="020F0502020204030204" pitchFamily="34" charset="0"/>
                </a:rPr>
                <a:t> </a:t>
              </a:r>
              <a:r>
                <a:rPr lang="en-US" sz="2800" dirty="0" smtClean="0">
                  <a:effectLst/>
                  <a:latin typeface="Consolas" panose="020B0609020204030204" pitchFamily="49" charset="0"/>
                  <a:ea typeface="Calibri" panose="020F0502020204030204" pitchFamily="34" charset="0"/>
                </a:rPr>
                <a:t> </a:t>
              </a:r>
              <a:r>
                <a:rPr lang="uk-UA" dirty="0" smtClean="0">
                  <a:effectLst/>
                  <a:latin typeface="Consolas" panose="020B0609020204030204" pitchFamily="49" charset="0"/>
                  <a:ea typeface="Calibri" panose="020F0502020204030204" pitchFamily="34" charset="0"/>
                </a:rPr>
                <a:t>1  </a:t>
              </a:r>
              <a:r>
                <a:rPr lang="uk-UA" sz="2800" dirty="0" smtClean="0">
                  <a:effectLst/>
                  <a:latin typeface="Consolas" panose="020B0609020204030204" pitchFamily="49" charset="0"/>
                  <a:ea typeface="Calibri" panose="020F0502020204030204" pitchFamily="34" charset="0"/>
                </a:rPr>
                <a:t> </a:t>
              </a:r>
              <a:r>
                <a:rPr lang="uk-UA" dirty="0">
                  <a:effectLst/>
                  <a:latin typeface="Consolas" panose="020B0609020204030204" pitchFamily="49" charset="0"/>
                  <a:ea typeface="Calibri" panose="020F0502020204030204" pitchFamily="34" charset="0"/>
                </a:rPr>
                <a:t>2</a:t>
              </a:r>
              <a:r>
                <a:rPr lang="uk-UA" sz="2800" dirty="0">
                  <a:effectLst/>
                  <a:latin typeface="Consolas" panose="020B0609020204030204" pitchFamily="49" charset="0"/>
                  <a:ea typeface="Calibri" panose="020F0502020204030204" pitchFamily="34" charset="0"/>
                </a:rPr>
                <a:t>  </a:t>
              </a:r>
              <a:r>
                <a:rPr lang="uk-UA" dirty="0" smtClean="0">
                  <a:effectLst/>
                  <a:latin typeface="Consolas" panose="020B0609020204030204" pitchFamily="49" charset="0"/>
                  <a:ea typeface="Calibri" panose="020F0502020204030204" pitchFamily="34" charset="0"/>
                </a:rPr>
                <a:t>3 </a:t>
              </a:r>
              <a:r>
                <a:rPr lang="uk-UA" sz="2800" dirty="0" smtClean="0">
                  <a:effectLst/>
                  <a:latin typeface="Consolas" panose="020B0609020204030204" pitchFamily="49" charset="0"/>
                  <a:ea typeface="Calibri" panose="020F0502020204030204" pitchFamily="34" charset="0"/>
                </a:rPr>
                <a:t>  </a:t>
              </a:r>
              <a:r>
                <a:rPr lang="uk-UA" dirty="0">
                  <a:effectLst/>
                  <a:latin typeface="Consolas" panose="020B0609020204030204" pitchFamily="49" charset="0"/>
                  <a:ea typeface="Calibri" panose="020F0502020204030204" pitchFamily="34" charset="0"/>
                </a:rPr>
                <a:t>4 </a:t>
              </a:r>
              <a:r>
                <a:rPr lang="en-US" sz="2800" dirty="0">
                  <a:effectLst/>
                  <a:latin typeface="Consolas" panose="020B0609020204030204" pitchFamily="49" charset="0"/>
                  <a:ea typeface="Calibri" panose="020F0502020204030204" pitchFamily="34" charset="0"/>
                </a:rPr>
                <a:t>  </a:t>
              </a:r>
              <a:r>
                <a:rPr lang="uk-UA" dirty="0">
                  <a:effectLst/>
                  <a:latin typeface="Consolas" panose="020B0609020204030204" pitchFamily="49" charset="0"/>
                  <a:ea typeface="Calibri" panose="020F0502020204030204" pitchFamily="34" charset="0"/>
                </a:rPr>
                <a:t>5</a:t>
              </a:r>
              <a:endParaRPr lang="uk-UA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9" name="Прямокутник 58"/>
            <p:cNvSpPr/>
            <p:nvPr/>
          </p:nvSpPr>
          <p:spPr>
            <a:xfrm>
              <a:off x="2152035" y="810485"/>
              <a:ext cx="313690" cy="18415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 sz="4000"/>
            </a:p>
          </p:txBody>
        </p:sp>
        <p:cxnSp>
          <p:nvCxnSpPr>
            <p:cNvPr id="60" name="Пряма зі стрілкою 59"/>
            <p:cNvCxnSpPr>
              <a:endCxn id="56" idx="1"/>
            </p:cNvCxnSpPr>
            <p:nvPr/>
          </p:nvCxnSpPr>
          <p:spPr>
            <a:xfrm>
              <a:off x="1203582" y="479032"/>
              <a:ext cx="321073" cy="423086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Пряма зі стрілкою 60"/>
            <p:cNvCxnSpPr/>
            <p:nvPr/>
          </p:nvCxnSpPr>
          <p:spPr>
            <a:xfrm>
              <a:off x="1511007" y="472999"/>
              <a:ext cx="955343" cy="329716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2" name="Прямокутник 61"/>
          <p:cNvSpPr/>
          <p:nvPr/>
        </p:nvSpPr>
        <p:spPr>
          <a:xfrm>
            <a:off x="1373746" y="5574478"/>
            <a:ext cx="90739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33C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delete</a:t>
            </a:r>
            <a:r>
              <a:rPr lang="ru-RU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[] </a:t>
            </a:r>
            <a:r>
              <a:rPr lang="uk-UA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С</a:t>
            </a:r>
            <a:r>
              <a:rPr lang="ru-RU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uk-UA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ru-RU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]; </a:t>
            </a:r>
            <a:r>
              <a:rPr lang="uk-UA" sz="20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вилучили пам’ять елементів матриці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33C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delete</a:t>
            </a:r>
            <a:r>
              <a:rPr lang="ru-RU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[] </a:t>
            </a:r>
            <a:r>
              <a:rPr lang="uk-UA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С</a:t>
            </a:r>
            <a:r>
              <a:rPr lang="ru-RU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uk-UA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uk-UA" sz="20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вилучили масив вказівників на рядки</a:t>
            </a:r>
            <a:endParaRPr lang="uk-UA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46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6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Помилки. Втрачена пам’ять</a:t>
            </a:r>
            <a:endParaRPr lang="uk-UA" dirty="0"/>
          </a:p>
        </p:txBody>
      </p:sp>
      <p:sp>
        <p:nvSpPr>
          <p:cNvPr id="4" name="Прямокутник 3"/>
          <p:cNvSpPr/>
          <p:nvPr/>
        </p:nvSpPr>
        <p:spPr>
          <a:xfrm>
            <a:off x="838199" y="1690688"/>
            <a:ext cx="95292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400" dirty="0" err="1">
                <a:solidFill>
                  <a:srgbClr val="0033C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uk-UA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</a:t>
            </a:r>
            <a:r>
              <a:rPr lang="en-US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uk-UA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*</a:t>
            </a:r>
            <a:r>
              <a:rPr lang="en-US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uk-UA" sz="24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uk-UA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2" name="Групувати 31"/>
          <p:cNvGrpSpPr/>
          <p:nvPr/>
        </p:nvGrpSpPr>
        <p:grpSpPr>
          <a:xfrm>
            <a:off x="1610933" y="3959059"/>
            <a:ext cx="2345414" cy="1253704"/>
            <a:chOff x="5485130" y="3150870"/>
            <a:chExt cx="641350" cy="556260"/>
          </a:xfrm>
        </p:grpSpPr>
        <p:sp>
          <p:nvSpPr>
            <p:cNvPr id="24" name="Прямокутник 23"/>
            <p:cNvSpPr/>
            <p:nvPr/>
          </p:nvSpPr>
          <p:spPr>
            <a:xfrm>
              <a:off x="5796915" y="3168650"/>
              <a:ext cx="320675" cy="18415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 sz="4800"/>
            </a:p>
          </p:txBody>
        </p:sp>
        <p:sp>
          <p:nvSpPr>
            <p:cNvPr id="25" name="Прямокутник 24"/>
            <p:cNvSpPr/>
            <p:nvPr/>
          </p:nvSpPr>
          <p:spPr>
            <a:xfrm>
              <a:off x="5805805" y="3491865"/>
              <a:ext cx="320675" cy="18415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 sz="4800"/>
            </a:p>
          </p:txBody>
        </p:sp>
        <p:sp>
          <p:nvSpPr>
            <p:cNvPr id="28" name="Прямокутник 27"/>
            <p:cNvSpPr/>
            <p:nvPr/>
          </p:nvSpPr>
          <p:spPr>
            <a:xfrm>
              <a:off x="5485130" y="3150870"/>
              <a:ext cx="320675" cy="215265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36830" algn="r">
                <a:spcAft>
                  <a:spcPts val="0"/>
                </a:spcAft>
              </a:pPr>
              <a:r>
                <a:rPr lang="en-US" sz="2400">
                  <a:effectLst/>
                  <a:latin typeface="Consolas" panose="020B0609020204030204" pitchFamily="49" charset="0"/>
                  <a:ea typeface="Calibri" panose="020F0502020204030204" pitchFamily="34" charset="0"/>
                </a:rPr>
                <a:t>p</a:t>
              </a:r>
              <a:endParaRPr lang="uk-UA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9" name="Прямокутник 28"/>
            <p:cNvSpPr/>
            <p:nvPr/>
          </p:nvSpPr>
          <p:spPr>
            <a:xfrm>
              <a:off x="5492115" y="3491865"/>
              <a:ext cx="320675" cy="215265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36830" algn="r">
                <a:spcAft>
                  <a:spcPts val="0"/>
                </a:spcAft>
              </a:pPr>
              <a:r>
                <a:rPr lang="en-US" sz="2400">
                  <a:effectLst/>
                  <a:latin typeface="Consolas" panose="020B0609020204030204" pitchFamily="49" charset="0"/>
                  <a:ea typeface="Calibri" panose="020F0502020204030204" pitchFamily="34" charset="0"/>
                </a:rPr>
                <a:t>q</a:t>
              </a:r>
              <a:endParaRPr lang="uk-UA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933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Помилки. Втрачена пам’ять</a:t>
            </a:r>
            <a:endParaRPr lang="uk-UA" dirty="0"/>
          </a:p>
        </p:txBody>
      </p:sp>
      <p:sp>
        <p:nvSpPr>
          <p:cNvPr id="4" name="Прямокутник 3"/>
          <p:cNvSpPr/>
          <p:nvPr/>
        </p:nvSpPr>
        <p:spPr>
          <a:xfrm>
            <a:off x="838199" y="1690688"/>
            <a:ext cx="95292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400" dirty="0" err="1">
                <a:solidFill>
                  <a:srgbClr val="0033C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uk-UA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</a:t>
            </a:r>
            <a:r>
              <a:rPr lang="en-US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uk-UA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*</a:t>
            </a:r>
            <a:r>
              <a:rPr lang="en-US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uk-UA" sz="24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uk-UA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uk-UA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2400" dirty="0">
                <a:solidFill>
                  <a:srgbClr val="0033C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 </a:t>
            </a:r>
            <a:r>
              <a:rPr lang="en-US" sz="2400" dirty="0" err="1">
                <a:solidFill>
                  <a:srgbClr val="0033C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uk-UA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*</a:t>
            </a:r>
            <a:r>
              <a:rPr lang="en-US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 </a:t>
            </a:r>
            <a:r>
              <a:rPr lang="uk-UA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1; </a:t>
            </a:r>
            <a:r>
              <a:rPr lang="uk-UA" sz="24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uk-UA" sz="2400" dirty="0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uk-UA" sz="2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створили першу </a:t>
            </a:r>
            <a:r>
              <a:rPr lang="uk-UA" sz="2400" dirty="0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змінну</a:t>
            </a:r>
            <a:endParaRPr lang="uk-UA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2" name="Групувати 31"/>
          <p:cNvGrpSpPr/>
          <p:nvPr/>
        </p:nvGrpSpPr>
        <p:grpSpPr>
          <a:xfrm>
            <a:off x="1610931" y="3959059"/>
            <a:ext cx="4467897" cy="1253704"/>
            <a:chOff x="5485130" y="3150870"/>
            <a:chExt cx="1221740" cy="556260"/>
          </a:xfrm>
        </p:grpSpPr>
        <p:sp>
          <p:nvSpPr>
            <p:cNvPr id="24" name="Прямокутник 23"/>
            <p:cNvSpPr/>
            <p:nvPr/>
          </p:nvSpPr>
          <p:spPr>
            <a:xfrm>
              <a:off x="5796915" y="3168650"/>
              <a:ext cx="320675" cy="18415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 sz="4800"/>
            </a:p>
          </p:txBody>
        </p:sp>
        <p:sp>
          <p:nvSpPr>
            <p:cNvPr id="25" name="Прямокутник 24"/>
            <p:cNvSpPr/>
            <p:nvPr/>
          </p:nvSpPr>
          <p:spPr>
            <a:xfrm>
              <a:off x="5805805" y="3491865"/>
              <a:ext cx="320675" cy="18415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 sz="4800"/>
            </a:p>
          </p:txBody>
        </p:sp>
        <p:sp>
          <p:nvSpPr>
            <p:cNvPr id="26" name="Прямокутник 25"/>
            <p:cNvSpPr/>
            <p:nvPr/>
          </p:nvSpPr>
          <p:spPr>
            <a:xfrm>
              <a:off x="6386195" y="3168650"/>
              <a:ext cx="320675" cy="18415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36830" algn="r">
                <a:spcAft>
                  <a:spcPts val="0"/>
                </a:spcAft>
              </a:pPr>
              <a:r>
                <a:rPr lang="en-US" sz="2400"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endParaRPr lang="uk-UA" sz="36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Прямокутник 27"/>
            <p:cNvSpPr/>
            <p:nvPr/>
          </p:nvSpPr>
          <p:spPr>
            <a:xfrm>
              <a:off x="5485130" y="3150870"/>
              <a:ext cx="320675" cy="215265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36830" algn="r">
                <a:spcAft>
                  <a:spcPts val="0"/>
                </a:spcAft>
              </a:pPr>
              <a:r>
                <a:rPr lang="en-US" sz="2400">
                  <a:effectLst/>
                  <a:latin typeface="Consolas" panose="020B0609020204030204" pitchFamily="49" charset="0"/>
                  <a:ea typeface="Calibri" panose="020F0502020204030204" pitchFamily="34" charset="0"/>
                </a:rPr>
                <a:t>p</a:t>
              </a:r>
              <a:endParaRPr lang="uk-UA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9" name="Прямокутник 28"/>
            <p:cNvSpPr/>
            <p:nvPr/>
          </p:nvSpPr>
          <p:spPr>
            <a:xfrm>
              <a:off x="5492115" y="3491865"/>
              <a:ext cx="320675" cy="215265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36830" algn="r">
                <a:spcAft>
                  <a:spcPts val="0"/>
                </a:spcAft>
              </a:pPr>
              <a:r>
                <a:rPr lang="en-US" sz="2400">
                  <a:effectLst/>
                  <a:latin typeface="Consolas" panose="020B0609020204030204" pitchFamily="49" charset="0"/>
                  <a:ea typeface="Calibri" panose="020F0502020204030204" pitchFamily="34" charset="0"/>
                </a:rPr>
                <a:t>q</a:t>
              </a:r>
              <a:endParaRPr lang="uk-UA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31" name="Пряма зі стрілкою 30"/>
            <p:cNvCxnSpPr>
              <a:endCxn id="26" idx="1"/>
            </p:cNvCxnSpPr>
            <p:nvPr/>
          </p:nvCxnSpPr>
          <p:spPr>
            <a:xfrm>
              <a:off x="5942965" y="3260090"/>
              <a:ext cx="443230" cy="635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91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Помилки. Втрачена пам’ять</a:t>
            </a:r>
            <a:endParaRPr lang="uk-UA" dirty="0"/>
          </a:p>
        </p:txBody>
      </p:sp>
      <p:sp>
        <p:nvSpPr>
          <p:cNvPr id="4" name="Прямокутник 3"/>
          <p:cNvSpPr/>
          <p:nvPr/>
        </p:nvSpPr>
        <p:spPr>
          <a:xfrm>
            <a:off x="838200" y="1690688"/>
            <a:ext cx="952929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400" dirty="0" err="1">
                <a:solidFill>
                  <a:srgbClr val="0033C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uk-UA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</a:t>
            </a:r>
            <a:r>
              <a:rPr lang="en-US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uk-UA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*</a:t>
            </a:r>
            <a:r>
              <a:rPr lang="en-US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uk-UA" sz="24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uk-UA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uk-UA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2400" dirty="0">
                <a:solidFill>
                  <a:srgbClr val="0033C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 </a:t>
            </a:r>
            <a:r>
              <a:rPr lang="en-US" sz="2400" dirty="0" err="1">
                <a:solidFill>
                  <a:srgbClr val="0033C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uk-UA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*</a:t>
            </a:r>
            <a:r>
              <a:rPr lang="en-US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 </a:t>
            </a:r>
            <a:r>
              <a:rPr lang="uk-UA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1; </a:t>
            </a:r>
            <a:r>
              <a:rPr lang="uk-UA" sz="24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uk-UA" sz="2400" dirty="0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uk-UA" sz="2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створили першу змінну</a:t>
            </a:r>
            <a:endParaRPr lang="uk-UA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uk-UA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2400" dirty="0">
                <a:solidFill>
                  <a:srgbClr val="0033C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 </a:t>
            </a:r>
            <a:r>
              <a:rPr lang="en-US" sz="2400" dirty="0" err="1">
                <a:solidFill>
                  <a:srgbClr val="0033C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uk-UA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*q </a:t>
            </a:r>
            <a:r>
              <a:rPr lang="uk-UA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2; </a:t>
            </a:r>
            <a:r>
              <a:rPr lang="uk-UA" sz="24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uk-UA" sz="2400" dirty="0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uk-UA" sz="2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і другу</a:t>
            </a:r>
            <a:endParaRPr lang="uk-UA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endParaRPr lang="uk-UA" sz="2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2" name="Групувати 31"/>
          <p:cNvGrpSpPr/>
          <p:nvPr/>
        </p:nvGrpSpPr>
        <p:grpSpPr>
          <a:xfrm>
            <a:off x="1610931" y="3959059"/>
            <a:ext cx="4467897" cy="1253704"/>
            <a:chOff x="5485130" y="3150870"/>
            <a:chExt cx="1221740" cy="556260"/>
          </a:xfrm>
        </p:grpSpPr>
        <p:sp>
          <p:nvSpPr>
            <p:cNvPr id="24" name="Прямокутник 23"/>
            <p:cNvSpPr/>
            <p:nvPr/>
          </p:nvSpPr>
          <p:spPr>
            <a:xfrm>
              <a:off x="5796915" y="3168650"/>
              <a:ext cx="320675" cy="18415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 sz="4800"/>
            </a:p>
          </p:txBody>
        </p:sp>
        <p:sp>
          <p:nvSpPr>
            <p:cNvPr id="25" name="Прямокутник 24"/>
            <p:cNvSpPr/>
            <p:nvPr/>
          </p:nvSpPr>
          <p:spPr>
            <a:xfrm>
              <a:off x="5805805" y="3491865"/>
              <a:ext cx="320675" cy="18415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 sz="4800"/>
            </a:p>
          </p:txBody>
        </p:sp>
        <p:sp>
          <p:nvSpPr>
            <p:cNvPr id="26" name="Прямокутник 25"/>
            <p:cNvSpPr/>
            <p:nvPr/>
          </p:nvSpPr>
          <p:spPr>
            <a:xfrm>
              <a:off x="6386195" y="3168650"/>
              <a:ext cx="320675" cy="18415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36830" algn="r">
                <a:spcAft>
                  <a:spcPts val="0"/>
                </a:spcAft>
              </a:pPr>
              <a:r>
                <a:rPr lang="en-US" sz="2400"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endParaRPr lang="uk-UA" sz="36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Прямокутник 26"/>
            <p:cNvSpPr/>
            <p:nvPr/>
          </p:nvSpPr>
          <p:spPr>
            <a:xfrm>
              <a:off x="6386195" y="3494405"/>
              <a:ext cx="320675" cy="18415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36830" algn="r">
                <a:spcAft>
                  <a:spcPts val="0"/>
                </a:spcAft>
              </a:pPr>
              <a:r>
                <a:rPr lang="en-US" sz="2400">
                  <a:effectLst/>
                  <a:latin typeface="Consolas" panose="020B0609020204030204" pitchFamily="49" charset="0"/>
                  <a:ea typeface="Calibri" panose="020F0502020204030204" pitchFamily="34" charset="0"/>
                </a:rPr>
                <a:t>2</a:t>
              </a:r>
              <a:endParaRPr lang="uk-UA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8" name="Прямокутник 27"/>
            <p:cNvSpPr/>
            <p:nvPr/>
          </p:nvSpPr>
          <p:spPr>
            <a:xfrm>
              <a:off x="5485130" y="3150870"/>
              <a:ext cx="320675" cy="215265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36830" algn="r">
                <a:spcAft>
                  <a:spcPts val="0"/>
                </a:spcAft>
              </a:pPr>
              <a:r>
                <a:rPr lang="en-US" sz="2400">
                  <a:effectLst/>
                  <a:latin typeface="Consolas" panose="020B0609020204030204" pitchFamily="49" charset="0"/>
                  <a:ea typeface="Calibri" panose="020F0502020204030204" pitchFamily="34" charset="0"/>
                </a:rPr>
                <a:t>p</a:t>
              </a:r>
              <a:endParaRPr lang="uk-UA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9" name="Прямокутник 28"/>
            <p:cNvSpPr/>
            <p:nvPr/>
          </p:nvSpPr>
          <p:spPr>
            <a:xfrm>
              <a:off x="5492115" y="3491865"/>
              <a:ext cx="320675" cy="215265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36830" algn="r">
                <a:spcAft>
                  <a:spcPts val="0"/>
                </a:spcAft>
              </a:pPr>
              <a:r>
                <a:rPr lang="en-US" sz="2400">
                  <a:effectLst/>
                  <a:latin typeface="Consolas" panose="020B0609020204030204" pitchFamily="49" charset="0"/>
                  <a:ea typeface="Calibri" panose="020F0502020204030204" pitchFamily="34" charset="0"/>
                </a:rPr>
                <a:t>q</a:t>
              </a:r>
              <a:endParaRPr lang="uk-UA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30" name="Пряма зі стрілкою 29"/>
            <p:cNvCxnSpPr/>
            <p:nvPr/>
          </p:nvCxnSpPr>
          <p:spPr>
            <a:xfrm>
              <a:off x="5942330" y="3585210"/>
              <a:ext cx="443230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Пряма зі стрілкою 30"/>
            <p:cNvCxnSpPr>
              <a:endCxn id="26" idx="1"/>
            </p:cNvCxnSpPr>
            <p:nvPr/>
          </p:nvCxnSpPr>
          <p:spPr>
            <a:xfrm>
              <a:off x="5942965" y="3260090"/>
              <a:ext cx="443230" cy="635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009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Помилки. Втрачена пам’ять</a:t>
            </a:r>
            <a:endParaRPr lang="uk-UA" dirty="0"/>
          </a:p>
        </p:txBody>
      </p:sp>
      <p:sp>
        <p:nvSpPr>
          <p:cNvPr id="4" name="Прямокутник 3"/>
          <p:cNvSpPr/>
          <p:nvPr/>
        </p:nvSpPr>
        <p:spPr>
          <a:xfrm>
            <a:off x="838199" y="1690688"/>
            <a:ext cx="952929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400" dirty="0" err="1">
                <a:solidFill>
                  <a:srgbClr val="0033C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uk-UA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</a:t>
            </a:r>
            <a:r>
              <a:rPr lang="en-US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uk-UA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*</a:t>
            </a:r>
            <a:r>
              <a:rPr lang="en-US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uk-UA" sz="24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uk-UA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uk-UA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2400" dirty="0">
                <a:solidFill>
                  <a:srgbClr val="0033C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 </a:t>
            </a:r>
            <a:r>
              <a:rPr lang="en-US" sz="2400" dirty="0" err="1">
                <a:solidFill>
                  <a:srgbClr val="0033C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uk-UA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*</a:t>
            </a:r>
            <a:r>
              <a:rPr lang="en-US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 </a:t>
            </a:r>
            <a:r>
              <a:rPr lang="uk-UA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1; </a:t>
            </a:r>
            <a:r>
              <a:rPr lang="uk-UA" sz="24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uk-UA" sz="2400" dirty="0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uk-UA" sz="2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створили першу змінну</a:t>
            </a:r>
            <a:endParaRPr lang="uk-UA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uk-UA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2400" dirty="0">
                <a:solidFill>
                  <a:srgbClr val="0033C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 </a:t>
            </a:r>
            <a:r>
              <a:rPr lang="en-US" sz="2400" dirty="0" err="1">
                <a:solidFill>
                  <a:srgbClr val="0033C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uk-UA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*q </a:t>
            </a:r>
            <a:r>
              <a:rPr lang="uk-UA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2; </a:t>
            </a:r>
            <a:r>
              <a:rPr lang="uk-UA" sz="24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uk-UA" sz="2400" dirty="0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uk-UA" sz="2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і другу</a:t>
            </a:r>
            <a:endParaRPr lang="uk-UA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 </a:t>
            </a:r>
            <a:r>
              <a:rPr lang="ru-RU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ru-RU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           </a:t>
            </a:r>
            <a:r>
              <a:rPr lang="ru-RU" sz="24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uk-UA" sz="2400" dirty="0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uk-UA" sz="2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першу втратили !</a:t>
            </a:r>
            <a:endParaRPr lang="uk-UA" sz="2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2" name="Групувати 31"/>
          <p:cNvGrpSpPr/>
          <p:nvPr/>
        </p:nvGrpSpPr>
        <p:grpSpPr>
          <a:xfrm>
            <a:off x="1610931" y="3959059"/>
            <a:ext cx="4467897" cy="1253704"/>
            <a:chOff x="5485130" y="3150870"/>
            <a:chExt cx="1221740" cy="556260"/>
          </a:xfrm>
        </p:grpSpPr>
        <p:sp>
          <p:nvSpPr>
            <p:cNvPr id="24" name="Прямокутник 23"/>
            <p:cNvSpPr/>
            <p:nvPr/>
          </p:nvSpPr>
          <p:spPr>
            <a:xfrm>
              <a:off x="5796915" y="3168650"/>
              <a:ext cx="320675" cy="18415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 sz="4800"/>
            </a:p>
          </p:txBody>
        </p:sp>
        <p:sp>
          <p:nvSpPr>
            <p:cNvPr id="25" name="Прямокутник 24"/>
            <p:cNvSpPr/>
            <p:nvPr/>
          </p:nvSpPr>
          <p:spPr>
            <a:xfrm>
              <a:off x="5805805" y="3491865"/>
              <a:ext cx="320675" cy="18415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 sz="4800"/>
            </a:p>
          </p:txBody>
        </p:sp>
        <p:sp>
          <p:nvSpPr>
            <p:cNvPr id="26" name="Прямокутник 25"/>
            <p:cNvSpPr/>
            <p:nvPr/>
          </p:nvSpPr>
          <p:spPr>
            <a:xfrm>
              <a:off x="6386195" y="3168650"/>
              <a:ext cx="320675" cy="184150"/>
            </a:xfrm>
            <a:prstGeom prst="rect">
              <a:avLst/>
            </a:prstGeom>
            <a:solidFill>
              <a:srgbClr val="FFCCCC"/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36830" algn="r">
                <a:spcAft>
                  <a:spcPts val="0"/>
                </a:spcAft>
              </a:pPr>
              <a:r>
                <a:rPr lang="en-US" sz="2400"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endParaRPr lang="uk-UA" sz="36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Прямокутник 26"/>
            <p:cNvSpPr/>
            <p:nvPr/>
          </p:nvSpPr>
          <p:spPr>
            <a:xfrm>
              <a:off x="6386195" y="3494405"/>
              <a:ext cx="320675" cy="18415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36830" algn="r">
                <a:spcAft>
                  <a:spcPts val="0"/>
                </a:spcAft>
              </a:pPr>
              <a:r>
                <a:rPr lang="en-US" sz="2400">
                  <a:effectLst/>
                  <a:latin typeface="Consolas" panose="020B0609020204030204" pitchFamily="49" charset="0"/>
                  <a:ea typeface="Calibri" panose="020F0502020204030204" pitchFamily="34" charset="0"/>
                </a:rPr>
                <a:t>2</a:t>
              </a:r>
              <a:endParaRPr lang="uk-UA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8" name="Прямокутник 27"/>
            <p:cNvSpPr/>
            <p:nvPr/>
          </p:nvSpPr>
          <p:spPr>
            <a:xfrm>
              <a:off x="5485130" y="3150870"/>
              <a:ext cx="320675" cy="215265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36830" algn="r">
                <a:spcAft>
                  <a:spcPts val="0"/>
                </a:spcAft>
              </a:pPr>
              <a:r>
                <a:rPr lang="en-US" sz="2400">
                  <a:effectLst/>
                  <a:latin typeface="Consolas" panose="020B0609020204030204" pitchFamily="49" charset="0"/>
                  <a:ea typeface="Calibri" panose="020F0502020204030204" pitchFamily="34" charset="0"/>
                </a:rPr>
                <a:t>p</a:t>
              </a:r>
              <a:endParaRPr lang="uk-UA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9" name="Прямокутник 28"/>
            <p:cNvSpPr/>
            <p:nvPr/>
          </p:nvSpPr>
          <p:spPr>
            <a:xfrm>
              <a:off x="5492115" y="3491865"/>
              <a:ext cx="320675" cy="215265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36830" algn="r">
                <a:spcAft>
                  <a:spcPts val="0"/>
                </a:spcAft>
              </a:pPr>
              <a:r>
                <a:rPr lang="en-US" sz="2400">
                  <a:effectLst/>
                  <a:latin typeface="Consolas" panose="020B0609020204030204" pitchFamily="49" charset="0"/>
                  <a:ea typeface="Calibri" panose="020F0502020204030204" pitchFamily="34" charset="0"/>
                </a:rPr>
                <a:t>q</a:t>
              </a:r>
              <a:endParaRPr lang="uk-UA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30" name="Пряма зі стрілкою 29"/>
            <p:cNvCxnSpPr/>
            <p:nvPr/>
          </p:nvCxnSpPr>
          <p:spPr>
            <a:xfrm>
              <a:off x="5942330" y="3585210"/>
              <a:ext cx="443230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Пряма зі стрілкою 30"/>
            <p:cNvCxnSpPr/>
            <p:nvPr/>
          </p:nvCxnSpPr>
          <p:spPr>
            <a:xfrm>
              <a:off x="5942965" y="3260090"/>
              <a:ext cx="443230" cy="32639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97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Помилки. «Висячий» вказівник</a:t>
            </a:r>
            <a:endParaRPr lang="uk-UA" dirty="0"/>
          </a:p>
        </p:txBody>
      </p:sp>
      <p:sp>
        <p:nvSpPr>
          <p:cNvPr id="4" name="Прямокутник 3"/>
          <p:cNvSpPr/>
          <p:nvPr/>
        </p:nvSpPr>
        <p:spPr>
          <a:xfrm>
            <a:off x="838199" y="1556583"/>
            <a:ext cx="103020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400" dirty="0" err="1">
                <a:solidFill>
                  <a:srgbClr val="0033C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uk-UA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</a:t>
            </a:r>
            <a:r>
              <a:rPr lang="en-US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uk-UA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*</a:t>
            </a:r>
            <a:r>
              <a:rPr lang="en-US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uk-UA" sz="24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uk-UA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2" name="Групувати 11"/>
          <p:cNvGrpSpPr/>
          <p:nvPr/>
        </p:nvGrpSpPr>
        <p:grpSpPr>
          <a:xfrm>
            <a:off x="1765479" y="3511478"/>
            <a:ext cx="2421040" cy="1382494"/>
            <a:chOff x="5485448" y="3150870"/>
            <a:chExt cx="641350" cy="556260"/>
          </a:xfrm>
        </p:grpSpPr>
        <p:sp>
          <p:nvSpPr>
            <p:cNvPr id="5" name="Прямокутник 4"/>
            <p:cNvSpPr/>
            <p:nvPr/>
          </p:nvSpPr>
          <p:spPr>
            <a:xfrm>
              <a:off x="5796598" y="3168650"/>
              <a:ext cx="320675" cy="18415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 sz="4800"/>
            </a:p>
          </p:txBody>
        </p:sp>
        <p:sp>
          <p:nvSpPr>
            <p:cNvPr id="6" name="Прямокутник 5"/>
            <p:cNvSpPr/>
            <p:nvPr/>
          </p:nvSpPr>
          <p:spPr>
            <a:xfrm>
              <a:off x="5806123" y="3491865"/>
              <a:ext cx="320675" cy="18415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 sz="4800"/>
            </a:p>
          </p:txBody>
        </p:sp>
        <p:sp>
          <p:nvSpPr>
            <p:cNvPr id="8" name="Прямокутник 7"/>
            <p:cNvSpPr/>
            <p:nvPr/>
          </p:nvSpPr>
          <p:spPr>
            <a:xfrm>
              <a:off x="5485448" y="3150870"/>
              <a:ext cx="320675" cy="215265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36830" algn="r">
                <a:spcAft>
                  <a:spcPts val="0"/>
                </a:spcAft>
              </a:pPr>
              <a:r>
                <a:rPr lang="en-US" sz="2400">
                  <a:effectLst/>
                  <a:latin typeface="Consolas" panose="020B0609020204030204" pitchFamily="49" charset="0"/>
                  <a:ea typeface="Calibri" panose="020F0502020204030204" pitchFamily="34" charset="0"/>
                </a:rPr>
                <a:t>p</a:t>
              </a:r>
              <a:endParaRPr lang="uk-UA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" name="Прямокутник 8"/>
            <p:cNvSpPr/>
            <p:nvPr/>
          </p:nvSpPr>
          <p:spPr>
            <a:xfrm>
              <a:off x="5491798" y="3491865"/>
              <a:ext cx="320675" cy="215265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36830" algn="r">
                <a:spcAft>
                  <a:spcPts val="0"/>
                </a:spcAft>
              </a:pPr>
              <a:r>
                <a:rPr lang="en-US" sz="2400">
                  <a:effectLst/>
                  <a:latin typeface="Consolas" panose="020B0609020204030204" pitchFamily="49" charset="0"/>
                  <a:ea typeface="Calibri" panose="020F0502020204030204" pitchFamily="34" charset="0"/>
                </a:rPr>
                <a:t>q</a:t>
              </a:r>
              <a:endParaRPr lang="uk-UA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171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Змінна. Вказівник на змінну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3812"/>
          </a:xfrm>
        </p:spPr>
        <p:txBody>
          <a:bodyPr/>
          <a:lstStyle/>
          <a:p>
            <a:r>
              <a:rPr lang="uk-UA" dirty="0" smtClean="0"/>
              <a:t>Змінна – іменована частина (комірка) пам'яті програми, що має свою адресу, розмір, спосіб кодування даних</a:t>
            </a:r>
          </a:p>
          <a:p>
            <a:r>
              <a:rPr lang="uk-UA" dirty="0" smtClean="0"/>
              <a:t>Змінна зберігає значення певного типу (вбудованого, чи оголошеного користувачем):</a:t>
            </a:r>
          </a:p>
          <a:p>
            <a:pPr lvl="1"/>
            <a:r>
              <a:rPr lang="uk-UA" dirty="0" smtClean="0"/>
              <a:t>змінна типу </a:t>
            </a:r>
            <a:r>
              <a:rPr lang="en-US" i="1" dirty="0" smtClean="0"/>
              <a:t>short </a:t>
            </a:r>
            <a:r>
              <a:rPr lang="en-US" i="1" dirty="0" err="1" smtClean="0"/>
              <a:t>int</a:t>
            </a:r>
            <a:r>
              <a:rPr lang="uk-UA" dirty="0" smtClean="0"/>
              <a:t> містить одне з цілих чисел з інтервалу </a:t>
            </a:r>
            <a:r>
              <a:rPr lang="en-US" dirty="0" smtClean="0"/>
              <a:t>[-32768;32767]</a:t>
            </a:r>
          </a:p>
          <a:p>
            <a:pPr lvl="1"/>
            <a:r>
              <a:rPr lang="uk-UA" dirty="0" smtClean="0"/>
              <a:t>змінна типу </a:t>
            </a:r>
            <a:r>
              <a:rPr lang="en-US" i="1" dirty="0" smtClean="0"/>
              <a:t>bool</a:t>
            </a:r>
            <a:r>
              <a:rPr lang="uk-UA" i="1" dirty="0" smtClean="0"/>
              <a:t> </a:t>
            </a:r>
            <a:r>
              <a:rPr lang="uk-UA" dirty="0" smtClean="0"/>
              <a:t>містить </a:t>
            </a:r>
            <a:r>
              <a:rPr lang="en-US" i="1" dirty="0" smtClean="0"/>
              <a:t>true</a:t>
            </a:r>
            <a:r>
              <a:rPr lang="uk-UA" dirty="0" smtClean="0"/>
              <a:t> або </a:t>
            </a:r>
            <a:r>
              <a:rPr lang="en-US" i="1" dirty="0" smtClean="0"/>
              <a:t>false</a:t>
            </a:r>
            <a:endParaRPr lang="uk-UA" dirty="0" smtClean="0"/>
          </a:p>
          <a:p>
            <a:pPr lvl="1"/>
            <a:r>
              <a:rPr lang="uk-UA" dirty="0" smtClean="0"/>
              <a:t>змінна типу </a:t>
            </a:r>
            <a:r>
              <a:rPr lang="en-US" i="1" dirty="0" smtClean="0"/>
              <a:t>char</a:t>
            </a:r>
            <a:r>
              <a:rPr lang="en-US" dirty="0" smtClean="0"/>
              <a:t> </a:t>
            </a:r>
            <a:r>
              <a:rPr lang="uk-UA" dirty="0" smtClean="0"/>
              <a:t>– одну з літер, кодами яких є цілі від 0 до 255</a:t>
            </a:r>
          </a:p>
          <a:p>
            <a:r>
              <a:rPr lang="uk-UA" dirty="0" smtClean="0"/>
              <a:t>Вказівник – особлива змінна, чиїм значенням є </a:t>
            </a:r>
            <a:r>
              <a:rPr lang="uk-UA" i="1" dirty="0" smtClean="0"/>
              <a:t>адреса пам'яті</a:t>
            </a:r>
            <a:endParaRPr lang="uk-UA" dirty="0" smtClean="0"/>
          </a:p>
          <a:p>
            <a:r>
              <a:rPr lang="uk-UA" dirty="0" smtClean="0"/>
              <a:t>Зазвичай вказівник містить адресу розташування іншої змінної:</a:t>
            </a:r>
          </a:p>
          <a:p>
            <a:pPr lvl="1"/>
            <a:r>
              <a:rPr lang="uk-UA" dirty="0" smtClean="0"/>
              <a:t>числа, або літери, або рядка, або структури, або іншого вказівника, або …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17515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Помилки. «Висячий» вказівник</a:t>
            </a:r>
            <a:endParaRPr lang="uk-UA" dirty="0"/>
          </a:p>
        </p:txBody>
      </p:sp>
      <p:sp>
        <p:nvSpPr>
          <p:cNvPr id="4" name="Прямокутник 3"/>
          <p:cNvSpPr/>
          <p:nvPr/>
        </p:nvSpPr>
        <p:spPr>
          <a:xfrm>
            <a:off x="838199" y="1556583"/>
            <a:ext cx="103020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400" dirty="0" err="1">
                <a:solidFill>
                  <a:srgbClr val="0033C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uk-UA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</a:t>
            </a:r>
            <a:r>
              <a:rPr lang="en-US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uk-UA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*</a:t>
            </a:r>
            <a:r>
              <a:rPr lang="en-US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uk-UA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spcAft>
                <a:spcPts val="0"/>
              </a:spcAft>
            </a:pPr>
            <a:r>
              <a:rPr lang="en-US" sz="24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24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2400" dirty="0">
                <a:solidFill>
                  <a:srgbClr val="0033C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 </a:t>
            </a:r>
            <a:r>
              <a:rPr lang="en-US" sz="2400" dirty="0" err="1">
                <a:solidFill>
                  <a:srgbClr val="0033C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ru-RU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*</a:t>
            </a:r>
            <a:r>
              <a:rPr lang="en-US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 </a:t>
            </a:r>
            <a:r>
              <a:rPr lang="ru-RU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1; </a:t>
            </a:r>
            <a:r>
              <a:rPr lang="ru-RU" sz="24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uk-UA" sz="2400" dirty="0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uk-UA" sz="2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створили динамічну </a:t>
            </a:r>
            <a:r>
              <a:rPr lang="uk-UA" sz="2400" dirty="0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змінну</a:t>
            </a:r>
            <a:endParaRPr lang="uk-UA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2" name="Групувати 11"/>
          <p:cNvGrpSpPr/>
          <p:nvPr/>
        </p:nvGrpSpPr>
        <p:grpSpPr>
          <a:xfrm>
            <a:off x="1765482" y="3511480"/>
            <a:ext cx="4609564" cy="1382495"/>
            <a:chOff x="5485449" y="3151248"/>
            <a:chExt cx="1221105" cy="556327"/>
          </a:xfrm>
        </p:grpSpPr>
        <p:sp>
          <p:nvSpPr>
            <p:cNvPr id="5" name="Прямокутник 4"/>
            <p:cNvSpPr/>
            <p:nvPr/>
          </p:nvSpPr>
          <p:spPr>
            <a:xfrm>
              <a:off x="5796598" y="3169029"/>
              <a:ext cx="320675" cy="18417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 sz="4800"/>
            </a:p>
          </p:txBody>
        </p:sp>
        <p:sp>
          <p:nvSpPr>
            <p:cNvPr id="6" name="Прямокутник 5"/>
            <p:cNvSpPr/>
            <p:nvPr/>
          </p:nvSpPr>
          <p:spPr>
            <a:xfrm>
              <a:off x="5806123" y="3492283"/>
              <a:ext cx="320675" cy="18417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 sz="4800"/>
            </a:p>
          </p:txBody>
        </p:sp>
        <p:sp>
          <p:nvSpPr>
            <p:cNvPr id="7" name="Прямокутник 6"/>
            <p:cNvSpPr/>
            <p:nvPr/>
          </p:nvSpPr>
          <p:spPr>
            <a:xfrm>
              <a:off x="6385879" y="3169029"/>
              <a:ext cx="320675" cy="184172"/>
            </a:xfrm>
            <a:prstGeom prst="rect">
              <a:avLst/>
            </a:prstGeom>
            <a:ln w="9525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36830" algn="r">
                <a:spcAft>
                  <a:spcPts val="0"/>
                </a:spcAft>
              </a:pPr>
              <a:r>
                <a:rPr lang="uk-UA" sz="2400" dirty="0">
                  <a:effectLst/>
                  <a:latin typeface="Consolas" panose="020B0609020204030204" pitchFamily="49" charset="0"/>
                  <a:ea typeface="Times New Roman" panose="02020603050405020304" pitchFamily="18" charset="0"/>
                </a:rPr>
                <a:t> </a:t>
              </a:r>
              <a:r>
                <a:rPr lang="uk-UA" sz="2400" dirty="0" smtClean="0">
                  <a:effectLst/>
                  <a:latin typeface="Consolas" panose="020B0609020204030204" pitchFamily="49" charset="0"/>
                  <a:ea typeface="Times New Roman" panose="02020603050405020304" pitchFamily="18" charset="0"/>
                </a:rPr>
                <a:t>1</a:t>
              </a:r>
              <a:endParaRPr lang="uk-UA" sz="24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endParaRPr>
            </a:p>
          </p:txBody>
        </p:sp>
        <p:sp>
          <p:nvSpPr>
            <p:cNvPr id="8" name="Прямокутник 7"/>
            <p:cNvSpPr/>
            <p:nvPr/>
          </p:nvSpPr>
          <p:spPr>
            <a:xfrm>
              <a:off x="5485449" y="3151248"/>
              <a:ext cx="320675" cy="215291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36830" algn="r">
                <a:spcAft>
                  <a:spcPts val="0"/>
                </a:spcAft>
              </a:pPr>
              <a:r>
                <a:rPr lang="en-US" sz="2400">
                  <a:effectLst/>
                  <a:latin typeface="Consolas" panose="020B0609020204030204" pitchFamily="49" charset="0"/>
                  <a:ea typeface="Calibri" panose="020F0502020204030204" pitchFamily="34" charset="0"/>
                </a:rPr>
                <a:t>p</a:t>
              </a:r>
              <a:endParaRPr lang="uk-UA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" name="Прямокутник 8"/>
            <p:cNvSpPr/>
            <p:nvPr/>
          </p:nvSpPr>
          <p:spPr>
            <a:xfrm>
              <a:off x="5491799" y="3492284"/>
              <a:ext cx="320675" cy="215291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36830" algn="r">
                <a:spcAft>
                  <a:spcPts val="0"/>
                </a:spcAft>
              </a:pPr>
              <a:r>
                <a:rPr lang="en-US" sz="2400">
                  <a:effectLst/>
                  <a:latin typeface="Consolas" panose="020B0609020204030204" pitchFamily="49" charset="0"/>
                  <a:ea typeface="Calibri" panose="020F0502020204030204" pitchFamily="34" charset="0"/>
                </a:rPr>
                <a:t>q</a:t>
              </a:r>
              <a:endParaRPr lang="uk-UA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1" name="Пряма зі стрілкою 10"/>
            <p:cNvCxnSpPr/>
            <p:nvPr/>
          </p:nvCxnSpPr>
          <p:spPr>
            <a:xfrm>
              <a:off x="5942648" y="3260090"/>
              <a:ext cx="443230" cy="635"/>
            </a:xfrm>
            <a:prstGeom prst="straightConnector1">
              <a:avLst/>
            </a:prstGeom>
            <a:ln w="9525"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936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Помилки. «Висячий» вказівник</a:t>
            </a:r>
            <a:endParaRPr lang="uk-UA" dirty="0"/>
          </a:p>
        </p:txBody>
      </p:sp>
      <p:sp>
        <p:nvSpPr>
          <p:cNvPr id="4" name="Прямокутник 3"/>
          <p:cNvSpPr/>
          <p:nvPr/>
        </p:nvSpPr>
        <p:spPr>
          <a:xfrm>
            <a:off x="838199" y="1556583"/>
            <a:ext cx="103020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400" dirty="0" err="1">
                <a:solidFill>
                  <a:srgbClr val="0033C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uk-UA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</a:t>
            </a:r>
            <a:r>
              <a:rPr lang="en-US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uk-UA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*</a:t>
            </a:r>
            <a:r>
              <a:rPr lang="en-US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uk-UA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spcAft>
                <a:spcPts val="0"/>
              </a:spcAft>
            </a:pPr>
            <a:r>
              <a:rPr lang="en-US" sz="24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24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2400" dirty="0">
                <a:solidFill>
                  <a:srgbClr val="0033C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 </a:t>
            </a:r>
            <a:r>
              <a:rPr lang="en-US" sz="2400" dirty="0" err="1">
                <a:solidFill>
                  <a:srgbClr val="0033C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ru-RU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*</a:t>
            </a:r>
            <a:r>
              <a:rPr lang="en-US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 </a:t>
            </a:r>
            <a:r>
              <a:rPr lang="ru-RU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1; </a:t>
            </a:r>
            <a:r>
              <a:rPr lang="ru-RU" sz="24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uk-UA" sz="2400" dirty="0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uk-UA" sz="2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створили динамічну змінну</a:t>
            </a:r>
            <a:endParaRPr lang="uk-UA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 </a:t>
            </a:r>
            <a:r>
              <a:rPr lang="uk-UA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uk-UA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              </a:t>
            </a:r>
            <a:r>
              <a:rPr lang="uk-UA" sz="24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uk-UA" sz="2400" dirty="0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uk-UA" sz="2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до неї є два </a:t>
            </a:r>
            <a:r>
              <a:rPr lang="uk-UA" sz="2400" dirty="0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шляхи</a:t>
            </a:r>
            <a:endParaRPr lang="uk-UA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2" name="Групувати 11"/>
          <p:cNvGrpSpPr/>
          <p:nvPr/>
        </p:nvGrpSpPr>
        <p:grpSpPr>
          <a:xfrm>
            <a:off x="1765478" y="3511478"/>
            <a:ext cx="4609564" cy="1382494"/>
            <a:chOff x="5485448" y="3150870"/>
            <a:chExt cx="1221105" cy="556260"/>
          </a:xfrm>
        </p:grpSpPr>
        <p:sp>
          <p:nvSpPr>
            <p:cNvPr id="5" name="Прямокутник 4"/>
            <p:cNvSpPr/>
            <p:nvPr/>
          </p:nvSpPr>
          <p:spPr>
            <a:xfrm>
              <a:off x="5796598" y="3168650"/>
              <a:ext cx="320675" cy="18415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 sz="4800"/>
            </a:p>
          </p:txBody>
        </p:sp>
        <p:sp>
          <p:nvSpPr>
            <p:cNvPr id="6" name="Прямокутник 5"/>
            <p:cNvSpPr/>
            <p:nvPr/>
          </p:nvSpPr>
          <p:spPr>
            <a:xfrm>
              <a:off x="5806123" y="3491865"/>
              <a:ext cx="320675" cy="18415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 sz="4800"/>
            </a:p>
          </p:txBody>
        </p:sp>
        <p:sp>
          <p:nvSpPr>
            <p:cNvPr id="7" name="Прямокутник 6"/>
            <p:cNvSpPr/>
            <p:nvPr/>
          </p:nvSpPr>
          <p:spPr>
            <a:xfrm>
              <a:off x="6385878" y="3168650"/>
              <a:ext cx="320675" cy="184150"/>
            </a:xfrm>
            <a:prstGeom prst="rect">
              <a:avLst/>
            </a:prstGeom>
            <a:ln w="9525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36830" algn="r">
                <a:spcAft>
                  <a:spcPts val="0"/>
                </a:spcAft>
              </a:pPr>
              <a:r>
                <a:rPr lang="uk-UA" sz="2400" dirty="0">
                  <a:effectLst/>
                  <a:latin typeface="Consolas" panose="020B0609020204030204" pitchFamily="49" charset="0"/>
                  <a:ea typeface="Times New Roman" panose="02020603050405020304" pitchFamily="18" charset="0"/>
                </a:rPr>
                <a:t> </a:t>
              </a:r>
              <a:r>
                <a:rPr lang="uk-UA" sz="2400" dirty="0" smtClean="0">
                  <a:effectLst/>
                  <a:latin typeface="Consolas" panose="020B0609020204030204" pitchFamily="49" charset="0"/>
                  <a:ea typeface="Times New Roman" panose="02020603050405020304" pitchFamily="18" charset="0"/>
                </a:rPr>
                <a:t>1</a:t>
              </a:r>
              <a:endParaRPr lang="uk-UA" sz="24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endParaRPr>
            </a:p>
          </p:txBody>
        </p:sp>
        <p:sp>
          <p:nvSpPr>
            <p:cNvPr id="8" name="Прямокутник 7"/>
            <p:cNvSpPr/>
            <p:nvPr/>
          </p:nvSpPr>
          <p:spPr>
            <a:xfrm>
              <a:off x="5485448" y="3150870"/>
              <a:ext cx="320675" cy="215265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36830" algn="r">
                <a:spcAft>
                  <a:spcPts val="0"/>
                </a:spcAft>
              </a:pPr>
              <a:r>
                <a:rPr lang="en-US" sz="2400">
                  <a:effectLst/>
                  <a:latin typeface="Consolas" panose="020B0609020204030204" pitchFamily="49" charset="0"/>
                  <a:ea typeface="Calibri" panose="020F0502020204030204" pitchFamily="34" charset="0"/>
                </a:rPr>
                <a:t>p</a:t>
              </a:r>
              <a:endParaRPr lang="uk-UA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" name="Прямокутник 8"/>
            <p:cNvSpPr/>
            <p:nvPr/>
          </p:nvSpPr>
          <p:spPr>
            <a:xfrm>
              <a:off x="5491798" y="3491865"/>
              <a:ext cx="320675" cy="215265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36830" algn="r">
                <a:spcAft>
                  <a:spcPts val="0"/>
                </a:spcAft>
              </a:pPr>
              <a:r>
                <a:rPr lang="en-US" sz="2400">
                  <a:effectLst/>
                  <a:latin typeface="Consolas" panose="020B0609020204030204" pitchFamily="49" charset="0"/>
                  <a:ea typeface="Calibri" panose="020F0502020204030204" pitchFamily="34" charset="0"/>
                </a:rPr>
                <a:t>q</a:t>
              </a:r>
              <a:endParaRPr lang="uk-UA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0" name="Пряма зі стрілкою 9"/>
            <p:cNvCxnSpPr/>
            <p:nvPr/>
          </p:nvCxnSpPr>
          <p:spPr>
            <a:xfrm flipV="1">
              <a:off x="5942648" y="3260725"/>
              <a:ext cx="443230" cy="324485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Пряма зі стрілкою 10"/>
            <p:cNvCxnSpPr/>
            <p:nvPr/>
          </p:nvCxnSpPr>
          <p:spPr>
            <a:xfrm>
              <a:off x="5942648" y="3260090"/>
              <a:ext cx="443230" cy="635"/>
            </a:xfrm>
            <a:prstGeom prst="straightConnector1">
              <a:avLst/>
            </a:prstGeom>
            <a:ln w="9525"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420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Помилки. «Висячий» вказівник</a:t>
            </a:r>
            <a:endParaRPr lang="uk-UA" dirty="0"/>
          </a:p>
        </p:txBody>
      </p:sp>
      <p:sp>
        <p:nvSpPr>
          <p:cNvPr id="4" name="Прямокутник 3"/>
          <p:cNvSpPr/>
          <p:nvPr/>
        </p:nvSpPr>
        <p:spPr>
          <a:xfrm>
            <a:off x="838199" y="1556583"/>
            <a:ext cx="1030202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400" dirty="0" err="1">
                <a:solidFill>
                  <a:srgbClr val="0033C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uk-UA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</a:t>
            </a:r>
            <a:r>
              <a:rPr lang="en-US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uk-UA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*</a:t>
            </a:r>
            <a:r>
              <a:rPr lang="en-US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uk-UA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spcAft>
                <a:spcPts val="0"/>
              </a:spcAft>
            </a:pPr>
            <a:r>
              <a:rPr lang="en-US" sz="24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24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2400" dirty="0">
                <a:solidFill>
                  <a:srgbClr val="0033C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 </a:t>
            </a:r>
            <a:r>
              <a:rPr lang="en-US" sz="2400" dirty="0" err="1">
                <a:solidFill>
                  <a:srgbClr val="0033C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ru-RU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*</a:t>
            </a:r>
            <a:r>
              <a:rPr lang="en-US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 </a:t>
            </a:r>
            <a:r>
              <a:rPr lang="ru-RU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1; </a:t>
            </a:r>
            <a:r>
              <a:rPr lang="ru-RU" sz="24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uk-UA" sz="2400" dirty="0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uk-UA" sz="2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створили динамічну змінну</a:t>
            </a:r>
            <a:endParaRPr lang="uk-UA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 </a:t>
            </a:r>
            <a:r>
              <a:rPr lang="uk-UA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uk-UA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              </a:t>
            </a:r>
            <a:r>
              <a:rPr lang="uk-UA" sz="24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uk-UA" sz="2400" dirty="0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uk-UA" sz="2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до неї є два шляхи</a:t>
            </a:r>
            <a:endParaRPr lang="uk-UA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delete</a:t>
            </a:r>
            <a:r>
              <a:rPr lang="en-US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</a:t>
            </a:r>
            <a:r>
              <a:rPr lang="uk-UA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     </a:t>
            </a:r>
            <a:r>
              <a:rPr lang="ru-RU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ru-RU" sz="24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uk-UA" sz="2400" dirty="0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змінну </a:t>
            </a:r>
            <a:r>
              <a:rPr lang="uk-UA" sz="2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знищили, а що таке *q ?</a:t>
            </a:r>
            <a:endParaRPr lang="uk-UA" sz="2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2" name="Групувати 11"/>
          <p:cNvGrpSpPr/>
          <p:nvPr/>
        </p:nvGrpSpPr>
        <p:grpSpPr>
          <a:xfrm>
            <a:off x="1765478" y="3511478"/>
            <a:ext cx="3399044" cy="1382494"/>
            <a:chOff x="5485448" y="3150870"/>
            <a:chExt cx="900430" cy="556260"/>
          </a:xfrm>
        </p:grpSpPr>
        <p:sp>
          <p:nvSpPr>
            <p:cNvPr id="5" name="Прямокутник 4"/>
            <p:cNvSpPr/>
            <p:nvPr/>
          </p:nvSpPr>
          <p:spPr>
            <a:xfrm>
              <a:off x="5796598" y="3168650"/>
              <a:ext cx="320675" cy="18415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 sz="4800"/>
            </a:p>
          </p:txBody>
        </p:sp>
        <p:sp>
          <p:nvSpPr>
            <p:cNvPr id="6" name="Прямокутник 5"/>
            <p:cNvSpPr/>
            <p:nvPr/>
          </p:nvSpPr>
          <p:spPr>
            <a:xfrm>
              <a:off x="5806123" y="3491865"/>
              <a:ext cx="320675" cy="184150"/>
            </a:xfrm>
            <a:prstGeom prst="rect">
              <a:avLst/>
            </a:prstGeom>
            <a:solidFill>
              <a:srgbClr val="FFCCCC"/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 sz="4800"/>
            </a:p>
          </p:txBody>
        </p:sp>
        <p:sp>
          <p:nvSpPr>
            <p:cNvPr id="8" name="Прямокутник 7"/>
            <p:cNvSpPr/>
            <p:nvPr/>
          </p:nvSpPr>
          <p:spPr>
            <a:xfrm>
              <a:off x="5485448" y="3150870"/>
              <a:ext cx="320675" cy="215265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36830" algn="r">
                <a:spcAft>
                  <a:spcPts val="0"/>
                </a:spcAft>
              </a:pPr>
              <a:r>
                <a:rPr lang="en-US" sz="2400">
                  <a:effectLst/>
                  <a:latin typeface="Consolas" panose="020B0609020204030204" pitchFamily="49" charset="0"/>
                  <a:ea typeface="Calibri" panose="020F0502020204030204" pitchFamily="34" charset="0"/>
                </a:rPr>
                <a:t>p</a:t>
              </a:r>
              <a:endParaRPr lang="uk-UA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" name="Прямокутник 8"/>
            <p:cNvSpPr/>
            <p:nvPr/>
          </p:nvSpPr>
          <p:spPr>
            <a:xfrm>
              <a:off x="5491798" y="3491865"/>
              <a:ext cx="320675" cy="215265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36830" algn="r">
                <a:spcAft>
                  <a:spcPts val="0"/>
                </a:spcAft>
              </a:pPr>
              <a:r>
                <a:rPr lang="en-US" sz="2400">
                  <a:effectLst/>
                  <a:latin typeface="Consolas" panose="020B0609020204030204" pitchFamily="49" charset="0"/>
                  <a:ea typeface="Calibri" panose="020F0502020204030204" pitchFamily="34" charset="0"/>
                </a:rPr>
                <a:t>q</a:t>
              </a:r>
              <a:endParaRPr lang="uk-UA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0" name="Пряма зі стрілкою 9"/>
            <p:cNvCxnSpPr/>
            <p:nvPr/>
          </p:nvCxnSpPr>
          <p:spPr>
            <a:xfrm flipV="1">
              <a:off x="5942648" y="3260725"/>
              <a:ext cx="443230" cy="324485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944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Замість підсумків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Використання динамічної пам'яті потребує уваги та відповідальності програміста</a:t>
            </a:r>
          </a:p>
          <a:p>
            <a:r>
              <a:rPr lang="uk-UA" dirty="0" smtClean="0"/>
              <a:t>Оператори </a:t>
            </a:r>
            <a:r>
              <a:rPr lang="en-US" i="1" dirty="0" smtClean="0"/>
              <a:t>new</a:t>
            </a:r>
            <a:r>
              <a:rPr lang="uk-UA" dirty="0"/>
              <a:t> </a:t>
            </a:r>
            <a:r>
              <a:rPr lang="uk-UA" dirty="0" smtClean="0"/>
              <a:t>та </a:t>
            </a:r>
            <a:r>
              <a:rPr lang="en-US" i="1" dirty="0" smtClean="0"/>
              <a:t>delete</a:t>
            </a:r>
            <a:r>
              <a:rPr lang="uk-UA" dirty="0" smtClean="0"/>
              <a:t> мають працювати узгоджено</a:t>
            </a:r>
          </a:p>
          <a:p>
            <a:r>
              <a:rPr lang="uk-UA" dirty="0"/>
              <a:t>Оператори </a:t>
            </a:r>
            <a:r>
              <a:rPr lang="en-US" i="1" dirty="0" smtClean="0"/>
              <a:t>new[]</a:t>
            </a:r>
            <a:r>
              <a:rPr lang="uk-UA" dirty="0" smtClean="0"/>
              <a:t> </a:t>
            </a:r>
            <a:r>
              <a:rPr lang="uk-UA" dirty="0"/>
              <a:t>та </a:t>
            </a:r>
            <a:r>
              <a:rPr lang="en-US" i="1" dirty="0" smtClean="0"/>
              <a:t>delete[]</a:t>
            </a:r>
            <a:r>
              <a:rPr lang="uk-UA" dirty="0" smtClean="0"/>
              <a:t> </a:t>
            </a:r>
            <a:r>
              <a:rPr lang="uk-UA" dirty="0"/>
              <a:t>мають працювати узгоджено</a:t>
            </a:r>
          </a:p>
          <a:p>
            <a:r>
              <a:rPr lang="uk-UA" dirty="0" smtClean="0"/>
              <a:t>Вказівник – потужний інструмент гнучкого розподілу пам'яті </a:t>
            </a:r>
          </a:p>
          <a:p>
            <a:r>
              <a:rPr lang="uk-UA" dirty="0" smtClean="0"/>
              <a:t>Масиви – векторні структури. За допомогою вказівників будують також зв'язні структури: списки, дерева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1783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3974"/>
          </a:xfrm>
        </p:spPr>
        <p:txBody>
          <a:bodyPr/>
          <a:lstStyle/>
          <a:p>
            <a:r>
              <a:rPr lang="uk-UA" dirty="0"/>
              <a:t>Оголошення вказівника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idx="1"/>
          </p:nvPr>
        </p:nvSpPr>
        <p:spPr>
          <a:xfrm>
            <a:off x="838200" y="1159100"/>
            <a:ext cx="10515600" cy="5383367"/>
          </a:xfrm>
        </p:spPr>
        <p:txBody>
          <a:bodyPr>
            <a:normAutofit/>
          </a:bodyPr>
          <a:lstStyle/>
          <a:p>
            <a:r>
              <a:rPr lang="uk-UA" dirty="0" smtClean="0"/>
              <a:t>Схема:</a:t>
            </a:r>
          </a:p>
          <a:p>
            <a:pPr marL="457200" lvl="1" indent="0">
              <a:buNone/>
            </a:pPr>
            <a:r>
              <a:rPr lang="uk-UA" dirty="0" err="1" smtClean="0">
                <a:solidFill>
                  <a:srgbClr val="000099"/>
                </a:solidFill>
                <a:latin typeface="Consolas" panose="020B0609020204030204" pitchFamily="49" charset="0"/>
              </a:rPr>
              <a:t>базовий_тип</a:t>
            </a:r>
            <a:r>
              <a:rPr lang="uk-UA" dirty="0" smtClean="0">
                <a:latin typeface="Consolas" panose="020B0609020204030204" pitchFamily="49" charset="0"/>
              </a:rPr>
              <a:t> * </a:t>
            </a:r>
            <a:r>
              <a:rPr lang="uk-UA" dirty="0" err="1" smtClean="0">
                <a:latin typeface="Consolas" panose="020B0609020204030204" pitchFamily="49" charset="0"/>
              </a:rPr>
              <a:t>ім’я_змінної</a:t>
            </a:r>
            <a:r>
              <a:rPr lang="ru-RU" dirty="0" smtClean="0">
                <a:latin typeface="Consolas" panose="020B0609020204030204" pitchFamily="49" charset="0"/>
              </a:rPr>
              <a:t>; 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або</a:t>
            </a:r>
            <a:endParaRPr lang="ru-RU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uk-UA" dirty="0" err="1" smtClean="0">
                <a:solidFill>
                  <a:srgbClr val="000099"/>
                </a:solidFill>
                <a:latin typeface="Consolas" panose="020B0609020204030204" pitchFamily="49" charset="0"/>
              </a:rPr>
              <a:t>базовий_тип</a:t>
            </a:r>
            <a:r>
              <a:rPr lang="uk-UA" dirty="0" smtClean="0">
                <a:latin typeface="Consolas" panose="020B0609020204030204" pitchFamily="49" charset="0"/>
              </a:rPr>
              <a:t> </a:t>
            </a:r>
            <a:r>
              <a:rPr lang="uk-UA" dirty="0">
                <a:latin typeface="Consolas" panose="020B0609020204030204" pitchFamily="49" charset="0"/>
              </a:rPr>
              <a:t>* </a:t>
            </a:r>
            <a:r>
              <a:rPr lang="uk-UA" dirty="0" err="1" smtClean="0">
                <a:latin typeface="Consolas" panose="020B0609020204030204" pitchFamily="49" charset="0"/>
              </a:rPr>
              <a:t>ім’я_змінної</a:t>
            </a:r>
            <a:r>
              <a:rPr lang="uk-UA" dirty="0" smtClean="0">
                <a:latin typeface="Consolas" panose="020B0609020204030204" pitchFamily="49" charset="0"/>
              </a:rPr>
              <a:t> = </a:t>
            </a:r>
            <a:r>
              <a:rPr lang="uk-UA" dirty="0" err="1" smtClean="0">
                <a:latin typeface="Consolas" panose="020B0609020204030204" pitchFamily="49" charset="0"/>
              </a:rPr>
              <a:t>ініціалізатор</a:t>
            </a:r>
            <a:r>
              <a:rPr lang="ru-RU" dirty="0" smtClean="0"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endParaRPr lang="uk-UA" sz="1400" dirty="0">
              <a:latin typeface="Consolas" panose="020B0609020204030204" pitchFamily="49" charset="0"/>
            </a:endParaRPr>
          </a:p>
          <a:p>
            <a:pPr lvl="1"/>
            <a:r>
              <a:rPr lang="uk-UA" i="1" dirty="0" smtClean="0"/>
              <a:t>базовий тип</a:t>
            </a:r>
            <a:r>
              <a:rPr lang="uk-UA" dirty="0" smtClean="0"/>
              <a:t> – довільний відомий тип даних, наприклад, </a:t>
            </a:r>
            <a:r>
              <a:rPr lang="en-US" i="1" dirty="0" smtClean="0"/>
              <a:t>double</a:t>
            </a:r>
            <a:endParaRPr lang="uk-UA" i="1" dirty="0" smtClean="0"/>
          </a:p>
          <a:p>
            <a:pPr lvl="1"/>
            <a:r>
              <a:rPr lang="uk-UA" i="1" dirty="0" smtClean="0"/>
              <a:t>зірочка </a:t>
            </a:r>
            <a:r>
              <a:rPr lang="uk-UA" dirty="0" smtClean="0"/>
              <a:t>– </a:t>
            </a:r>
            <a:r>
              <a:rPr lang="uk-UA" dirty="0"/>
              <a:t>оператор оголошення </a:t>
            </a:r>
            <a:r>
              <a:rPr lang="uk-UA" dirty="0" smtClean="0"/>
              <a:t>вказівника</a:t>
            </a:r>
          </a:p>
          <a:p>
            <a:pPr lvl="1"/>
            <a:r>
              <a:rPr lang="uk-UA" i="1" dirty="0" smtClean="0"/>
              <a:t>ім'я змінної</a:t>
            </a:r>
            <a:r>
              <a:rPr lang="uk-UA" dirty="0" smtClean="0"/>
              <a:t> – ім'я змінної-вказівника, що міститиме адресу</a:t>
            </a:r>
            <a:endParaRPr lang="en-US" dirty="0" smtClean="0"/>
          </a:p>
          <a:p>
            <a:pPr lvl="1"/>
            <a:r>
              <a:rPr lang="uk-UA" dirty="0"/>
              <a:t>у</a:t>
            </a:r>
            <a:r>
              <a:rPr lang="uk-UA" dirty="0" smtClean="0"/>
              <a:t>сі </a:t>
            </a:r>
            <a:r>
              <a:rPr lang="uk-UA" dirty="0"/>
              <a:t>вказівники </a:t>
            </a:r>
            <a:r>
              <a:rPr lang="uk-UA" dirty="0" smtClean="0"/>
              <a:t>є </a:t>
            </a:r>
            <a:r>
              <a:rPr lang="uk-UA" dirty="0"/>
              <a:t>адресами пам’яті, всі мають однаковий </a:t>
            </a:r>
            <a:r>
              <a:rPr lang="uk-UA" dirty="0" smtClean="0"/>
              <a:t>розмір</a:t>
            </a:r>
          </a:p>
          <a:p>
            <a:pPr lvl="1"/>
            <a:r>
              <a:rPr lang="uk-UA" dirty="0"/>
              <a:t>значення, на які вони вказують, можуть бути різними, тому базовий тип потрібен для правильної інтерпретації </a:t>
            </a:r>
            <a:r>
              <a:rPr lang="uk-UA" dirty="0" smtClean="0"/>
              <a:t>адреси</a:t>
            </a:r>
          </a:p>
          <a:p>
            <a:r>
              <a:rPr lang="uk-UA" dirty="0" smtClean="0"/>
              <a:t> Приклади оголошення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0099"/>
                </a:solidFill>
                <a:latin typeface="Consolas" panose="020B0609020204030204" pitchFamily="49" charset="0"/>
              </a:rPr>
              <a:t>double</a:t>
            </a:r>
            <a:r>
              <a:rPr lang="en-US" dirty="0" smtClean="0">
                <a:latin typeface="Consolas" panose="020B0609020204030204" pitchFamily="49" charset="0"/>
              </a:rPr>
              <a:t> a;</a:t>
            </a:r>
            <a:r>
              <a:rPr lang="uk-UA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99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uk-UA" dirty="0" smtClean="0">
                <a:latin typeface="Consolas" panose="020B0609020204030204" pitchFamily="49" charset="0"/>
              </a:rPr>
              <a:t>* </a:t>
            </a:r>
            <a:r>
              <a:rPr lang="en-US" dirty="0" err="1" smtClean="0">
                <a:latin typeface="Consolas" panose="020B0609020204030204" pitchFamily="49" charset="0"/>
              </a:rPr>
              <a:t>pD</a:t>
            </a:r>
            <a:r>
              <a:rPr lang="en-US" dirty="0" smtClean="0">
                <a:latin typeface="Consolas" panose="020B0609020204030204" pitchFamily="49" charset="0"/>
              </a:rPr>
              <a:t> = &amp;a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US" dirty="0" smtClean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000099"/>
                </a:solidFill>
                <a:latin typeface="Consolas" panose="020B0609020204030204" pitchFamily="49" charset="0"/>
              </a:rPr>
              <a:t>char</a:t>
            </a:r>
            <a:r>
              <a:rPr lang="en-US" dirty="0" smtClean="0">
                <a:latin typeface="Consolas" panose="020B0609020204030204" pitchFamily="49" charset="0"/>
              </a:rPr>
              <a:t> * </a:t>
            </a:r>
            <a:r>
              <a:rPr lang="en-US" dirty="0" err="1" smtClean="0">
                <a:latin typeface="Consolas" panose="020B0609020204030204" pitchFamily="49" charset="0"/>
              </a:rPr>
              <a:t>pC</a:t>
            </a:r>
            <a:r>
              <a:rPr lang="en-US" dirty="0" smtClean="0"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99"/>
                </a:solidFill>
                <a:latin typeface="Consolas" panose="020B0609020204030204" pitchFamily="49" charset="0"/>
              </a:rPr>
              <a:t>nullptr</a:t>
            </a:r>
            <a:r>
              <a:rPr lang="en-US" dirty="0" smtClean="0">
                <a:latin typeface="Consolas" panose="020B0609020204030204" pitchFamily="49" charset="0"/>
              </a:rPr>
              <a:t>; </a:t>
            </a:r>
            <a:r>
              <a:rPr lang="en-US" dirty="0" err="1" smtClean="0">
                <a:solidFill>
                  <a:srgbClr val="000099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* </a:t>
            </a:r>
            <a:r>
              <a:rPr lang="en-US" dirty="0" err="1" smtClean="0">
                <a:latin typeface="Consolas" panose="020B0609020204030204" pitchFamily="49" charset="0"/>
              </a:rPr>
              <a:t>pI</a:t>
            </a:r>
            <a:r>
              <a:rPr lang="en-US" dirty="0" smtClean="0">
                <a:latin typeface="Consolas" panose="020B0609020204030204" pitchFamily="49" charset="0"/>
              </a:rPr>
              <a:t> = </a:t>
            </a:r>
            <a:r>
              <a:rPr lang="en-US" dirty="0" smtClean="0">
                <a:solidFill>
                  <a:srgbClr val="000099"/>
                </a:solidFill>
                <a:latin typeface="Consolas" panose="020B0609020204030204" pitchFamily="49" charset="0"/>
              </a:rPr>
              <a:t>new </a:t>
            </a:r>
            <a:r>
              <a:rPr lang="en-US" dirty="0" err="1" smtClean="0">
                <a:solidFill>
                  <a:srgbClr val="000099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endParaRPr lang="uk-UA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919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Оголошення вказівника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Манера запису</a:t>
            </a:r>
          </a:p>
          <a:p>
            <a:pPr lvl="1"/>
            <a:r>
              <a:rPr lang="en-US" dirty="0" err="1">
                <a:solidFill>
                  <a:srgbClr val="0033C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ru-RU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 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ptr</a:t>
            </a:r>
            <a:r>
              <a:rPr lang="ru-RU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uk-UA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uk-UA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неініціалізований</a:t>
            </a:r>
            <a:r>
              <a:rPr lang="uk-UA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вказівник </a:t>
            </a:r>
            <a:r>
              <a:rPr lang="uk-UA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ptr</a:t>
            </a:r>
            <a:r>
              <a:rPr lang="uk-UA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на </a:t>
            </a:r>
            <a:r>
              <a:rPr lang="uk-UA" dirty="0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ціле</a:t>
            </a:r>
            <a:br>
              <a:rPr lang="uk-UA" dirty="0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uk-UA" dirty="0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// </a:t>
            </a:r>
            <a:r>
              <a:rPr lang="uk-UA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нейтральна манера оголошення: просто використали *</a:t>
            </a:r>
            <a:endParaRPr lang="uk-UA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solidFill>
                  <a:srgbClr val="0033C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ru-RU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 </a:t>
            </a:r>
            <a:r>
              <a:rPr lang="fr-FR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ptr</a:t>
            </a:r>
            <a:r>
              <a:rPr lang="ru-RU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 </a:t>
            </a:r>
            <a:r>
              <a:rPr lang="uk-UA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uk-UA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ptr</a:t>
            </a:r>
            <a:r>
              <a:rPr lang="uk-UA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– змінна типу «вказівник на ціле»</a:t>
            </a:r>
            <a:endParaRPr lang="uk-UA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solidFill>
                  <a:srgbClr val="0033C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ru-RU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</a:t>
            </a:r>
            <a:r>
              <a:rPr lang="fr-FR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ptr</a:t>
            </a:r>
            <a:r>
              <a:rPr lang="ru-RU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 </a:t>
            </a:r>
            <a:r>
              <a:rPr lang="uk-UA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*</a:t>
            </a:r>
            <a:r>
              <a:rPr lang="uk-UA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ptr</a:t>
            </a:r>
            <a:r>
              <a:rPr lang="uk-UA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– </a:t>
            </a:r>
            <a:r>
              <a:rPr lang="uk-UA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розіменований</a:t>
            </a:r>
            <a:r>
              <a:rPr lang="uk-UA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вказівник – є </a:t>
            </a:r>
            <a:r>
              <a:rPr lang="uk-UA" dirty="0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змінною</a:t>
            </a:r>
            <a:br>
              <a:rPr lang="uk-UA" dirty="0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uk-UA" dirty="0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// </a:t>
            </a:r>
            <a:r>
              <a:rPr lang="uk-UA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цілого типу</a:t>
            </a:r>
            <a:endParaRPr lang="uk-UA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k-UA" dirty="0" smtClean="0"/>
              <a:t>Оператор оголошення стосується одного імені</a:t>
            </a:r>
          </a:p>
          <a:p>
            <a:pPr lvl="1"/>
            <a:r>
              <a:rPr lang="en-US" dirty="0" err="1">
                <a:solidFill>
                  <a:srgbClr val="0033C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ru-RU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 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ru-RU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uk-UA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a - вказівник на ціле, b - ціле</a:t>
            </a:r>
            <a:endParaRPr lang="uk-UA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solidFill>
                  <a:srgbClr val="0033C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ru-RU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*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ru-RU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uk-UA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обидві змінні є вказівниками</a:t>
            </a:r>
            <a:endParaRPr lang="uk-UA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52285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8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Ініціалізація вказівника</a:t>
            </a:r>
            <a:endParaRPr lang="uk-UA" dirty="0"/>
          </a:p>
        </p:txBody>
      </p:sp>
      <p:sp>
        <p:nvSpPr>
          <p:cNvPr id="4" name="Прямокутник 3"/>
          <p:cNvSpPr/>
          <p:nvPr/>
        </p:nvSpPr>
        <p:spPr>
          <a:xfrm>
            <a:off x="838200" y="1262131"/>
            <a:ext cx="4764110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звичайна змінна цілого типу</a:t>
            </a:r>
            <a:endParaRPr lang="uk-UA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 smtClean="0">
                <a:solidFill>
                  <a:srgbClr val="0033C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solidFill>
                  <a:srgbClr val="0033C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ru-RU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10</a:t>
            </a:r>
            <a:r>
              <a:rPr lang="ru-RU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spcAft>
                <a:spcPts val="0"/>
              </a:spcAft>
            </a:pPr>
            <a:endParaRPr lang="ru-RU" sz="1200" dirty="0" smtClean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uk-UA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altK</a:t>
            </a:r>
            <a:r>
              <a:rPr lang="uk-UA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вказує на k</a:t>
            </a:r>
            <a:endParaRPr lang="ru-RU" dirty="0" smtClean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 smtClean="0">
                <a:solidFill>
                  <a:srgbClr val="0033C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solidFill>
                  <a:srgbClr val="0033C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 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altK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&amp;k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uk-UA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uk-UA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тепер *</a:t>
            </a:r>
            <a:r>
              <a:rPr lang="uk-UA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altK</a:t>
            </a:r>
            <a:r>
              <a:rPr lang="uk-UA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– альтернативний </a:t>
            </a:r>
            <a:r>
              <a:rPr lang="uk-UA" dirty="0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шлях</a:t>
            </a:r>
          </a:p>
          <a:p>
            <a:pPr>
              <a:spcAft>
                <a:spcPts val="0"/>
              </a:spcAft>
            </a:pPr>
            <a:r>
              <a:rPr lang="uk-UA" dirty="0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uk-UA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до значення </a:t>
            </a:r>
            <a:r>
              <a:rPr lang="uk-UA" dirty="0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k</a:t>
            </a:r>
          </a:p>
          <a:p>
            <a:pPr>
              <a:spcAft>
                <a:spcPts val="0"/>
              </a:spcAft>
            </a:pPr>
            <a:endParaRPr lang="uk-UA" sz="1200" dirty="0" smtClean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невизначений вказівник на дійсне</a:t>
            </a:r>
            <a:endParaRPr lang="uk-UA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 smtClean="0">
                <a:solidFill>
                  <a:srgbClr val="0033C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 smtClean="0">
                <a:solidFill>
                  <a:srgbClr val="0033C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ru-RU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 </a:t>
            </a:r>
            <a:r>
              <a:rPr lang="en-US" dirty="0" err="1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aReal</a:t>
            </a:r>
            <a:r>
              <a:rPr lang="ru-RU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spcAft>
                <a:spcPts val="0"/>
              </a:spcAft>
            </a:pP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порожній вказівник</a:t>
            </a:r>
            <a:endParaRPr lang="uk-UA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 smtClean="0">
                <a:solidFill>
                  <a:srgbClr val="0033C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 smtClean="0">
                <a:solidFill>
                  <a:srgbClr val="0033C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ru-RU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 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ptr</a:t>
            </a:r>
            <a:r>
              <a:rPr lang="ru-RU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0</a:t>
            </a:r>
            <a:r>
              <a:rPr lang="ru-RU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spcAft>
                <a:spcPts val="0"/>
              </a:spcAft>
            </a:pPr>
            <a:endParaRPr lang="uk-UA" sz="1200" dirty="0" smtClean="0">
              <a:solidFill>
                <a:srgbClr val="008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uk-UA" dirty="0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uk-UA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створили динамічну змінну *</a:t>
            </a:r>
            <a:r>
              <a:rPr lang="uk-UA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aReal</a:t>
            </a:r>
            <a:endParaRPr lang="uk-UA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aReal</a:t>
            </a:r>
            <a:r>
              <a:rPr lang="ru-RU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 double</a:t>
            </a:r>
            <a:r>
              <a:rPr lang="ru-RU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spcAft>
                <a:spcPts val="0"/>
              </a:spcAft>
            </a:pP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універсальний вказівник, порожній</a:t>
            </a:r>
            <a:endParaRPr lang="uk-UA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uk-UA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 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aPointer</a:t>
            </a:r>
            <a:r>
              <a:rPr lang="uk-UA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33C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nullptr</a:t>
            </a:r>
            <a:r>
              <a:rPr lang="uk-UA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 </a:t>
            </a:r>
            <a:endParaRPr lang="uk-UA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72766" y="1481070"/>
            <a:ext cx="2395471" cy="4801314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Stack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k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 smtClean="0">
                <a:latin typeface="Consolas" panose="020B0609020204030204" pitchFamily="49" charset="0"/>
              </a:rPr>
              <a:t>altK</a:t>
            </a:r>
            <a:endParaRPr lang="en-US" dirty="0" smtClean="0">
              <a:latin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 smtClean="0">
                <a:latin typeface="Consolas" panose="020B0609020204030204" pitchFamily="49" charset="0"/>
              </a:rPr>
              <a:t>aReal</a:t>
            </a:r>
            <a:endParaRPr lang="en-US" dirty="0" smtClean="0">
              <a:latin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 smtClean="0">
                <a:latin typeface="Consolas" panose="020B0609020204030204" pitchFamily="49" charset="0"/>
              </a:rPr>
              <a:t>ptr</a:t>
            </a:r>
            <a:endParaRPr lang="en-US" dirty="0" smtClean="0">
              <a:latin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 smtClean="0">
                <a:latin typeface="Consolas" panose="020B0609020204030204" pitchFamily="49" charset="0"/>
              </a:rPr>
              <a:t>apointer</a:t>
            </a:r>
            <a:endParaRPr lang="en-US" dirty="0" smtClean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uk-UA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87178" y="1481070"/>
            <a:ext cx="3078050" cy="4801314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Heap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uk-UA" dirty="0"/>
          </a:p>
        </p:txBody>
      </p:sp>
      <p:sp>
        <p:nvSpPr>
          <p:cNvPr id="8" name="TextBox 7"/>
          <p:cNvSpPr txBox="1"/>
          <p:nvPr/>
        </p:nvSpPr>
        <p:spPr>
          <a:xfrm>
            <a:off x="7070501" y="2015561"/>
            <a:ext cx="10711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     10</a:t>
            </a:r>
            <a:endParaRPr lang="uk-UA" dirty="0">
              <a:latin typeface="Consolas" panose="020B0609020204030204" pitchFamily="49" charset="0"/>
            </a:endParaRPr>
          </a:p>
        </p:txBody>
      </p:sp>
      <p:sp>
        <p:nvSpPr>
          <p:cNvPr id="9" name="Прямокутник 8"/>
          <p:cNvSpPr/>
          <p:nvPr/>
        </p:nvSpPr>
        <p:spPr>
          <a:xfrm>
            <a:off x="7070501" y="2609786"/>
            <a:ext cx="1072800" cy="37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кутник 9"/>
          <p:cNvSpPr/>
          <p:nvPr/>
        </p:nvSpPr>
        <p:spPr>
          <a:xfrm>
            <a:off x="7070501" y="3430373"/>
            <a:ext cx="1072800" cy="37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pSp>
        <p:nvGrpSpPr>
          <p:cNvPr id="20" name="Групувати 19"/>
          <p:cNvGrpSpPr/>
          <p:nvPr/>
        </p:nvGrpSpPr>
        <p:grpSpPr>
          <a:xfrm>
            <a:off x="7068353" y="5069399"/>
            <a:ext cx="1074948" cy="372948"/>
            <a:chOff x="7068353" y="5069399"/>
            <a:chExt cx="1074948" cy="372948"/>
          </a:xfrm>
        </p:grpSpPr>
        <p:sp>
          <p:nvSpPr>
            <p:cNvPr id="12" name="Прямокутник 11"/>
            <p:cNvSpPr/>
            <p:nvPr/>
          </p:nvSpPr>
          <p:spPr>
            <a:xfrm>
              <a:off x="7070501" y="5071547"/>
              <a:ext cx="1072800" cy="370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cxnSp>
          <p:nvCxnSpPr>
            <p:cNvPr id="15" name="Пряма сполучна лінія 14"/>
            <p:cNvCxnSpPr/>
            <p:nvPr/>
          </p:nvCxnSpPr>
          <p:spPr>
            <a:xfrm flipV="1">
              <a:off x="7070501" y="5071547"/>
              <a:ext cx="1071127" cy="370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 сполучна лінія 15"/>
            <p:cNvCxnSpPr/>
            <p:nvPr/>
          </p:nvCxnSpPr>
          <p:spPr>
            <a:xfrm>
              <a:off x="7068353" y="5069399"/>
              <a:ext cx="1071127" cy="370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Групувати 18"/>
          <p:cNvGrpSpPr/>
          <p:nvPr/>
        </p:nvGrpSpPr>
        <p:grpSpPr>
          <a:xfrm>
            <a:off x="7066205" y="4250960"/>
            <a:ext cx="1077096" cy="377871"/>
            <a:chOff x="7066205" y="4250960"/>
            <a:chExt cx="1077096" cy="377871"/>
          </a:xfrm>
        </p:grpSpPr>
        <p:sp>
          <p:nvSpPr>
            <p:cNvPr id="11" name="Прямокутник 10"/>
            <p:cNvSpPr/>
            <p:nvPr/>
          </p:nvSpPr>
          <p:spPr>
            <a:xfrm>
              <a:off x="7070501" y="4250960"/>
              <a:ext cx="1072800" cy="370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cxnSp>
          <p:nvCxnSpPr>
            <p:cNvPr id="17" name="Пряма сполучна лінія 16"/>
            <p:cNvCxnSpPr/>
            <p:nvPr/>
          </p:nvCxnSpPr>
          <p:spPr>
            <a:xfrm flipV="1">
              <a:off x="7068353" y="4258031"/>
              <a:ext cx="1071127" cy="370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 сполучна лінія 17"/>
            <p:cNvCxnSpPr/>
            <p:nvPr/>
          </p:nvCxnSpPr>
          <p:spPr>
            <a:xfrm>
              <a:off x="7066205" y="4255883"/>
              <a:ext cx="1071127" cy="370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Групувати 21"/>
          <p:cNvGrpSpPr/>
          <p:nvPr/>
        </p:nvGrpSpPr>
        <p:grpSpPr>
          <a:xfrm>
            <a:off x="7598535" y="2014093"/>
            <a:ext cx="3755265" cy="1667359"/>
            <a:chOff x="7598535" y="2014093"/>
            <a:chExt cx="3755265" cy="1667359"/>
          </a:xfrm>
        </p:grpSpPr>
        <p:sp>
          <p:nvSpPr>
            <p:cNvPr id="13" name="Прямокутник 12"/>
            <p:cNvSpPr/>
            <p:nvPr/>
          </p:nvSpPr>
          <p:spPr>
            <a:xfrm>
              <a:off x="9229800" y="2014093"/>
              <a:ext cx="2124000" cy="370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1" name="Полілінія 20"/>
            <p:cNvSpPr/>
            <p:nvPr/>
          </p:nvSpPr>
          <p:spPr>
            <a:xfrm>
              <a:off x="7598535" y="2189408"/>
              <a:ext cx="1635617" cy="1492044"/>
            </a:xfrm>
            <a:custGeom>
              <a:avLst/>
              <a:gdLst>
                <a:gd name="connsiteX0" fmla="*/ 0 w 1635617"/>
                <a:gd name="connsiteY0" fmla="*/ 1442434 h 1492044"/>
                <a:gd name="connsiteX1" fmla="*/ 1133341 w 1635617"/>
                <a:gd name="connsiteY1" fmla="*/ 1352282 h 1492044"/>
                <a:gd name="connsiteX2" fmla="*/ 1146220 w 1635617"/>
                <a:gd name="connsiteY2" fmla="*/ 257578 h 1492044"/>
                <a:gd name="connsiteX3" fmla="*/ 1635617 w 1635617"/>
                <a:gd name="connsiteY3" fmla="*/ 0 h 1492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5617" h="1492044">
                  <a:moveTo>
                    <a:pt x="0" y="1442434"/>
                  </a:moveTo>
                  <a:cubicBezTo>
                    <a:pt x="471152" y="1496096"/>
                    <a:pt x="942304" y="1549758"/>
                    <a:pt x="1133341" y="1352282"/>
                  </a:cubicBezTo>
                  <a:cubicBezTo>
                    <a:pt x="1324378" y="1154806"/>
                    <a:pt x="1062507" y="482958"/>
                    <a:pt x="1146220" y="257578"/>
                  </a:cubicBezTo>
                  <a:cubicBezTo>
                    <a:pt x="1229933" y="32198"/>
                    <a:pt x="1432775" y="16099"/>
                    <a:pt x="1635617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23" name="Полілінія 22"/>
          <p:cNvSpPr/>
          <p:nvPr/>
        </p:nvSpPr>
        <p:spPr>
          <a:xfrm>
            <a:off x="6501370" y="2144712"/>
            <a:ext cx="1058529" cy="651755"/>
          </a:xfrm>
          <a:custGeom>
            <a:avLst/>
            <a:gdLst>
              <a:gd name="connsiteX0" fmla="*/ 1058529 w 1058529"/>
              <a:gd name="connsiteY0" fmla="*/ 650003 h 651755"/>
              <a:gd name="connsiteX1" fmla="*/ 92613 w 1058529"/>
              <a:gd name="connsiteY1" fmla="*/ 559851 h 651755"/>
              <a:gd name="connsiteX2" fmla="*/ 92613 w 1058529"/>
              <a:gd name="connsiteY2" fmla="*/ 57575 h 651755"/>
              <a:gd name="connsiteX3" fmla="*/ 569131 w 1058529"/>
              <a:gd name="connsiteY3" fmla="*/ 31818 h 651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8529" h="651755">
                <a:moveTo>
                  <a:pt x="1058529" y="650003"/>
                </a:moveTo>
                <a:cubicBezTo>
                  <a:pt x="656064" y="654296"/>
                  <a:pt x="253599" y="658589"/>
                  <a:pt x="92613" y="559851"/>
                </a:cubicBezTo>
                <a:cubicBezTo>
                  <a:pt x="-68373" y="461113"/>
                  <a:pt x="13193" y="145580"/>
                  <a:pt x="92613" y="57575"/>
                </a:cubicBezTo>
                <a:cubicBezTo>
                  <a:pt x="172033" y="-30431"/>
                  <a:pt x="370582" y="693"/>
                  <a:pt x="569131" y="31818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83583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Операції з вказівниками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9874"/>
          </a:xfrm>
        </p:spPr>
        <p:txBody>
          <a:bodyPr/>
          <a:lstStyle/>
          <a:p>
            <a:r>
              <a:rPr lang="uk-UA" dirty="0" smtClean="0"/>
              <a:t>Присвоєння </a:t>
            </a:r>
          </a:p>
          <a:p>
            <a:pPr lvl="1"/>
            <a:r>
              <a:rPr lang="uk-UA" dirty="0" smtClean="0"/>
              <a:t>однотипних вказівників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000099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99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*a = </a:t>
            </a:r>
            <a:r>
              <a:rPr lang="en-US" dirty="0">
                <a:solidFill>
                  <a:srgbClr val="000099"/>
                </a:solidFill>
                <a:latin typeface="Consolas" panose="020B0609020204030204" pitchFamily="49" charset="0"/>
              </a:rPr>
              <a:t>new </a:t>
            </a:r>
            <a:r>
              <a:rPr lang="en-US" dirty="0" err="1">
                <a:solidFill>
                  <a:srgbClr val="000099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uk-UA" dirty="0">
                <a:solidFill>
                  <a:srgbClr val="008000"/>
                </a:solidFill>
                <a:latin typeface="Consolas" panose="020B0609020204030204" pitchFamily="49" charset="0"/>
              </a:rPr>
              <a:t> а вказує на ціле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99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99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*b = a;</a:t>
            </a:r>
            <a:r>
              <a:rPr lang="uk-UA" dirty="0">
                <a:latin typeface="Consolas" panose="020B0609020204030204" pitchFamily="49" charset="0"/>
              </a:rPr>
              <a:t>  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b </a:t>
            </a:r>
            <a:r>
              <a:rPr lang="uk-UA" dirty="0">
                <a:solidFill>
                  <a:srgbClr val="008000"/>
                </a:solidFill>
                <a:latin typeface="Consolas" panose="020B0609020204030204" pitchFamily="49" charset="0"/>
              </a:rPr>
              <a:t>вказує на те ж саме ціле, що й а</a:t>
            </a:r>
          </a:p>
          <a:p>
            <a:pPr lvl="1"/>
            <a:r>
              <a:rPr lang="uk-UA" dirty="0" smtClean="0"/>
              <a:t>універсальному вказівнику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000099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99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*a = </a:t>
            </a:r>
            <a:r>
              <a:rPr lang="en-US" dirty="0">
                <a:solidFill>
                  <a:srgbClr val="000099"/>
                </a:solidFill>
                <a:latin typeface="Consolas" panose="020B0609020204030204" pitchFamily="49" charset="0"/>
              </a:rPr>
              <a:t>new </a:t>
            </a:r>
            <a:r>
              <a:rPr lang="en-US" dirty="0" err="1">
                <a:solidFill>
                  <a:srgbClr val="000099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uk-UA" dirty="0">
                <a:solidFill>
                  <a:srgbClr val="008000"/>
                </a:solidFill>
                <a:latin typeface="Consolas" panose="020B0609020204030204" pitchFamily="49" charset="0"/>
              </a:rPr>
              <a:t> а вказує на ціле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99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latin typeface="Consolas" panose="020B0609020204030204" pitchFamily="49" charset="0"/>
              </a:rPr>
              <a:t>*p </a:t>
            </a:r>
            <a:r>
              <a:rPr lang="en-US" dirty="0">
                <a:latin typeface="Consolas" panose="020B0609020204030204" pitchFamily="49" charset="0"/>
              </a:rPr>
              <a:t>= a;</a:t>
            </a:r>
            <a:r>
              <a:rPr lang="uk-UA" dirty="0">
                <a:latin typeface="Consolas" panose="020B0609020204030204" pitchFamily="49" charset="0"/>
              </a:rPr>
              <a:t>  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p </a:t>
            </a:r>
            <a:r>
              <a:rPr lang="uk-UA" dirty="0">
                <a:solidFill>
                  <a:srgbClr val="008000"/>
                </a:solidFill>
                <a:latin typeface="Consolas" panose="020B0609020204030204" pitchFamily="49" charset="0"/>
              </a:rPr>
              <a:t>вказує на </a:t>
            </a:r>
            <a:r>
              <a:rPr lang="uk-UA" dirty="0" smtClean="0">
                <a:solidFill>
                  <a:srgbClr val="008000"/>
                </a:solidFill>
                <a:latin typeface="Consolas" panose="020B0609020204030204" pitchFamily="49" charset="0"/>
              </a:rPr>
              <a:t>ту </a:t>
            </a:r>
            <a:r>
              <a:rPr lang="uk-UA" dirty="0">
                <a:solidFill>
                  <a:srgbClr val="008000"/>
                </a:solidFill>
                <a:latin typeface="Consolas" panose="020B0609020204030204" pitchFamily="49" charset="0"/>
              </a:rPr>
              <a:t>ж </a:t>
            </a:r>
            <a:r>
              <a:rPr lang="uk-UA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пам'ять, </a:t>
            </a:r>
            <a:r>
              <a:rPr lang="uk-UA" dirty="0">
                <a:solidFill>
                  <a:srgbClr val="008000"/>
                </a:solidFill>
                <a:latin typeface="Consolas" panose="020B0609020204030204" pitchFamily="49" charset="0"/>
              </a:rPr>
              <a:t>що й а</a:t>
            </a:r>
          </a:p>
          <a:p>
            <a:pPr lvl="1"/>
            <a:r>
              <a:rPr lang="uk-UA" dirty="0" smtClean="0"/>
              <a:t>помилкове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000099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99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*a = </a:t>
            </a:r>
            <a:r>
              <a:rPr lang="en-US" dirty="0">
                <a:solidFill>
                  <a:srgbClr val="000099"/>
                </a:solidFill>
                <a:latin typeface="Consolas" panose="020B0609020204030204" pitchFamily="49" charset="0"/>
              </a:rPr>
              <a:t>new </a:t>
            </a:r>
            <a:r>
              <a:rPr lang="en-US" dirty="0" err="1">
                <a:solidFill>
                  <a:srgbClr val="000099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uk-UA" dirty="0">
                <a:solidFill>
                  <a:srgbClr val="008000"/>
                </a:solidFill>
                <a:latin typeface="Consolas" panose="020B0609020204030204" pitchFamily="49" charset="0"/>
              </a:rPr>
              <a:t> а вказує на ціле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99"/>
                </a:solidFill>
                <a:latin typeface="Consolas" panose="020B0609020204030204" pitchFamily="49" charset="0"/>
              </a:rPr>
              <a:t>double </a:t>
            </a:r>
            <a:r>
              <a:rPr lang="en-US" dirty="0" smtClean="0">
                <a:latin typeface="Consolas" panose="020B0609020204030204" pitchFamily="49" charset="0"/>
              </a:rPr>
              <a:t>*d </a:t>
            </a:r>
            <a:r>
              <a:rPr lang="en-US" dirty="0">
                <a:latin typeface="Consolas" panose="020B0609020204030204" pitchFamily="49" charset="0"/>
              </a:rPr>
              <a:t>= a;</a:t>
            </a:r>
            <a:r>
              <a:rPr lang="uk-UA" dirty="0"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ERROR!</a:t>
            </a:r>
          </a:p>
          <a:p>
            <a:r>
              <a:rPr lang="uk-UA" dirty="0" smtClean="0">
                <a:latin typeface="Consolas" panose="020B0609020204030204" pitchFamily="49" charset="0"/>
              </a:rPr>
              <a:t>Виведення</a:t>
            </a:r>
          </a:p>
          <a:p>
            <a:pPr lvl="1"/>
            <a:r>
              <a:rPr lang="uk-UA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smtClean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uk-UA" dirty="0" smtClean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"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a;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uk-UA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побачимо адресу як 0х</a:t>
            </a:r>
            <a:r>
              <a:rPr lang="ru-RU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Ціле</a:t>
            </a:r>
            <a:endParaRPr lang="uk-UA" dirty="0" smtClean="0">
              <a:latin typeface="Consolas" panose="020B0609020204030204" pitchFamily="49" charset="0"/>
            </a:endParaRPr>
          </a:p>
          <a:p>
            <a:pPr lvl="1"/>
            <a:endParaRPr lang="uk-UA" dirty="0" smtClean="0"/>
          </a:p>
        </p:txBody>
      </p:sp>
    </p:spTree>
    <p:extLst>
      <p:ext uri="{BB962C8B-B14F-4D97-AF65-F5344CB8AC3E}">
        <p14:creationId xmlns:p14="http://schemas.microsoft.com/office/powerpoint/2010/main" val="4065160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Операції з вказівниками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Порівняння</a:t>
            </a:r>
          </a:p>
          <a:p>
            <a:pPr lvl="1"/>
            <a:r>
              <a:rPr lang="uk-UA" dirty="0" smtClean="0"/>
              <a:t>однотипних вказівників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000099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99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*a = </a:t>
            </a:r>
            <a:r>
              <a:rPr lang="en-US" dirty="0">
                <a:solidFill>
                  <a:srgbClr val="000099"/>
                </a:solidFill>
                <a:latin typeface="Consolas" panose="020B0609020204030204" pitchFamily="49" charset="0"/>
              </a:rPr>
              <a:t>new </a:t>
            </a:r>
            <a:r>
              <a:rPr lang="en-US" dirty="0" err="1">
                <a:solidFill>
                  <a:srgbClr val="000099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99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99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*b = a;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99"/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>
                <a:latin typeface="Consolas" panose="020B0609020204030204" pitchFamily="49" charset="0"/>
              </a:rPr>
              <a:t> (a == b) ...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uk-UA" dirty="0" smtClean="0">
                <a:solidFill>
                  <a:srgbClr val="008000"/>
                </a:solidFill>
                <a:latin typeface="Consolas" panose="020B0609020204030204" pitchFamily="49" charset="0"/>
              </a:rPr>
              <a:t>Якщо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b </a:t>
            </a:r>
            <a:r>
              <a:rPr lang="uk-UA" dirty="0">
                <a:solidFill>
                  <a:srgbClr val="008000"/>
                </a:solidFill>
                <a:latin typeface="Consolas" panose="020B0609020204030204" pitchFamily="49" charset="0"/>
              </a:rPr>
              <a:t>вказує на те ж саме ціле, що й а</a:t>
            </a:r>
          </a:p>
          <a:p>
            <a:pPr lvl="1"/>
            <a:r>
              <a:rPr lang="uk-UA" dirty="0" smtClean="0"/>
              <a:t>з порожнім вказівником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000099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99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*a = </a:t>
            </a:r>
            <a:r>
              <a:rPr lang="en-US" dirty="0">
                <a:solidFill>
                  <a:srgbClr val="000099"/>
                </a:solidFill>
                <a:latin typeface="Consolas" panose="020B0609020204030204" pitchFamily="49" charset="0"/>
              </a:rPr>
              <a:t>new </a:t>
            </a:r>
            <a:r>
              <a:rPr lang="en-US" dirty="0" err="1">
                <a:solidFill>
                  <a:srgbClr val="000099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;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99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(a </a:t>
            </a:r>
            <a:r>
              <a:rPr lang="uk-UA" dirty="0" smtClean="0">
                <a:latin typeface="Consolas" panose="020B0609020204030204" pitchFamily="49" charset="0"/>
              </a:rPr>
              <a:t>!</a:t>
            </a:r>
            <a:r>
              <a:rPr lang="en-US" dirty="0" smtClean="0">
                <a:latin typeface="Consolas" panose="020B0609020204030204" pitchFamily="49" charset="0"/>
              </a:rPr>
              <a:t>= </a:t>
            </a:r>
            <a:r>
              <a:rPr lang="en-US" dirty="0" err="1" smtClean="0">
                <a:solidFill>
                  <a:srgbClr val="000099"/>
                </a:solidFill>
                <a:latin typeface="Consolas" panose="020B0609020204030204" pitchFamily="49" charset="0"/>
              </a:rPr>
              <a:t>nullptr</a:t>
            </a:r>
            <a:r>
              <a:rPr lang="en-US" dirty="0" smtClean="0">
                <a:latin typeface="Consolas" panose="020B0609020204030204" pitchFamily="49" charset="0"/>
              </a:rPr>
              <a:t>) </a:t>
            </a:r>
            <a:r>
              <a:rPr lang="en-US" dirty="0">
                <a:latin typeface="Consolas" panose="020B0609020204030204" pitchFamily="49" charset="0"/>
              </a:rPr>
              <a:t>...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uk-UA" dirty="0">
                <a:solidFill>
                  <a:srgbClr val="008000"/>
                </a:solidFill>
                <a:latin typeface="Consolas" panose="020B0609020204030204" pitchFamily="49" charset="0"/>
              </a:rPr>
              <a:t>Якщо </a:t>
            </a:r>
            <a:r>
              <a:rPr lang="uk-UA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вказівник а не порожній</a:t>
            </a:r>
            <a:endParaRPr lang="uk-UA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1"/>
            <a:r>
              <a:rPr lang="uk-UA" dirty="0" smtClean="0"/>
              <a:t>помилкове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000099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99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*a = </a:t>
            </a:r>
            <a:r>
              <a:rPr lang="en-US" dirty="0">
                <a:solidFill>
                  <a:srgbClr val="000099"/>
                </a:solidFill>
                <a:latin typeface="Consolas" panose="020B0609020204030204" pitchFamily="49" charset="0"/>
              </a:rPr>
              <a:t>new </a:t>
            </a:r>
            <a:r>
              <a:rPr lang="en-US" dirty="0" err="1">
                <a:solidFill>
                  <a:srgbClr val="000099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uk-UA" dirty="0">
                <a:solidFill>
                  <a:srgbClr val="008000"/>
                </a:solidFill>
                <a:latin typeface="Consolas" panose="020B0609020204030204" pitchFamily="49" charset="0"/>
              </a:rPr>
              <a:t> а вказує на ціле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99"/>
                </a:solidFill>
                <a:latin typeface="Consolas" panose="020B0609020204030204" pitchFamily="49" charset="0"/>
              </a:rPr>
              <a:t>double </a:t>
            </a:r>
            <a:r>
              <a:rPr lang="en-US" dirty="0" smtClean="0">
                <a:latin typeface="Consolas" panose="020B0609020204030204" pitchFamily="49" charset="0"/>
              </a:rPr>
              <a:t>*d </a:t>
            </a:r>
            <a:r>
              <a:rPr lang="en-US" dirty="0"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000099"/>
                </a:solidFill>
                <a:latin typeface="Consolas" panose="020B0609020204030204" pitchFamily="49" charset="0"/>
              </a:rPr>
              <a:t>nullptr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r>
              <a:rPr lang="uk-UA" dirty="0" smtClean="0">
                <a:latin typeface="Consolas" panose="020B0609020204030204" pitchFamily="49" charset="0"/>
              </a:rPr>
              <a:t/>
            </a:r>
            <a:br>
              <a:rPr lang="uk-UA" dirty="0" smtClean="0"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99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(a </a:t>
            </a:r>
            <a:r>
              <a:rPr lang="uk-UA" dirty="0">
                <a:latin typeface="Consolas" panose="020B0609020204030204" pitchFamily="49" charset="0"/>
              </a:rPr>
              <a:t>!</a:t>
            </a:r>
            <a:r>
              <a:rPr lang="en-US" dirty="0" smtClean="0">
                <a:latin typeface="Consolas" panose="020B0609020204030204" pitchFamily="49" charset="0"/>
              </a:rPr>
              <a:t>=</a:t>
            </a:r>
            <a:r>
              <a:rPr lang="uk-UA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d) </a:t>
            </a:r>
            <a:r>
              <a:rPr lang="en-US" dirty="0">
                <a:latin typeface="Consolas" panose="020B0609020204030204" pitchFamily="49" charset="0"/>
              </a:rPr>
              <a:t>...</a:t>
            </a:r>
            <a:r>
              <a:rPr lang="uk-UA" dirty="0" smtClean="0"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ERROR!</a:t>
            </a:r>
            <a:endParaRPr lang="uk-UA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1"/>
            <a:endParaRPr lang="uk-UA" dirty="0" smtClean="0"/>
          </a:p>
        </p:txBody>
      </p:sp>
    </p:spTree>
    <p:extLst>
      <p:ext uri="{BB962C8B-B14F-4D97-AF65-F5344CB8AC3E}">
        <p14:creationId xmlns:p14="http://schemas.microsoft.com/office/powerpoint/2010/main" val="2028576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Операції з вказівниками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838200" y="1825625"/>
            <a:ext cx="11139152" cy="4351338"/>
          </a:xfrm>
        </p:spPr>
        <p:txBody>
          <a:bodyPr>
            <a:normAutofit/>
          </a:bodyPr>
          <a:lstStyle/>
          <a:p>
            <a:r>
              <a:rPr lang="uk-UA" dirty="0" smtClean="0"/>
              <a:t>Арифметичні</a:t>
            </a:r>
          </a:p>
          <a:p>
            <a:pPr lvl="1"/>
            <a:r>
              <a:rPr lang="uk-UA" dirty="0" smtClean="0"/>
              <a:t>збільшення на число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000099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99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a[] </a:t>
            </a:r>
            <a:r>
              <a:rPr lang="en-US" dirty="0">
                <a:latin typeface="Consolas" panose="020B0609020204030204" pitchFamily="49" charset="0"/>
              </a:rPr>
              <a:t>= </a:t>
            </a:r>
            <a:r>
              <a:rPr lang="en-US" dirty="0" smtClean="0">
                <a:latin typeface="Consolas" panose="020B0609020204030204" pitchFamily="49" charset="0"/>
              </a:rPr>
              <a:t>{1, 2, 3, 4, 5};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uk-UA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а – масив п'яти цілих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99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99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*</a:t>
            </a:r>
            <a:r>
              <a:rPr lang="en-US" dirty="0" err="1" smtClean="0">
                <a:latin typeface="Consolas" panose="020B0609020204030204" pitchFamily="49" charset="0"/>
              </a:rPr>
              <a:t>pA</a:t>
            </a:r>
            <a:r>
              <a:rPr lang="en-US" dirty="0" smtClean="0">
                <a:latin typeface="Consolas" panose="020B0609020204030204" pitchFamily="49" charset="0"/>
              </a:rPr>
              <a:t> = &amp;a[0]; 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pA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uk-UA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вказує на перший елемент масиву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99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99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*</a:t>
            </a:r>
            <a:r>
              <a:rPr lang="en-US" dirty="0" err="1" smtClean="0">
                <a:latin typeface="Consolas" panose="020B0609020204030204" pitchFamily="49" charset="0"/>
              </a:rPr>
              <a:t>p</a:t>
            </a:r>
            <a:r>
              <a:rPr lang="en-US" dirty="0" err="1">
                <a:latin typeface="Consolas" panose="020B0609020204030204" pitchFamily="49" charset="0"/>
              </a:rPr>
              <a:t>B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= </a:t>
            </a:r>
            <a:r>
              <a:rPr lang="en-US" dirty="0" err="1" smtClean="0">
                <a:latin typeface="Consolas" panose="020B0609020204030204" pitchFamily="49" charset="0"/>
              </a:rPr>
              <a:t>pA</a:t>
            </a:r>
            <a:r>
              <a:rPr lang="en-US" dirty="0" smtClean="0">
                <a:latin typeface="Consolas" panose="020B0609020204030204" pitchFamily="49" charset="0"/>
              </a:rPr>
              <a:t> + 3;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pB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8000"/>
                </a:solidFill>
                <a:latin typeface="Consolas" panose="020B0609020204030204" pitchFamily="49" charset="0"/>
              </a:rPr>
              <a:t>вказує на </a:t>
            </a:r>
            <a:r>
              <a:rPr lang="uk-UA" dirty="0" smtClean="0">
                <a:solidFill>
                  <a:srgbClr val="008000"/>
                </a:solidFill>
                <a:latin typeface="Consolas" panose="020B0609020204030204" pitchFamily="49" charset="0"/>
              </a:rPr>
              <a:t>четвертий </a:t>
            </a:r>
            <a:r>
              <a:rPr lang="uk-UA" dirty="0">
                <a:solidFill>
                  <a:srgbClr val="008000"/>
                </a:solidFill>
                <a:latin typeface="Consolas" panose="020B0609020204030204" pitchFamily="49" charset="0"/>
              </a:rPr>
              <a:t>елемент масиву</a:t>
            </a:r>
            <a:r>
              <a:rPr lang="en-US" dirty="0">
                <a:latin typeface="Consolas" panose="020B0609020204030204" pitchFamily="49" charset="0"/>
              </a:rPr>
              <a:t>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uk-UA" dirty="0" smtClean="0">
                <a:latin typeface="Consolas" panose="020B0609020204030204" pitchFamily="49" charset="0"/>
              </a:rPr>
              <a:t>++</a:t>
            </a:r>
            <a:r>
              <a:rPr lang="en-US" dirty="0" smtClean="0">
                <a:latin typeface="Consolas" panose="020B0609020204030204" pitchFamily="49" charset="0"/>
              </a:rPr>
              <a:t>a</a:t>
            </a:r>
            <a:r>
              <a:rPr lang="en-US" dirty="0">
                <a:latin typeface="Consolas" panose="020B0609020204030204" pitchFamily="49" charset="0"/>
              </a:rPr>
              <a:t>;</a:t>
            </a:r>
            <a:r>
              <a:rPr lang="en-US" dirty="0" smtClean="0">
                <a:latin typeface="Consolas" panose="020B0609020204030204" pitchFamily="49" charset="0"/>
              </a:rPr>
              <a:t> b -= 2;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uk-UA" dirty="0" smtClean="0">
                <a:solidFill>
                  <a:srgbClr val="008000"/>
                </a:solidFill>
                <a:latin typeface="Consolas" panose="020B0609020204030204" pitchFamily="49" charset="0"/>
              </a:rPr>
              <a:t>тепер обидва вказують на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a[1]</a:t>
            </a:r>
            <a:r>
              <a:rPr lang="uk-UA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–</a:t>
            </a:r>
            <a:r>
              <a:rPr lang="uk-UA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другий елемент</a:t>
            </a:r>
            <a:endParaRPr lang="uk-UA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1"/>
            <a:r>
              <a:rPr lang="uk-UA" dirty="0" smtClean="0"/>
              <a:t>віднімання вказівників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000099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99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*</a:t>
            </a:r>
            <a:r>
              <a:rPr lang="en-US" dirty="0" err="1">
                <a:latin typeface="Consolas" panose="020B0609020204030204" pitchFamily="49" charset="0"/>
              </a:rPr>
              <a:t>pA</a:t>
            </a:r>
            <a:r>
              <a:rPr lang="en-US" dirty="0">
                <a:latin typeface="Consolas" panose="020B0609020204030204" pitchFamily="49" charset="0"/>
              </a:rPr>
              <a:t> = &amp;a[0</a:t>
            </a:r>
            <a:r>
              <a:rPr lang="en-US" dirty="0" smtClean="0">
                <a:latin typeface="Consolas" panose="020B0609020204030204" pitchFamily="49" charset="0"/>
              </a:rPr>
              <a:t>];</a:t>
            </a:r>
            <a:endParaRPr lang="uk-UA" dirty="0" smtClean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err="1">
                <a:solidFill>
                  <a:srgbClr val="000099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99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*</a:t>
            </a:r>
            <a:r>
              <a:rPr lang="en-US" dirty="0" err="1" smtClean="0">
                <a:latin typeface="Consolas" panose="020B0609020204030204" pitchFamily="49" charset="0"/>
              </a:rPr>
              <a:t>p</a:t>
            </a:r>
            <a:r>
              <a:rPr lang="en-US" dirty="0" err="1">
                <a:latin typeface="Consolas" panose="020B0609020204030204" pitchFamily="49" charset="0"/>
              </a:rPr>
              <a:t>B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= &amp;</a:t>
            </a:r>
            <a:r>
              <a:rPr lang="en-US" dirty="0" smtClean="0">
                <a:latin typeface="Consolas" panose="020B0609020204030204" pitchFamily="49" charset="0"/>
              </a:rPr>
              <a:t>a[4]; 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 smtClean="0">
                <a:solidFill>
                  <a:srgbClr val="000099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k = </a:t>
            </a:r>
            <a:r>
              <a:rPr lang="en-US" dirty="0" err="1" smtClean="0">
                <a:latin typeface="Consolas" panose="020B0609020204030204" pitchFamily="49" charset="0"/>
              </a:rPr>
              <a:t>pB</a:t>
            </a:r>
            <a:r>
              <a:rPr lang="en-US" dirty="0" smtClean="0">
                <a:latin typeface="Consolas" panose="020B0609020204030204" pitchFamily="49" charset="0"/>
              </a:rPr>
              <a:t> – </a:t>
            </a:r>
            <a:r>
              <a:rPr lang="en-US" dirty="0" err="1" smtClean="0">
                <a:latin typeface="Consolas" panose="020B0609020204030204" pitchFamily="49" charset="0"/>
              </a:rPr>
              <a:t>pA</a:t>
            </a:r>
            <a:r>
              <a:rPr lang="en-US" dirty="0" smtClean="0">
                <a:latin typeface="Consolas" panose="020B0609020204030204" pitchFamily="49" charset="0"/>
              </a:rPr>
              <a:t>;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k – </a:t>
            </a:r>
            <a:r>
              <a:rPr lang="uk-UA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кількість цілих в інтервалі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pA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pB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            // k == 4</a:t>
            </a:r>
            <a:endParaRPr lang="uk-UA" dirty="0" smtClean="0"/>
          </a:p>
        </p:txBody>
      </p:sp>
    </p:spTree>
    <p:extLst>
      <p:ext uri="{BB962C8B-B14F-4D97-AF65-F5344CB8AC3E}">
        <p14:creationId xmlns:p14="http://schemas.microsoft.com/office/powerpoint/2010/main" val="336456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306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Динамічні змінні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838200" y="1197737"/>
            <a:ext cx="10515600" cy="5177305"/>
          </a:xfrm>
        </p:spPr>
        <p:txBody>
          <a:bodyPr/>
          <a:lstStyle/>
          <a:p>
            <a:r>
              <a:rPr lang="uk-UA" dirty="0" smtClean="0"/>
              <a:t>Створення опера тором </a:t>
            </a:r>
            <a:r>
              <a:rPr lang="en-US" i="1" dirty="0" smtClean="0"/>
              <a:t>new</a:t>
            </a:r>
            <a:endParaRPr lang="uk-UA" dirty="0" smtClean="0"/>
          </a:p>
          <a:p>
            <a:pPr lvl="1"/>
            <a:r>
              <a:rPr lang="ru-RU" sz="2000" b="1" dirty="0">
                <a:latin typeface="Consolas" panose="020B0609020204030204" pitchFamily="49" charset="0"/>
              </a:rPr>
              <a:t>&lt;</a:t>
            </a:r>
            <a:r>
              <a:rPr lang="ru-RU" sz="2000" b="1" dirty="0" err="1">
                <a:latin typeface="Consolas" panose="020B0609020204030204" pitchFamily="49" charset="0"/>
              </a:rPr>
              <a:t>ім’я</a:t>
            </a:r>
            <a:r>
              <a:rPr lang="ru-RU" sz="2000" b="1" dirty="0">
                <a:latin typeface="Consolas" panose="020B0609020204030204" pitchFamily="49" charset="0"/>
              </a:rPr>
              <a:t> </a:t>
            </a:r>
            <a:r>
              <a:rPr lang="ru-RU" sz="2000" b="1" dirty="0" err="1">
                <a:latin typeface="Consolas" panose="020B0609020204030204" pitchFamily="49" charset="0"/>
              </a:rPr>
              <a:t>вказівника</a:t>
            </a:r>
            <a:r>
              <a:rPr lang="ru-RU" sz="2000" b="1" dirty="0">
                <a:latin typeface="Consolas" panose="020B0609020204030204" pitchFamily="49" charset="0"/>
              </a:rPr>
              <a:t> на тип&gt; = </a:t>
            </a:r>
            <a:r>
              <a:rPr lang="uk-UA" sz="2000" b="1" dirty="0" err="1">
                <a:solidFill>
                  <a:srgbClr val="000099"/>
                </a:solidFill>
                <a:latin typeface="Consolas" panose="020B0609020204030204" pitchFamily="49" charset="0"/>
              </a:rPr>
              <a:t>new</a:t>
            </a:r>
            <a:r>
              <a:rPr lang="ru-RU" sz="2000" b="1" dirty="0">
                <a:solidFill>
                  <a:srgbClr val="000099"/>
                </a:solidFill>
                <a:latin typeface="Consolas" panose="020B0609020204030204" pitchFamily="49" charset="0"/>
              </a:rPr>
              <a:t> </a:t>
            </a:r>
            <a:r>
              <a:rPr lang="ru-RU" sz="2000" b="1" dirty="0">
                <a:latin typeface="Consolas" panose="020B0609020204030204" pitchFamily="49" charset="0"/>
              </a:rPr>
              <a:t>&lt;тип&gt;;</a:t>
            </a:r>
            <a:endParaRPr lang="uk-UA" sz="2000" dirty="0">
              <a:latin typeface="Consolas" panose="020B0609020204030204" pitchFamily="49" charset="0"/>
            </a:endParaRPr>
          </a:p>
          <a:p>
            <a:r>
              <a:rPr lang="uk-UA" dirty="0" smtClean="0"/>
              <a:t>Наприклад</a:t>
            </a:r>
          </a:p>
          <a:p>
            <a:pPr marL="457200" lvl="1" indent="0">
              <a:buNone/>
            </a:pPr>
            <a:r>
              <a:rPr lang="en-US" sz="2000" dirty="0" err="1">
                <a:solidFill>
                  <a:srgbClr val="0033C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 </a:t>
            </a:r>
            <a:r>
              <a:rPr lang="en-US" sz="20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dynInt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2000" dirty="0">
                <a:solidFill>
                  <a:srgbClr val="0033C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 </a:t>
            </a:r>
            <a:r>
              <a:rPr lang="en-US" sz="2000" dirty="0" err="1">
                <a:solidFill>
                  <a:srgbClr val="0033C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n-US" sz="2000" dirty="0">
                <a:solidFill>
                  <a:srgbClr val="0033C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double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 </a:t>
            </a:r>
            <a:r>
              <a:rPr lang="en-US" sz="20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dynDbl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2000" dirty="0">
                <a:solidFill>
                  <a:srgbClr val="0033C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 double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uk-UA" sz="2000" dirty="0" smtClean="0"/>
          </a:p>
          <a:p>
            <a:r>
              <a:rPr lang="uk-UA" dirty="0" smtClean="0"/>
              <a:t>Доступ до створеної змінної</a:t>
            </a:r>
            <a:r>
              <a:rPr lang="en-US" dirty="0" smtClean="0"/>
              <a:t> </a:t>
            </a:r>
            <a:r>
              <a:rPr lang="uk-UA" dirty="0" smtClean="0"/>
              <a:t>оператором </a:t>
            </a:r>
            <a:r>
              <a:rPr lang="uk-UA" dirty="0" err="1" smtClean="0"/>
              <a:t>розіменування</a:t>
            </a:r>
            <a:r>
              <a:rPr lang="uk-UA" dirty="0" smtClean="0"/>
              <a:t> *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dynInt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5; *</a:t>
            </a:r>
            <a:r>
              <a:rPr lang="en-US" sz="20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dynDbl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sin(0.2 * *</a:t>
            </a:r>
            <a:r>
              <a:rPr lang="en-US" sz="20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dynInt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+ 0.15);</a:t>
            </a:r>
            <a:endParaRPr lang="uk-UA" sz="2000" dirty="0" smtClean="0"/>
          </a:p>
          <a:p>
            <a:pPr marL="457200" lvl="1" indent="0">
              <a:buNone/>
            </a:pPr>
            <a:r>
              <a:rPr lang="en-US" sz="20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"k="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 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dynInt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   S="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</a:t>
            </a:r>
            <a:r>
              <a:rPr lang="en-US" sz="20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dynDbl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'\n'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uk-UA" sz="2000" dirty="0"/>
          </a:p>
          <a:p>
            <a:r>
              <a:rPr lang="uk-UA" dirty="0" smtClean="0"/>
              <a:t>Звільнення динамічної пам'яті оператором </a:t>
            </a:r>
            <a:r>
              <a:rPr lang="en-US" i="1" dirty="0" smtClean="0"/>
              <a:t>delete</a:t>
            </a:r>
            <a:endParaRPr lang="uk-UA" dirty="0" smtClean="0"/>
          </a:p>
          <a:p>
            <a:pPr lvl="1"/>
            <a:r>
              <a:rPr lang="uk-UA" sz="2000" b="1" dirty="0" err="1">
                <a:latin typeface="Consolas" panose="020B0609020204030204" pitchFamily="49" charset="0"/>
              </a:rPr>
              <a:t>delete</a:t>
            </a:r>
            <a:r>
              <a:rPr lang="uk-UA" sz="2000" b="1" dirty="0">
                <a:latin typeface="Consolas" panose="020B0609020204030204" pitchFamily="49" charset="0"/>
              </a:rPr>
              <a:t> </a:t>
            </a:r>
            <a:r>
              <a:rPr lang="ru-RU" sz="2000" b="1" dirty="0">
                <a:latin typeface="Consolas" panose="020B0609020204030204" pitchFamily="49" charset="0"/>
              </a:rPr>
              <a:t>&lt;</a:t>
            </a:r>
            <a:r>
              <a:rPr lang="ru-RU" sz="2000" b="1" dirty="0" err="1">
                <a:latin typeface="Consolas" panose="020B0609020204030204" pitchFamily="49" charset="0"/>
              </a:rPr>
              <a:t>ім’я</a:t>
            </a:r>
            <a:r>
              <a:rPr lang="ru-RU" sz="2000" b="1" dirty="0">
                <a:latin typeface="Consolas" panose="020B0609020204030204" pitchFamily="49" charset="0"/>
              </a:rPr>
              <a:t> </a:t>
            </a:r>
            <a:r>
              <a:rPr lang="ru-RU" sz="2000" b="1" dirty="0" err="1">
                <a:latin typeface="Consolas" panose="020B0609020204030204" pitchFamily="49" charset="0"/>
              </a:rPr>
              <a:t>вказівника</a:t>
            </a:r>
            <a:r>
              <a:rPr lang="ru-RU" sz="2000" b="1" dirty="0">
                <a:latin typeface="Consolas" panose="020B0609020204030204" pitchFamily="49" charset="0"/>
              </a:rPr>
              <a:t>&gt;;</a:t>
            </a:r>
            <a:endParaRPr lang="uk-UA" sz="2000" dirty="0" smtClean="0">
              <a:latin typeface="Consolas" panose="020B0609020204030204" pitchFamily="49" charset="0"/>
            </a:endParaRPr>
          </a:p>
          <a:p>
            <a:r>
              <a:rPr lang="uk-UA" dirty="0" smtClean="0"/>
              <a:t>Наприклад</a:t>
            </a:r>
          </a:p>
          <a:p>
            <a:pPr marL="457200" lvl="1" indent="0">
              <a:buNone/>
            </a:pPr>
            <a:r>
              <a:rPr lang="uk-UA" sz="2000" dirty="0" err="1">
                <a:solidFill>
                  <a:srgbClr val="0033C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delete</a:t>
            </a:r>
            <a:r>
              <a:rPr lang="uk-UA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20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dynInt</a:t>
            </a:r>
            <a:r>
              <a:rPr lang="ru-RU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uk-UA" sz="2000" dirty="0" err="1">
                <a:solidFill>
                  <a:srgbClr val="0033C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delete</a:t>
            </a:r>
            <a:r>
              <a:rPr lang="uk-UA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20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dynDbl</a:t>
            </a:r>
            <a:r>
              <a:rPr lang="ru-RU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uk-UA" sz="2000" dirty="0" smtClean="0"/>
          </a:p>
          <a:p>
            <a:r>
              <a:rPr lang="uk-UA" sz="2400" dirty="0" smtClean="0"/>
              <a:t>Сам вказівник залишається – знищуємо тільки змінну, на яку він вказував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095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A14E44D7845C3241A2E44E8A5A3FC17A" ma:contentTypeVersion="2" ma:contentTypeDescription="Створення нового документа." ma:contentTypeScope="" ma:versionID="a162f9bb5cb8d38d64aa24cb93174b4d">
  <xsd:schema xmlns:xsd="http://www.w3.org/2001/XMLSchema" xmlns:xs="http://www.w3.org/2001/XMLSchema" xmlns:p="http://schemas.microsoft.com/office/2006/metadata/properties" xmlns:ns2="25d737a7-c131-4a45-b9e4-5da3437502eb" targetNamespace="http://schemas.microsoft.com/office/2006/metadata/properties" ma:root="true" ma:fieldsID="c869dd3b79f1c645b98caaad44aee1fa" ns2:_="">
    <xsd:import namespace="25d737a7-c131-4a45-b9e4-5da3437502e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d737a7-c131-4a45-b9e4-5da3437502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вмісту"/>
        <xsd:element ref="dc:title" minOccurs="0" maxOccurs="1" ma:index="4" ma:displayName="Заголовок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AF83431-1749-4CDB-9CE7-AA4F9D15429D}"/>
</file>

<file path=customXml/itemProps2.xml><?xml version="1.0" encoding="utf-8"?>
<ds:datastoreItem xmlns:ds="http://schemas.openxmlformats.org/officeDocument/2006/customXml" ds:itemID="{1F1CA31A-47B9-4D36-97A8-8E7DD1753AC7}"/>
</file>

<file path=customXml/itemProps3.xml><?xml version="1.0" encoding="utf-8"?>
<ds:datastoreItem xmlns:ds="http://schemas.openxmlformats.org/officeDocument/2006/customXml" ds:itemID="{E5CEF0F1-54BF-4BA6-BDC4-92DB1510E94F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2099</TotalTime>
  <Words>1268</Words>
  <Application>Microsoft Office PowerPoint</Application>
  <PresentationFormat>Широкий екран</PresentationFormat>
  <Paragraphs>263</Paragraphs>
  <Slides>23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Cambria</vt:lpstr>
      <vt:lpstr>Consolas</vt:lpstr>
      <vt:lpstr>Times New Roman</vt:lpstr>
      <vt:lpstr>Тема Office</vt:lpstr>
      <vt:lpstr>Лекція 5. Програмування</vt:lpstr>
      <vt:lpstr>Змінна. Вказівник на змінну</vt:lpstr>
      <vt:lpstr>Оголошення вказівника</vt:lpstr>
      <vt:lpstr>Оголошення вказівника</vt:lpstr>
      <vt:lpstr>Ініціалізація вказівника</vt:lpstr>
      <vt:lpstr>Операції з вказівниками</vt:lpstr>
      <vt:lpstr>Операції з вказівниками</vt:lpstr>
      <vt:lpstr>Операції з вказівниками</vt:lpstr>
      <vt:lpstr>Динамічні змінні</vt:lpstr>
      <vt:lpstr>Динамічний масив</vt:lpstr>
      <vt:lpstr>Зв’язок між масивом і вказівником</vt:lpstr>
      <vt:lpstr>Використання динамічного масиву</vt:lpstr>
      <vt:lpstr>Динамічний двохвимірний масив  (рядками)</vt:lpstr>
      <vt:lpstr>Динамічний двохвимірний масив  (неперервною ділянкою)</vt:lpstr>
      <vt:lpstr>Помилки. Втрачена пам’ять</vt:lpstr>
      <vt:lpstr>Помилки. Втрачена пам’ять</vt:lpstr>
      <vt:lpstr>Помилки. Втрачена пам’ять</vt:lpstr>
      <vt:lpstr>Помилки. Втрачена пам’ять</vt:lpstr>
      <vt:lpstr>Помилки. «Висячий» вказівник</vt:lpstr>
      <vt:lpstr>Помилки. «Висячий» вказівник</vt:lpstr>
      <vt:lpstr>Помилки. «Висячий» вказівник</vt:lpstr>
      <vt:lpstr>Помилки. «Висячий» вказівник</vt:lpstr>
      <vt:lpstr>Замість підсумків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Лекція 1. Програмування</dc:title>
  <dc:creator>Serg</dc:creator>
  <cp:lastModifiedBy>Serg</cp:lastModifiedBy>
  <cp:revision>136</cp:revision>
  <dcterms:created xsi:type="dcterms:W3CDTF">2020-09-15T18:15:25Z</dcterms:created>
  <dcterms:modified xsi:type="dcterms:W3CDTF">2020-10-15T20:32:50Z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0x010100A14E44D7845C3241A2E44E8A5A3FC17A</vt:lpwstr>
  </property>
</Properties>
</file>