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6" r:id="rId14"/>
    <p:sldId id="269" r:id="rId15"/>
    <p:sldId id="271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0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8000"/>
    <a:srgbClr val="FFCCCC"/>
    <a:srgbClr val="009999"/>
    <a:srgbClr val="3399FF"/>
    <a:srgbClr val="003366"/>
    <a:srgbClr val="99FF99"/>
    <a:srgbClr val="66FF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6</a:t>
            </a:r>
            <a:r>
              <a:rPr lang="uk-UA" dirty="0" smtClean="0"/>
              <a:t>. 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8452"/>
          </a:xfrm>
        </p:spPr>
        <p:txBody>
          <a:bodyPr/>
          <a:lstStyle/>
          <a:p>
            <a:r>
              <a:rPr lang="uk-UA" i="1" dirty="0"/>
              <a:t>Функції в С++: прототип, визначення, </a:t>
            </a:r>
            <a:r>
              <a:rPr lang="uk-UA" i="1" dirty="0" smtClean="0"/>
              <a:t>виклик</a:t>
            </a:r>
          </a:p>
          <a:p>
            <a:r>
              <a:rPr lang="uk-UA" i="1" dirty="0"/>
              <a:t>Способи передавання аргументів у </a:t>
            </a:r>
            <a:r>
              <a:rPr lang="uk-UA" i="1" dirty="0" smtClean="0"/>
              <a:t>функцію: параметри-значення, параметри-вказівники, параметри-посилання</a:t>
            </a:r>
          </a:p>
          <a:p>
            <a:r>
              <a:rPr lang="uk-UA" i="1" dirty="0" smtClean="0"/>
              <a:t>Модульне програмування</a:t>
            </a:r>
          </a:p>
        </p:txBody>
      </p:sp>
    </p:spTree>
    <p:extLst>
      <p:ext uri="{BB962C8B-B14F-4D97-AF65-F5344CB8AC3E}">
        <p14:creationId xmlns:p14="http://schemas.microsoft.com/office/powerpoint/2010/main" val="108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uk-UA" dirty="0" smtClean="0"/>
              <a:t>Фізична організація програми з функціями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09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Компромісний варіант – все в одному файлі (</a:t>
            </a:r>
            <a:r>
              <a:rPr lang="uk-UA" sz="2400" dirty="0"/>
              <a:t>для невеликих програм)</a:t>
            </a:r>
          </a:p>
        </p:txBody>
      </p:sp>
      <p:sp>
        <p:nvSpPr>
          <p:cNvPr id="4" name="Загнутий кут 3"/>
          <p:cNvSpPr/>
          <p:nvPr/>
        </p:nvSpPr>
        <p:spPr>
          <a:xfrm>
            <a:off x="1130300" y="1724025"/>
            <a:ext cx="10223500" cy="47275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>
                <a:solidFill>
                  <a:schemeClr val="tx1"/>
                </a:solidFill>
              </a:rPr>
              <a:t>Source.cpp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uk-UA" dirty="0" err="1">
                <a:solidFill>
                  <a:srgbClr val="C00000"/>
                </a:solidFill>
                <a:latin typeface="Consolas" panose="020B0609020204030204" pitchFamily="49" charset="0"/>
              </a:rPr>
              <a:t>iostream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ath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прототип функції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()     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головна програма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{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pt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 +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pow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sin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(x), 2) - x);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x)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визначення функції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res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res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uk-UA" dirty="0" smtClean="0"/>
              <a:t>Фізична організація програми з функціями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09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Правильний варіант – поділ на окремі файли (з файлами заголовків)</a:t>
            </a:r>
            <a:endParaRPr lang="uk-UA" sz="2400" dirty="0"/>
          </a:p>
        </p:txBody>
      </p:sp>
      <p:sp>
        <p:nvSpPr>
          <p:cNvPr id="4" name="Загнутий кут 3"/>
          <p:cNvSpPr/>
          <p:nvPr/>
        </p:nvSpPr>
        <p:spPr>
          <a:xfrm>
            <a:off x="2159000" y="1797050"/>
            <a:ext cx="5422900" cy="14636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err="1" smtClean="0">
                <a:solidFill>
                  <a:schemeClr val="tx1"/>
                </a:solidFill>
              </a:rPr>
              <a:t>Function.h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pragma once</a:t>
            </a:r>
            <a:endParaRPr lang="uk-UA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прототип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функції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нутий кут 4"/>
          <p:cNvSpPr/>
          <p:nvPr/>
        </p:nvSpPr>
        <p:spPr>
          <a:xfrm>
            <a:off x="590550" y="3000375"/>
            <a:ext cx="6477000" cy="260032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smtClean="0">
                <a:solidFill>
                  <a:schemeClr val="tx1"/>
                </a:solidFill>
              </a:rPr>
              <a:t>Function.cpp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cmath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Function.h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x)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визначення функції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(x&lt;0) ? -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exp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(0.2*log(-x) 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((x&gt;0) 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(0.2*log(x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: 0.0)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нутий кут 5"/>
          <p:cNvSpPr/>
          <p:nvPr/>
        </p:nvSpPr>
        <p:spPr>
          <a:xfrm>
            <a:off x="5194300" y="3562350"/>
            <a:ext cx="6477000" cy="29495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smtClean="0">
                <a:solidFill>
                  <a:schemeClr val="tx1"/>
                </a:solidFill>
              </a:rPr>
              <a:t>Program.cpp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uk-UA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iostream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Function.h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()     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головна програма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{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pt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 +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pow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sin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(x), 2) - x);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uk-UA" dirty="0" smtClean="0"/>
              <a:t>Сторож включення. Незалежність коду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09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 smtClean="0"/>
              <a:t>Замість </a:t>
            </a:r>
            <a:r>
              <a:rPr lang="en-US" sz="2400" i="1" dirty="0" smtClean="0"/>
              <a:t>pragma</a:t>
            </a:r>
            <a:r>
              <a:rPr lang="en-US" sz="2400" dirty="0" smtClean="0"/>
              <a:t> </a:t>
            </a:r>
            <a:r>
              <a:rPr lang="uk-UA" sz="2400" dirty="0" smtClean="0"/>
              <a:t>можна використати умовне включення</a:t>
            </a:r>
            <a:endParaRPr lang="uk-UA" sz="2400" dirty="0"/>
          </a:p>
        </p:txBody>
      </p:sp>
      <p:sp>
        <p:nvSpPr>
          <p:cNvPr id="4" name="Загнутий кут 3"/>
          <p:cNvSpPr/>
          <p:nvPr/>
        </p:nvSpPr>
        <p:spPr>
          <a:xfrm>
            <a:off x="2159000" y="1797050"/>
            <a:ext cx="5676900" cy="14636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err="1" smtClean="0">
                <a:solidFill>
                  <a:schemeClr val="tx1"/>
                </a:solidFill>
              </a:rPr>
              <a:t>Function.h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_FUNCTION_GUARD</a:t>
            </a:r>
            <a:endParaRPr lang="uk-UA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_FUNCTION_GUARD</a:t>
            </a:r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прототип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функції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нутий кут 4"/>
          <p:cNvSpPr/>
          <p:nvPr/>
        </p:nvSpPr>
        <p:spPr>
          <a:xfrm>
            <a:off x="590550" y="3000375"/>
            <a:ext cx="6477000" cy="341312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smtClean="0">
                <a:solidFill>
                  <a:schemeClr val="tx1"/>
                </a:solidFill>
              </a:rPr>
              <a:t>Function.cpp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Function.h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x)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визначення функції</a:t>
            </a:r>
          </a:p>
          <a:p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y = 1.0; 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z = 0.0;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abs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(y - z) &gt; 1.e-10)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{	z = y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;	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z * z;</a:t>
            </a:r>
            <a:endParaRPr lang="uk-UA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	y = (x /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(p * p)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 + 4.*z) / 5.;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y;</a:t>
            </a:r>
          </a:p>
          <a:p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нутий кут 5"/>
          <p:cNvSpPr/>
          <p:nvPr/>
        </p:nvSpPr>
        <p:spPr>
          <a:xfrm>
            <a:off x="5194300" y="3562350"/>
            <a:ext cx="6477000" cy="294957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uk-UA" b="1" i="1" dirty="0">
                <a:solidFill>
                  <a:schemeClr val="tx1"/>
                </a:solidFill>
              </a:rPr>
              <a:t>файл </a:t>
            </a:r>
            <a:r>
              <a:rPr lang="en-US" b="1" i="1" dirty="0" smtClean="0">
                <a:solidFill>
                  <a:schemeClr val="tx1"/>
                </a:solidFill>
              </a:rPr>
              <a:t>Program.cpp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uk-UA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iostream</a:t>
            </a:r>
            <a:r>
              <a:rPr lang="uk-UA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Function.h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endParaRPr lang="uk-UA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()     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// головна програма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{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pt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 + 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ptrt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pow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uk-UA" dirty="0" err="1">
                <a:solidFill>
                  <a:schemeClr val="tx1"/>
                </a:solidFill>
                <a:latin typeface="Consolas" panose="020B0609020204030204" pitchFamily="49" charset="0"/>
              </a:rPr>
              <a:t>sin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(x), 2) - x);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. . .</a:t>
            </a:r>
          </a:p>
          <a:p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Блокова дисципліна доступу до імен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</a:t>
            </a:r>
            <a:r>
              <a:rPr lang="uk-UA" dirty="0" smtClean="0"/>
              <a:t>бластю </a:t>
            </a:r>
            <a:r>
              <a:rPr lang="uk-UA" dirty="0"/>
              <a:t>видимості будь-якого імені є той блок, де воно оголошене: від точки оголошення до кінця </a:t>
            </a:r>
            <a:r>
              <a:rPr lang="uk-UA" dirty="0" smtClean="0"/>
              <a:t>блоку</a:t>
            </a:r>
          </a:p>
          <a:p>
            <a:pPr lvl="1"/>
            <a:r>
              <a:rPr lang="en-US" i="1" dirty="0" smtClean="0"/>
              <a:t>for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10; ++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br>
              <a:rPr lang="en-US" i="1" dirty="0" smtClean="0"/>
            </a:br>
            <a:r>
              <a:rPr lang="en-US" i="1" dirty="0" smtClean="0"/>
              <a:t>{ double a; </a:t>
            </a:r>
            <a:r>
              <a:rPr lang="en-US" i="1" dirty="0" err="1" smtClean="0"/>
              <a:t>cin</a:t>
            </a:r>
            <a:r>
              <a:rPr lang="en-US" i="1" dirty="0" smtClean="0"/>
              <a:t> &gt;&gt; a;       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uk-UA" dirty="0" smtClean="0">
                <a:solidFill>
                  <a:srgbClr val="008000"/>
                </a:solidFill>
              </a:rPr>
              <a:t> змінні </a:t>
            </a:r>
            <a:r>
              <a:rPr lang="uk-UA" i="1" dirty="0" smtClean="0">
                <a:solidFill>
                  <a:srgbClr val="008000"/>
                </a:solidFill>
              </a:rPr>
              <a:t>і</a:t>
            </a:r>
            <a:r>
              <a:rPr lang="uk-UA" dirty="0" smtClean="0">
                <a:solidFill>
                  <a:srgbClr val="008000"/>
                </a:solidFill>
              </a:rPr>
              <a:t> та </a:t>
            </a:r>
            <a:r>
              <a:rPr lang="uk-UA" i="1" dirty="0" smtClean="0">
                <a:solidFill>
                  <a:srgbClr val="008000"/>
                </a:solidFill>
              </a:rPr>
              <a:t>а</a:t>
            </a:r>
            <a:r>
              <a:rPr lang="uk-UA" dirty="0" smtClean="0">
                <a:solidFill>
                  <a:srgbClr val="008000"/>
                </a:solidFill>
              </a:rPr>
              <a:t> не видно поза блоком </a:t>
            </a:r>
            <a:r>
              <a:rPr lang="en-US" i="1" dirty="0" smtClean="0">
                <a:solidFill>
                  <a:srgbClr val="008000"/>
                </a:solidFill>
              </a:rPr>
              <a:t>for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S += a; }</a:t>
            </a:r>
            <a:endParaRPr lang="en-US" dirty="0" smtClean="0"/>
          </a:p>
          <a:p>
            <a:pPr lvl="1"/>
            <a:r>
              <a:rPr lang="uk-UA" i="1" dirty="0" err="1"/>
              <a:t>double</a:t>
            </a:r>
            <a:r>
              <a:rPr lang="uk-UA" i="1" dirty="0"/>
              <a:t> </a:t>
            </a:r>
            <a:r>
              <a:rPr lang="en-US" i="1" dirty="0" err="1"/>
              <a:t>pt</a:t>
            </a:r>
            <a:r>
              <a:rPr lang="uk-UA" i="1" dirty="0" err="1"/>
              <a:t>rt</a:t>
            </a:r>
            <a:r>
              <a:rPr lang="uk-UA" i="1" dirty="0"/>
              <a:t>(</a:t>
            </a:r>
            <a:r>
              <a:rPr lang="uk-UA" i="1" dirty="0" err="1"/>
              <a:t>double</a:t>
            </a:r>
            <a:r>
              <a:rPr lang="uk-UA" i="1" dirty="0"/>
              <a:t> x</a:t>
            </a:r>
            <a:r>
              <a:rPr lang="uk-UA" i="1" dirty="0" smtClean="0"/>
              <a:t>)</a:t>
            </a:r>
            <a:r>
              <a:rPr lang="en-US" i="1" dirty="0" smtClean="0"/>
              <a:t>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uk-UA" dirty="0">
                <a:solidFill>
                  <a:srgbClr val="008000"/>
                </a:solidFill>
              </a:rPr>
              <a:t> змінні </a:t>
            </a:r>
            <a:r>
              <a:rPr lang="en-US" i="1" dirty="0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i="1" dirty="0" smtClean="0">
                <a:solidFill>
                  <a:srgbClr val="008000"/>
                </a:solidFill>
              </a:rPr>
              <a:t>y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i="1" dirty="0" smtClean="0">
                <a:solidFill>
                  <a:srgbClr val="008000"/>
                </a:solidFill>
              </a:rPr>
              <a:t>z </a:t>
            </a:r>
            <a:r>
              <a:rPr lang="uk-UA" dirty="0">
                <a:solidFill>
                  <a:srgbClr val="008000"/>
                </a:solidFill>
              </a:rPr>
              <a:t>не видно поза блоком </a:t>
            </a:r>
            <a:r>
              <a:rPr lang="en-US" i="1" dirty="0" err="1" smtClean="0">
                <a:solidFill>
                  <a:srgbClr val="008000"/>
                </a:solidFill>
              </a:rPr>
              <a:t>ptrt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uk-UA" i="1" dirty="0" smtClean="0"/>
              <a:t>{</a:t>
            </a:r>
            <a:r>
              <a:rPr lang="uk-UA" i="1" dirty="0"/>
              <a:t>	</a:t>
            </a:r>
            <a:r>
              <a:rPr lang="uk-UA" i="1" dirty="0" err="1"/>
              <a:t>double</a:t>
            </a:r>
            <a:r>
              <a:rPr lang="uk-UA" i="1" dirty="0"/>
              <a:t> y = 1.0; </a:t>
            </a:r>
            <a:r>
              <a:rPr lang="uk-UA" i="1" dirty="0" err="1"/>
              <a:t>double</a:t>
            </a:r>
            <a:r>
              <a:rPr lang="uk-UA" i="1" dirty="0"/>
              <a:t> z = 0.0</a:t>
            </a:r>
            <a:r>
              <a:rPr lang="uk-UA" i="1" dirty="0" smtClean="0"/>
              <a:t>;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… return y; }</a:t>
            </a:r>
            <a:endParaRPr lang="uk-UA" sz="3600" i="1" dirty="0"/>
          </a:p>
          <a:p>
            <a:pPr lvl="1"/>
            <a:r>
              <a:rPr lang="uk-UA" i="1" dirty="0" err="1"/>
              <a:t>int</a:t>
            </a:r>
            <a:r>
              <a:rPr lang="uk-UA" i="1" dirty="0"/>
              <a:t> </a:t>
            </a:r>
            <a:r>
              <a:rPr lang="uk-UA" i="1" dirty="0" err="1"/>
              <a:t>main</a:t>
            </a:r>
            <a:r>
              <a:rPr lang="uk-UA" i="1" dirty="0" smtClean="0"/>
              <a:t>()</a:t>
            </a:r>
            <a:r>
              <a:rPr lang="en-US" i="1" dirty="0" smtClean="0"/>
              <a:t>                        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uk-UA" dirty="0" smtClean="0">
                <a:solidFill>
                  <a:srgbClr val="008000"/>
                </a:solidFill>
              </a:rPr>
              <a:t> </a:t>
            </a:r>
            <a:r>
              <a:rPr lang="uk-UA" dirty="0">
                <a:solidFill>
                  <a:srgbClr val="008000"/>
                </a:solidFill>
              </a:rPr>
              <a:t>змінні </a:t>
            </a:r>
            <a:r>
              <a:rPr lang="en-US" i="1" dirty="0" smtClean="0">
                <a:solidFill>
                  <a:srgbClr val="008000"/>
                </a:solidFill>
              </a:rPr>
              <a:t>x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головної програми не має нічого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uk-UA" i="1" dirty="0" smtClean="0"/>
              <a:t>{</a:t>
            </a:r>
            <a:r>
              <a:rPr lang="uk-UA" i="1" dirty="0"/>
              <a:t>	</a:t>
            </a:r>
            <a:r>
              <a:rPr lang="uk-UA" i="1" dirty="0" err="1"/>
              <a:t>double</a:t>
            </a:r>
            <a:r>
              <a:rPr lang="uk-UA" i="1" dirty="0"/>
              <a:t> x;  </a:t>
            </a:r>
            <a:r>
              <a:rPr lang="uk-UA" i="1" dirty="0" err="1" smtClean="0"/>
              <a:t>cin</a:t>
            </a:r>
            <a:r>
              <a:rPr lang="uk-UA" i="1" dirty="0" smtClean="0"/>
              <a:t> </a:t>
            </a:r>
            <a:r>
              <a:rPr lang="uk-UA" i="1" dirty="0"/>
              <a:t>&gt;&gt; </a:t>
            </a:r>
            <a:r>
              <a:rPr lang="uk-UA" i="1" dirty="0" smtClean="0"/>
              <a:t>x;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    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uk-UA" dirty="0" smtClean="0">
                <a:solidFill>
                  <a:srgbClr val="008000"/>
                </a:solidFill>
              </a:rPr>
              <a:t> </a:t>
            </a:r>
            <a:r>
              <a:rPr lang="uk-UA" dirty="0">
                <a:solidFill>
                  <a:srgbClr val="008000"/>
                </a:solidFill>
              </a:rPr>
              <a:t>спільного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uk-UA" dirty="0" smtClean="0">
                <a:solidFill>
                  <a:srgbClr val="008000"/>
                </a:solidFill>
              </a:rPr>
              <a:t>з </a:t>
            </a:r>
            <a:r>
              <a:rPr lang="uk-UA" i="1" dirty="0" smtClean="0">
                <a:solidFill>
                  <a:srgbClr val="008000"/>
                </a:solidFill>
              </a:rPr>
              <a:t>х</a:t>
            </a:r>
            <a:r>
              <a:rPr lang="uk-UA" dirty="0" smtClean="0">
                <a:solidFill>
                  <a:srgbClr val="008000"/>
                </a:solidFill>
              </a:rPr>
              <a:t> функції </a:t>
            </a:r>
            <a:r>
              <a:rPr lang="en-US" i="1" dirty="0" err="1">
                <a:solidFill>
                  <a:srgbClr val="008000"/>
                </a:solidFill>
              </a:rPr>
              <a:t>ptrt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… return 0; }</a:t>
            </a:r>
            <a:endParaRPr lang="uk-UA" sz="3600" i="1" dirty="0"/>
          </a:p>
        </p:txBody>
      </p:sp>
    </p:spTree>
    <p:extLst>
      <p:ext uri="{BB962C8B-B14F-4D97-AF65-F5344CB8AC3E}">
        <p14:creationId xmlns:p14="http://schemas.microsoft.com/office/powerpoint/2010/main" val="18168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Механізм параметрів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</a:t>
            </a:r>
            <a:r>
              <a:rPr lang="uk-UA" dirty="0" smtClean="0"/>
              <a:t>ожна </a:t>
            </a:r>
            <a:r>
              <a:rPr lang="uk-UA" dirty="0"/>
              <a:t>підпрограма описує певний </a:t>
            </a:r>
            <a:r>
              <a:rPr lang="uk-UA" dirty="0" smtClean="0"/>
              <a:t>алгоритм</a:t>
            </a:r>
          </a:p>
          <a:p>
            <a:r>
              <a:rPr lang="uk-UA" dirty="0" smtClean="0"/>
              <a:t>Щоб виконати </a:t>
            </a:r>
            <a:r>
              <a:rPr lang="uk-UA" dirty="0"/>
              <a:t>алгоритм </a:t>
            </a:r>
            <a:r>
              <a:rPr lang="uk-UA" dirty="0" smtClean="0"/>
              <a:t>потрібні </a:t>
            </a:r>
            <a:r>
              <a:rPr lang="uk-UA" dirty="0"/>
              <a:t>конкретні вхідні </a:t>
            </a:r>
            <a:r>
              <a:rPr lang="uk-UA" dirty="0" smtClean="0"/>
              <a:t>дані</a:t>
            </a:r>
          </a:p>
          <a:p>
            <a:r>
              <a:rPr lang="uk-UA" dirty="0"/>
              <a:t>Підпрограма мала б якимось чином отримувати ці дані, а також якимось чином повертати головній програмі результат </a:t>
            </a:r>
            <a:r>
              <a:rPr lang="uk-UA" dirty="0" smtClean="0"/>
              <a:t>обчислень</a:t>
            </a:r>
          </a:p>
          <a:p>
            <a:r>
              <a:rPr lang="uk-UA" dirty="0"/>
              <a:t>Саме для цього і використовують </a:t>
            </a:r>
            <a:r>
              <a:rPr lang="uk-UA" dirty="0" smtClean="0"/>
              <a:t>параметри</a:t>
            </a:r>
          </a:p>
          <a:p>
            <a:r>
              <a:rPr lang="uk-UA" dirty="0" smtClean="0"/>
              <a:t>У заголовку функції оголошують </a:t>
            </a:r>
            <a:r>
              <a:rPr lang="uk-UA" i="1" dirty="0" smtClean="0"/>
              <a:t>формальні параметри</a:t>
            </a:r>
          </a:p>
          <a:p>
            <a:r>
              <a:rPr lang="uk-UA" dirty="0" smtClean="0"/>
              <a:t>У виклику функції вказують </a:t>
            </a:r>
            <a:r>
              <a:rPr lang="uk-UA" i="1" dirty="0" smtClean="0"/>
              <a:t>фактичні параметри</a:t>
            </a:r>
          </a:p>
          <a:p>
            <a:r>
              <a:rPr lang="uk-UA" dirty="0" smtClean="0"/>
              <a:t>Фактичні параметри передають у формальні </a:t>
            </a:r>
            <a:r>
              <a:rPr lang="uk-UA" i="1" dirty="0" smtClean="0"/>
              <a:t>за значенням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smtClean="0"/>
              <a:t>або </a:t>
            </a:r>
            <a:r>
              <a:rPr lang="uk-UA" i="1" dirty="0" smtClean="0"/>
              <a:t>за адресою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883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увати 2"/>
          <p:cNvGrpSpPr/>
          <p:nvPr/>
        </p:nvGrpSpPr>
        <p:grpSpPr>
          <a:xfrm>
            <a:off x="838200" y="4189757"/>
            <a:ext cx="10198100" cy="1392513"/>
            <a:chOff x="3353117" y="2858452"/>
            <a:chExt cx="5485765" cy="913765"/>
          </a:xfrm>
        </p:grpSpPr>
        <p:sp>
          <p:nvSpPr>
            <p:cNvPr id="20" name="Прямокутник 19"/>
            <p:cNvSpPr/>
            <p:nvPr/>
          </p:nvSpPr>
          <p:spPr>
            <a:xfrm>
              <a:off x="3353117" y="2858452"/>
              <a:ext cx="914400" cy="913765"/>
            </a:xfrm>
            <a:prstGeom prst="rect">
              <a:avLst/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 memory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4359592" y="2858452"/>
              <a:ext cx="4479290" cy="913765"/>
            </a:xfrm>
            <a:prstGeom prst="rect">
              <a:avLst/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Stack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5032692" y="2972752"/>
              <a:ext cx="1641475" cy="704215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main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7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7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2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4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4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Полілінія 28"/>
          <p:cNvSpPr/>
          <p:nvPr/>
        </p:nvSpPr>
        <p:spPr>
          <a:xfrm>
            <a:off x="4903747" y="5282286"/>
            <a:ext cx="2922849" cy="578682"/>
          </a:xfrm>
          <a:custGeom>
            <a:avLst/>
            <a:gdLst>
              <a:gd name="connsiteX0" fmla="*/ 0 w 1572768"/>
              <a:gd name="connsiteY0" fmla="*/ 0 h 380391"/>
              <a:gd name="connsiteX1" fmla="*/ 841248 w 1572768"/>
              <a:gd name="connsiteY1" fmla="*/ 380391 h 380391"/>
              <a:gd name="connsiteX2" fmla="*/ 1572768 w 1572768"/>
              <a:gd name="connsiteY2" fmla="*/ 0 h 38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68" h="380391">
                <a:moveTo>
                  <a:pt x="0" y="0"/>
                </a:moveTo>
                <a:cubicBezTo>
                  <a:pt x="289560" y="190195"/>
                  <a:pt x="579120" y="380391"/>
                  <a:pt x="841248" y="380391"/>
                </a:cubicBezTo>
                <a:cubicBezTo>
                  <a:pt x="1103376" y="380391"/>
                  <a:pt x="1338072" y="190195"/>
                  <a:pt x="1572768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30" name="Полілінія 29"/>
          <p:cNvSpPr/>
          <p:nvPr/>
        </p:nvSpPr>
        <p:spPr>
          <a:xfrm>
            <a:off x="5796184" y="5277447"/>
            <a:ext cx="2922849" cy="578682"/>
          </a:xfrm>
          <a:custGeom>
            <a:avLst/>
            <a:gdLst>
              <a:gd name="connsiteX0" fmla="*/ 0 w 1572768"/>
              <a:gd name="connsiteY0" fmla="*/ 0 h 380391"/>
              <a:gd name="connsiteX1" fmla="*/ 841248 w 1572768"/>
              <a:gd name="connsiteY1" fmla="*/ 380391 h 380391"/>
              <a:gd name="connsiteX2" fmla="*/ 1572768 w 1572768"/>
              <a:gd name="connsiteY2" fmla="*/ 0 h 38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2768" h="380391">
                <a:moveTo>
                  <a:pt x="0" y="0"/>
                </a:moveTo>
                <a:cubicBezTo>
                  <a:pt x="289560" y="190195"/>
                  <a:pt x="579120" y="380391"/>
                  <a:pt x="841248" y="380391"/>
                </a:cubicBezTo>
                <a:cubicBezTo>
                  <a:pt x="1103376" y="380391"/>
                  <a:pt x="1338072" y="190195"/>
                  <a:pt x="1572768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31" name="Прямокутник 30"/>
          <p:cNvSpPr/>
          <p:nvPr/>
        </p:nvSpPr>
        <p:spPr>
          <a:xfrm>
            <a:off x="4517732" y="5545499"/>
            <a:ext cx="1813205" cy="383207"/>
          </a:xfrm>
          <a:prstGeom prst="rect">
            <a:avLst/>
          </a:prstGeom>
          <a:noFill/>
          <a:ln w="9525"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uk-UA" sz="2400" i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копіювати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Зі зростанням складності структура домінує над матеріалами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12" y="4969823"/>
            <a:ext cx="1514140" cy="13015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1" y="3208717"/>
            <a:ext cx="2143125" cy="2143125"/>
          </a:xfrm>
          <a:prstGeom prst="rect">
            <a:avLst/>
          </a:prstGeom>
        </p:spPr>
      </p:pic>
      <p:sp>
        <p:nvSpPr>
          <p:cNvPr id="8" name="Виноска-хмарка 7"/>
          <p:cNvSpPr/>
          <p:nvPr/>
        </p:nvSpPr>
        <p:spPr>
          <a:xfrm>
            <a:off x="2640169" y="1656275"/>
            <a:ext cx="3335628" cy="2279561"/>
          </a:xfrm>
          <a:prstGeom prst="cloudCallout">
            <a:avLst>
              <a:gd name="adj1" fmla="val -64026"/>
              <a:gd name="adj2" fmla="val 4000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Як дрібними блоками перекрити велику відстань?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2" y="1303954"/>
            <a:ext cx="3988630" cy="477680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1" y="4731277"/>
            <a:ext cx="2845855" cy="1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9237260" y="4910691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9237260" y="4910691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9237260" y="4910691"/>
            <a:ext cx="725990" cy="359983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кутник 21"/>
          <p:cNvSpPr/>
          <p:nvPr/>
        </p:nvSpPr>
        <p:spPr>
          <a:xfrm>
            <a:off x="7237540" y="4352331"/>
            <a:ext cx="3051521" cy="1074142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swapV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742877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Прямокутник 26"/>
          <p:cNvSpPr/>
          <p:nvPr/>
        </p:nvSpPr>
        <p:spPr>
          <a:xfrm>
            <a:off x="8340101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9237260" y="4910691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b="1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кутник 22"/>
          <p:cNvSpPr/>
          <p:nvPr/>
        </p:nvSpPr>
        <p:spPr>
          <a:xfrm>
            <a:off x="3960549" y="4363943"/>
            <a:ext cx="3051521" cy="1073174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uk-UA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4517732" y="4921335"/>
            <a:ext cx="725990" cy="36095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5429057" y="4921335"/>
            <a:ext cx="725990" cy="35998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501900" y="5756456"/>
            <a:ext cx="9461500" cy="64633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program pass t = 3 and s = -7 by value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 after swap: t = 3 and s = -7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значенням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39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параметри-значення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swapV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value\n"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swapV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(t, s);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кутник 19"/>
          <p:cNvSpPr/>
          <p:nvPr/>
        </p:nvSpPr>
        <p:spPr>
          <a:xfrm>
            <a:off x="838200" y="4189758"/>
            <a:ext cx="1699880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709249" y="4189758"/>
            <a:ext cx="8327051" cy="1392513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кутник 16"/>
          <p:cNvSpPr/>
          <p:nvPr/>
        </p:nvSpPr>
        <p:spPr>
          <a:xfrm>
            <a:off x="2501900" y="5756456"/>
            <a:ext cx="9461500" cy="64633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program pass t = 3 and s = -7 by value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 after swap: t = 3 and s = -7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55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2" y="2994718"/>
            <a:ext cx="2096209" cy="2617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Зі зростанням складності структура домінує над матеріалами</a:t>
            </a:r>
          </a:p>
        </p:txBody>
      </p:sp>
      <p:sp>
        <p:nvSpPr>
          <p:cNvPr id="8" name="Виноска-хмарка 7"/>
          <p:cNvSpPr/>
          <p:nvPr/>
        </p:nvSpPr>
        <p:spPr>
          <a:xfrm>
            <a:off x="2640169" y="1656275"/>
            <a:ext cx="3335628" cy="2279561"/>
          </a:xfrm>
          <a:prstGeom prst="cloudCallout">
            <a:avLst>
              <a:gd name="adj1" fmla="val -64026"/>
              <a:gd name="adj2" fmla="val 4000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Як дрібними блоками перекрити велику відстань?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2" y="1303954"/>
            <a:ext cx="3988630" cy="4776803"/>
          </a:xfrm>
          <a:prstGeom prst="rect">
            <a:avLst/>
          </a:prstGeom>
        </p:spPr>
      </p:pic>
      <p:sp>
        <p:nvSpPr>
          <p:cNvPr id="11" name="Пляма 1 10"/>
          <p:cNvSpPr/>
          <p:nvPr/>
        </p:nvSpPr>
        <p:spPr>
          <a:xfrm>
            <a:off x="2846230" y="1572562"/>
            <a:ext cx="2923505" cy="2446986"/>
          </a:xfrm>
          <a:prstGeom prst="irregularSeal1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АРКА!!!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2" y="1302027"/>
            <a:ext cx="3990239" cy="47787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61" y="4731277"/>
            <a:ext cx="2845855" cy="1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Полілінія 14"/>
          <p:cNvSpPr/>
          <p:nvPr/>
        </p:nvSpPr>
        <p:spPr>
          <a:xfrm>
            <a:off x="4876873" y="4585273"/>
            <a:ext cx="2910064" cy="489895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6" name="Полілінія 15"/>
          <p:cNvSpPr/>
          <p:nvPr/>
        </p:nvSpPr>
        <p:spPr>
          <a:xfrm>
            <a:off x="5809510" y="4574624"/>
            <a:ext cx="2910064" cy="499577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</p:spTree>
    <p:extLst>
      <p:ext uri="{BB962C8B-B14F-4D97-AF65-F5344CB8AC3E}">
        <p14:creationId xmlns:p14="http://schemas.microsoft.com/office/powerpoint/2010/main" val="18201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" name="Прямокутник 13"/>
          <p:cNvSpPr/>
          <p:nvPr/>
        </p:nvSpPr>
        <p:spPr>
          <a:xfrm>
            <a:off x="9237837" y="488153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5" name="Полілінія 14"/>
          <p:cNvSpPr/>
          <p:nvPr/>
        </p:nvSpPr>
        <p:spPr>
          <a:xfrm>
            <a:off x="4876873" y="4585273"/>
            <a:ext cx="2910064" cy="489895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6" name="Полілінія 15"/>
          <p:cNvSpPr/>
          <p:nvPr/>
        </p:nvSpPr>
        <p:spPr>
          <a:xfrm>
            <a:off x="5809510" y="4574624"/>
            <a:ext cx="2910064" cy="499577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</p:spTree>
    <p:extLst>
      <p:ext uri="{BB962C8B-B14F-4D97-AF65-F5344CB8AC3E}">
        <p14:creationId xmlns:p14="http://schemas.microsoft.com/office/powerpoint/2010/main" val="25290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-7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Полілінія 14"/>
          <p:cNvSpPr/>
          <p:nvPr/>
        </p:nvSpPr>
        <p:spPr>
          <a:xfrm>
            <a:off x="4876873" y="4585273"/>
            <a:ext cx="2910064" cy="489895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6" name="Полілінія 15"/>
          <p:cNvSpPr/>
          <p:nvPr/>
        </p:nvSpPr>
        <p:spPr>
          <a:xfrm>
            <a:off x="5809510" y="4574624"/>
            <a:ext cx="2910064" cy="499577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7" name="Прямокутник 16"/>
          <p:cNvSpPr/>
          <p:nvPr/>
        </p:nvSpPr>
        <p:spPr>
          <a:xfrm>
            <a:off x="9237837" y="488153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Полілінія 14"/>
          <p:cNvSpPr/>
          <p:nvPr/>
        </p:nvSpPr>
        <p:spPr>
          <a:xfrm>
            <a:off x="4876873" y="4585273"/>
            <a:ext cx="2910064" cy="489895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6" name="Полілінія 15"/>
          <p:cNvSpPr/>
          <p:nvPr/>
        </p:nvSpPr>
        <p:spPr>
          <a:xfrm>
            <a:off x="5809510" y="4574624"/>
            <a:ext cx="2910064" cy="499577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7" name="Прямокутник 16"/>
          <p:cNvSpPr/>
          <p:nvPr/>
        </p:nvSpPr>
        <p:spPr>
          <a:xfrm>
            <a:off x="9237837" y="4881534"/>
            <a:ext cx="726040" cy="360160"/>
          </a:xfrm>
          <a:prstGeom prst="rect">
            <a:avLst/>
          </a:prstGeom>
          <a:ln w="9525"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237979" y="4323867"/>
            <a:ext cx="3051730" cy="1074671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swapP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      c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429229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3" name="Прямокутник 12"/>
          <p:cNvSpPr/>
          <p:nvPr/>
        </p:nvSpPr>
        <p:spPr>
          <a:xfrm>
            <a:off x="8340616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5" name="Полілінія 14"/>
          <p:cNvSpPr/>
          <p:nvPr/>
        </p:nvSpPr>
        <p:spPr>
          <a:xfrm>
            <a:off x="4876873" y="4585273"/>
            <a:ext cx="2910064" cy="489895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6" name="Полілінія 15"/>
          <p:cNvSpPr/>
          <p:nvPr/>
        </p:nvSpPr>
        <p:spPr>
          <a:xfrm>
            <a:off x="5809510" y="4574624"/>
            <a:ext cx="2910064" cy="499577"/>
          </a:xfrm>
          <a:custGeom>
            <a:avLst/>
            <a:gdLst>
              <a:gd name="connsiteX0" fmla="*/ 1565453 w 1565453"/>
              <a:gd name="connsiteY0" fmla="*/ 302024 h 302024"/>
              <a:gd name="connsiteX1" fmla="*/ 563271 w 1565453"/>
              <a:gd name="connsiteY1" fmla="*/ 2101 h 302024"/>
              <a:gd name="connsiteX2" fmla="*/ 0 w 1565453"/>
              <a:gd name="connsiteY2" fmla="*/ 192296 h 3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453" h="302024">
                <a:moveTo>
                  <a:pt x="1565453" y="302024"/>
                </a:moveTo>
                <a:cubicBezTo>
                  <a:pt x="1194816" y="161206"/>
                  <a:pt x="824180" y="20389"/>
                  <a:pt x="563271" y="2101"/>
                </a:cubicBezTo>
                <a:cubicBezTo>
                  <a:pt x="302362" y="-16187"/>
                  <a:pt x="151181" y="88054"/>
                  <a:pt x="0" y="19229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 sz="4000"/>
          </a:p>
        </p:txBody>
      </p:sp>
      <p:sp>
        <p:nvSpPr>
          <p:cNvPr id="17" name="Прямокутник 16"/>
          <p:cNvSpPr/>
          <p:nvPr/>
        </p:nvSpPr>
        <p:spPr>
          <a:xfrm>
            <a:off x="9237837" y="488153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b="1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b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806928" y="5723006"/>
            <a:ext cx="8915172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program pass t = 3 and s = -7 by pointer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 after swap: t = -7 and s = 3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параметри-вказівники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pointer\n"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4161214"/>
            <a:ext cx="1699997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memory</a:t>
            </a:r>
            <a:endParaRPr lang="uk-UA" sz="280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2709377" y="4161214"/>
            <a:ext cx="8327623" cy="1393200"/>
          </a:xfrm>
          <a:prstGeom prst="rect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Stack</a:t>
            </a:r>
            <a:endParaRPr lang="uk-UA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3960763" y="4334517"/>
            <a:ext cx="3051730" cy="1073703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main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 </a:t>
            </a:r>
            <a:r>
              <a:rPr lang="en-US" dirty="0" smtClean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      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4517985" y="4892184"/>
            <a:ext cx="726040" cy="361128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5429372" y="4892184"/>
            <a:ext cx="726040" cy="360160"/>
          </a:xfrm>
          <a:prstGeom prst="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</a:rPr>
              <a:t>3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2806928" y="5723006"/>
            <a:ext cx="8915172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program pass t = 3 and s = -7 by pointer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 after swap: t = -7 and s = 3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uk-UA" dirty="0" smtClean="0"/>
              <a:t>За адресою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228600" y="1092200"/>
            <a:ext cx="452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uk-UA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параметри-посилання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swapR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4965700" y="514747"/>
            <a:ext cx="6997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= 3;</a:t>
            </a: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 = -7;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nMain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program pass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by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reference\n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"===== after swap: t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t </a:t>
            </a:r>
            <a:endParaRPr lang="uk-UA" sz="2000" dirty="0" smtClean="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and s = "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s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Полотно 28"/>
          <p:cNvGrpSpPr/>
          <p:nvPr/>
        </p:nvGrpSpPr>
        <p:grpSpPr>
          <a:xfrm>
            <a:off x="1016000" y="4035781"/>
            <a:ext cx="10160000" cy="1598156"/>
            <a:chOff x="0" y="0"/>
            <a:chExt cx="5486400" cy="1016635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0"/>
              <a:ext cx="5486400" cy="1016635"/>
            </a:xfrm>
            <a:prstGeom prst="rect">
              <a:avLst/>
            </a:prstGeom>
          </p:spPr>
        </p:sp>
        <p:sp>
          <p:nvSpPr>
            <p:cNvPr id="8" name="Прямокутник 7"/>
            <p:cNvSpPr/>
            <p:nvPr/>
          </p:nvSpPr>
          <p:spPr>
            <a:xfrm>
              <a:off x="0" y="36000"/>
              <a:ext cx="914400" cy="914400"/>
            </a:xfrm>
            <a:prstGeom prst="rect">
              <a:avLst/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Static memory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1006617" y="36000"/>
              <a:ext cx="4479783" cy="914400"/>
            </a:xfrm>
            <a:prstGeom prst="rect">
              <a:avLst/>
            </a:prstGeom>
            <a:ln w="9525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Stack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3442577" y="142833"/>
              <a:ext cx="1641485" cy="705148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 err="1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swapR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a      </a:t>
              </a: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b      c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1679616" y="150164"/>
              <a:ext cx="1641475" cy="704850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main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</a:t>
              </a:r>
              <a:r>
                <a:rPr lang="en-US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t      </a:t>
              </a:r>
              <a:r>
                <a:rPr lang="en-US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s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1979540" y="515885"/>
              <a:ext cx="390585" cy="236986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2469658" y="516025"/>
              <a:ext cx="390525" cy="236855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-7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3544992" y="515768"/>
              <a:ext cx="390525" cy="236855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uk-UA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" name="Прямокутник 14"/>
            <p:cNvSpPr/>
            <p:nvPr/>
          </p:nvSpPr>
          <p:spPr>
            <a:xfrm>
              <a:off x="4035110" y="516031"/>
              <a:ext cx="390525" cy="236855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uk-UA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6" name="Прямокутник 15"/>
            <p:cNvSpPr/>
            <p:nvPr/>
          </p:nvSpPr>
          <p:spPr>
            <a:xfrm>
              <a:off x="4517913" y="508723"/>
              <a:ext cx="390525" cy="236855"/>
            </a:xfrm>
            <a:prstGeom prst="rect">
              <a:avLst/>
            </a:prstGeom>
            <a:ln w="952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uk-UA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7" name="Полілінія 16"/>
            <p:cNvSpPr/>
            <p:nvPr/>
          </p:nvSpPr>
          <p:spPr>
            <a:xfrm>
              <a:off x="2172614" y="314554"/>
              <a:ext cx="1565453" cy="321747"/>
            </a:xfrm>
            <a:custGeom>
              <a:avLst/>
              <a:gdLst>
                <a:gd name="connsiteX0" fmla="*/ 1565453 w 1565453"/>
                <a:gd name="connsiteY0" fmla="*/ 302024 h 302024"/>
                <a:gd name="connsiteX1" fmla="*/ 563271 w 1565453"/>
                <a:gd name="connsiteY1" fmla="*/ 2101 h 302024"/>
                <a:gd name="connsiteX2" fmla="*/ 0 w 1565453"/>
                <a:gd name="connsiteY2" fmla="*/ 192296 h 3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5453" h="302024">
                  <a:moveTo>
                    <a:pt x="1565453" y="302024"/>
                  </a:moveTo>
                  <a:cubicBezTo>
                    <a:pt x="1194816" y="161206"/>
                    <a:pt x="824180" y="20389"/>
                    <a:pt x="563271" y="2101"/>
                  </a:cubicBezTo>
                  <a:cubicBezTo>
                    <a:pt x="302362" y="-16187"/>
                    <a:pt x="151181" y="88054"/>
                    <a:pt x="0" y="19229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8" name="Полілінія 17"/>
            <p:cNvSpPr/>
            <p:nvPr/>
          </p:nvSpPr>
          <p:spPr>
            <a:xfrm>
              <a:off x="2674153" y="307239"/>
              <a:ext cx="1565275" cy="327761"/>
            </a:xfrm>
            <a:custGeom>
              <a:avLst/>
              <a:gdLst>
                <a:gd name="connsiteX0" fmla="*/ 1565453 w 1565453"/>
                <a:gd name="connsiteY0" fmla="*/ 302024 h 302024"/>
                <a:gd name="connsiteX1" fmla="*/ 563271 w 1565453"/>
                <a:gd name="connsiteY1" fmla="*/ 2101 h 302024"/>
                <a:gd name="connsiteX2" fmla="*/ 0 w 1565453"/>
                <a:gd name="connsiteY2" fmla="*/ 192296 h 3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5453" h="302024">
                  <a:moveTo>
                    <a:pt x="1565453" y="302024"/>
                  </a:moveTo>
                  <a:cubicBezTo>
                    <a:pt x="1194816" y="161206"/>
                    <a:pt x="824180" y="20389"/>
                    <a:pt x="563271" y="2101"/>
                  </a:cubicBezTo>
                  <a:cubicBezTo>
                    <a:pt x="302362" y="-16187"/>
                    <a:pt x="151181" y="88054"/>
                    <a:pt x="0" y="192296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</p:grpSp>
      <p:sp>
        <p:nvSpPr>
          <p:cNvPr id="3" name="Прямокутник 2"/>
          <p:cNvSpPr/>
          <p:nvPr/>
        </p:nvSpPr>
        <p:spPr>
          <a:xfrm>
            <a:off x="2038035" y="5780861"/>
            <a:ext cx="9421236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 program pass t = 3 and s = -7 by reference</a:t>
            </a:r>
            <a:endParaRPr lang="uk-UA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===== after swap: t = -7 and s = 3</a:t>
            </a:r>
            <a:endParaRPr lang="uk-UA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2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 посилання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Схема оголошення</a:t>
            </a:r>
          </a:p>
          <a:p>
            <a:pPr lvl="1"/>
            <a:r>
              <a:rPr lang="uk-UA" b="1" dirty="0"/>
              <a:t>&lt;</a:t>
            </a:r>
            <a:r>
              <a:rPr lang="uk-UA" b="1" dirty="0" err="1"/>
              <a:t>тип_змінної</a:t>
            </a:r>
            <a:r>
              <a:rPr lang="uk-UA" b="1" dirty="0"/>
              <a:t>&gt;&amp; &lt;</a:t>
            </a:r>
            <a:r>
              <a:rPr lang="uk-UA" b="1" dirty="0" err="1"/>
              <a:t>нове_ім’я</a:t>
            </a:r>
            <a:r>
              <a:rPr lang="uk-UA" b="1" dirty="0"/>
              <a:t>&gt; = &lt;змінна</a:t>
            </a:r>
            <a:r>
              <a:rPr lang="uk-UA" b="1" dirty="0" smtClean="0"/>
              <a:t>&gt;;</a:t>
            </a:r>
          </a:p>
          <a:p>
            <a:r>
              <a:rPr lang="uk-UA" dirty="0" smtClean="0"/>
              <a:t>Приклад оголошення</a:t>
            </a:r>
          </a:p>
          <a:p>
            <a:pPr lvl="1"/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>
                <a:solidFill>
                  <a:srgbClr val="0000FF"/>
                </a:solidFill>
              </a:rPr>
              <a:t> </a:t>
            </a:r>
            <a:r>
              <a:rPr lang="uk-UA" dirty="0" err="1"/>
              <a:t>var</a:t>
            </a:r>
            <a:r>
              <a:rPr lang="ru-RU" dirty="0"/>
              <a:t> = 5;</a:t>
            </a:r>
            <a:r>
              <a:rPr lang="uk-UA" dirty="0"/>
              <a:t>    </a:t>
            </a:r>
            <a:r>
              <a:rPr lang="uk-UA" dirty="0">
                <a:solidFill>
                  <a:srgbClr val="00B050"/>
                </a:solidFill>
              </a:rPr>
              <a:t>// «</a:t>
            </a:r>
            <a:r>
              <a:rPr lang="uk-UA" dirty="0" smtClean="0">
                <a:solidFill>
                  <a:srgbClr val="00B050"/>
                </a:solidFill>
              </a:rPr>
              <a:t>оригінальна</a:t>
            </a:r>
            <a:r>
              <a:rPr lang="uk-UA" dirty="0">
                <a:solidFill>
                  <a:srgbClr val="00B050"/>
                </a:solidFill>
              </a:rPr>
              <a:t>» </a:t>
            </a:r>
            <a:r>
              <a:rPr lang="uk-UA" dirty="0" smtClean="0">
                <a:solidFill>
                  <a:srgbClr val="00B050"/>
                </a:solidFill>
              </a:rPr>
              <a:t>змінна</a:t>
            </a:r>
          </a:p>
          <a:p>
            <a:pPr lvl="1"/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ru-RU" dirty="0"/>
              <a:t>&amp; </a:t>
            </a:r>
            <a:r>
              <a:rPr lang="uk-UA" dirty="0" err="1"/>
              <a:t>ref</a:t>
            </a:r>
            <a:r>
              <a:rPr lang="ru-RU" dirty="0"/>
              <a:t> = </a:t>
            </a:r>
            <a:r>
              <a:rPr lang="uk-UA" dirty="0" err="1"/>
              <a:t>var</a:t>
            </a:r>
            <a:r>
              <a:rPr lang="ru-RU" dirty="0"/>
              <a:t>; </a:t>
            </a:r>
            <a:r>
              <a:rPr lang="uk-UA" dirty="0">
                <a:solidFill>
                  <a:srgbClr val="00B050"/>
                </a:solidFill>
              </a:rPr>
              <a:t>// двійник </a:t>
            </a:r>
            <a:r>
              <a:rPr lang="uk-UA" dirty="0" smtClean="0">
                <a:solidFill>
                  <a:srgbClr val="00B050"/>
                </a:solidFill>
              </a:rPr>
              <a:t>змінної</a:t>
            </a:r>
          </a:p>
          <a:p>
            <a:r>
              <a:rPr lang="uk-UA" dirty="0" smtClean="0"/>
              <a:t>Параметри посилання</a:t>
            </a:r>
          </a:p>
          <a:p>
            <a:pPr lvl="1"/>
            <a:r>
              <a:rPr lang="uk-UA" dirty="0" err="1">
                <a:solidFill>
                  <a:srgbClr val="0000FF"/>
                </a:solidFill>
              </a:rPr>
              <a:t>void</a:t>
            </a:r>
            <a:r>
              <a:rPr lang="uk-UA" dirty="0"/>
              <a:t> </a:t>
            </a:r>
            <a:r>
              <a:rPr lang="uk-UA" dirty="0" err="1"/>
              <a:t>swapR</a:t>
            </a:r>
            <a:r>
              <a:rPr lang="uk-UA" dirty="0"/>
              <a:t>(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&amp; a,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&amp; b</a:t>
            </a:r>
            <a:r>
              <a:rPr lang="uk-UA" dirty="0" smtClean="0"/>
              <a:t>) </a:t>
            </a:r>
            <a:r>
              <a:rPr lang="en-US" dirty="0" smtClean="0"/>
              <a:t>{ … } </a:t>
            </a:r>
            <a:r>
              <a:rPr lang="uk-UA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uk-UA" dirty="0" smtClean="0">
                <a:solidFill>
                  <a:srgbClr val="00B050"/>
                </a:solidFill>
              </a:rPr>
              <a:t>визначення функції</a:t>
            </a:r>
            <a:endParaRPr lang="en-US" dirty="0" smtClean="0"/>
          </a:p>
          <a:p>
            <a:pPr lvl="1"/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 t = 3;  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 s = -7</a:t>
            </a:r>
            <a:r>
              <a:rPr lang="uk-UA" dirty="0" smtClean="0"/>
              <a:t>; </a:t>
            </a:r>
            <a:r>
              <a:rPr lang="uk-UA" dirty="0" smtClean="0">
                <a:solidFill>
                  <a:srgbClr val="00B050"/>
                </a:solidFill>
              </a:rPr>
              <a:t>// визначення змінних головної програми</a:t>
            </a:r>
            <a:endParaRPr lang="en-US" dirty="0" smtClean="0"/>
          </a:p>
          <a:p>
            <a:pPr lvl="1"/>
            <a:r>
              <a:rPr lang="uk-UA" dirty="0" err="1"/>
              <a:t>swapR</a:t>
            </a:r>
            <a:r>
              <a:rPr lang="uk-UA" dirty="0"/>
              <a:t>(t, s</a:t>
            </a:r>
            <a:r>
              <a:rPr lang="uk-UA" dirty="0" smtClean="0"/>
              <a:t>);              </a:t>
            </a:r>
            <a:r>
              <a:rPr lang="uk-UA" dirty="0" smtClean="0">
                <a:solidFill>
                  <a:srgbClr val="00B050"/>
                </a:solidFill>
              </a:rPr>
              <a:t>// виклик функції</a:t>
            </a:r>
            <a:endParaRPr lang="en-US" dirty="0" smtClean="0"/>
          </a:p>
          <a:p>
            <a:pPr lvl="1"/>
            <a:r>
              <a:rPr lang="uk-UA" dirty="0" smtClean="0"/>
              <a:t>Отримали: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&amp; </a:t>
            </a:r>
            <a:r>
              <a:rPr lang="uk-UA" dirty="0" smtClean="0"/>
              <a:t>a = </a:t>
            </a:r>
            <a:r>
              <a:rPr lang="en-US" dirty="0" smtClean="0"/>
              <a:t>t; </a:t>
            </a:r>
            <a:r>
              <a:rPr lang="uk-UA" dirty="0" err="1">
                <a:solidFill>
                  <a:srgbClr val="0000FF"/>
                </a:solidFill>
              </a:rPr>
              <a:t>int</a:t>
            </a:r>
            <a:r>
              <a:rPr lang="uk-UA" dirty="0"/>
              <a:t>&amp; </a:t>
            </a:r>
            <a:r>
              <a:rPr lang="uk-UA" dirty="0" smtClean="0"/>
              <a:t>b</a:t>
            </a:r>
            <a:r>
              <a:rPr lang="en-US" dirty="0" smtClean="0"/>
              <a:t> = s;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63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uk-UA" dirty="0" smtClean="0"/>
              <a:t>Результати вражають!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30" y="2310165"/>
            <a:ext cx="7805268" cy="430635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" y="1110802"/>
            <a:ext cx="6709893" cy="37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Підпрограми – «арки» в програмуванні.</a:t>
            </a:r>
            <a:br>
              <a:rPr lang="uk-UA" dirty="0" smtClean="0"/>
            </a:br>
            <a:r>
              <a:rPr lang="uk-UA" dirty="0" smtClean="0"/>
              <a:t>Що </a:t>
            </a:r>
            <a:r>
              <a:rPr lang="uk-UA" dirty="0"/>
              <a:t>ж таке підпрограма?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170363"/>
          </a:xfrm>
        </p:spPr>
        <p:txBody>
          <a:bodyPr/>
          <a:lstStyle/>
          <a:p>
            <a:r>
              <a:rPr lang="uk-UA" dirty="0"/>
              <a:t>це обмежена </a:t>
            </a:r>
            <a:r>
              <a:rPr lang="uk-UA" i="1" dirty="0"/>
              <a:t>частина коду</a:t>
            </a:r>
            <a:r>
              <a:rPr lang="uk-UA" dirty="0"/>
              <a:t> програми з власним іменем та набором </a:t>
            </a:r>
            <a:r>
              <a:rPr lang="uk-UA" dirty="0" smtClean="0"/>
              <a:t>параметрів</a:t>
            </a:r>
            <a:endParaRPr lang="en-US" dirty="0" smtClean="0"/>
          </a:p>
          <a:p>
            <a:r>
              <a:rPr lang="uk-UA" dirty="0" smtClean="0"/>
              <a:t>це окремий </a:t>
            </a:r>
            <a:r>
              <a:rPr lang="uk-UA" i="1" dirty="0" smtClean="0"/>
              <a:t>алгоритм</a:t>
            </a:r>
            <a:r>
              <a:rPr lang="uk-UA" dirty="0" smtClean="0"/>
              <a:t> з власним контекстом виконання</a:t>
            </a:r>
            <a:endParaRPr lang="en-US" dirty="0" smtClean="0"/>
          </a:p>
          <a:p>
            <a:r>
              <a:rPr lang="uk-UA" dirty="0"/>
              <a:t>це </a:t>
            </a:r>
            <a:r>
              <a:rPr lang="uk-UA" i="1" dirty="0"/>
              <a:t>засіб структурування</a:t>
            </a:r>
            <a:r>
              <a:rPr lang="uk-UA" dirty="0"/>
              <a:t> програми, поділу її на відносно незалежні </a:t>
            </a:r>
            <a:r>
              <a:rPr lang="uk-UA" dirty="0" smtClean="0"/>
              <a:t>частини</a:t>
            </a:r>
            <a:endParaRPr lang="en-US" dirty="0" smtClean="0"/>
          </a:p>
          <a:p>
            <a:r>
              <a:rPr lang="uk-UA" dirty="0"/>
              <a:t>це </a:t>
            </a:r>
            <a:r>
              <a:rPr lang="uk-UA" i="1" dirty="0"/>
              <a:t>засіб розподілу праці</a:t>
            </a:r>
            <a:r>
              <a:rPr lang="uk-UA" dirty="0"/>
              <a:t> </a:t>
            </a:r>
            <a:r>
              <a:rPr lang="uk-UA" dirty="0" smtClean="0"/>
              <a:t>програмістів</a:t>
            </a:r>
            <a:endParaRPr lang="en-US" dirty="0" smtClean="0"/>
          </a:p>
          <a:p>
            <a:r>
              <a:rPr lang="uk-UA" dirty="0"/>
              <a:t>це </a:t>
            </a:r>
            <a:r>
              <a:rPr lang="uk-UA" i="1" dirty="0"/>
              <a:t>засіб пришвидшення </a:t>
            </a:r>
            <a:r>
              <a:rPr lang="uk-UA" i="1" dirty="0" smtClean="0"/>
              <a:t>компіляції</a:t>
            </a:r>
            <a:endParaRPr lang="en-US" i="1" dirty="0" smtClean="0"/>
          </a:p>
          <a:p>
            <a:r>
              <a:rPr lang="uk-UA" dirty="0"/>
              <a:t>це </a:t>
            </a:r>
            <a:r>
              <a:rPr lang="uk-UA" i="1" dirty="0"/>
              <a:t>засіб повторного використання коду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50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мовою програмування С++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482975"/>
          </a:xfrm>
        </p:spPr>
        <p:txBody>
          <a:bodyPr>
            <a:normAutofit/>
          </a:bodyPr>
          <a:lstStyle/>
          <a:p>
            <a:r>
              <a:rPr lang="uk-UA" i="1" dirty="0"/>
              <a:t>Функція без </a:t>
            </a:r>
            <a:r>
              <a:rPr lang="uk-UA" i="1" dirty="0" smtClean="0"/>
              <a:t>типу</a:t>
            </a:r>
            <a:br>
              <a:rPr lang="uk-UA" i="1" dirty="0" smtClean="0"/>
            </a:br>
            <a:r>
              <a:rPr lang="uk-UA" i="1" dirty="0" smtClean="0"/>
              <a:t>(процедура)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rgbClr val="008000"/>
                </a:solidFill>
              </a:rPr>
              <a:t>// виконує роботу</a:t>
            </a:r>
            <a:endParaRPr lang="uk-UA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99"/>
                </a:solidFill>
              </a:rPr>
              <a:t>void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uk-UA" sz="2000" b="1" dirty="0" smtClean="0"/>
              <a:t>ім’я(</a:t>
            </a:r>
            <a:r>
              <a:rPr lang="uk-UA" sz="2000" dirty="0" err="1" smtClean="0"/>
              <a:t>список_параметрів</a:t>
            </a:r>
            <a:r>
              <a:rPr lang="uk-UA" sz="2000" b="1" dirty="0"/>
              <a:t>)</a:t>
            </a:r>
            <a:r>
              <a:rPr lang="uk-UA" sz="2000" dirty="0"/>
              <a:t>  </a:t>
            </a:r>
            <a:r>
              <a:rPr lang="uk-UA" sz="2000" dirty="0">
                <a:solidFill>
                  <a:srgbClr val="008000"/>
                </a:solidFill>
              </a:rPr>
              <a:t>// заголовок</a:t>
            </a:r>
          </a:p>
          <a:p>
            <a:pPr marL="0" indent="0">
              <a:buNone/>
            </a:pPr>
            <a:r>
              <a:rPr lang="uk-UA" sz="2000" b="1" dirty="0"/>
              <a:t>{</a:t>
            </a:r>
            <a:r>
              <a:rPr lang="uk-UA" sz="2000" dirty="0"/>
              <a:t>                                </a:t>
            </a:r>
            <a:r>
              <a:rPr lang="uk-UA" sz="2000" dirty="0" smtClean="0"/>
              <a:t>                        </a:t>
            </a:r>
            <a:r>
              <a:rPr lang="uk-UA" sz="2000" dirty="0">
                <a:solidFill>
                  <a:srgbClr val="008000"/>
                </a:solidFill>
              </a:rPr>
              <a:t>//------------</a:t>
            </a:r>
          </a:p>
          <a:p>
            <a:pPr marL="0" indent="0">
              <a:buNone/>
            </a:pPr>
            <a:r>
              <a:rPr lang="uk-UA" sz="2000" dirty="0"/>
              <a:t> </a:t>
            </a:r>
            <a:r>
              <a:rPr lang="uk-UA" sz="2000" dirty="0" smtClean="0"/>
              <a:t>     інструкція </a:t>
            </a:r>
            <a:r>
              <a:rPr lang="uk-UA" sz="2000" dirty="0"/>
              <a:t>| інструкції   </a:t>
            </a:r>
            <a:r>
              <a:rPr lang="uk-UA" sz="2000" dirty="0" smtClean="0"/>
              <a:t>        </a:t>
            </a:r>
            <a:r>
              <a:rPr lang="uk-UA" sz="2000" dirty="0">
                <a:solidFill>
                  <a:srgbClr val="008000"/>
                </a:solidFill>
              </a:rPr>
              <a:t>//  блок</a:t>
            </a:r>
          </a:p>
          <a:p>
            <a:pPr marL="0" indent="0">
              <a:buNone/>
            </a:pPr>
            <a:r>
              <a:rPr lang="uk-UA" sz="2000" dirty="0" smtClean="0"/>
              <a:t>      [</a:t>
            </a:r>
            <a:r>
              <a:rPr lang="en-US" sz="2000" dirty="0">
                <a:solidFill>
                  <a:srgbClr val="000099"/>
                </a:solidFill>
              </a:rPr>
              <a:t>return</a:t>
            </a:r>
            <a:r>
              <a:rPr lang="uk-UA" sz="2000" dirty="0"/>
              <a:t>;]              </a:t>
            </a:r>
            <a:r>
              <a:rPr lang="uk-UA" sz="2000" dirty="0" smtClean="0"/>
              <a:t>                       </a:t>
            </a:r>
            <a:r>
              <a:rPr lang="uk-UA" sz="2000" dirty="0">
                <a:solidFill>
                  <a:srgbClr val="008000"/>
                </a:solidFill>
              </a:rPr>
              <a:t>//  функції</a:t>
            </a:r>
          </a:p>
          <a:p>
            <a:pPr marL="0" indent="0">
              <a:buNone/>
            </a:pPr>
            <a:r>
              <a:rPr lang="uk-UA" sz="2000" b="1" dirty="0"/>
              <a:t>}</a:t>
            </a:r>
            <a:r>
              <a:rPr lang="uk-UA" sz="2000" dirty="0"/>
              <a:t>                      </a:t>
            </a:r>
            <a:r>
              <a:rPr lang="uk-UA" sz="2000" dirty="0" smtClean="0"/>
              <a:t>                                   </a:t>
            </a:r>
            <a:r>
              <a:rPr lang="uk-UA" sz="2000" dirty="0" smtClean="0">
                <a:solidFill>
                  <a:srgbClr val="008000"/>
                </a:solidFill>
              </a:rPr>
              <a:t>//-------------</a:t>
            </a:r>
            <a:endParaRPr lang="uk-UA" sz="2000" dirty="0">
              <a:solidFill>
                <a:srgbClr val="008000"/>
              </a:solidFill>
            </a:endParaRP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82975"/>
          </a:xfrm>
        </p:spPr>
        <p:txBody>
          <a:bodyPr>
            <a:normAutofit/>
          </a:bodyPr>
          <a:lstStyle/>
          <a:p>
            <a:r>
              <a:rPr lang="uk-UA" i="1" dirty="0"/>
              <a:t>Функція, що повертає </a:t>
            </a:r>
            <a:r>
              <a:rPr lang="uk-UA" i="1" dirty="0" smtClean="0"/>
              <a:t>значення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rgbClr val="008000"/>
                </a:solidFill>
              </a:rPr>
              <a:t>// обчислює нове значення</a:t>
            </a:r>
            <a:endParaRPr lang="uk-UA" sz="2000" b="1" dirty="0" smtClean="0"/>
          </a:p>
          <a:p>
            <a:pPr marL="0" indent="0">
              <a:buNone/>
            </a:pPr>
            <a:r>
              <a:rPr lang="uk-UA" sz="2000" b="1" dirty="0" smtClean="0"/>
              <a:t>тип ім’я(</a:t>
            </a:r>
            <a:r>
              <a:rPr lang="uk-UA" sz="2000" dirty="0" err="1" smtClean="0"/>
              <a:t>список_параметрів</a:t>
            </a:r>
            <a:r>
              <a:rPr lang="uk-UA" sz="2000" b="1" dirty="0"/>
              <a:t>)</a:t>
            </a:r>
            <a:r>
              <a:rPr lang="uk-UA" sz="2000" dirty="0"/>
              <a:t>  </a:t>
            </a:r>
            <a:r>
              <a:rPr lang="uk-UA" sz="2000" dirty="0">
                <a:solidFill>
                  <a:srgbClr val="008000"/>
                </a:solidFill>
              </a:rPr>
              <a:t>// заголовок</a:t>
            </a:r>
          </a:p>
          <a:p>
            <a:pPr marL="0" indent="0">
              <a:buNone/>
            </a:pPr>
            <a:r>
              <a:rPr lang="uk-UA" sz="2000" b="1" dirty="0"/>
              <a:t>{</a:t>
            </a:r>
            <a:r>
              <a:rPr lang="uk-UA" sz="2000" dirty="0"/>
              <a:t>                           </a:t>
            </a:r>
            <a:r>
              <a:rPr lang="uk-UA" sz="2000" dirty="0" smtClean="0"/>
              <a:t>                            </a:t>
            </a:r>
            <a:r>
              <a:rPr lang="uk-UA" sz="2000" dirty="0">
                <a:solidFill>
                  <a:srgbClr val="008000"/>
                </a:solidFill>
              </a:rPr>
              <a:t>//------------</a:t>
            </a:r>
          </a:p>
          <a:p>
            <a:pPr marL="0" indent="0">
              <a:buNone/>
            </a:pPr>
            <a:r>
              <a:rPr lang="uk-UA" sz="2000" dirty="0"/>
              <a:t> </a:t>
            </a:r>
            <a:r>
              <a:rPr lang="uk-UA" sz="2000" dirty="0" smtClean="0"/>
              <a:t>       інструкція </a:t>
            </a:r>
            <a:r>
              <a:rPr lang="uk-UA" sz="2000" dirty="0"/>
              <a:t>| інструкції    </a:t>
            </a:r>
            <a:r>
              <a:rPr lang="uk-UA" sz="2000" dirty="0" smtClean="0"/>
              <a:t>    </a:t>
            </a:r>
            <a:r>
              <a:rPr lang="uk-UA" sz="2000" dirty="0">
                <a:solidFill>
                  <a:srgbClr val="008000"/>
                </a:solidFill>
              </a:rPr>
              <a:t>//  блок</a:t>
            </a:r>
          </a:p>
          <a:p>
            <a:pPr marL="0" indent="0">
              <a:buNone/>
            </a:pPr>
            <a:r>
              <a:rPr lang="uk-UA" sz="2000" dirty="0"/>
              <a:t> </a:t>
            </a:r>
            <a:r>
              <a:rPr lang="uk-UA" sz="2000" dirty="0" smtClean="0"/>
              <a:t>       </a:t>
            </a:r>
            <a:r>
              <a:rPr lang="en-US" sz="2000" b="1" dirty="0" smtClean="0">
                <a:solidFill>
                  <a:srgbClr val="000099"/>
                </a:solidFill>
              </a:rPr>
              <a:t>return</a:t>
            </a:r>
            <a:r>
              <a:rPr lang="uk-UA" sz="2000" b="1" dirty="0" smtClean="0"/>
              <a:t> </a:t>
            </a:r>
            <a:r>
              <a:rPr lang="uk-UA" sz="2000" b="1" dirty="0"/>
              <a:t>вираз;</a:t>
            </a:r>
            <a:r>
              <a:rPr lang="uk-UA" sz="2000" dirty="0"/>
              <a:t>                    </a:t>
            </a:r>
            <a:r>
              <a:rPr lang="uk-UA" sz="2000" dirty="0" smtClean="0"/>
              <a:t>    </a:t>
            </a:r>
            <a:r>
              <a:rPr lang="uk-UA" sz="2000" dirty="0">
                <a:solidFill>
                  <a:srgbClr val="008000"/>
                </a:solidFill>
              </a:rPr>
              <a:t>//  функції</a:t>
            </a:r>
          </a:p>
          <a:p>
            <a:pPr marL="0" indent="0">
              <a:buNone/>
            </a:pPr>
            <a:r>
              <a:rPr lang="uk-UA" sz="2000" b="1" dirty="0"/>
              <a:t>}</a:t>
            </a:r>
            <a:r>
              <a:rPr lang="uk-UA" sz="2000" dirty="0"/>
              <a:t>                               </a:t>
            </a:r>
            <a:r>
              <a:rPr lang="uk-UA" sz="2000" dirty="0" smtClean="0"/>
              <a:t>                         </a:t>
            </a:r>
            <a:r>
              <a:rPr lang="uk-UA" sz="2000" dirty="0" smtClean="0">
                <a:solidFill>
                  <a:srgbClr val="008000"/>
                </a:solidFill>
              </a:rPr>
              <a:t>//-------------</a:t>
            </a:r>
            <a:endParaRPr lang="uk-UA" sz="20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43537"/>
            <a:ext cx="8282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Список параметрів: послідовність оголошень імен через кому,</a:t>
            </a:r>
            <a:br>
              <a:rPr lang="uk-UA" sz="2400" dirty="0" smtClean="0"/>
            </a:br>
            <a:r>
              <a:rPr lang="uk-UA" sz="2400" dirty="0" smtClean="0"/>
              <a:t>    або порожній (іноді позначають </a:t>
            </a:r>
            <a:r>
              <a:rPr lang="en-US" sz="2400" i="1" dirty="0" smtClean="0"/>
              <a:t>void</a:t>
            </a:r>
            <a:r>
              <a:rPr lang="uk-UA" sz="2400" dirty="0" smtClean="0"/>
              <a:t>)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754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використання функції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dirty="0" smtClean="0"/>
              <a:t>Задача</a:t>
            </a:r>
            <a:r>
              <a:rPr lang="uk-UA" dirty="0" smtClean="0"/>
              <a:t>: задано дійсне </a:t>
            </a:r>
            <a:r>
              <a:rPr lang="uk-UA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х</a:t>
            </a:r>
            <a:r>
              <a:rPr lang="uk-UA" dirty="0" smtClean="0"/>
              <a:t>. Обчислити значення виразу </a:t>
            </a:r>
          </a:p>
          <a:p>
            <a:r>
              <a:rPr lang="uk-UA" dirty="0" smtClean="0"/>
              <a:t>Нема стандартної функції обчислення кореня п'ятого </a:t>
            </a:r>
            <a:r>
              <a:rPr lang="uk-UA" dirty="0" err="1" smtClean="0"/>
              <a:t>степеня</a:t>
            </a:r>
            <a:endParaRPr lang="uk-UA" dirty="0" smtClean="0"/>
          </a:p>
          <a:p>
            <a:r>
              <a:rPr lang="uk-UA" dirty="0" smtClean="0"/>
              <a:t>Стандартна функція </a:t>
            </a:r>
            <a:r>
              <a:rPr lang="en-US" i="1" dirty="0" smtClean="0"/>
              <a:t>pow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0.2)</a:t>
            </a:r>
            <a:r>
              <a:rPr lang="uk-UA" dirty="0" smtClean="0"/>
              <a:t> працюватиме тільки для </a:t>
            </a:r>
            <a:r>
              <a:rPr lang="uk-UA" i="1" dirty="0" smtClean="0"/>
              <a:t>х</a:t>
            </a:r>
            <a:r>
              <a:rPr lang="uk-UA" dirty="0" smtClean="0"/>
              <a:t> </a:t>
            </a:r>
            <a:r>
              <a:rPr lang="en-US" dirty="0" smtClean="0"/>
              <a:t>&gt; 0</a:t>
            </a:r>
          </a:p>
          <a:p>
            <a:r>
              <a:rPr lang="uk-UA" dirty="0"/>
              <a:t> </a:t>
            </a:r>
            <a:r>
              <a:rPr lang="uk-UA" dirty="0" smtClean="0"/>
              <a:t>Можна використати формулу ↓ і описати її функцією</a:t>
            </a:r>
            <a:endParaRPr lang="uk-UA" dirty="0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49152"/>
              </p:ext>
            </p:extLst>
          </p:nvPr>
        </p:nvGraphicFramePr>
        <p:xfrm>
          <a:off x="9340848" y="1690688"/>
          <a:ext cx="2456799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31560" imgH="279360" progId="Equation.DSMT4">
                  <p:embed/>
                </p:oleObj>
              </mc:Choice>
              <mc:Fallback>
                <p:oleObj name="Equation" r:id="rId3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40848" y="1690688"/>
                        <a:ext cx="2456799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91378"/>
              </p:ext>
            </p:extLst>
          </p:nvPr>
        </p:nvGraphicFramePr>
        <p:xfrm>
          <a:off x="3886199" y="4001294"/>
          <a:ext cx="3440743" cy="192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409700" imgH="787400" progId="Equation.DSMT4">
                  <p:embed/>
                </p:oleObj>
              </mc:Choice>
              <mc:Fallback>
                <p:oleObj name="Equation" r:id="rId5" imgW="1409700" imgH="787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4001294"/>
                        <a:ext cx="3440743" cy="1929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9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використання функції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200" y="1690688"/>
            <a:ext cx="52324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обчислення кореня п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ятого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степеня</a:t>
            </a:r>
            <a:endParaRPr lang="uk-UA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дійсного </a:t>
            </a:r>
            <a:r>
              <a:rPr lang="uk-UA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числа</a:t>
            </a:r>
          </a:p>
          <a:p>
            <a:pPr>
              <a:spcAft>
                <a:spcPts val="0"/>
              </a:spcAft>
            </a:pP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0.2 *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0.2 *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654800" y="2767906"/>
            <a:ext cx="4914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x: 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  (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&gt;&gt; x).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(x) +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ptrt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2) - x);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x = 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x </a:t>
            </a:r>
            <a:endParaRPr lang="uk-UA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y = 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y &lt;&lt;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cin.get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uk-UA" sz="3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3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Порядок використання </a:t>
            </a:r>
            <a:r>
              <a:rPr lang="uk-UA" dirty="0"/>
              <a:t>функції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Для того, щоб </a:t>
            </a:r>
            <a:r>
              <a:rPr lang="uk-UA" b="1" i="1" dirty="0"/>
              <a:t>використати функцію в програмі</a:t>
            </a:r>
            <a:r>
              <a:rPr lang="uk-UA" dirty="0"/>
              <a:t> мовою С++, </a:t>
            </a:r>
            <a:r>
              <a:rPr lang="uk-UA" dirty="0" smtClean="0"/>
              <a:t>потрібно:</a:t>
            </a:r>
          </a:p>
          <a:p>
            <a:pPr marL="514350" indent="-514350">
              <a:buFont typeface="+mj-lt"/>
              <a:buAutoNum type="arabicPeriod"/>
            </a:pPr>
            <a:r>
              <a:rPr lang="uk-UA" i="1" dirty="0"/>
              <a:t>Оголосити прототип</a:t>
            </a:r>
            <a:r>
              <a:rPr lang="uk-UA" dirty="0"/>
              <a:t> функції – він описує заголовок функції, а, отже, спосіб викорис­тання, чи інтерфейс </a:t>
            </a:r>
            <a:r>
              <a:rPr lang="uk-UA" dirty="0" smtClean="0"/>
              <a:t>функції</a:t>
            </a:r>
          </a:p>
          <a:p>
            <a:pPr marL="514350" indent="-514350">
              <a:buFont typeface="+mj-lt"/>
              <a:buAutoNum type="arabicPeriod"/>
            </a:pPr>
            <a:r>
              <a:rPr lang="uk-UA" i="1" dirty="0"/>
              <a:t>Визначити функцію</a:t>
            </a:r>
            <a:r>
              <a:rPr lang="uk-UA" dirty="0"/>
              <a:t>: навести повне визначення функції з заголовком, який відповідає прототипові, і блоком, який визначає, що саме робить </a:t>
            </a:r>
            <a:r>
              <a:rPr lang="uk-UA" dirty="0" smtClean="0"/>
              <a:t>функція</a:t>
            </a:r>
          </a:p>
          <a:p>
            <a:pPr marL="514350" indent="-514350">
              <a:buFont typeface="+mj-lt"/>
              <a:buAutoNum type="arabicPeriod"/>
            </a:pPr>
            <a:r>
              <a:rPr lang="uk-UA" i="1" dirty="0"/>
              <a:t>Викликати функцію</a:t>
            </a:r>
            <a:r>
              <a:rPr lang="uk-UA" dirty="0"/>
              <a:t>. При цьому потрібно вказати правильну кількість аргументів, типи яких відповідають типам параметрів функції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63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479A5-567F-432B-BD15-80A702ED2336}"/>
</file>

<file path=customXml/itemProps2.xml><?xml version="1.0" encoding="utf-8"?>
<ds:datastoreItem xmlns:ds="http://schemas.openxmlformats.org/officeDocument/2006/customXml" ds:itemID="{C0ED06C0-117E-42A3-B5A1-F7750F8DA186}"/>
</file>

<file path=customXml/itemProps3.xml><?xml version="1.0" encoding="utf-8"?>
<ds:datastoreItem xmlns:ds="http://schemas.openxmlformats.org/officeDocument/2006/customXml" ds:itemID="{D35C3CC6-D130-44B5-B300-F48010052B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1490</Words>
  <Application>Microsoft Office PowerPoint</Application>
  <PresentationFormat>Широкий екран</PresentationFormat>
  <Paragraphs>791</Paragraphs>
  <Slides>38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Consolas</vt:lpstr>
      <vt:lpstr>Times New Roman</vt:lpstr>
      <vt:lpstr>Тема Office</vt:lpstr>
      <vt:lpstr>MathType 6.0 Equation</vt:lpstr>
      <vt:lpstr>Лекція 6. Програмування</vt:lpstr>
      <vt:lpstr>Зі зростанням складності структура домінує над матеріалами</vt:lpstr>
      <vt:lpstr>Зі зростанням складності структура домінує над матеріалами</vt:lpstr>
      <vt:lpstr>Результати вражають!</vt:lpstr>
      <vt:lpstr>Підпрограми – «арки» в програмуванні. Що ж таке підпрограма?</vt:lpstr>
      <vt:lpstr>Функції мовою програмування С++</vt:lpstr>
      <vt:lpstr>Приклад використання функції</vt:lpstr>
      <vt:lpstr>Приклад використання функції</vt:lpstr>
      <vt:lpstr>Порядок використання функції</vt:lpstr>
      <vt:lpstr>Фізична організація програми з функціями</vt:lpstr>
      <vt:lpstr>Фізична організація програми з функціями</vt:lpstr>
      <vt:lpstr>Сторож включення. Незалежність коду</vt:lpstr>
      <vt:lpstr>Блокова дисципліна доступу до імен</vt:lpstr>
      <vt:lpstr>Механізм параметрів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значенням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За адресою</vt:lpstr>
      <vt:lpstr>Тип посилання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Програмування</dc:title>
  <dc:creator>Serg</dc:creator>
  <cp:lastModifiedBy>Serg</cp:lastModifiedBy>
  <cp:revision>171</cp:revision>
  <dcterms:created xsi:type="dcterms:W3CDTF">2020-09-15T18:15:25Z</dcterms:created>
  <dcterms:modified xsi:type="dcterms:W3CDTF">2020-10-17T10:46:29Z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