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6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569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70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14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67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57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120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81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16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8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542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571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4179-24DD-4C9E-A84A-3A59CCC24BA5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8E05-FE01-4FAD-A4E3-AA174ED6B16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113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«Майже» контейнери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Спеціалізовані шаблони класів та структур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7031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Можливості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Доступ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&amp;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operator[] 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idx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const </a:t>
            </a:r>
            <a:r>
              <a:rPr lang="en-US" i="1" dirty="0"/>
              <a:t>T</a:t>
            </a:r>
            <a:r>
              <a:rPr lang="en-US" dirty="0"/>
              <a:t>&amp;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operator[ ] 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idx</a:t>
            </a:r>
            <a:r>
              <a:rPr lang="en-US" dirty="0"/>
              <a:t>) </a:t>
            </a:r>
            <a:r>
              <a:rPr lang="en-US" dirty="0" smtClean="0"/>
              <a:t>const</a:t>
            </a:r>
            <a:endParaRPr lang="uk-UA" dirty="0" smtClean="0"/>
          </a:p>
          <a:p>
            <a:pPr lvl="1"/>
            <a:r>
              <a:rPr lang="en-US" i="1" dirty="0"/>
              <a:t>iterator </a:t>
            </a:r>
            <a:r>
              <a:rPr lang="en-US" b="1" dirty="0"/>
              <a:t>begin </a:t>
            </a:r>
            <a:r>
              <a:rPr lang="en-US" dirty="0"/>
              <a:t>(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</a:p>
          <a:p>
            <a:pPr lvl="1"/>
            <a:r>
              <a:rPr lang="en-US" i="1" dirty="0" err="1"/>
              <a:t>const</a:t>
            </a:r>
            <a:r>
              <a:rPr lang="en-US" dirty="0" err="1"/>
              <a:t>_</a:t>
            </a:r>
            <a:r>
              <a:rPr lang="en-US" i="1" dirty="0" err="1"/>
              <a:t>iterator</a:t>
            </a:r>
            <a:r>
              <a:rPr lang="en-US" i="1" dirty="0"/>
              <a:t> </a:t>
            </a:r>
            <a:r>
              <a:rPr lang="en-US" b="1" dirty="0"/>
              <a:t>begin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en-US" i="1" dirty="0"/>
              <a:t>valarray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i="1" dirty="0"/>
              <a:t>unary-op </a:t>
            </a:r>
            <a:r>
              <a:rPr lang="en-US" dirty="0"/>
              <a:t>() </a:t>
            </a:r>
            <a:r>
              <a:rPr lang="en-US" dirty="0" smtClean="0"/>
              <a:t>const</a:t>
            </a:r>
            <a:endParaRPr lang="uk-UA" dirty="0" smtClean="0"/>
          </a:p>
          <a:p>
            <a:pPr lvl="1"/>
            <a:r>
              <a:rPr lang="en-US" dirty="0"/>
              <a:t>operator +</a:t>
            </a:r>
          </a:p>
          <a:p>
            <a:pPr lvl="1"/>
            <a:r>
              <a:rPr lang="en-US" dirty="0"/>
              <a:t>operator -</a:t>
            </a:r>
          </a:p>
          <a:p>
            <a:pPr lvl="1"/>
            <a:r>
              <a:rPr lang="en-US" dirty="0"/>
              <a:t>operator ~</a:t>
            </a:r>
          </a:p>
          <a:p>
            <a:pPr lvl="1"/>
            <a:r>
              <a:rPr lang="en-US" dirty="0"/>
              <a:t>operator 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490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uk-UA" dirty="0" smtClean="0"/>
              <a:t>Можливості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72165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valarray </a:t>
            </a:r>
            <a:r>
              <a:rPr lang="en-US" b="1" i="1" dirty="0"/>
              <a:t>binary-op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/>
              <a:t>va1</a:t>
            </a:r>
            <a:r>
              <a:rPr lang="en-US" dirty="0"/>
              <a:t>, 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/>
              <a:t>va2</a:t>
            </a:r>
            <a:r>
              <a:rPr lang="en-US" dirty="0"/>
              <a:t>)</a:t>
            </a:r>
          </a:p>
          <a:p>
            <a:r>
              <a:rPr lang="en-US" i="1" dirty="0"/>
              <a:t>valarray </a:t>
            </a:r>
            <a:r>
              <a:rPr lang="en-US" b="1" i="1" dirty="0"/>
              <a:t>binary-op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, const T&amp; </a:t>
            </a:r>
            <a:r>
              <a:rPr lang="en-US" i="1" dirty="0"/>
              <a:t>value</a:t>
            </a:r>
            <a:r>
              <a:rPr lang="en-US" dirty="0"/>
              <a:t>)</a:t>
            </a:r>
          </a:p>
          <a:p>
            <a:r>
              <a:rPr lang="en-US" i="1" dirty="0"/>
              <a:t>valarray </a:t>
            </a:r>
            <a:r>
              <a:rPr lang="en-US" b="1" i="1" dirty="0"/>
              <a:t>binary-op </a:t>
            </a:r>
            <a:r>
              <a:rPr lang="en-US" dirty="0"/>
              <a:t>(const T&amp; </a:t>
            </a:r>
            <a:r>
              <a:rPr lang="en-US" i="1" dirty="0"/>
              <a:t>value</a:t>
            </a:r>
            <a:r>
              <a:rPr lang="en-US" dirty="0"/>
              <a:t>, 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dirty="0"/>
              <a:t>operator +</a:t>
            </a:r>
          </a:p>
          <a:p>
            <a:pPr lvl="1"/>
            <a:r>
              <a:rPr lang="en-US" dirty="0"/>
              <a:t>operator -</a:t>
            </a:r>
          </a:p>
          <a:p>
            <a:pPr lvl="1"/>
            <a:r>
              <a:rPr lang="en-US" dirty="0"/>
              <a:t>operator *</a:t>
            </a:r>
          </a:p>
          <a:p>
            <a:pPr lvl="1"/>
            <a:r>
              <a:rPr lang="en-US" dirty="0"/>
              <a:t>operator /</a:t>
            </a:r>
          </a:p>
          <a:p>
            <a:pPr lvl="1"/>
            <a:r>
              <a:rPr lang="en-US" dirty="0"/>
              <a:t>operator %</a:t>
            </a:r>
          </a:p>
          <a:p>
            <a:pPr lvl="1"/>
            <a:r>
              <a:rPr lang="en-US" dirty="0"/>
              <a:t>operator ^</a:t>
            </a:r>
          </a:p>
          <a:p>
            <a:pPr lvl="1"/>
            <a:r>
              <a:rPr lang="en-US" dirty="0"/>
              <a:t>operator &amp;</a:t>
            </a:r>
          </a:p>
          <a:p>
            <a:pPr lvl="1"/>
            <a:r>
              <a:rPr lang="en-US" dirty="0"/>
              <a:t>operator |</a:t>
            </a:r>
          </a:p>
          <a:p>
            <a:pPr lvl="1"/>
            <a:r>
              <a:rPr lang="en-US" dirty="0"/>
              <a:t>operator &lt;&lt;</a:t>
            </a:r>
          </a:p>
          <a:p>
            <a:pPr lvl="1"/>
            <a:r>
              <a:rPr lang="en-US" dirty="0"/>
              <a:t>operator &gt;&gt;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30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uk-UA" dirty="0" smtClean="0"/>
              <a:t>Можливості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>
            <a:normAutofit/>
          </a:bodyPr>
          <a:lstStyle/>
          <a:p>
            <a:r>
              <a:rPr lang="en-US" dirty="0"/>
              <a:t>valarray&lt;bool&gt; </a:t>
            </a:r>
            <a:r>
              <a:rPr lang="en-US" b="1" i="1" dirty="0"/>
              <a:t>logical-op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/>
              <a:t>va1</a:t>
            </a:r>
            <a:r>
              <a:rPr lang="en-US" dirty="0"/>
              <a:t>, 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/>
              <a:t>va2</a:t>
            </a:r>
            <a:r>
              <a:rPr lang="en-US" dirty="0"/>
              <a:t>)</a:t>
            </a:r>
          </a:p>
          <a:p>
            <a:r>
              <a:rPr lang="en-US" dirty="0"/>
              <a:t>valarray&lt;bool&gt; </a:t>
            </a:r>
            <a:r>
              <a:rPr lang="en-US" b="1" i="1" dirty="0"/>
              <a:t>logical-op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, const T&amp; </a:t>
            </a:r>
            <a:r>
              <a:rPr lang="en-US" i="1" dirty="0"/>
              <a:t>value</a:t>
            </a:r>
            <a:r>
              <a:rPr lang="en-US" dirty="0"/>
              <a:t>)</a:t>
            </a:r>
          </a:p>
          <a:p>
            <a:r>
              <a:rPr lang="en-US" dirty="0"/>
              <a:t>valarray&lt;bool&gt; </a:t>
            </a:r>
            <a:r>
              <a:rPr lang="en-US" b="1" i="1" dirty="0"/>
              <a:t>logical-op </a:t>
            </a:r>
            <a:r>
              <a:rPr lang="en-US" dirty="0"/>
              <a:t>(const T&amp; </a:t>
            </a:r>
            <a:r>
              <a:rPr lang="en-US" i="1" dirty="0"/>
              <a:t>value</a:t>
            </a:r>
            <a:r>
              <a:rPr lang="en-US" dirty="0"/>
              <a:t>, 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dirty="0"/>
              <a:t>operator ==</a:t>
            </a:r>
          </a:p>
          <a:p>
            <a:pPr lvl="1"/>
            <a:r>
              <a:rPr lang="en-US" dirty="0"/>
              <a:t>operator !=</a:t>
            </a:r>
          </a:p>
          <a:p>
            <a:pPr lvl="1"/>
            <a:r>
              <a:rPr lang="en-US" dirty="0"/>
              <a:t>operator &lt;</a:t>
            </a:r>
          </a:p>
          <a:p>
            <a:pPr lvl="1"/>
            <a:r>
              <a:rPr lang="en-US" dirty="0"/>
              <a:t>operator &lt;=</a:t>
            </a:r>
          </a:p>
          <a:p>
            <a:pPr lvl="1"/>
            <a:r>
              <a:rPr lang="en-US" dirty="0"/>
              <a:t>operator &gt;</a:t>
            </a:r>
          </a:p>
          <a:p>
            <a:pPr lvl="1"/>
            <a:r>
              <a:rPr lang="en-US" dirty="0"/>
              <a:t>operator &gt;=</a:t>
            </a:r>
          </a:p>
          <a:p>
            <a:pPr lvl="1"/>
            <a:r>
              <a:rPr lang="en-US" dirty="0"/>
              <a:t>operator &amp;&amp;</a:t>
            </a:r>
          </a:p>
          <a:p>
            <a:pPr lvl="1"/>
            <a:r>
              <a:rPr lang="en-US" dirty="0"/>
              <a:t>operator ||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464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uk-UA" dirty="0" smtClean="0"/>
              <a:t>Можливості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984125"/>
          </a:xfrm>
        </p:spPr>
        <p:txBody>
          <a:bodyPr>
            <a:normAutofit/>
          </a:bodyPr>
          <a:lstStyle/>
          <a:p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i="1" dirty="0"/>
              <a:t>assign-op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</a:p>
          <a:p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i="1" dirty="0"/>
              <a:t>assign-op </a:t>
            </a:r>
            <a:r>
              <a:rPr lang="en-US" dirty="0"/>
              <a:t>(const T&amp; </a:t>
            </a:r>
            <a:r>
              <a:rPr lang="en-US" i="1" dirty="0"/>
              <a:t>value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dirty="0"/>
              <a:t>operator +=</a:t>
            </a:r>
          </a:p>
          <a:p>
            <a:pPr lvl="1"/>
            <a:r>
              <a:rPr lang="en-US" dirty="0"/>
              <a:t>operator -=</a:t>
            </a:r>
          </a:p>
          <a:p>
            <a:pPr lvl="1"/>
            <a:r>
              <a:rPr lang="en-US" dirty="0"/>
              <a:t>operator *=</a:t>
            </a:r>
          </a:p>
          <a:p>
            <a:pPr lvl="1"/>
            <a:r>
              <a:rPr lang="en-US" dirty="0"/>
              <a:t>operator /=</a:t>
            </a:r>
          </a:p>
          <a:p>
            <a:pPr lvl="1"/>
            <a:r>
              <a:rPr lang="en-US" dirty="0"/>
              <a:t>operator %=</a:t>
            </a:r>
          </a:p>
          <a:p>
            <a:pPr lvl="1"/>
            <a:r>
              <a:rPr lang="en-US" dirty="0"/>
              <a:t>operator &amp;=</a:t>
            </a:r>
          </a:p>
          <a:p>
            <a:pPr lvl="1"/>
            <a:r>
              <a:rPr lang="en-US" dirty="0"/>
              <a:t>operator |=</a:t>
            </a:r>
          </a:p>
          <a:p>
            <a:pPr lvl="1"/>
            <a:r>
              <a:rPr lang="en-US" dirty="0"/>
              <a:t>operator ^=</a:t>
            </a:r>
          </a:p>
          <a:p>
            <a:pPr lvl="1"/>
            <a:r>
              <a:rPr lang="en-US" dirty="0"/>
              <a:t>operator &lt;&lt;=</a:t>
            </a:r>
          </a:p>
          <a:p>
            <a:pPr lvl="1"/>
            <a:r>
              <a:rPr lang="en-US" dirty="0"/>
              <a:t>operator &gt;&gt;=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829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uk-UA" dirty="0" smtClean="0"/>
              <a:t>Функції для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838200" y="1081826"/>
            <a:ext cx="5181600" cy="5434884"/>
          </a:xfrm>
        </p:spPr>
        <p:txBody>
          <a:bodyPr>
            <a:normAutofit fontScale="92500" lnSpcReduction="10000"/>
          </a:bodyPr>
          <a:lstStyle/>
          <a:p>
            <a:r>
              <a:rPr lang="es-ES" i="1" dirty="0"/>
              <a:t>valarray </a:t>
            </a:r>
            <a:r>
              <a:rPr lang="es-ES" b="1" dirty="0"/>
              <a:t>abs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pow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va1</a:t>
            </a:r>
            <a:r>
              <a:rPr lang="es-ES" dirty="0"/>
              <a:t>, 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va2</a:t>
            </a:r>
            <a:r>
              <a:rPr lang="es-ES" dirty="0"/>
              <a:t>)</a:t>
            </a:r>
          </a:p>
          <a:p>
            <a:r>
              <a:rPr lang="en-US" i="1" dirty="0"/>
              <a:t>valarray </a:t>
            </a:r>
            <a:r>
              <a:rPr lang="en-US" b="1" dirty="0"/>
              <a:t>pow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, const T&amp; </a:t>
            </a:r>
            <a:r>
              <a:rPr lang="en-US" i="1" dirty="0"/>
              <a:t>value</a:t>
            </a:r>
            <a:r>
              <a:rPr lang="en-US" dirty="0"/>
              <a:t>)</a:t>
            </a:r>
          </a:p>
          <a:p>
            <a:r>
              <a:rPr lang="en-US" i="1" dirty="0"/>
              <a:t>valarray </a:t>
            </a:r>
            <a:r>
              <a:rPr lang="en-US" b="1" dirty="0"/>
              <a:t>pow </a:t>
            </a:r>
            <a:r>
              <a:rPr lang="en-US" dirty="0"/>
              <a:t>(const T&amp; </a:t>
            </a:r>
            <a:r>
              <a:rPr lang="en-US" i="1" dirty="0"/>
              <a:t>value</a:t>
            </a:r>
            <a:r>
              <a:rPr lang="en-US" dirty="0"/>
              <a:t>, 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exp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n-US" i="1" dirty="0"/>
              <a:t>valarray </a:t>
            </a:r>
            <a:r>
              <a:rPr lang="en-US" b="1" dirty="0" err="1"/>
              <a:t>sqrt</a:t>
            </a:r>
            <a:r>
              <a:rPr lang="en-US" b="1" dirty="0"/>
              <a:t>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log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log10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sin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cos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6172200" y="1081826"/>
            <a:ext cx="5181600" cy="5434884"/>
          </a:xfrm>
        </p:spPr>
        <p:txBody>
          <a:bodyPr>
            <a:normAutofit fontScale="92500" lnSpcReduction="10000"/>
          </a:bodyPr>
          <a:lstStyle/>
          <a:p>
            <a:r>
              <a:rPr lang="es-ES" i="1" dirty="0" smtClean="0"/>
              <a:t>valarray </a:t>
            </a:r>
            <a:r>
              <a:rPr lang="es-ES" b="1" dirty="0" smtClean="0"/>
              <a:t>tan </a:t>
            </a:r>
            <a:r>
              <a:rPr lang="es-ES" dirty="0" smtClean="0"/>
              <a:t>(const </a:t>
            </a:r>
            <a:r>
              <a:rPr lang="es-ES" i="1" dirty="0" smtClean="0"/>
              <a:t>valarray</a:t>
            </a:r>
            <a:r>
              <a:rPr lang="es-ES" dirty="0" smtClean="0"/>
              <a:t>&amp; </a:t>
            </a:r>
            <a:r>
              <a:rPr lang="es-ES" i="1" dirty="0" smtClean="0"/>
              <a:t>va</a:t>
            </a:r>
            <a:r>
              <a:rPr lang="es-ES" dirty="0" smtClean="0"/>
              <a:t>)</a:t>
            </a:r>
            <a:endParaRPr lang="uk-UA" dirty="0" smtClean="0"/>
          </a:p>
          <a:p>
            <a:r>
              <a:rPr lang="en-US" i="1" dirty="0" smtClean="0"/>
              <a:t>valarray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</a:p>
          <a:p>
            <a:r>
              <a:rPr lang="en-US" i="1" dirty="0"/>
              <a:t>valarray </a:t>
            </a:r>
            <a:r>
              <a:rPr lang="en-US" b="1" dirty="0" err="1"/>
              <a:t>cosh</a:t>
            </a:r>
            <a:r>
              <a:rPr lang="en-US" b="1" dirty="0"/>
              <a:t>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</a:p>
          <a:p>
            <a:r>
              <a:rPr lang="en-US" i="1" dirty="0"/>
              <a:t>valarray </a:t>
            </a:r>
            <a:r>
              <a:rPr lang="en-US" b="1" dirty="0" err="1"/>
              <a:t>tanh</a:t>
            </a:r>
            <a:r>
              <a:rPr lang="en-US" b="1" dirty="0"/>
              <a:t>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asin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acos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atan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</a:p>
          <a:p>
            <a:r>
              <a:rPr lang="es-ES" i="1" dirty="0"/>
              <a:t>valarray </a:t>
            </a:r>
            <a:r>
              <a:rPr lang="es-ES" b="1" dirty="0"/>
              <a:t>atan2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va1</a:t>
            </a:r>
            <a:r>
              <a:rPr lang="es-ES" dirty="0"/>
              <a:t>, 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va2</a:t>
            </a:r>
            <a:r>
              <a:rPr lang="es-ES" dirty="0"/>
              <a:t>)</a:t>
            </a:r>
          </a:p>
          <a:p>
            <a:r>
              <a:rPr lang="en-US" i="1" dirty="0"/>
              <a:t>valarray </a:t>
            </a:r>
            <a:r>
              <a:rPr lang="en-US" b="1" dirty="0"/>
              <a:t>atan2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, const T&amp; </a:t>
            </a:r>
            <a:r>
              <a:rPr lang="en-US" i="1" dirty="0"/>
              <a:t>value</a:t>
            </a:r>
            <a:r>
              <a:rPr lang="en-US" dirty="0"/>
              <a:t>)</a:t>
            </a:r>
          </a:p>
          <a:p>
            <a:r>
              <a:rPr lang="en-US" i="1" dirty="0"/>
              <a:t>valarray </a:t>
            </a:r>
            <a:r>
              <a:rPr lang="en-US" b="1" dirty="0"/>
              <a:t>atan2 </a:t>
            </a:r>
            <a:r>
              <a:rPr lang="en-US" dirty="0"/>
              <a:t>(const T&amp; </a:t>
            </a:r>
            <a:r>
              <a:rPr lang="en-US" i="1" dirty="0"/>
              <a:t>value</a:t>
            </a:r>
            <a:r>
              <a:rPr lang="en-US" dirty="0"/>
              <a:t>, 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875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Ще шаблони </a:t>
            </a:r>
            <a:r>
              <a:rPr lang="en-US" dirty="0"/>
              <a:t>(</a:t>
            </a:r>
            <a:r>
              <a:rPr lang="uk-UA" dirty="0" smtClean="0"/>
              <a:t>контейнери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bitset&lt;T&gt;</a:t>
            </a:r>
          </a:p>
          <a:p>
            <a:r>
              <a:rPr lang="en-US" noProof="1" smtClean="0"/>
              <a:t>vector&lt;bool&gt;</a:t>
            </a:r>
          </a:p>
          <a:p>
            <a:r>
              <a:rPr lang="en-US" noProof="1" smtClean="0"/>
              <a:t>array&lt;T, N&gt;</a:t>
            </a:r>
          </a:p>
          <a:p>
            <a:r>
              <a:rPr lang="en-US" noProof="1" smtClean="0"/>
              <a:t>forward_list&lt;T&gt;</a:t>
            </a:r>
          </a:p>
          <a:p>
            <a:r>
              <a:rPr lang="en-US" noProof="1" smtClean="0"/>
              <a:t>unordered_set&lt;T&gt;, unordered_multiset&lt;T&gt;</a:t>
            </a:r>
          </a:p>
          <a:p>
            <a:r>
              <a:rPr lang="en-US" noProof="1" smtClean="0"/>
              <a:t>unordered_map&lt;Key, T&gt;, unordered_multimap&lt;Key, </a:t>
            </a:r>
            <a:r>
              <a:rPr lang="en-US" noProof="1" smtClean="0"/>
              <a:t>T</a:t>
            </a:r>
            <a:r>
              <a:rPr lang="en-US" noProof="1" smtClean="0"/>
              <a:t>&gt;</a:t>
            </a:r>
          </a:p>
          <a:p>
            <a:r>
              <a:rPr lang="en-US" noProof="1" smtClean="0"/>
              <a:t>allocator&lt;T&gt;</a:t>
            </a:r>
          </a:p>
          <a:p>
            <a:r>
              <a:rPr lang="en-US" noProof="1" smtClean="0"/>
              <a:t>…?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4643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Рядки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namespace std {</a:t>
            </a:r>
            <a:br>
              <a:rPr lang="en-US" dirty="0" smtClean="0"/>
            </a:br>
            <a:r>
              <a:rPr lang="en-US" dirty="0" smtClean="0"/>
              <a:t>      template &lt;typename charT,</a:t>
            </a:r>
            <a:br>
              <a:rPr lang="en-US" dirty="0" smtClean="0"/>
            </a:br>
            <a:r>
              <a:rPr lang="en-US" dirty="0" smtClean="0"/>
              <a:t>	              typename traits = char_traits&lt;charT&gt;,</a:t>
            </a:r>
            <a:br>
              <a:rPr lang="en-US" dirty="0" smtClean="0"/>
            </a:br>
            <a:r>
              <a:rPr lang="en-US" dirty="0" smtClean="0"/>
              <a:t>      		   typename Allocator = allocator&lt;charT&gt; &gt;</a:t>
            </a:r>
            <a:br>
              <a:rPr lang="en-US" dirty="0" smtClean="0"/>
            </a:br>
            <a:r>
              <a:rPr lang="en-US" dirty="0" smtClean="0"/>
              <a:t>	class </a:t>
            </a:r>
            <a:r>
              <a:rPr lang="en-US" b="1" dirty="0" smtClean="0"/>
              <a:t>basic_string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typedef basic_string&lt;char&gt; </a:t>
            </a:r>
            <a:r>
              <a:rPr lang="en-US" b="1" dirty="0" smtClean="0"/>
              <a:t>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typedef </a:t>
            </a:r>
            <a:r>
              <a:rPr lang="en-US" noProof="1" smtClean="0"/>
              <a:t>basic_string&lt;wchar_t</a:t>
            </a:r>
            <a:r>
              <a:rPr lang="en-US" dirty="0" smtClean="0"/>
              <a:t>&gt; </a:t>
            </a:r>
            <a:r>
              <a:rPr lang="en-US" b="1" dirty="0" smtClean="0"/>
              <a:t>wstring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typedef basic_string&lt;char16_t&gt; </a:t>
            </a:r>
            <a:r>
              <a:rPr lang="en-US" b="1" dirty="0" smtClean="0"/>
              <a:t>u16string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typedef basic_string&lt;char32_t&gt; </a:t>
            </a:r>
            <a:r>
              <a:rPr lang="en-US" b="1" dirty="0" smtClean="0"/>
              <a:t>u32string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386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Швидке об'єднання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579549" y="1017432"/>
            <a:ext cx="11230377" cy="5786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pair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first_type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second_type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20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second;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05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constant expression - новий засіб С++11, що спонукає компілятор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виконувати конструктори під час компіляції, якщо це можливо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constexpr pair();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constexpr pair(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Val1, 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Val2);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constexpr pair(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pair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Right);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constexpr pair(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pair &lt;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Val1,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Val2&gt;&amp;&amp; Right);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noProof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constexpr pair(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Other1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Val1, </a:t>
            </a:r>
            <a:r>
              <a:rPr lang="en-US" noProof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Other2</a:t>
            </a:r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Val2);</a:t>
            </a:r>
            <a:endParaRPr lang="en-US" sz="2400" noProof="1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noProof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US" sz="24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6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uk-UA" dirty="0" smtClean="0"/>
              <a:t>Комплексна арифметика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r>
              <a:rPr lang="en-US" dirty="0" smtClean="0"/>
              <a:t>#include &lt;complex&gt;</a:t>
            </a:r>
          </a:p>
          <a:p>
            <a:r>
              <a:rPr lang="en-US" dirty="0" smtClean="0"/>
              <a:t>template&lt;class T&gt; class std::complex { T re, im; … }</a:t>
            </a:r>
          </a:p>
          <a:p>
            <a:r>
              <a:rPr lang="en-US" dirty="0" smtClean="0"/>
              <a:t>operator+(), operator-()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всі бінарні, унарн</a:t>
            </a:r>
            <a:r>
              <a:rPr lang="uk-UA" dirty="0">
                <a:solidFill>
                  <a:srgbClr val="008000"/>
                </a:solidFill>
              </a:rPr>
              <a:t>і</a:t>
            </a:r>
            <a:endParaRPr lang="uk-UA" dirty="0" smtClean="0"/>
          </a:p>
          <a:p>
            <a:r>
              <a:rPr lang="en-US" dirty="0" smtClean="0"/>
              <a:t>operator</a:t>
            </a:r>
            <a:r>
              <a:rPr lang="uk-UA" dirty="0" smtClean="0"/>
              <a:t>*()</a:t>
            </a:r>
            <a:r>
              <a:rPr lang="en-US" dirty="0" smtClean="0"/>
              <a:t>, operator/(), operator==(), operator!=()</a:t>
            </a:r>
          </a:p>
          <a:p>
            <a:r>
              <a:rPr lang="en-US" dirty="0" smtClean="0"/>
              <a:t>T real(); T imag(); complex&lt;T&gt; conj(C); T norm(C);</a:t>
            </a:r>
          </a:p>
          <a:p>
            <a:r>
              <a:rPr lang="en-US" dirty="0" smtClean="0"/>
              <a:t>complex&lt;T&gt; polar(</a:t>
            </a:r>
            <a:r>
              <a:rPr lang="en-US" dirty="0" err="1" smtClean="0"/>
              <a:t>ro</a:t>
            </a:r>
            <a:r>
              <a:rPr lang="en-US" dirty="0" smtClean="0"/>
              <a:t>, phi); T abs(C); T arg(C);</a:t>
            </a:r>
          </a:p>
          <a:p>
            <a:r>
              <a:rPr lang="en-US" dirty="0" smtClean="0"/>
              <a:t>complex&lt;T&gt; sin(C); </a:t>
            </a:r>
            <a:r>
              <a:rPr lang="en-US" dirty="0" smtClean="0">
                <a:solidFill>
                  <a:srgbClr val="008000"/>
                </a:solidFill>
              </a:rPr>
              <a:t>// sinh,tan,tanh,cos,cosh,exp,log,log10,sqrt,pow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           //</a:t>
            </a:r>
            <a:r>
              <a:rPr lang="en-US" dirty="0" err="1" smtClean="0">
                <a:solidFill>
                  <a:srgbClr val="008000"/>
                </a:solidFill>
              </a:rPr>
              <a:t>acos,acosh,asin,asinh,atan,atanh</a:t>
            </a:r>
            <a:endParaRPr lang="en-US" dirty="0" smtClean="0"/>
          </a:p>
          <a:p>
            <a:r>
              <a:rPr lang="en-US" dirty="0" smtClean="0"/>
              <a:t>operator&lt;&lt;, operator&gt;&gt; </a:t>
            </a:r>
            <a:r>
              <a:rPr lang="en-US" dirty="0" smtClean="0">
                <a:solidFill>
                  <a:srgbClr val="008000"/>
                </a:solidFill>
              </a:rPr>
              <a:t>// (</a:t>
            </a:r>
            <a:r>
              <a:rPr lang="en-US" dirty="0" err="1" smtClean="0">
                <a:solidFill>
                  <a:srgbClr val="008000"/>
                </a:solidFill>
              </a:rPr>
              <a:t>real,imag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310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«Розумні» вказівники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236805"/>
          </a:xfrm>
        </p:spPr>
        <p:txBody>
          <a:bodyPr>
            <a:normAutofit fontScale="92500" lnSpcReduction="10000"/>
          </a:bodyPr>
          <a:lstStyle/>
          <a:p>
            <a:r>
              <a:rPr lang="en-US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smartPointer&lt;objType&gt;</a:t>
            </a:r>
          </a:p>
          <a:p>
            <a:pPr lvl="1"/>
            <a:r>
              <a:rPr lang="en-US" dirty="0" smtClean="0"/>
              <a:t>objType </a:t>
            </a:r>
            <a:r>
              <a:rPr lang="en-US" dirty="0"/>
              <a:t>*get() </a:t>
            </a:r>
            <a:r>
              <a:rPr lang="en-US" dirty="0" smtClean="0"/>
              <a:t>const;</a:t>
            </a:r>
          </a:p>
          <a:p>
            <a:pPr lvl="1"/>
            <a:r>
              <a:rPr lang="en-US" dirty="0" smtClean="0"/>
              <a:t>objType </a:t>
            </a:r>
            <a:r>
              <a:rPr lang="en-US" dirty="0"/>
              <a:t>*release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void reset(Type* ptr = 0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objType</a:t>
            </a:r>
            <a:r>
              <a:rPr lang="en-US" dirty="0"/>
              <a:t>&amp; operator*() </a:t>
            </a:r>
            <a:r>
              <a:rPr lang="en-US" dirty="0" smtClean="0"/>
              <a:t>const;</a:t>
            </a:r>
          </a:p>
          <a:p>
            <a:pPr lvl="1"/>
            <a:r>
              <a:rPr lang="en-US" dirty="0"/>
              <a:t>Type * operator-&gt;() </a:t>
            </a:r>
            <a:r>
              <a:rPr lang="en-US" dirty="0" smtClean="0"/>
              <a:t>const;</a:t>
            </a:r>
            <a:endParaRPr lang="en-US" noProof="1" smtClean="0"/>
          </a:p>
          <a:p>
            <a:r>
              <a:rPr lang="en-US" noProof="1" smtClean="0"/>
              <a:t>auto_ptr&lt;objType&gt; </a:t>
            </a:r>
            <a:r>
              <a:rPr lang="en-US" noProof="1" smtClean="0">
                <a:solidFill>
                  <a:srgbClr val="008000"/>
                </a:solidFill>
              </a:rPr>
              <a:t>// </a:t>
            </a:r>
            <a:r>
              <a:rPr lang="uk-UA" noProof="1" smtClean="0">
                <a:solidFill>
                  <a:srgbClr val="008000"/>
                </a:solidFill>
              </a:rPr>
              <a:t>застарілий</a:t>
            </a:r>
            <a:endParaRPr lang="en-US" noProof="1" smtClean="0">
              <a:solidFill>
                <a:srgbClr val="008000"/>
              </a:solidFill>
            </a:endParaRPr>
          </a:p>
          <a:p>
            <a:pPr lvl="1"/>
            <a:r>
              <a:rPr lang="fr-FR" dirty="0" smtClean="0"/>
              <a:t>explicit auto_ptr(objType* ptr = 0);</a:t>
            </a:r>
            <a:endParaRPr lang="en-US" dirty="0" smtClean="0"/>
          </a:p>
          <a:p>
            <a:r>
              <a:rPr lang="en-US" noProof="1" smtClean="0"/>
              <a:t>unique_ptr&lt;objType&gt; </a:t>
            </a:r>
            <a:r>
              <a:rPr lang="uk-UA" noProof="1" smtClean="0">
                <a:solidFill>
                  <a:srgbClr val="008000"/>
                </a:solidFill>
              </a:rPr>
              <a:t>// винятковий власник вказівника</a:t>
            </a:r>
            <a:endParaRPr lang="uk-UA" noProof="1">
              <a:solidFill>
                <a:srgbClr val="008000"/>
              </a:solidFill>
            </a:endParaRPr>
          </a:p>
          <a:p>
            <a:pPr lvl="1"/>
            <a:r>
              <a:rPr lang="uk-UA" noProof="1" smtClean="0">
                <a:solidFill>
                  <a:srgbClr val="008000"/>
                </a:solidFill>
              </a:rPr>
              <a:t>// удосконалений </a:t>
            </a:r>
            <a:r>
              <a:rPr lang="en-US" noProof="1" smtClean="0">
                <a:solidFill>
                  <a:srgbClr val="008000"/>
                </a:solidFill>
              </a:rPr>
              <a:t>auto_ptr</a:t>
            </a:r>
            <a:r>
              <a:rPr lang="uk-UA" noProof="1" smtClean="0">
                <a:solidFill>
                  <a:srgbClr val="008000"/>
                </a:solidFill>
              </a:rPr>
              <a:t>, спеціалізація для масивів</a:t>
            </a:r>
            <a:endParaRPr lang="en-US" noProof="1" smtClean="0">
              <a:solidFill>
                <a:srgbClr val="008000"/>
              </a:solidFill>
            </a:endParaRPr>
          </a:p>
          <a:p>
            <a:r>
              <a:rPr lang="en-US" noProof="1" smtClean="0"/>
              <a:t>shared_ptr&lt;objType&gt;</a:t>
            </a:r>
            <a:r>
              <a:rPr lang="uk-UA" noProof="1" smtClean="0"/>
              <a:t> </a:t>
            </a:r>
            <a:r>
              <a:rPr lang="uk-UA" noProof="1" smtClean="0">
                <a:solidFill>
                  <a:srgbClr val="008000"/>
                </a:solidFill>
              </a:rPr>
              <a:t>// облікує кількість посилань</a:t>
            </a:r>
          </a:p>
          <a:p>
            <a:pPr lvl="1"/>
            <a:r>
              <a:rPr lang="uk-UA" noProof="1" smtClean="0">
                <a:solidFill>
                  <a:srgbClr val="008000"/>
                </a:solidFill>
              </a:rPr>
              <a:t>// </a:t>
            </a:r>
            <a:r>
              <a:rPr lang="en-US" noProof="1" smtClean="0">
                <a:solidFill>
                  <a:srgbClr val="008000"/>
                </a:solidFill>
              </a:rPr>
              <a:t>bool unique(); int use_count(); …</a:t>
            </a:r>
            <a:endParaRPr lang="en-US" noProof="1" smtClean="0"/>
          </a:p>
          <a:p>
            <a:r>
              <a:rPr lang="en-US" noProof="1" smtClean="0"/>
              <a:t>weak_ptr&lt;objType&gt;</a:t>
            </a:r>
            <a:r>
              <a:rPr lang="uk-UA" noProof="1" smtClean="0"/>
              <a:t> </a:t>
            </a:r>
            <a:r>
              <a:rPr lang="uk-UA" noProof="1" smtClean="0">
                <a:solidFill>
                  <a:srgbClr val="008000"/>
                </a:solidFill>
              </a:rPr>
              <a:t>// огортає </a:t>
            </a:r>
            <a:r>
              <a:rPr lang="en-US" noProof="1" smtClean="0">
                <a:solidFill>
                  <a:srgbClr val="008000"/>
                </a:solidFill>
              </a:rPr>
              <a:t>shared_ptr&lt;objType&gt;</a:t>
            </a:r>
          </a:p>
          <a:p>
            <a:pPr lvl="1"/>
            <a:r>
              <a:rPr lang="en-US" noProof="1" smtClean="0">
                <a:solidFill>
                  <a:srgbClr val="008000"/>
                </a:solidFill>
              </a:rPr>
              <a:t>shared_ptr&lt;objType&gt; lock(); …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257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Контейнери для ефективних обчислень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valarray&lt;T&gt;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масив чисел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slice(start, count, step), gslice([s],[c],[t])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послідовність індексів</a:t>
            </a:r>
            <a:endParaRPr lang="uk-UA" dirty="0" smtClean="0"/>
          </a:p>
          <a:p>
            <a:r>
              <a:rPr lang="en-US" dirty="0" smtClean="0"/>
              <a:t>slice_array&lt;T&gt;, </a:t>
            </a:r>
            <a:r>
              <a:rPr lang="en-US" dirty="0" err="1" smtClean="0"/>
              <a:t>gslice_array</a:t>
            </a:r>
            <a:r>
              <a:rPr lang="en-US" dirty="0" smtClean="0"/>
              <a:t>&lt;T&gt;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зріз масиву, допоміжний клас</a:t>
            </a:r>
            <a:endParaRPr lang="uk-UA" dirty="0" smtClean="0"/>
          </a:p>
          <a:p>
            <a:r>
              <a:rPr lang="en-US" dirty="0" smtClean="0"/>
              <a:t>mask_array&lt;T&gt;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підмножина масиву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на базі маски</a:t>
            </a:r>
          </a:p>
          <a:p>
            <a:pPr lvl="1"/>
            <a:r>
              <a:rPr lang="uk-UA" dirty="0" smtClean="0">
                <a:solidFill>
                  <a:srgbClr val="008000"/>
                </a:solidFill>
              </a:rPr>
              <a:t>// конструюється з </a:t>
            </a:r>
            <a:r>
              <a:rPr lang="en-US" dirty="0" smtClean="0">
                <a:solidFill>
                  <a:srgbClr val="008000"/>
                </a:solidFill>
              </a:rPr>
              <a:t>valarray&lt;T&gt; </a:t>
            </a:r>
            <a:r>
              <a:rPr lang="uk-UA" dirty="0" smtClean="0">
                <a:solidFill>
                  <a:srgbClr val="008000"/>
                </a:solidFill>
              </a:rPr>
              <a:t>і </a:t>
            </a:r>
            <a:r>
              <a:rPr lang="en-US" dirty="0" smtClean="0">
                <a:solidFill>
                  <a:srgbClr val="008000"/>
                </a:solidFill>
              </a:rPr>
              <a:t>valarray&lt;bool&gt;</a:t>
            </a:r>
            <a:endParaRPr lang="uk-UA" dirty="0" smtClean="0"/>
          </a:p>
          <a:p>
            <a:r>
              <a:rPr lang="en-US" dirty="0" smtClean="0"/>
              <a:t>indirect_array&lt;T&gt;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uk-UA" dirty="0" smtClean="0">
                <a:solidFill>
                  <a:srgbClr val="008000"/>
                </a:solidFill>
              </a:rPr>
              <a:t>підмножина масиву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на базі індексів</a:t>
            </a:r>
          </a:p>
          <a:p>
            <a:pPr lvl="1"/>
            <a:r>
              <a:rPr lang="uk-UA" dirty="0" smtClean="0">
                <a:solidFill>
                  <a:srgbClr val="008000"/>
                </a:solidFill>
              </a:rPr>
              <a:t>// конструюється з </a:t>
            </a:r>
            <a:r>
              <a:rPr lang="en-US" dirty="0" smtClean="0">
                <a:solidFill>
                  <a:srgbClr val="008000"/>
                </a:solidFill>
              </a:rPr>
              <a:t>valarray&lt;T&gt; </a:t>
            </a:r>
            <a:r>
              <a:rPr lang="uk-UA" dirty="0" smtClean="0">
                <a:solidFill>
                  <a:srgbClr val="008000"/>
                </a:solidFill>
              </a:rPr>
              <a:t>і </a:t>
            </a:r>
            <a:r>
              <a:rPr lang="en-US" dirty="0" smtClean="0">
                <a:solidFill>
                  <a:srgbClr val="008000"/>
                </a:solidFill>
              </a:rPr>
              <a:t>valarray&lt;</a:t>
            </a:r>
            <a:r>
              <a:rPr lang="en-US" dirty="0" err="1" smtClean="0">
                <a:solidFill>
                  <a:srgbClr val="008000"/>
                </a:solidFill>
              </a:rPr>
              <a:t>size_t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valarray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CC"/>
                </a:solidFill>
              </a:rPr>
              <a:t>double</a:t>
            </a:r>
            <a:r>
              <a:rPr lang="en-US" dirty="0" smtClean="0"/>
              <a:t>&gt; A(10); A[</a:t>
            </a:r>
            <a:r>
              <a:rPr lang="en-US" dirty="0" smtClean="0">
                <a:solidFill>
                  <a:srgbClr val="00B0F0"/>
                </a:solidFill>
              </a:rPr>
              <a:t>slice</a:t>
            </a:r>
            <a:r>
              <a:rPr lang="en-US" dirty="0" smtClean="0"/>
              <a:t>(1, 5, 2)] = 7;</a:t>
            </a:r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2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Конструктори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valarray 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dirty="0" smtClean="0"/>
              <a:t>)</a:t>
            </a:r>
          </a:p>
          <a:p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valarray </a:t>
            </a:r>
            <a:r>
              <a:rPr lang="en-US" dirty="0"/>
              <a:t>(</a:t>
            </a:r>
            <a:r>
              <a:rPr lang="en-US" i="1" dirty="0"/>
              <a:t>initializer-list</a:t>
            </a:r>
            <a:r>
              <a:rPr lang="en-US" dirty="0" smtClean="0"/>
              <a:t>)</a:t>
            </a:r>
          </a:p>
          <a:p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valarray </a:t>
            </a:r>
            <a:r>
              <a:rPr lang="en-US" dirty="0"/>
              <a:t>(const T&amp; </a:t>
            </a:r>
            <a:r>
              <a:rPr lang="en-US" i="1" dirty="0"/>
              <a:t>value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dirty="0" smtClean="0"/>
              <a:t>)</a:t>
            </a:r>
          </a:p>
          <a:p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valarray </a:t>
            </a:r>
            <a:r>
              <a:rPr lang="en-US" dirty="0"/>
              <a:t>(const T* </a:t>
            </a:r>
            <a:r>
              <a:rPr lang="en-US" i="1" dirty="0"/>
              <a:t>array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dirty="0" smtClean="0"/>
              <a:t>)</a:t>
            </a:r>
          </a:p>
          <a:p>
            <a:r>
              <a:rPr lang="es-ES" b="1" i="1" dirty="0"/>
              <a:t>valarray</a:t>
            </a:r>
            <a:r>
              <a:rPr lang="es-ES" dirty="0"/>
              <a:t>::</a:t>
            </a:r>
            <a:r>
              <a:rPr lang="es-ES" b="1" dirty="0"/>
              <a:t>valarray </a:t>
            </a:r>
            <a:r>
              <a:rPr lang="es-ES" dirty="0"/>
              <a:t>(const </a:t>
            </a:r>
            <a:r>
              <a:rPr lang="es-ES" i="1" dirty="0"/>
              <a:t>valarray</a:t>
            </a:r>
            <a:r>
              <a:rPr lang="es-ES" dirty="0"/>
              <a:t>&amp; </a:t>
            </a:r>
            <a:r>
              <a:rPr lang="es-ES" i="1" dirty="0"/>
              <a:t>va</a:t>
            </a:r>
            <a:r>
              <a:rPr lang="es-E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187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Можливості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Присвоєння</a:t>
            </a:r>
          </a:p>
          <a:p>
            <a:pPr lvl="1"/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operator = </a:t>
            </a:r>
            <a:r>
              <a:rPr lang="en-US" dirty="0"/>
              <a:t>(const 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 err="1"/>
              <a:t>va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dirty="0"/>
              <a:t>void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swap </a:t>
            </a:r>
            <a:r>
              <a:rPr lang="en-US" dirty="0"/>
              <a:t>(</a:t>
            </a:r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i="1" dirty="0"/>
              <a:t>va2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operator = </a:t>
            </a:r>
            <a:r>
              <a:rPr lang="en-US" dirty="0"/>
              <a:t>(</a:t>
            </a:r>
            <a:r>
              <a:rPr lang="en-US" i="1" dirty="0"/>
              <a:t>initializer-list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i="1" dirty="0"/>
              <a:t>valarray</a:t>
            </a:r>
            <a:r>
              <a:rPr lang="en-US" dirty="0"/>
              <a:t>&amp;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operator = </a:t>
            </a:r>
            <a:r>
              <a:rPr lang="en-US" dirty="0"/>
              <a:t>(const T&amp; </a:t>
            </a:r>
            <a:r>
              <a:rPr lang="en-US" i="1" dirty="0"/>
              <a:t>value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dirty="0"/>
              <a:t>void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resize 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en-US" dirty="0"/>
              <a:t>void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resize 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dirty="0"/>
              <a:t>, T </a:t>
            </a:r>
            <a:r>
              <a:rPr lang="en-US" i="1" dirty="0"/>
              <a:t>value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088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Можливості </a:t>
            </a:r>
            <a:r>
              <a:rPr lang="en-US" dirty="0" smtClean="0"/>
              <a:t>valarray&lt;T&gt;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Методи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size </a:t>
            </a:r>
            <a:r>
              <a:rPr lang="en-US" dirty="0"/>
              <a:t>() </a:t>
            </a:r>
            <a:r>
              <a:rPr lang="en-US" dirty="0" smtClean="0"/>
              <a:t>const</a:t>
            </a:r>
            <a:endParaRPr lang="uk-UA" dirty="0" smtClean="0"/>
          </a:p>
          <a:p>
            <a:pPr lvl="1"/>
            <a:r>
              <a:rPr lang="en-US" dirty="0"/>
              <a:t>T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min </a:t>
            </a:r>
            <a:r>
              <a:rPr lang="en-US" dirty="0"/>
              <a:t>() const</a:t>
            </a:r>
          </a:p>
          <a:p>
            <a:pPr lvl="1"/>
            <a:r>
              <a:rPr lang="en-US" dirty="0" smtClean="0"/>
              <a:t>T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max </a:t>
            </a:r>
            <a:r>
              <a:rPr lang="en-US" dirty="0"/>
              <a:t>() </a:t>
            </a:r>
            <a:r>
              <a:rPr lang="en-US" dirty="0" smtClean="0"/>
              <a:t>const</a:t>
            </a:r>
            <a:endParaRPr lang="uk-UA" dirty="0" smtClean="0"/>
          </a:p>
          <a:p>
            <a:pPr lvl="1"/>
            <a:r>
              <a:rPr lang="en-US" dirty="0"/>
              <a:t>T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sum </a:t>
            </a:r>
            <a:r>
              <a:rPr lang="en-US" dirty="0"/>
              <a:t>() </a:t>
            </a:r>
            <a:r>
              <a:rPr lang="en-US" dirty="0" smtClean="0"/>
              <a:t>const</a:t>
            </a:r>
            <a:endParaRPr lang="uk-UA" dirty="0" smtClean="0"/>
          </a:p>
          <a:p>
            <a:pPr lvl="1"/>
            <a:r>
              <a:rPr lang="en-US" i="1" dirty="0"/>
              <a:t>valarray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shift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dirty="0"/>
              <a:t>) </a:t>
            </a:r>
            <a:r>
              <a:rPr lang="en-US" dirty="0" smtClean="0"/>
              <a:t>const</a:t>
            </a:r>
            <a:endParaRPr lang="uk-UA" dirty="0" smtClean="0"/>
          </a:p>
          <a:p>
            <a:pPr lvl="1"/>
            <a:r>
              <a:rPr lang="en-US" i="1" dirty="0"/>
              <a:t>valarray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 err="1"/>
              <a:t>cshift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num</a:t>
            </a:r>
            <a:r>
              <a:rPr lang="en-US" dirty="0"/>
              <a:t>) </a:t>
            </a:r>
            <a:r>
              <a:rPr lang="en-US" dirty="0" smtClean="0"/>
              <a:t>const</a:t>
            </a:r>
            <a:endParaRPr lang="uk-UA" dirty="0" smtClean="0"/>
          </a:p>
          <a:p>
            <a:pPr lvl="1"/>
            <a:r>
              <a:rPr lang="en-US" i="1" dirty="0"/>
              <a:t>valarray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apply </a:t>
            </a:r>
            <a:r>
              <a:rPr lang="en-US" dirty="0"/>
              <a:t>(T </a:t>
            </a:r>
            <a:r>
              <a:rPr lang="en-US" i="1" dirty="0"/>
              <a:t>op</a:t>
            </a:r>
            <a:r>
              <a:rPr lang="en-US" dirty="0"/>
              <a:t>(T)) const</a:t>
            </a:r>
          </a:p>
          <a:p>
            <a:pPr lvl="1"/>
            <a:r>
              <a:rPr lang="en-US" i="1" dirty="0"/>
              <a:t>valarray </a:t>
            </a:r>
            <a:r>
              <a:rPr lang="en-US" b="1" i="1" dirty="0"/>
              <a:t>valarray</a:t>
            </a:r>
            <a:r>
              <a:rPr lang="en-US" dirty="0"/>
              <a:t>::</a:t>
            </a:r>
            <a:r>
              <a:rPr lang="en-US" b="1" dirty="0"/>
              <a:t>apply </a:t>
            </a:r>
            <a:r>
              <a:rPr lang="en-US" dirty="0"/>
              <a:t>(T </a:t>
            </a:r>
            <a:r>
              <a:rPr lang="en-US" i="1" dirty="0"/>
              <a:t>op</a:t>
            </a:r>
            <a:r>
              <a:rPr lang="en-US" dirty="0"/>
              <a:t>(const T&amp;)) const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050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676A6A-DD34-46AA-A816-D90A13764066}"/>
</file>

<file path=customXml/itemProps2.xml><?xml version="1.0" encoding="utf-8"?>
<ds:datastoreItem xmlns:ds="http://schemas.openxmlformats.org/officeDocument/2006/customXml" ds:itemID="{F5726B6A-A8B1-4125-AB2A-9390D87A59D4}"/>
</file>

<file path=customXml/itemProps3.xml><?xml version="1.0" encoding="utf-8"?>
<ds:datastoreItem xmlns:ds="http://schemas.openxmlformats.org/officeDocument/2006/customXml" ds:itemID="{710CEB48-1328-4958-9C64-4C5F994E25E8}"/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891</Words>
  <Application>Microsoft Office PowerPoint</Application>
  <PresentationFormat>Широкий екран</PresentationFormat>
  <Paragraphs>166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Тема Office</vt:lpstr>
      <vt:lpstr>«Майже» контейнери</vt:lpstr>
      <vt:lpstr>Рядки</vt:lpstr>
      <vt:lpstr>Швидке об'єднання</vt:lpstr>
      <vt:lpstr>Комплексна арифметика</vt:lpstr>
      <vt:lpstr>«Розумні» вказівники</vt:lpstr>
      <vt:lpstr>Контейнери для ефективних обчислень</vt:lpstr>
      <vt:lpstr>Конструктори valarray&lt;T&gt;</vt:lpstr>
      <vt:lpstr>Можливості valarray&lt;T&gt;</vt:lpstr>
      <vt:lpstr>Можливості valarray&lt;T&gt;</vt:lpstr>
      <vt:lpstr>Можливості valarray&lt;T&gt;</vt:lpstr>
      <vt:lpstr>Можливості valarray&lt;T&gt;</vt:lpstr>
      <vt:lpstr>Можливості valarray&lt;T&gt;</vt:lpstr>
      <vt:lpstr>Можливості valarray&lt;T&gt;</vt:lpstr>
      <vt:lpstr>Функції для valarray&lt;T&gt;</vt:lpstr>
      <vt:lpstr>Ще шаблони (контейнери)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«Майже» контейнери</dc:title>
  <dc:creator>Admin</dc:creator>
  <cp:lastModifiedBy>Admin</cp:lastModifiedBy>
  <cp:revision>23</cp:revision>
  <dcterms:created xsi:type="dcterms:W3CDTF">2017-11-07T10:45:54Z</dcterms:created>
  <dcterms:modified xsi:type="dcterms:W3CDTF">2017-11-08T08:02:37Z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