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7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1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9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62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8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1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914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24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1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78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9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4CED-11EA-4174-B926-C41FFD90E9DB}" type="datetimeFigureOut">
              <a:rPr lang="uk-UA" smtClean="0"/>
              <a:t>04.03.2021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152-9845-4E64-859A-467CF239F3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6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Моделювання контейнера змінного розміру</a:t>
            </a:r>
            <a:endParaRPr lang="uk-UA" sz="54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8056"/>
            <a:ext cx="9144000" cy="1329744"/>
          </a:xfrm>
        </p:spPr>
        <p:txBody>
          <a:bodyPr/>
          <a:lstStyle/>
          <a:p>
            <a:r>
              <a:rPr lang="uk-UA" dirty="0" smtClean="0"/>
              <a:t>На основі векторної пам'яті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60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6557493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7395693" y="2013259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put(50</a:t>
              </a: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  <a:endParaRPr lang="uk-UA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uk-UA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364" y="2994540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505" y="2994478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23" name="Групувати 22"/>
          <p:cNvGrpSpPr/>
          <p:nvPr/>
        </p:nvGrpSpPr>
        <p:grpSpPr>
          <a:xfrm>
            <a:off x="656822" y="4816489"/>
            <a:ext cx="1815922" cy="400110"/>
            <a:chOff x="656822" y="4816489"/>
            <a:chExt cx="1815922" cy="400110"/>
          </a:xfrm>
        </p:grpSpPr>
        <p:sp>
          <p:nvSpPr>
            <p:cNvPr id="24" name="Прямокутник 23"/>
            <p:cNvSpPr/>
            <p:nvPr/>
          </p:nvSpPr>
          <p:spPr>
            <a:xfrm>
              <a:off x="1751528" y="4817354"/>
              <a:ext cx="721216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822" y="4816489"/>
              <a:ext cx="124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newMem</a:t>
              </a:r>
              <a:endParaRPr lang="uk-UA" sz="2000" dirty="0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2112136" y="4038945"/>
            <a:ext cx="8603088" cy="977599"/>
            <a:chOff x="2112136" y="4038945"/>
            <a:chExt cx="8603088" cy="977599"/>
          </a:xfrm>
        </p:grpSpPr>
        <p:sp>
          <p:nvSpPr>
            <p:cNvPr id="27" name="TextBox 26"/>
            <p:cNvSpPr txBox="1"/>
            <p:nvPr/>
          </p:nvSpPr>
          <p:spPr>
            <a:xfrm>
              <a:off x="247274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305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336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cxnSp>
          <p:nvCxnSpPr>
            <p:cNvPr id="30" name="Пряма зі стрілкою 29"/>
            <p:cNvCxnSpPr>
              <a:endCxn id="27" idx="1"/>
            </p:cNvCxnSpPr>
            <p:nvPr/>
          </p:nvCxnSpPr>
          <p:spPr>
            <a:xfrm flipV="1">
              <a:off x="2112136" y="4223611"/>
              <a:ext cx="360608" cy="792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6367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3984" y="4045939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4294" y="4045939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54604" y="4045939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84914" y="4045939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</p:grpSp>
      <p:sp>
        <p:nvSpPr>
          <p:cNvPr id="45" name="Стрілка вниз 44"/>
          <p:cNvSpPr/>
          <p:nvPr/>
        </p:nvSpPr>
        <p:spPr>
          <a:xfrm>
            <a:off x="284623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7" name="Стрілка вниз 46"/>
          <p:cNvSpPr/>
          <p:nvPr/>
        </p:nvSpPr>
        <p:spPr>
          <a:xfrm>
            <a:off x="387654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9" name="Стрілка вниз 48"/>
          <p:cNvSpPr/>
          <p:nvPr/>
        </p:nvSpPr>
        <p:spPr>
          <a:xfrm>
            <a:off x="490685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1" name="Стрілка вниз 50"/>
          <p:cNvSpPr/>
          <p:nvPr/>
        </p:nvSpPr>
        <p:spPr>
          <a:xfrm>
            <a:off x="5930993" y="3454520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5558443" y="4038883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1" name="Пряма зі стрілкою 20"/>
          <p:cNvCxnSpPr>
            <a:endCxn id="27" idx="1"/>
          </p:cNvCxnSpPr>
          <p:nvPr/>
        </p:nvCxnSpPr>
        <p:spPr>
          <a:xfrm>
            <a:off x="2137893" y="2382591"/>
            <a:ext cx="334851" cy="18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3152" y="2172275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8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2" grpId="0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6557493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7395693" y="2013259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put(50</a:t>
              </a: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  <a:endParaRPr lang="uk-UA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8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23" name="Групувати 22"/>
          <p:cNvGrpSpPr/>
          <p:nvPr/>
        </p:nvGrpSpPr>
        <p:grpSpPr>
          <a:xfrm>
            <a:off x="656822" y="4816489"/>
            <a:ext cx="1815922" cy="400110"/>
            <a:chOff x="656822" y="4816489"/>
            <a:chExt cx="1815922" cy="400110"/>
          </a:xfrm>
        </p:grpSpPr>
        <p:sp>
          <p:nvSpPr>
            <p:cNvPr id="24" name="Прямокутник 23"/>
            <p:cNvSpPr/>
            <p:nvPr/>
          </p:nvSpPr>
          <p:spPr>
            <a:xfrm>
              <a:off x="1751528" y="4817354"/>
              <a:ext cx="721216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822" y="4816489"/>
              <a:ext cx="124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newMem</a:t>
              </a:r>
              <a:endParaRPr lang="uk-UA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7274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305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336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30" name="Пряма зі стрілкою 29"/>
          <p:cNvCxnSpPr>
            <a:endCxn id="27" idx="1"/>
          </p:cNvCxnSpPr>
          <p:nvPr/>
        </p:nvCxnSpPr>
        <p:spPr>
          <a:xfrm flipV="1">
            <a:off x="2112136" y="4223611"/>
            <a:ext cx="360608" cy="7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367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398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429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5460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8491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8443" y="4038883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1" name="Пряма зі стрілкою 20"/>
          <p:cNvCxnSpPr>
            <a:endCxn id="27" idx="1"/>
          </p:cNvCxnSpPr>
          <p:nvPr/>
        </p:nvCxnSpPr>
        <p:spPr>
          <a:xfrm>
            <a:off x="2137893" y="2382591"/>
            <a:ext cx="334851" cy="18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8753" y="404593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2054" y="2176048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44" name="Групувати 43"/>
          <p:cNvGrpSpPr/>
          <p:nvPr/>
        </p:nvGrpSpPr>
        <p:grpSpPr>
          <a:xfrm>
            <a:off x="7395692" y="2013259"/>
            <a:ext cx="3258355" cy="987518"/>
            <a:chOff x="6096000" y="2064573"/>
            <a:chExt cx="3258355" cy="987518"/>
          </a:xfrm>
        </p:grpSpPr>
        <p:sp>
          <p:nvSpPr>
            <p:cNvPr id="53" name="Полілінія 5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put(50</a:t>
              </a:r>
              <a:r>
                <a:rPr lang="en-US" sz="2000" dirty="0" smtClean="0"/>
                <a:t>);</a:t>
              </a:r>
              <a:endParaRPr lang="uk-UA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7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10158664" cy="279088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8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274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305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336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367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398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429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5460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84914" y="4045939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8443" y="4038883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1" name="Пряма зі стрілкою 20"/>
          <p:cNvCxnSpPr>
            <a:endCxn id="27" idx="1"/>
          </p:cNvCxnSpPr>
          <p:nvPr/>
        </p:nvCxnSpPr>
        <p:spPr>
          <a:xfrm>
            <a:off x="2137893" y="2382591"/>
            <a:ext cx="334851" cy="18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8753" y="404593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2054" y="2176048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Перерозподіл пам'яті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955343" y="1582341"/>
            <a:ext cx="10398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виділення більшої пам'яті для масиву, що зростає</a:t>
            </a:r>
            <a:endParaRPr lang="uk-U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checkMem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(used == size)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uk-U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uk-U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size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VShape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*[size];</a:t>
            </a: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 i&lt;used; ++i) newMem[i] = mem[i];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mem;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mem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uk-U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937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Вилучення масиву динамічних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4" y="2176530"/>
            <a:ext cx="824249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838200" y="1841275"/>
            <a:ext cx="2253916" cy="223742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1137636" y="2781711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7285" y="2751443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Consolas" panose="020B0609020204030204" pitchFamily="49" charset="0"/>
              </a:rPr>
              <a:t>5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699" y="3301277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7284" y="3301277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7284" y="3301277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9" name="Групувати 8"/>
          <p:cNvGrpSpPr/>
          <p:nvPr/>
        </p:nvGrpSpPr>
        <p:grpSpPr>
          <a:xfrm>
            <a:off x="4492409" y="2176529"/>
            <a:ext cx="824251" cy="1959378"/>
            <a:chOff x="4492409" y="2176529"/>
            <a:chExt cx="824251" cy="1959378"/>
          </a:xfrm>
        </p:grpSpPr>
        <p:sp>
          <p:nvSpPr>
            <p:cNvPr id="23" name="Прямокутник 22"/>
            <p:cNvSpPr/>
            <p:nvPr/>
          </p:nvSpPr>
          <p:spPr>
            <a:xfrm>
              <a:off x="4492411" y="217652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4492411" y="256074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4492410" y="294495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4492409" y="334420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4492409" y="3736662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8" name="Пряма зі стрілкою 27"/>
          <p:cNvCxnSpPr>
            <a:endCxn id="23" idx="1"/>
          </p:cNvCxnSpPr>
          <p:nvPr/>
        </p:nvCxnSpPr>
        <p:spPr>
          <a:xfrm>
            <a:off x="2189408" y="2376152"/>
            <a:ext cx="2303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Циліндр 28"/>
          <p:cNvSpPr/>
          <p:nvPr/>
        </p:nvSpPr>
        <p:spPr>
          <a:xfrm>
            <a:off x="6617368" y="1630802"/>
            <a:ext cx="1034716" cy="805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Куб 29"/>
          <p:cNvSpPr/>
          <p:nvPr/>
        </p:nvSpPr>
        <p:spPr>
          <a:xfrm>
            <a:off x="8602579" y="2206443"/>
            <a:ext cx="1299410" cy="8947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Багетна рамка 30"/>
          <p:cNvSpPr/>
          <p:nvPr/>
        </p:nvSpPr>
        <p:spPr>
          <a:xfrm>
            <a:off x="7387389" y="2970953"/>
            <a:ext cx="878305" cy="884589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Куб 31"/>
          <p:cNvSpPr/>
          <p:nvPr/>
        </p:nvSpPr>
        <p:spPr>
          <a:xfrm>
            <a:off x="6108256" y="3519235"/>
            <a:ext cx="685800" cy="1118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 зі стрілкою 33"/>
          <p:cNvCxnSpPr>
            <a:endCxn id="29" idx="2"/>
          </p:cNvCxnSpPr>
          <p:nvPr/>
        </p:nvCxnSpPr>
        <p:spPr>
          <a:xfrm flipV="1">
            <a:off x="4896853" y="2033421"/>
            <a:ext cx="1720515" cy="37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 зі стрілкою 35"/>
          <p:cNvCxnSpPr>
            <a:endCxn id="30" idx="2"/>
          </p:cNvCxnSpPr>
          <p:nvPr/>
        </p:nvCxnSpPr>
        <p:spPr>
          <a:xfrm flipV="1">
            <a:off x="4860758" y="2765680"/>
            <a:ext cx="374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1" idx="4"/>
          </p:cNvCxnSpPr>
          <p:nvPr/>
        </p:nvCxnSpPr>
        <p:spPr>
          <a:xfrm>
            <a:off x="4896853" y="3168535"/>
            <a:ext cx="2490536" cy="2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 зі стрілкою 39"/>
          <p:cNvCxnSpPr>
            <a:endCxn id="32" idx="2"/>
          </p:cNvCxnSpPr>
          <p:nvPr/>
        </p:nvCxnSpPr>
        <p:spPr>
          <a:xfrm>
            <a:off x="4896853" y="3519235"/>
            <a:ext cx="1211403" cy="6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круглений прямокутник 43"/>
          <p:cNvSpPr/>
          <p:nvPr/>
        </p:nvSpPr>
        <p:spPr>
          <a:xfrm>
            <a:off x="3842705" y="1414665"/>
            <a:ext cx="6829306" cy="350625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/>
          <p:cNvSpPr txBox="1"/>
          <p:nvPr/>
        </p:nvSpPr>
        <p:spPr>
          <a:xfrm>
            <a:off x="9471388" y="436746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771974" y="3295646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1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1974" y="3297134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2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1974" y="3295646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71974" y="3295646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889" y="1454905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aContainer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09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Вилучення масиву динамічних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uk-UA" dirty="0"/>
          </a:p>
        </p:txBody>
      </p:sp>
      <p:grpSp>
        <p:nvGrpSpPr>
          <p:cNvPr id="9" name="Групувати 8"/>
          <p:cNvGrpSpPr/>
          <p:nvPr/>
        </p:nvGrpSpPr>
        <p:grpSpPr>
          <a:xfrm>
            <a:off x="4492409" y="2176529"/>
            <a:ext cx="824251" cy="1959378"/>
            <a:chOff x="4492409" y="2176529"/>
            <a:chExt cx="824251" cy="1959378"/>
          </a:xfrm>
        </p:grpSpPr>
        <p:sp>
          <p:nvSpPr>
            <p:cNvPr id="23" name="Прямокутник 22"/>
            <p:cNvSpPr/>
            <p:nvPr/>
          </p:nvSpPr>
          <p:spPr>
            <a:xfrm>
              <a:off x="4492411" y="217652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4492411" y="256074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4492410" y="294495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4492409" y="334420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4492409" y="3736662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8" name="Пряма зі стрілкою 27"/>
          <p:cNvCxnSpPr>
            <a:endCxn id="23" idx="1"/>
          </p:cNvCxnSpPr>
          <p:nvPr/>
        </p:nvCxnSpPr>
        <p:spPr>
          <a:xfrm>
            <a:off x="2189408" y="2376152"/>
            <a:ext cx="2303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Циліндр 28"/>
          <p:cNvSpPr/>
          <p:nvPr/>
        </p:nvSpPr>
        <p:spPr>
          <a:xfrm>
            <a:off x="6617368" y="1630802"/>
            <a:ext cx="1034716" cy="805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Куб 29"/>
          <p:cNvSpPr/>
          <p:nvPr/>
        </p:nvSpPr>
        <p:spPr>
          <a:xfrm>
            <a:off x="8602579" y="2206443"/>
            <a:ext cx="1299410" cy="8947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Багетна рамка 30"/>
          <p:cNvSpPr/>
          <p:nvPr/>
        </p:nvSpPr>
        <p:spPr>
          <a:xfrm>
            <a:off x="7387389" y="2970953"/>
            <a:ext cx="878305" cy="884589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Куб 31"/>
          <p:cNvSpPr/>
          <p:nvPr/>
        </p:nvSpPr>
        <p:spPr>
          <a:xfrm>
            <a:off x="6108256" y="3519235"/>
            <a:ext cx="685800" cy="1118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 зі стрілкою 33"/>
          <p:cNvCxnSpPr>
            <a:endCxn id="29" idx="2"/>
          </p:cNvCxnSpPr>
          <p:nvPr/>
        </p:nvCxnSpPr>
        <p:spPr>
          <a:xfrm flipV="1">
            <a:off x="4896853" y="2033421"/>
            <a:ext cx="1720515" cy="37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 зі стрілкою 35"/>
          <p:cNvCxnSpPr>
            <a:endCxn id="30" idx="2"/>
          </p:cNvCxnSpPr>
          <p:nvPr/>
        </p:nvCxnSpPr>
        <p:spPr>
          <a:xfrm flipV="1">
            <a:off x="4860758" y="2765680"/>
            <a:ext cx="374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1" idx="4"/>
          </p:cNvCxnSpPr>
          <p:nvPr/>
        </p:nvCxnSpPr>
        <p:spPr>
          <a:xfrm>
            <a:off x="4896853" y="3168535"/>
            <a:ext cx="2490536" cy="2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 зі стрілкою 39"/>
          <p:cNvCxnSpPr>
            <a:endCxn id="32" idx="2"/>
          </p:cNvCxnSpPr>
          <p:nvPr/>
        </p:nvCxnSpPr>
        <p:spPr>
          <a:xfrm>
            <a:off x="4896853" y="3519235"/>
            <a:ext cx="1211403" cy="6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круглений прямокутник 43"/>
          <p:cNvSpPr/>
          <p:nvPr/>
        </p:nvSpPr>
        <p:spPr>
          <a:xfrm>
            <a:off x="3842705" y="1414665"/>
            <a:ext cx="6829306" cy="350625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/>
          <p:cNvSpPr txBox="1"/>
          <p:nvPr/>
        </p:nvSpPr>
        <p:spPr>
          <a:xfrm>
            <a:off x="9471388" y="436746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grpSp>
        <p:nvGrpSpPr>
          <p:cNvPr id="6" name="Групувати 5"/>
          <p:cNvGrpSpPr/>
          <p:nvPr/>
        </p:nvGrpSpPr>
        <p:grpSpPr>
          <a:xfrm>
            <a:off x="749889" y="1454905"/>
            <a:ext cx="2342227" cy="2623799"/>
            <a:chOff x="749889" y="1454905"/>
            <a:chExt cx="2342227" cy="2623799"/>
          </a:xfrm>
        </p:grpSpPr>
        <p:sp>
          <p:nvSpPr>
            <p:cNvPr id="4" name="Прямокутник 3"/>
            <p:cNvSpPr/>
            <p:nvPr/>
          </p:nvSpPr>
          <p:spPr>
            <a:xfrm>
              <a:off x="1777284" y="2176530"/>
              <a:ext cx="824249" cy="3992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189" y="2206443"/>
              <a:ext cx="73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</a:t>
              </a:r>
              <a:endParaRPr lang="uk-UA" sz="2000" dirty="0"/>
            </a:p>
          </p:txBody>
        </p:sp>
        <p:sp>
          <p:nvSpPr>
            <p:cNvPr id="11" name="Округлений прямокутник 10"/>
            <p:cNvSpPr/>
            <p:nvPr/>
          </p:nvSpPr>
          <p:spPr>
            <a:xfrm>
              <a:off x="838200" y="1841275"/>
              <a:ext cx="2253916" cy="2237429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636" y="2781711"/>
              <a:ext cx="579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</a:t>
              </a:r>
              <a:endParaRPr lang="uk-UA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7285" y="2751443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uk-UA" dirty="0" smtClean="0">
                  <a:latin typeface="Consolas" panose="020B0609020204030204" pitchFamily="49" charset="0"/>
                </a:rPr>
                <a:t>5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4699" y="3301277"/>
              <a:ext cx="716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used</a:t>
              </a:r>
              <a:endParaRPr lang="uk-UA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nsolas" panose="020B0609020204030204" pitchFamily="49" charset="0"/>
                </a:rPr>
                <a:t>3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4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9889" y="1454905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aContainer</a:t>
              </a:r>
              <a:endParaRPr lang="uk-UA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7636" y="5129535"/>
            <a:ext cx="336082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~Container()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>
                <a:latin typeface="Consolas" panose="020B0609020204030204" pitchFamily="49" charset="0"/>
              </a:rPr>
              <a:t> [] mem;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uk-U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Вилучення масиву динамічних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uk-UA" dirty="0"/>
          </a:p>
        </p:txBody>
      </p:sp>
      <p:grpSp>
        <p:nvGrpSpPr>
          <p:cNvPr id="9" name="Групувати 8"/>
          <p:cNvGrpSpPr/>
          <p:nvPr/>
        </p:nvGrpSpPr>
        <p:grpSpPr>
          <a:xfrm>
            <a:off x="4492409" y="2176529"/>
            <a:ext cx="824251" cy="1959378"/>
            <a:chOff x="4492409" y="2176529"/>
            <a:chExt cx="824251" cy="1959378"/>
          </a:xfrm>
        </p:grpSpPr>
        <p:sp>
          <p:nvSpPr>
            <p:cNvPr id="23" name="Прямокутник 22"/>
            <p:cNvSpPr/>
            <p:nvPr/>
          </p:nvSpPr>
          <p:spPr>
            <a:xfrm>
              <a:off x="4492411" y="217652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4492411" y="256074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4492410" y="294495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4492409" y="334420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4492409" y="3736662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9" name="Циліндр 28"/>
          <p:cNvSpPr/>
          <p:nvPr/>
        </p:nvSpPr>
        <p:spPr>
          <a:xfrm>
            <a:off x="6617368" y="1630802"/>
            <a:ext cx="1034716" cy="805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Куб 29"/>
          <p:cNvSpPr/>
          <p:nvPr/>
        </p:nvSpPr>
        <p:spPr>
          <a:xfrm>
            <a:off x="8602579" y="2206443"/>
            <a:ext cx="1299410" cy="8947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Багетна рамка 30"/>
          <p:cNvSpPr/>
          <p:nvPr/>
        </p:nvSpPr>
        <p:spPr>
          <a:xfrm>
            <a:off x="7387389" y="2970953"/>
            <a:ext cx="878305" cy="884589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Куб 31"/>
          <p:cNvSpPr/>
          <p:nvPr/>
        </p:nvSpPr>
        <p:spPr>
          <a:xfrm>
            <a:off x="6108256" y="3519235"/>
            <a:ext cx="685800" cy="1118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 зі стрілкою 33"/>
          <p:cNvCxnSpPr>
            <a:endCxn id="29" idx="2"/>
          </p:cNvCxnSpPr>
          <p:nvPr/>
        </p:nvCxnSpPr>
        <p:spPr>
          <a:xfrm flipV="1">
            <a:off x="4896853" y="2033421"/>
            <a:ext cx="1720515" cy="37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3" idx="1"/>
          </p:cNvCxnSpPr>
          <p:nvPr/>
        </p:nvCxnSpPr>
        <p:spPr>
          <a:xfrm>
            <a:off x="2189408" y="2376152"/>
            <a:ext cx="2303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 зі стрілкою 35"/>
          <p:cNvCxnSpPr>
            <a:endCxn id="30" idx="2"/>
          </p:cNvCxnSpPr>
          <p:nvPr/>
        </p:nvCxnSpPr>
        <p:spPr>
          <a:xfrm flipV="1">
            <a:off x="4860758" y="2765680"/>
            <a:ext cx="374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1" idx="4"/>
          </p:cNvCxnSpPr>
          <p:nvPr/>
        </p:nvCxnSpPr>
        <p:spPr>
          <a:xfrm>
            <a:off x="4896853" y="3168535"/>
            <a:ext cx="2490536" cy="2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 зі стрілкою 39"/>
          <p:cNvCxnSpPr>
            <a:endCxn id="32" idx="2"/>
          </p:cNvCxnSpPr>
          <p:nvPr/>
        </p:nvCxnSpPr>
        <p:spPr>
          <a:xfrm>
            <a:off x="4896853" y="3519235"/>
            <a:ext cx="1211403" cy="6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круглений прямокутник 43"/>
          <p:cNvSpPr/>
          <p:nvPr/>
        </p:nvSpPr>
        <p:spPr>
          <a:xfrm>
            <a:off x="3842705" y="1414665"/>
            <a:ext cx="6829306" cy="350625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/>
          <p:cNvSpPr txBox="1"/>
          <p:nvPr/>
        </p:nvSpPr>
        <p:spPr>
          <a:xfrm>
            <a:off x="9471388" y="436746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grpSp>
        <p:nvGrpSpPr>
          <p:cNvPr id="6" name="Групувати 5"/>
          <p:cNvGrpSpPr/>
          <p:nvPr/>
        </p:nvGrpSpPr>
        <p:grpSpPr>
          <a:xfrm>
            <a:off x="749889" y="1454905"/>
            <a:ext cx="2342227" cy="2623799"/>
            <a:chOff x="749889" y="1454905"/>
            <a:chExt cx="2342227" cy="2623799"/>
          </a:xfrm>
        </p:grpSpPr>
        <p:sp>
          <p:nvSpPr>
            <p:cNvPr id="4" name="Прямокутник 3"/>
            <p:cNvSpPr/>
            <p:nvPr/>
          </p:nvSpPr>
          <p:spPr>
            <a:xfrm>
              <a:off x="1777284" y="2176530"/>
              <a:ext cx="824249" cy="3992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189" y="2206443"/>
              <a:ext cx="73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</a:t>
              </a:r>
              <a:endParaRPr lang="uk-UA" sz="2000" dirty="0"/>
            </a:p>
          </p:txBody>
        </p:sp>
        <p:sp>
          <p:nvSpPr>
            <p:cNvPr id="11" name="Округлений прямокутник 10"/>
            <p:cNvSpPr/>
            <p:nvPr/>
          </p:nvSpPr>
          <p:spPr>
            <a:xfrm>
              <a:off x="838200" y="1841275"/>
              <a:ext cx="2253916" cy="2237429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636" y="2781711"/>
              <a:ext cx="579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</a:t>
              </a:r>
              <a:endParaRPr lang="uk-UA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7285" y="2751443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uk-UA" dirty="0" smtClean="0">
                  <a:latin typeface="Consolas" panose="020B0609020204030204" pitchFamily="49" charset="0"/>
                </a:rPr>
                <a:t>5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4699" y="3301277"/>
              <a:ext cx="716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used</a:t>
              </a:r>
              <a:endParaRPr lang="uk-UA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nsolas" panose="020B0609020204030204" pitchFamily="49" charset="0"/>
                </a:rPr>
                <a:t>3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4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9889" y="1454905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aContainer</a:t>
              </a:r>
              <a:endParaRPr lang="uk-UA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7636" y="5129535"/>
            <a:ext cx="712805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~Container()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0;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&lt; used; ++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>
                <a:latin typeface="Consolas" panose="020B0609020204030204" pitchFamily="49" charset="0"/>
              </a:rPr>
              <a:t> mem[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>
                <a:latin typeface="Consolas" panose="020B0609020204030204" pitchFamily="49" charset="0"/>
              </a:rPr>
              <a:t> [] mem;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uk-U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Копіювання масиву динамічних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uk-UA" dirty="0"/>
          </a:p>
        </p:txBody>
      </p:sp>
      <p:grpSp>
        <p:nvGrpSpPr>
          <p:cNvPr id="9" name="Групувати 8"/>
          <p:cNvGrpSpPr/>
          <p:nvPr/>
        </p:nvGrpSpPr>
        <p:grpSpPr>
          <a:xfrm>
            <a:off x="5446312" y="1559857"/>
            <a:ext cx="824251" cy="1959378"/>
            <a:chOff x="4492409" y="2176529"/>
            <a:chExt cx="824251" cy="1959378"/>
          </a:xfrm>
        </p:grpSpPr>
        <p:sp>
          <p:nvSpPr>
            <p:cNvPr id="23" name="Прямокутник 22"/>
            <p:cNvSpPr/>
            <p:nvPr/>
          </p:nvSpPr>
          <p:spPr>
            <a:xfrm>
              <a:off x="4492411" y="217652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4492411" y="256074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4492410" y="2944959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4492409" y="3344204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4492409" y="3736662"/>
              <a:ext cx="824249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8" name="Пряма зі стрілкою 27"/>
          <p:cNvCxnSpPr>
            <a:endCxn id="23" idx="1"/>
          </p:cNvCxnSpPr>
          <p:nvPr/>
        </p:nvCxnSpPr>
        <p:spPr>
          <a:xfrm flipV="1">
            <a:off x="2183465" y="1759480"/>
            <a:ext cx="3262849" cy="32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Циліндр 28"/>
          <p:cNvSpPr/>
          <p:nvPr/>
        </p:nvSpPr>
        <p:spPr>
          <a:xfrm>
            <a:off x="7636694" y="1571359"/>
            <a:ext cx="1034716" cy="805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Куб 29"/>
          <p:cNvSpPr/>
          <p:nvPr/>
        </p:nvSpPr>
        <p:spPr>
          <a:xfrm>
            <a:off x="8911714" y="2079473"/>
            <a:ext cx="1299410" cy="8947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Багетна рамка 30"/>
          <p:cNvSpPr/>
          <p:nvPr/>
        </p:nvSpPr>
        <p:spPr>
          <a:xfrm>
            <a:off x="7878842" y="2780251"/>
            <a:ext cx="878305" cy="884589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Куб 31"/>
          <p:cNvSpPr/>
          <p:nvPr/>
        </p:nvSpPr>
        <p:spPr>
          <a:xfrm>
            <a:off x="6895242" y="3326815"/>
            <a:ext cx="685800" cy="1118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4" name="Пряма зі стрілкою 33"/>
          <p:cNvCxnSpPr>
            <a:endCxn id="29" idx="2"/>
          </p:cNvCxnSpPr>
          <p:nvPr/>
        </p:nvCxnSpPr>
        <p:spPr>
          <a:xfrm>
            <a:off x="5871411" y="1759480"/>
            <a:ext cx="1765283" cy="21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 зі стрілкою 35"/>
          <p:cNvCxnSpPr>
            <a:endCxn id="30" idx="2"/>
          </p:cNvCxnSpPr>
          <p:nvPr/>
        </p:nvCxnSpPr>
        <p:spPr>
          <a:xfrm>
            <a:off x="5871411" y="2177716"/>
            <a:ext cx="3040303" cy="46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1" idx="4"/>
          </p:cNvCxnSpPr>
          <p:nvPr/>
        </p:nvCxnSpPr>
        <p:spPr>
          <a:xfrm>
            <a:off x="5871411" y="2527167"/>
            <a:ext cx="2007431" cy="69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 зі стрілкою 39"/>
          <p:cNvCxnSpPr>
            <a:endCxn id="32" idx="2"/>
          </p:cNvCxnSpPr>
          <p:nvPr/>
        </p:nvCxnSpPr>
        <p:spPr>
          <a:xfrm>
            <a:off x="5871411" y="2926412"/>
            <a:ext cx="1023831" cy="10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круглений прямокутник 43"/>
          <p:cNvSpPr/>
          <p:nvPr/>
        </p:nvSpPr>
        <p:spPr>
          <a:xfrm>
            <a:off x="3842705" y="1414665"/>
            <a:ext cx="6829306" cy="350625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/>
          <p:cNvSpPr txBox="1"/>
          <p:nvPr/>
        </p:nvSpPr>
        <p:spPr>
          <a:xfrm>
            <a:off x="9471388" y="436746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grpSp>
        <p:nvGrpSpPr>
          <p:cNvPr id="6" name="Групувати 5"/>
          <p:cNvGrpSpPr/>
          <p:nvPr/>
        </p:nvGrpSpPr>
        <p:grpSpPr>
          <a:xfrm>
            <a:off x="743946" y="1297914"/>
            <a:ext cx="2342227" cy="2156473"/>
            <a:chOff x="749889" y="1586977"/>
            <a:chExt cx="2342227" cy="2156473"/>
          </a:xfrm>
        </p:grpSpPr>
        <p:sp>
          <p:nvSpPr>
            <p:cNvPr id="4" name="Прямокутник 3"/>
            <p:cNvSpPr/>
            <p:nvPr/>
          </p:nvSpPr>
          <p:spPr>
            <a:xfrm>
              <a:off x="1777284" y="2176530"/>
              <a:ext cx="824249" cy="3992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189" y="2206443"/>
              <a:ext cx="73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</a:t>
              </a:r>
              <a:endParaRPr lang="uk-UA" sz="2000" dirty="0"/>
            </a:p>
          </p:txBody>
        </p:sp>
        <p:sp>
          <p:nvSpPr>
            <p:cNvPr id="11" name="Округлений прямокутник 10"/>
            <p:cNvSpPr/>
            <p:nvPr/>
          </p:nvSpPr>
          <p:spPr>
            <a:xfrm>
              <a:off x="838200" y="2032856"/>
              <a:ext cx="2253916" cy="1710594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636" y="2781711"/>
              <a:ext cx="579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</a:t>
              </a:r>
              <a:endParaRPr lang="uk-UA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7285" y="2751443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uk-UA" dirty="0" smtClean="0">
                  <a:latin typeface="Consolas" panose="020B0609020204030204" pitchFamily="49" charset="0"/>
                </a:rPr>
                <a:t>5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4699" y="3301277"/>
              <a:ext cx="716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used</a:t>
              </a:r>
              <a:endParaRPr lang="uk-UA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Consolas" panose="020B0609020204030204" pitchFamily="49" charset="0"/>
                </a:rPr>
                <a:t>3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4</a:t>
              </a:r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9889" y="1586977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aContainer</a:t>
              </a:r>
              <a:endParaRPr lang="uk-UA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91401" y="5066108"/>
            <a:ext cx="809058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Container(</a:t>
            </a:r>
            <a:r>
              <a:rPr lang="en-US" sz="20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Container&amp; C):size(</a:t>
            </a:r>
            <a:r>
              <a:rPr lang="en-US" sz="2000" dirty="0" err="1" smtClean="0">
                <a:latin typeface="Consolas" panose="020B0609020204030204" pitchFamily="49" charset="0"/>
              </a:rPr>
              <a:t>C.used</a:t>
            </a:r>
            <a:r>
              <a:rPr lang="en-US" sz="2000" dirty="0" smtClean="0">
                <a:latin typeface="Consolas" panose="020B0609020204030204" pitchFamily="49" charset="0"/>
              </a:rPr>
              <a:t>),used(</a:t>
            </a:r>
            <a:r>
              <a:rPr lang="en-US" sz="2000" dirty="0" err="1" smtClean="0">
                <a:latin typeface="Consolas" panose="020B0609020204030204" pitchFamily="49" charset="0"/>
              </a:rPr>
              <a:t>C.used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latin typeface="Consolas" panose="020B0609020204030204" pitchFamily="49" charset="0"/>
              </a:rPr>
              <a:t>-&gt;mem =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</a:rPr>
              <a:t>Shape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C.used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0;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&lt; used; ++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 mem[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C.mem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uk-UA" sz="2000" dirty="0">
              <a:latin typeface="Consolas" panose="020B0609020204030204" pitchFamily="49" charset="0"/>
            </a:endParaRPr>
          </a:p>
        </p:txBody>
      </p:sp>
      <p:grpSp>
        <p:nvGrpSpPr>
          <p:cNvPr id="41" name="Групувати 40"/>
          <p:cNvGrpSpPr/>
          <p:nvPr/>
        </p:nvGrpSpPr>
        <p:grpSpPr>
          <a:xfrm>
            <a:off x="1039305" y="3708420"/>
            <a:ext cx="2342227" cy="2156473"/>
            <a:chOff x="749889" y="1586977"/>
            <a:chExt cx="2342227" cy="2156473"/>
          </a:xfrm>
        </p:grpSpPr>
        <p:sp>
          <p:nvSpPr>
            <p:cNvPr id="42" name="Прямокутник 41"/>
            <p:cNvSpPr/>
            <p:nvPr/>
          </p:nvSpPr>
          <p:spPr>
            <a:xfrm>
              <a:off x="1777284" y="2176530"/>
              <a:ext cx="824249" cy="399245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0066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3189" y="2206443"/>
              <a:ext cx="73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6600"/>
                  </a:solidFill>
                </a:rPr>
                <a:t>mem</a:t>
              </a:r>
              <a:endParaRPr lang="uk-UA" sz="2000" dirty="0">
                <a:solidFill>
                  <a:srgbClr val="006600"/>
                </a:solidFill>
              </a:endParaRPr>
            </a:p>
          </p:txBody>
        </p:sp>
        <p:sp>
          <p:nvSpPr>
            <p:cNvPr id="46" name="Округлений прямокутник 45"/>
            <p:cNvSpPr/>
            <p:nvPr/>
          </p:nvSpPr>
          <p:spPr>
            <a:xfrm>
              <a:off x="838200" y="2032856"/>
              <a:ext cx="2253916" cy="1710594"/>
            </a:xfrm>
            <a:prstGeom prst="roundRect">
              <a:avLst/>
            </a:prstGeom>
            <a:noFill/>
            <a:ln>
              <a:solidFill>
                <a:srgbClr val="006600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0066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7636" y="2781711"/>
              <a:ext cx="579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6600"/>
                  </a:solidFill>
                </a:rPr>
                <a:t>size</a:t>
              </a:r>
              <a:endParaRPr lang="uk-UA" sz="2000" dirty="0">
                <a:solidFill>
                  <a:srgbClr val="0066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77285" y="2751443"/>
              <a:ext cx="824249" cy="36933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6600"/>
                  </a:solidFill>
                  <a:latin typeface="Consolas" panose="020B0609020204030204" pitchFamily="49" charset="0"/>
                </a:rPr>
                <a:t>4</a:t>
              </a:r>
              <a:endParaRPr lang="uk-UA" dirty="0">
                <a:solidFill>
                  <a:srgbClr val="0066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4699" y="3301277"/>
              <a:ext cx="716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6600"/>
                  </a:solidFill>
                </a:rPr>
                <a:t>used</a:t>
              </a:r>
              <a:endParaRPr lang="uk-UA" sz="2000" dirty="0">
                <a:solidFill>
                  <a:srgbClr val="0066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6600"/>
                  </a:solidFill>
                  <a:latin typeface="Consolas" panose="020B0609020204030204" pitchFamily="49" charset="0"/>
                </a:rPr>
                <a:t>3</a:t>
              </a:r>
              <a:endParaRPr lang="uk-UA" dirty="0">
                <a:solidFill>
                  <a:srgbClr val="0066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77284" y="3301277"/>
              <a:ext cx="824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6600"/>
                  </a:solidFill>
                  <a:latin typeface="Consolas" panose="020B0609020204030204" pitchFamily="49" charset="0"/>
                </a:rPr>
                <a:t>4</a:t>
              </a:r>
              <a:endParaRPr lang="uk-UA" dirty="0">
                <a:solidFill>
                  <a:srgbClr val="0066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9889" y="1586977"/>
              <a:ext cx="150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6600"/>
                  </a:solidFill>
                </a:rPr>
                <a:t>newContainer</a:t>
              </a:r>
              <a:endParaRPr lang="uk-UA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4" name="Групувати 53"/>
          <p:cNvGrpSpPr/>
          <p:nvPr/>
        </p:nvGrpSpPr>
        <p:grpSpPr>
          <a:xfrm>
            <a:off x="4337963" y="3060839"/>
            <a:ext cx="824251" cy="1566920"/>
            <a:chOff x="4492409" y="2176529"/>
            <a:chExt cx="824251" cy="1566920"/>
          </a:xfrm>
        </p:grpSpPr>
        <p:sp>
          <p:nvSpPr>
            <p:cNvPr id="55" name="Прямокутник 54"/>
            <p:cNvSpPr/>
            <p:nvPr/>
          </p:nvSpPr>
          <p:spPr>
            <a:xfrm>
              <a:off x="4492411" y="2176529"/>
              <a:ext cx="824249" cy="399245"/>
            </a:xfrm>
            <a:prstGeom prst="rect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Прямокутник 55"/>
            <p:cNvSpPr/>
            <p:nvPr/>
          </p:nvSpPr>
          <p:spPr>
            <a:xfrm>
              <a:off x="4492411" y="2560744"/>
              <a:ext cx="824249" cy="399245"/>
            </a:xfrm>
            <a:prstGeom prst="rect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Прямокутник 56"/>
            <p:cNvSpPr/>
            <p:nvPr/>
          </p:nvSpPr>
          <p:spPr>
            <a:xfrm>
              <a:off x="4492410" y="2944959"/>
              <a:ext cx="824249" cy="399245"/>
            </a:xfrm>
            <a:prstGeom prst="rect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Прямокутник 57"/>
            <p:cNvSpPr/>
            <p:nvPr/>
          </p:nvSpPr>
          <p:spPr>
            <a:xfrm>
              <a:off x="4492409" y="3344204"/>
              <a:ext cx="824249" cy="399245"/>
            </a:xfrm>
            <a:prstGeom prst="rect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5" name="Пряма зі стрілкою 34"/>
          <p:cNvCxnSpPr>
            <a:endCxn id="55" idx="1"/>
          </p:cNvCxnSpPr>
          <p:nvPr/>
        </p:nvCxnSpPr>
        <p:spPr>
          <a:xfrm flipV="1">
            <a:off x="2478824" y="3260462"/>
            <a:ext cx="1859141" cy="1222251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 зі стрілкою 59"/>
          <p:cNvCxnSpPr>
            <a:endCxn id="29" idx="2"/>
          </p:cNvCxnSpPr>
          <p:nvPr/>
        </p:nvCxnSpPr>
        <p:spPr>
          <a:xfrm flipV="1">
            <a:off x="4724444" y="1973978"/>
            <a:ext cx="2912250" cy="1278646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 зі стрілкою 60"/>
          <p:cNvCxnSpPr>
            <a:endCxn id="30" idx="2"/>
          </p:cNvCxnSpPr>
          <p:nvPr/>
        </p:nvCxnSpPr>
        <p:spPr>
          <a:xfrm flipV="1">
            <a:off x="4735353" y="2638710"/>
            <a:ext cx="4176361" cy="98765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 зі стрілкою 62"/>
          <p:cNvCxnSpPr>
            <a:endCxn id="31" idx="4"/>
          </p:cNvCxnSpPr>
          <p:nvPr/>
        </p:nvCxnSpPr>
        <p:spPr>
          <a:xfrm flipV="1">
            <a:off x="4735916" y="3222546"/>
            <a:ext cx="3142926" cy="822266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 зі стрілкою 64"/>
          <p:cNvCxnSpPr>
            <a:endCxn id="32" idx="2"/>
          </p:cNvCxnSpPr>
          <p:nvPr/>
        </p:nvCxnSpPr>
        <p:spPr>
          <a:xfrm flipV="1">
            <a:off x="4745413" y="3972009"/>
            <a:ext cx="2149829" cy="440207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Глибоке копіювання контейнера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399359"/>
            <a:ext cx="101266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</a:rPr>
              <a:t>Container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uk-UA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Container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 С):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(С.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(С.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відповідальним за розпізнавання типу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є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статичний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метод класу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this-</a:t>
            </a:r>
            <a:r>
              <a:rPr lang="en-US" sz="2000" dirty="0">
                <a:latin typeface="Consolas" panose="020B0609020204030204" pitchFamily="49" charset="0"/>
              </a:rPr>
              <a:t>&gt;mem = new </a:t>
            </a:r>
            <a:r>
              <a:rPr lang="en-US" sz="2000" dirty="0" err="1" smtClean="0">
                <a:latin typeface="Consolas" panose="020B0609020204030204" pitchFamily="49" charset="0"/>
              </a:rPr>
              <a:t>VShape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C.used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 = 0; i &lt;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++i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[i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Shape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CopyInstance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[i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38201" y="3796254"/>
            <a:ext cx="10612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CopyInstance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v)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typeid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(*v) ==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typeid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Cylinder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Cylinder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</a:t>
            </a:r>
            <a:r>
              <a:rPr lang="uk-UA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ic_cast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Cylinder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*&gt;(v));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typeid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(*v) ==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typeid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Paral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elepiped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Paral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elepiped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</a:t>
            </a:r>
            <a:r>
              <a:rPr lang="uk-UA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ic_cast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Paral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elepiped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*&gt;(v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. . . . 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Глибоке копіювання контейнера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399359"/>
            <a:ext cx="10126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</a:rPr>
              <a:t>Container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uk-UA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Container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 С):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(С.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(С.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відповідальним за розпізнавання типу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є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сам екземпляр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this-</a:t>
            </a:r>
            <a:r>
              <a:rPr lang="en-US" sz="2000" dirty="0">
                <a:latin typeface="Consolas" panose="020B0609020204030204" pitchFamily="49" charset="0"/>
              </a:rPr>
              <a:t>&gt;mem = new </a:t>
            </a:r>
            <a:r>
              <a:rPr lang="en-US" sz="2000" dirty="0" err="1" smtClean="0">
                <a:latin typeface="Consolas" panose="020B0609020204030204" pitchFamily="49" charset="0"/>
              </a:rPr>
              <a:t>VShape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C.used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uk-UA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 = 0; i &lt;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used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++i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[i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[i]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-&gt;clone(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38200" y="3338351"/>
            <a:ext cx="10612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uk-UA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. . . .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virtual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clone()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abstract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Cylinder: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...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virtual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clone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override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Cylinder(*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 }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solidFill>
                <a:srgbClr val="0000CC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Piramid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endParaRPr lang="en-US" sz="2000" dirty="0" smtClean="0"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...</a:t>
            </a:r>
            <a:r>
              <a:rPr lang="en-US" sz="2000" dirty="0" smtClean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virtual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VShape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clone()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override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Piramid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974558" y="1859340"/>
            <a:ext cx="103792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" indent="-7620">
              <a:spcAft>
                <a:spcPts val="0"/>
              </a:spcAft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Оголосіть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клас-контейнер, що зберігає послідовність змінної довжини об’ємних фігур.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" indent="-7620">
              <a:spcAft>
                <a:spcPts val="0"/>
              </a:spcAft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повинен за потреби перерозподіляти пам’ять – збільшувати її обсяг, визначати весь набір конструкторів, деструктор, оператор </a:t>
            </a: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присвоєння.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" indent="-7620">
              <a:spcAft>
                <a:spcPts val="0"/>
              </a:spcAft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Функціональність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контейнера: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додавання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елементів у кінець, вставляння всередину,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вилучення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номером, вилучення всіх,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номером,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перебір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елементів: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друк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кожного, зберігання кожного,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виконання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довільної дії з кожним,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 </a:t>
            </a:r>
            <a:r>
              <a:rPr lang="uk-UA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першого, що задовольняє певний критерій.</a:t>
            </a:r>
            <a:endParaRPr lang="uk-UA" sz="24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Перевірка індексу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uk-U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used, size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розміри виділеної та зайнятої пам'яті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ru-RU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вказівник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саму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пам'ять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checkMem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 потреби перерозподіляє пам'ять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chekIndex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used)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class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range_error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позначатиме помилку - неіснуючий індекс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 out of range of the container"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index(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. .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uk-UA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Узагальнений перебір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тип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функції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яку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можна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застосувати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до кожного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елемента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контейнера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VShape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*);</a:t>
            </a:r>
            <a:endParaRPr lang="uk-UA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2729258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загальний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метод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перебору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елементів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контейнера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&lt;used; ++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(mem[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38200" y="469115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printVol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VShape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    has volume V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-&gt;volume()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A.doEach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printVol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uk-UA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по одному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200" y="1841276"/>
            <a:ext cx="5257800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6096000" y="2064573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put(40);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по одному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200" y="1841276"/>
            <a:ext cx="5257800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6096000" y="2064573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put(40);</a:t>
              </a:r>
              <a:endParaRPr lang="uk-UA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656822" y="4816489"/>
            <a:ext cx="1815922" cy="400110"/>
            <a:chOff x="656822" y="4816489"/>
            <a:chExt cx="1815922" cy="400110"/>
          </a:xfrm>
        </p:grpSpPr>
        <p:sp>
          <p:nvSpPr>
            <p:cNvPr id="17" name="Прямокутник 16"/>
            <p:cNvSpPr/>
            <p:nvPr/>
          </p:nvSpPr>
          <p:spPr>
            <a:xfrm>
              <a:off x="1751528" y="4817354"/>
              <a:ext cx="721216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6822" y="4816489"/>
              <a:ext cx="124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newMem</a:t>
              </a:r>
              <a:endParaRPr lang="uk-UA" sz="2000" dirty="0"/>
            </a:p>
          </p:txBody>
        </p:sp>
      </p:grpSp>
      <p:grpSp>
        <p:nvGrpSpPr>
          <p:cNvPr id="24" name="Групувати 23"/>
          <p:cNvGrpSpPr/>
          <p:nvPr/>
        </p:nvGrpSpPr>
        <p:grpSpPr>
          <a:xfrm>
            <a:off x="2112136" y="4038945"/>
            <a:ext cx="4481848" cy="977599"/>
            <a:chOff x="2112136" y="4038945"/>
            <a:chExt cx="4481848" cy="977599"/>
          </a:xfrm>
        </p:grpSpPr>
        <p:sp>
          <p:nvSpPr>
            <p:cNvPr id="19" name="TextBox 18"/>
            <p:cNvSpPr txBox="1"/>
            <p:nvPr/>
          </p:nvSpPr>
          <p:spPr>
            <a:xfrm>
              <a:off x="247274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0305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336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  <p:cxnSp>
          <p:nvCxnSpPr>
            <p:cNvPr id="22" name="Пряма зі стрілкою 21"/>
            <p:cNvCxnSpPr>
              <a:endCxn id="19" idx="1"/>
            </p:cNvCxnSpPr>
            <p:nvPr/>
          </p:nvCxnSpPr>
          <p:spPr>
            <a:xfrm flipV="1">
              <a:off x="2112136" y="4223611"/>
              <a:ext cx="360608" cy="792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3674" y="4038945"/>
              <a:ext cx="10303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uk-UA" dirty="0">
                <a:latin typeface="Consolas" panose="020B0609020204030204" pitchFamily="49" charset="0"/>
              </a:endParaRPr>
            </a:p>
          </p:txBody>
        </p:sp>
      </p:grpSp>
      <p:sp>
        <p:nvSpPr>
          <p:cNvPr id="26" name="Стрілка вниз 25"/>
          <p:cNvSpPr/>
          <p:nvPr/>
        </p:nvSpPr>
        <p:spPr>
          <a:xfrm>
            <a:off x="284623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8" name="Стрілка вниз 27"/>
          <p:cNvSpPr/>
          <p:nvPr/>
        </p:nvSpPr>
        <p:spPr>
          <a:xfrm>
            <a:off x="387654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TextBox 29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1" name="Стрілка вниз 30"/>
          <p:cNvSpPr/>
          <p:nvPr/>
        </p:nvSpPr>
        <p:spPr>
          <a:xfrm>
            <a:off x="4906851" y="3457874"/>
            <a:ext cx="283335" cy="515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по одному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200" y="1841276"/>
            <a:ext cx="5257800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6096000" y="2064573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put(40);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656822" y="4816489"/>
            <a:ext cx="1815922" cy="400110"/>
            <a:chOff x="656822" y="4816489"/>
            <a:chExt cx="1815922" cy="400110"/>
          </a:xfrm>
        </p:grpSpPr>
        <p:sp>
          <p:nvSpPr>
            <p:cNvPr id="17" name="Прямокутник 16"/>
            <p:cNvSpPr/>
            <p:nvPr/>
          </p:nvSpPr>
          <p:spPr>
            <a:xfrm>
              <a:off x="1751528" y="4817354"/>
              <a:ext cx="721216" cy="39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6822" y="4816489"/>
              <a:ext cx="124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newMem</a:t>
              </a:r>
              <a:endParaRPr lang="uk-UA" sz="2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7274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305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336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2" name="Пряма зі стрілкою 21"/>
          <p:cNvCxnSpPr>
            <a:endCxn id="19" idx="1"/>
          </p:cNvCxnSpPr>
          <p:nvPr/>
        </p:nvCxnSpPr>
        <p:spPr>
          <a:xfrm flipV="1">
            <a:off x="2112136" y="4223611"/>
            <a:ext cx="360608" cy="7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367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8443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5" name="Пряма зі стрілкою 24"/>
          <p:cNvCxnSpPr>
            <a:endCxn id="19" idx="1"/>
          </p:cNvCxnSpPr>
          <p:nvPr/>
        </p:nvCxnSpPr>
        <p:spPr>
          <a:xfrm>
            <a:off x="2137893" y="2391109"/>
            <a:ext cx="334851" cy="18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1906" y="2176175"/>
            <a:ext cx="824249" cy="39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по одному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5895975" cy="2787874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6096000" y="2064573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put(40);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274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305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336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3674" y="4038945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975" y="4039829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3994" y="403900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4301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8443" y="404223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25" name="Пряма зі стрілкою 24"/>
          <p:cNvCxnSpPr>
            <a:endCxn id="19" idx="1"/>
          </p:cNvCxnSpPr>
          <p:nvPr/>
        </p:nvCxnSpPr>
        <p:spPr>
          <a:xfrm>
            <a:off x="2137893" y="2391109"/>
            <a:ext cx="334851" cy="18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7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6557493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7395693" y="2013259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put(30</a:t>
              </a:r>
              <a:r>
                <a:rPr lang="en-US" sz="2000" dirty="0" smtClean="0"/>
                <a:t>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uk-UA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367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2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364" y="300026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1744" y="2171765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6557493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7395693" y="2013259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put(40</a:t>
              </a:r>
              <a:r>
                <a:rPr lang="en-US" sz="2000" dirty="0" smtClean="0"/>
                <a:t>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uk-UA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367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364" y="300026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3674" y="300416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</a:t>
            </a:r>
            <a:r>
              <a:rPr lang="uk-UA" dirty="0" smtClean="0"/>
              <a:t>з запасом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77285" y="2176530"/>
            <a:ext cx="721216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1043189" y="2206443"/>
            <a:ext cx="7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7274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054" y="300077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20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336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cxnSp>
        <p:nvCxnSpPr>
          <p:cNvPr id="10" name="Пряма зі стрілкою 9"/>
          <p:cNvCxnSpPr>
            <a:endCxn id="6" idx="1"/>
          </p:cNvCxnSpPr>
          <p:nvPr/>
        </p:nvCxnSpPr>
        <p:spPr>
          <a:xfrm>
            <a:off x="2137893" y="2391109"/>
            <a:ext cx="334851" cy="7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круглений прямокутник 10"/>
          <p:cNvSpPr/>
          <p:nvPr/>
        </p:nvSpPr>
        <p:spPr>
          <a:xfrm>
            <a:off x="838199" y="1841276"/>
            <a:ext cx="6557493" cy="180344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" name="Групувати 2"/>
          <p:cNvGrpSpPr/>
          <p:nvPr/>
        </p:nvGrpSpPr>
        <p:grpSpPr>
          <a:xfrm>
            <a:off x="7395693" y="2013259"/>
            <a:ext cx="3258355" cy="987518"/>
            <a:chOff x="6096000" y="2064573"/>
            <a:chExt cx="3258355" cy="987518"/>
          </a:xfrm>
        </p:grpSpPr>
        <p:sp>
          <p:nvSpPr>
            <p:cNvPr id="13" name="Полілінія 12"/>
            <p:cNvSpPr/>
            <p:nvPr/>
          </p:nvSpPr>
          <p:spPr>
            <a:xfrm>
              <a:off x="6096000" y="2433905"/>
              <a:ext cx="3258355" cy="618186"/>
            </a:xfrm>
            <a:custGeom>
              <a:avLst/>
              <a:gdLst>
                <a:gd name="connsiteX0" fmla="*/ 3258355 w 3258355"/>
                <a:gd name="connsiteY0" fmla="*/ 0 h 618186"/>
                <a:gd name="connsiteX1" fmla="*/ 1429555 w 3258355"/>
                <a:gd name="connsiteY1" fmla="*/ 450761 h 618186"/>
                <a:gd name="connsiteX2" fmla="*/ 1725769 w 3258355"/>
                <a:gd name="connsiteY2" fmla="*/ 141668 h 618186"/>
                <a:gd name="connsiteX3" fmla="*/ 0 w 3258355"/>
                <a:gd name="connsiteY3" fmla="*/ 618186 h 61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8355" h="618186">
                  <a:moveTo>
                    <a:pt x="3258355" y="0"/>
                  </a:moveTo>
                  <a:lnTo>
                    <a:pt x="1429555" y="450761"/>
                  </a:lnTo>
                  <a:lnTo>
                    <a:pt x="1725769" y="141668"/>
                  </a:lnTo>
                  <a:lnTo>
                    <a:pt x="0" y="61818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6012" y="206457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put(50</a:t>
              </a:r>
              <a:r>
                <a:rPr lang="en-US" sz="2000" dirty="0" smtClean="0"/>
                <a:t>);</a:t>
              </a:r>
              <a:endParaRPr lang="uk-UA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3504" y="2206443"/>
            <a:ext cx="57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153" y="217617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uk-UA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3674" y="3000777"/>
            <a:ext cx="1030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469" y="2175665"/>
            <a:ext cx="71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364" y="300026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2054" y="2175665"/>
            <a:ext cx="8242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4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3674" y="3004167"/>
            <a:ext cx="1030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A8C5EB-BA76-47C7-9B32-0364F490787B}"/>
</file>

<file path=customXml/itemProps2.xml><?xml version="1.0" encoding="utf-8"?>
<ds:datastoreItem xmlns:ds="http://schemas.openxmlformats.org/officeDocument/2006/customXml" ds:itemID="{D6D7B34C-1033-479B-A723-9430381CBF1F}"/>
</file>

<file path=customXml/itemProps3.xml><?xml version="1.0" encoding="utf-8"?>
<ds:datastoreItem xmlns:ds="http://schemas.openxmlformats.org/officeDocument/2006/customXml" ds:itemID="{38B042A1-98E2-4B57-869F-6C28D612719B}"/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702</Words>
  <Application>Microsoft Office PowerPoint</Application>
  <PresentationFormat>Широкий екран</PresentationFormat>
  <Paragraphs>272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Consolas</vt:lpstr>
      <vt:lpstr>Courier New</vt:lpstr>
      <vt:lpstr>Times New Roman</vt:lpstr>
      <vt:lpstr>Тема Office</vt:lpstr>
      <vt:lpstr>Моделювання контейнера змінного розміру</vt:lpstr>
      <vt:lpstr>Завдання</vt:lpstr>
      <vt:lpstr>Додавання по одному</vt:lpstr>
      <vt:lpstr>Додавання по одному</vt:lpstr>
      <vt:lpstr>Додавання по одному</vt:lpstr>
      <vt:lpstr>Додавання по одному</vt:lpstr>
      <vt:lpstr>Додавання з запасом</vt:lpstr>
      <vt:lpstr>Додавання з запасом</vt:lpstr>
      <vt:lpstr>Додавання з запасом</vt:lpstr>
      <vt:lpstr>Додавання з запасом</vt:lpstr>
      <vt:lpstr>Додавання з запасом</vt:lpstr>
      <vt:lpstr>Додавання з запасом</vt:lpstr>
      <vt:lpstr>Перерозподіл пам'яті</vt:lpstr>
      <vt:lpstr>Вилучення масиву динамічних об’єктів</vt:lpstr>
      <vt:lpstr>Вилучення масиву динамічних об’єктів</vt:lpstr>
      <vt:lpstr>Вилучення масиву динамічних об’єктів</vt:lpstr>
      <vt:lpstr>Копіювання масиву динамічних об’єктів</vt:lpstr>
      <vt:lpstr>Глибоке копіювання контейнера</vt:lpstr>
      <vt:lpstr>Глибоке копіювання контейнера</vt:lpstr>
      <vt:lpstr>Перевірка індексу</vt:lpstr>
      <vt:lpstr>Узагальнений перебір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контейнера змінного розміру</dc:title>
  <dc:creator>Сергій Ярошко</dc:creator>
  <cp:lastModifiedBy>Сергій Ярошко</cp:lastModifiedBy>
  <cp:revision>24</cp:revision>
  <dcterms:created xsi:type="dcterms:W3CDTF">2021-03-04T13:04:07Z</dcterms:created>
  <dcterms:modified xsi:type="dcterms:W3CDTF">2021-03-05T08:07:49Z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