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sldIdLst>
    <p:sldId id="256" r:id="rId2"/>
    <p:sldId id="268" r:id="rId3"/>
    <p:sldId id="269" r:id="rId4"/>
    <p:sldId id="291" r:id="rId5"/>
    <p:sldId id="270" r:id="rId6"/>
    <p:sldId id="271" r:id="rId7"/>
    <p:sldId id="277" r:id="rId8"/>
    <p:sldId id="278" r:id="rId9"/>
    <p:sldId id="279" r:id="rId10"/>
    <p:sldId id="280" r:id="rId11"/>
    <p:sldId id="272" r:id="rId12"/>
    <p:sldId id="273" r:id="rId13"/>
    <p:sldId id="281" r:id="rId14"/>
    <p:sldId id="282" r:id="rId15"/>
    <p:sldId id="283" r:id="rId16"/>
    <p:sldId id="284" r:id="rId17"/>
    <p:sldId id="285" r:id="rId18"/>
    <p:sldId id="286" r:id="rId19"/>
    <p:sldId id="274" r:id="rId20"/>
    <p:sldId id="275" r:id="rId21"/>
    <p:sldId id="287" r:id="rId22"/>
    <p:sldId id="292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FF"/>
    <a:srgbClr val="006600"/>
    <a:srgbClr val="A50021"/>
    <a:srgbClr val="0066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5EC7508-58A1-46A6-871F-929642EA916D}" type="datetimeFigureOut">
              <a:rPr lang="uk-UA"/>
              <a:pPr>
                <a:defRPr/>
              </a:pPr>
              <a:t>05.05.2021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uk-UA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0485D7-A2E8-4574-A261-95D93B3ACF48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498809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uk-UA" smtClean="0"/>
          </a:p>
        </p:txBody>
      </p:sp>
      <p:sp>
        <p:nvSpPr>
          <p:cNvPr id="18436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C90AF2-768A-4200-A187-91B3D09C3E0C}" type="slidenum">
              <a:rPr lang="uk-UA" altLang="uk-UA" smtClean="0">
                <a:latin typeface="Calibri" panose="020F0502020204030204" pitchFamily="34" charset="0"/>
              </a:rPr>
              <a:pPr/>
              <a:t>14</a:t>
            </a:fld>
            <a:endParaRPr lang="uk-UA" altLang="uk-UA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3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uk-UA" smtClean="0"/>
          </a:p>
        </p:txBody>
      </p:sp>
      <p:sp>
        <p:nvSpPr>
          <p:cNvPr id="2048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70A866-FF91-470B-9C21-4740F2676D8D}" type="slidenum">
              <a:rPr lang="uk-UA" altLang="uk-UA" smtClean="0">
                <a:latin typeface="Calibri" panose="020F0502020204030204" pitchFamily="34" charset="0"/>
              </a:rPr>
              <a:pPr/>
              <a:t>15</a:t>
            </a:fld>
            <a:endParaRPr lang="uk-UA" altLang="uk-UA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9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6E0F1-3532-4241-A912-4AB6A2F1A41D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9A698-4BD3-4A9D-B33E-D0F472B8EE44}" type="slidenum">
              <a:rPr lang="uk-UA" altLang="en-US"/>
              <a:pPr>
                <a:defRPr/>
              </a:pPr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8397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E1D97-9CF6-482B-B3AF-27F2D33C4AF0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D6271-E111-4072-96EA-63535973836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646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85809-A071-4D77-BA10-B6108019B902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1C296-1D3E-4C52-AF0D-50EBFA87B963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9078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92EA9-D446-4434-BDB0-FADB55131E7A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D35D-5D9D-4330-AEDD-A2836080D69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1687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051C9-7FDE-46D1-8F3E-7A19514F5847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C125-93E9-44A1-815B-16F0FC82DAB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8380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44F45-9741-418C-84B7-D8D7B3876490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92BD-C142-4DDD-9E83-8D5D7F83CCAC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4220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1B127-99D3-4218-9E78-FF1BE3286D20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1C9C5-7D4E-4604-AB2B-CAC41AA526EE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8785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18AB1-E596-4FBD-B0BA-7D3F417D5B51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4C19E-3DFA-484B-9316-03178EB2E40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1336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5F207-249E-4988-94A2-AA71501BFE4B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CAE8E-C585-433E-AEB0-642A47CA9BEC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523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C5489-D7F9-4980-BCF0-3E5CF3EA8FBF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00FD7-F7CD-434B-97E3-8FAA5566ED0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53856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5EA6C-4628-44EC-A135-3661F682BDFB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A5D34-4557-4FE0-90E0-99D8CEBFEC9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471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AC0BFFC2-2F51-4378-AD24-531A53EBE918}" type="datetime1">
              <a:rPr lang="uk-UA" altLang="uk-UA"/>
              <a:pPr>
                <a:defRPr/>
              </a:pPr>
              <a:t>05.05.2021</a:t>
            </a:fld>
            <a:endParaRPr lang="uk-UA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265DC701-F515-4E06-913C-0829D6404CFE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1204564/Construction-and-Design-Time-Support-of-the-Radio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snyk-ami.lnu.edu.ua/client.asp?param=1&amp;search=3&amp;ind=1377&amp;key=310" TargetMode="External"/><Relationship Id="rId2" Type="http://schemas.openxmlformats.org/officeDocument/2006/relationships/hyperlink" Target="http://www.codeproject.com/Articles/1004012/Covering-a-BackgroundWorker-by-an-Own-Class-to-Li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919912" cy="2133600"/>
          </a:xfrm>
        </p:spPr>
        <p:txBody>
          <a:bodyPr anchor="ctr"/>
          <a:lstStyle/>
          <a:p>
            <a:pPr eaLnBrk="1" hangingPunct="1"/>
            <a:r>
              <a:rPr lang="uk-UA" altLang="uk-UA" smtClean="0"/>
              <a:t>Сортування в потоках Шаблон </a:t>
            </a:r>
            <a:r>
              <a:rPr lang="en-US" altLang="uk-UA" smtClean="0"/>
              <a:t>MVC</a:t>
            </a:r>
            <a:endParaRPr lang="uk-UA" altLang="uk-UA" smtClean="0"/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Проектування аплікації</a:t>
            </a:r>
            <a:br>
              <a:rPr lang="uk-UA" altLang="uk-UA" smtClean="0"/>
            </a:br>
            <a:r>
              <a:rPr lang="uk-UA" altLang="uk-UA" smtClean="0"/>
              <a:t>Створення компоненти користувача; бібліотеки класів</a:t>
            </a:r>
            <a:br>
              <a:rPr lang="uk-UA" altLang="uk-UA" smtClean="0"/>
            </a:br>
            <a:r>
              <a:rPr lang="uk-UA" altLang="uk-UA" smtClean="0"/>
              <a:t>Інкапсуляція </a:t>
            </a:r>
            <a:r>
              <a:rPr lang="en-US" altLang="uk-UA" smtClean="0"/>
              <a:t>BackgroundWorker</a:t>
            </a:r>
            <a:endParaRPr lang="uk-UA" altLang="uk-U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uk-UA" altLang="uk-UA" sz="3200" smtClean="0"/>
              <a:t>Діаграма послідовностей взаємодій класу </a:t>
            </a:r>
            <a:r>
              <a:rPr lang="en-US" altLang="uk-UA" sz="3200" smtClean="0"/>
              <a:t>BackgroundWorker</a:t>
            </a:r>
            <a:endParaRPr lang="uk-UA" altLang="uk-UA" sz="3200" smtClean="0"/>
          </a:p>
        </p:txBody>
      </p:sp>
      <p:sp>
        <p:nvSpPr>
          <p:cNvPr id="13315" name="Rectangle 51"/>
          <p:cNvSpPr>
            <a:spLocks noChangeArrowheads="1"/>
          </p:cNvSpPr>
          <p:nvPr/>
        </p:nvSpPr>
        <p:spPr bwMode="auto">
          <a:xfrm>
            <a:off x="250825" y="1111250"/>
            <a:ext cx="15476538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uk-UA" altLang="uk-UA"/>
          </a:p>
        </p:txBody>
      </p:sp>
      <p:grpSp>
        <p:nvGrpSpPr>
          <p:cNvPr id="13316" name="Group 1"/>
          <p:cNvGrpSpPr>
            <a:grpSpLocks noChangeAspect="1"/>
          </p:cNvGrpSpPr>
          <p:nvPr/>
        </p:nvGrpSpPr>
        <p:grpSpPr bwMode="auto">
          <a:xfrm>
            <a:off x="250825" y="1111250"/>
            <a:ext cx="7921625" cy="5253038"/>
            <a:chOff x="2844" y="6621"/>
            <a:chExt cx="7370" cy="4888"/>
          </a:xfrm>
        </p:grpSpPr>
        <p:sp>
          <p:nvSpPr>
            <p:cNvPr id="13317" name="AutoShape 50"/>
            <p:cNvSpPr>
              <a:spLocks noChangeAspect="1" noChangeArrowheads="1" noTextEdit="1"/>
            </p:cNvSpPr>
            <p:nvPr/>
          </p:nvSpPr>
          <p:spPr bwMode="auto">
            <a:xfrm>
              <a:off x="2844" y="6621"/>
              <a:ext cx="7370" cy="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318" name="Text Box 49"/>
            <p:cNvSpPr txBox="1">
              <a:spLocks noChangeArrowheads="1"/>
            </p:cNvSpPr>
            <p:nvPr/>
          </p:nvSpPr>
          <p:spPr bwMode="auto">
            <a:xfrm>
              <a:off x="2844" y="6960"/>
              <a:ext cx="1892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400">
                  <a:ea typeface="Times New Roman" panose="02020603050405020304" pitchFamily="18" charset="0"/>
                  <a:cs typeface="Consolas" panose="020B0609020204030204" pitchFamily="49" charset="0"/>
                </a:rPr>
                <a:t>WorkerController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19" name="Text Box 48"/>
            <p:cNvSpPr txBox="1">
              <a:spLocks noChangeArrowheads="1"/>
            </p:cNvSpPr>
            <p:nvPr/>
          </p:nvSpPr>
          <p:spPr bwMode="auto">
            <a:xfrm>
              <a:off x="5437" y="6960"/>
              <a:ext cx="1892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400">
                  <a:ea typeface="Times New Roman" panose="02020603050405020304" pitchFamily="18" charset="0"/>
                  <a:cs typeface="Consolas" panose="020B0609020204030204" pitchFamily="49" charset="0"/>
                </a:rPr>
                <a:t>BackgroundWorker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20" name="Text Box 47"/>
            <p:cNvSpPr txBox="1">
              <a:spLocks noChangeArrowheads="1"/>
            </p:cNvSpPr>
            <p:nvPr/>
          </p:nvSpPr>
          <p:spPr bwMode="auto">
            <a:xfrm>
              <a:off x="8322" y="6960"/>
              <a:ext cx="1892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400">
                  <a:ea typeface="Times New Roman" panose="02020603050405020304" pitchFamily="18" charset="0"/>
                  <a:cs typeface="Consolas" panose="020B0609020204030204" pitchFamily="49" charset="0"/>
                </a:rPr>
                <a:t>CLR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cxnSp>
          <p:nvCxnSpPr>
            <p:cNvPr id="13321" name="AutoShape 46"/>
            <p:cNvCxnSpPr>
              <a:cxnSpLocks noChangeShapeType="1"/>
            </p:cNvCxnSpPr>
            <p:nvPr/>
          </p:nvCxnSpPr>
          <p:spPr bwMode="auto">
            <a:xfrm>
              <a:off x="3799" y="7295"/>
              <a:ext cx="1" cy="4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2" name="AutoShape 45"/>
            <p:cNvCxnSpPr>
              <a:cxnSpLocks noChangeShapeType="1"/>
            </p:cNvCxnSpPr>
            <p:nvPr/>
          </p:nvCxnSpPr>
          <p:spPr bwMode="auto">
            <a:xfrm flipH="1">
              <a:off x="6390" y="7296"/>
              <a:ext cx="2" cy="4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AutoShape 44"/>
            <p:cNvCxnSpPr>
              <a:cxnSpLocks noChangeShapeType="1"/>
            </p:cNvCxnSpPr>
            <p:nvPr/>
          </p:nvCxnSpPr>
          <p:spPr bwMode="auto">
            <a:xfrm>
              <a:off x="9264" y="7297"/>
              <a:ext cx="1" cy="4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4" name="Rectangle 43"/>
            <p:cNvSpPr>
              <a:spLocks noChangeArrowheads="1"/>
            </p:cNvSpPr>
            <p:nvPr/>
          </p:nvSpPr>
          <p:spPr bwMode="auto">
            <a:xfrm>
              <a:off x="3719" y="7509"/>
              <a:ext cx="152" cy="3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sp>
          <p:nvSpPr>
            <p:cNvPr id="13325" name="Rectangle 42"/>
            <p:cNvSpPr>
              <a:spLocks noChangeArrowheads="1"/>
            </p:cNvSpPr>
            <p:nvPr/>
          </p:nvSpPr>
          <p:spPr bwMode="auto">
            <a:xfrm>
              <a:off x="6325" y="7509"/>
              <a:ext cx="143" cy="30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cxnSp>
          <p:nvCxnSpPr>
            <p:cNvPr id="13326" name="AutoShape 41"/>
            <p:cNvCxnSpPr>
              <a:cxnSpLocks noChangeShapeType="1"/>
            </p:cNvCxnSpPr>
            <p:nvPr/>
          </p:nvCxnSpPr>
          <p:spPr bwMode="auto">
            <a:xfrm>
              <a:off x="3862" y="7509"/>
              <a:ext cx="24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Text Box 40"/>
            <p:cNvSpPr txBox="1">
              <a:spLocks noChangeArrowheads="1"/>
            </p:cNvSpPr>
            <p:nvPr/>
          </p:nvSpPr>
          <p:spPr bwMode="auto">
            <a:xfrm>
              <a:off x="4836" y="7297"/>
              <a:ext cx="51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create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cxnSp>
          <p:nvCxnSpPr>
            <p:cNvPr id="13328" name="AutoShape 39"/>
            <p:cNvCxnSpPr>
              <a:cxnSpLocks noChangeShapeType="1"/>
            </p:cNvCxnSpPr>
            <p:nvPr/>
          </p:nvCxnSpPr>
          <p:spPr bwMode="auto">
            <a:xfrm>
              <a:off x="3862" y="9425"/>
              <a:ext cx="24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9" name="Rectangle 38"/>
            <p:cNvSpPr>
              <a:spLocks noChangeArrowheads="1"/>
            </p:cNvSpPr>
            <p:nvPr/>
          </p:nvSpPr>
          <p:spPr bwMode="auto">
            <a:xfrm>
              <a:off x="3793" y="9108"/>
              <a:ext cx="142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sp>
          <p:nvSpPr>
            <p:cNvPr id="13330" name="Text Box 37"/>
            <p:cNvSpPr txBox="1">
              <a:spLocks noChangeArrowheads="1"/>
            </p:cNvSpPr>
            <p:nvPr/>
          </p:nvSpPr>
          <p:spPr bwMode="auto">
            <a:xfrm>
              <a:off x="4736" y="9238"/>
              <a:ext cx="125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CancelAsync()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cxnSp>
          <p:nvCxnSpPr>
            <p:cNvPr id="13331" name="AutoShape 36"/>
            <p:cNvCxnSpPr>
              <a:cxnSpLocks noChangeShapeType="1"/>
            </p:cNvCxnSpPr>
            <p:nvPr/>
          </p:nvCxnSpPr>
          <p:spPr bwMode="auto">
            <a:xfrm>
              <a:off x="6463" y="7746"/>
              <a:ext cx="27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2" name="Text Box 35"/>
            <p:cNvSpPr txBox="1">
              <a:spLocks noChangeArrowheads="1"/>
            </p:cNvSpPr>
            <p:nvPr/>
          </p:nvSpPr>
          <p:spPr bwMode="auto">
            <a:xfrm>
              <a:off x="7089" y="7559"/>
              <a:ext cx="187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getPoolBackgroundThread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33" name="Rectangle 34"/>
            <p:cNvSpPr>
              <a:spLocks noChangeArrowheads="1"/>
            </p:cNvSpPr>
            <p:nvPr/>
          </p:nvSpPr>
          <p:spPr bwMode="auto">
            <a:xfrm>
              <a:off x="9191" y="7538"/>
              <a:ext cx="143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cxnSp>
          <p:nvCxnSpPr>
            <p:cNvPr id="13334" name="AutoShape 33"/>
            <p:cNvCxnSpPr>
              <a:cxnSpLocks noChangeShapeType="1"/>
            </p:cNvCxnSpPr>
            <p:nvPr/>
          </p:nvCxnSpPr>
          <p:spPr bwMode="auto">
            <a:xfrm flipH="1">
              <a:off x="6526" y="7985"/>
              <a:ext cx="26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5" name="Rectangle 32"/>
            <p:cNvSpPr>
              <a:spLocks noChangeArrowheads="1"/>
            </p:cNvSpPr>
            <p:nvPr/>
          </p:nvSpPr>
          <p:spPr bwMode="auto">
            <a:xfrm>
              <a:off x="6392" y="7985"/>
              <a:ext cx="142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583" y="7798"/>
              <a:ext cx="73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DoWork()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37" name="Rectangle 30"/>
            <p:cNvSpPr>
              <a:spLocks noChangeArrowheads="1"/>
            </p:cNvSpPr>
            <p:nvPr/>
          </p:nvSpPr>
          <p:spPr bwMode="auto">
            <a:xfrm>
              <a:off x="9191" y="8398"/>
              <a:ext cx="125" cy="18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cxnSp>
          <p:nvCxnSpPr>
            <p:cNvPr id="13338" name="AutoShape 29"/>
            <p:cNvCxnSpPr>
              <a:cxnSpLocks noChangeShapeType="1"/>
            </p:cNvCxnSpPr>
            <p:nvPr/>
          </p:nvCxnSpPr>
          <p:spPr bwMode="auto">
            <a:xfrm>
              <a:off x="6460" y="8400"/>
              <a:ext cx="27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7176" y="8217"/>
              <a:ext cx="16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run(LongthermTask())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cxnSp>
          <p:nvCxnSpPr>
            <p:cNvPr id="13340" name="AutoShape 27"/>
            <p:cNvCxnSpPr>
              <a:cxnSpLocks noChangeShapeType="1"/>
            </p:cNvCxnSpPr>
            <p:nvPr/>
          </p:nvCxnSpPr>
          <p:spPr bwMode="auto">
            <a:xfrm flipH="1">
              <a:off x="6469" y="8754"/>
              <a:ext cx="27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1" name="Text Box 26"/>
            <p:cNvSpPr txBox="1">
              <a:spLocks noChangeArrowheads="1"/>
            </p:cNvSpPr>
            <p:nvPr/>
          </p:nvSpPr>
          <p:spPr bwMode="auto">
            <a:xfrm>
              <a:off x="7176" y="8568"/>
              <a:ext cx="16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ReportProgress()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cxnSp>
          <p:nvCxnSpPr>
            <p:cNvPr id="13342" name="AutoShape 25"/>
            <p:cNvCxnSpPr>
              <a:cxnSpLocks noChangeShapeType="1"/>
            </p:cNvCxnSpPr>
            <p:nvPr/>
          </p:nvCxnSpPr>
          <p:spPr bwMode="auto">
            <a:xfrm flipH="1">
              <a:off x="3855" y="8753"/>
              <a:ext cx="24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3" name="Text Box 24"/>
            <p:cNvSpPr txBox="1">
              <a:spLocks noChangeArrowheads="1"/>
            </p:cNvSpPr>
            <p:nvPr/>
          </p:nvSpPr>
          <p:spPr bwMode="auto">
            <a:xfrm>
              <a:off x="4472" y="8567"/>
              <a:ext cx="16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ProgressChanged()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44" name="Freeform 23"/>
            <p:cNvSpPr>
              <a:spLocks/>
            </p:cNvSpPr>
            <p:nvPr/>
          </p:nvSpPr>
          <p:spPr bwMode="auto">
            <a:xfrm>
              <a:off x="3861" y="8949"/>
              <a:ext cx="468" cy="159"/>
            </a:xfrm>
            <a:custGeom>
              <a:avLst/>
              <a:gdLst>
                <a:gd name="T0" fmla="*/ 0 w 468"/>
                <a:gd name="T1" fmla="*/ 0 h 159"/>
                <a:gd name="T2" fmla="*/ 468 w 468"/>
                <a:gd name="T3" fmla="*/ 0 h 159"/>
                <a:gd name="T4" fmla="*/ 468 w 468"/>
                <a:gd name="T5" fmla="*/ 159 h 159"/>
                <a:gd name="T6" fmla="*/ 70 w 468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8" h="159">
                  <a:moveTo>
                    <a:pt x="0" y="0"/>
                  </a:moveTo>
                  <a:lnTo>
                    <a:pt x="468" y="0"/>
                  </a:lnTo>
                  <a:lnTo>
                    <a:pt x="468" y="159"/>
                  </a:lnTo>
                  <a:lnTo>
                    <a:pt x="70" y="1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345" name="Text Box 22"/>
            <p:cNvSpPr txBox="1">
              <a:spLocks noChangeArrowheads="1"/>
            </p:cNvSpPr>
            <p:nvPr/>
          </p:nvSpPr>
          <p:spPr bwMode="auto">
            <a:xfrm>
              <a:off x="4367" y="8940"/>
              <a:ext cx="190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handleProgressChanged()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46" name="Rectangle 21"/>
            <p:cNvSpPr>
              <a:spLocks noChangeArrowheads="1"/>
            </p:cNvSpPr>
            <p:nvPr/>
          </p:nvSpPr>
          <p:spPr bwMode="auto">
            <a:xfrm>
              <a:off x="6397" y="9594"/>
              <a:ext cx="142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sp>
          <p:nvSpPr>
            <p:cNvPr id="13347" name="Freeform 20"/>
            <p:cNvSpPr>
              <a:spLocks/>
            </p:cNvSpPr>
            <p:nvPr/>
          </p:nvSpPr>
          <p:spPr bwMode="auto">
            <a:xfrm>
              <a:off x="6465" y="9435"/>
              <a:ext cx="468" cy="159"/>
            </a:xfrm>
            <a:custGeom>
              <a:avLst/>
              <a:gdLst>
                <a:gd name="T0" fmla="*/ 0 w 468"/>
                <a:gd name="T1" fmla="*/ 0 h 159"/>
                <a:gd name="T2" fmla="*/ 468 w 468"/>
                <a:gd name="T3" fmla="*/ 0 h 159"/>
                <a:gd name="T4" fmla="*/ 468 w 468"/>
                <a:gd name="T5" fmla="*/ 159 h 159"/>
                <a:gd name="T6" fmla="*/ 70 w 468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8" h="159">
                  <a:moveTo>
                    <a:pt x="0" y="0"/>
                  </a:moveTo>
                  <a:lnTo>
                    <a:pt x="468" y="0"/>
                  </a:lnTo>
                  <a:lnTo>
                    <a:pt x="468" y="159"/>
                  </a:lnTo>
                  <a:lnTo>
                    <a:pt x="70" y="1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348" name="Text Box 19"/>
            <p:cNvSpPr txBox="1">
              <a:spLocks noChangeArrowheads="1"/>
            </p:cNvSpPr>
            <p:nvPr/>
          </p:nvSpPr>
          <p:spPr bwMode="auto">
            <a:xfrm>
              <a:off x="6971" y="9417"/>
              <a:ext cx="21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setCancellationPending(true)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cxnSp>
          <p:nvCxnSpPr>
            <p:cNvPr id="13349" name="AutoShape 18"/>
            <p:cNvCxnSpPr>
              <a:cxnSpLocks noChangeShapeType="1"/>
            </p:cNvCxnSpPr>
            <p:nvPr/>
          </p:nvCxnSpPr>
          <p:spPr bwMode="auto">
            <a:xfrm flipH="1">
              <a:off x="6471" y="9843"/>
              <a:ext cx="27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0" name="Text Box 17"/>
            <p:cNvSpPr txBox="1">
              <a:spLocks noChangeArrowheads="1"/>
            </p:cNvSpPr>
            <p:nvPr/>
          </p:nvSpPr>
          <p:spPr bwMode="auto">
            <a:xfrm>
              <a:off x="6765" y="9639"/>
              <a:ext cx="2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getCancellationPending():bool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51" name="Line 16"/>
            <p:cNvSpPr>
              <a:spLocks noChangeShapeType="1"/>
            </p:cNvSpPr>
            <p:nvPr/>
          </p:nvSpPr>
          <p:spPr bwMode="auto">
            <a:xfrm>
              <a:off x="6467" y="10035"/>
              <a:ext cx="27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352" name="Text Box 15"/>
            <p:cNvSpPr txBox="1">
              <a:spLocks noChangeArrowheads="1"/>
            </p:cNvSpPr>
            <p:nvPr/>
          </p:nvSpPr>
          <p:spPr bwMode="auto">
            <a:xfrm>
              <a:off x="7560" y="9860"/>
              <a:ext cx="51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true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53" name="Line 14"/>
            <p:cNvSpPr>
              <a:spLocks noChangeShapeType="1"/>
            </p:cNvSpPr>
            <p:nvPr/>
          </p:nvSpPr>
          <p:spPr bwMode="auto">
            <a:xfrm flipH="1">
              <a:off x="6523" y="10238"/>
              <a:ext cx="26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354" name="Text Box 13"/>
            <p:cNvSpPr txBox="1">
              <a:spLocks noChangeArrowheads="1"/>
            </p:cNvSpPr>
            <p:nvPr/>
          </p:nvSpPr>
          <p:spPr bwMode="auto">
            <a:xfrm>
              <a:off x="7494" y="10055"/>
              <a:ext cx="51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return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55" name="Rectangle 12"/>
            <p:cNvSpPr>
              <a:spLocks noChangeArrowheads="1"/>
            </p:cNvSpPr>
            <p:nvPr/>
          </p:nvSpPr>
          <p:spPr bwMode="auto">
            <a:xfrm>
              <a:off x="6390" y="10231"/>
              <a:ext cx="142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cxnSp>
          <p:nvCxnSpPr>
            <p:cNvPr id="13356" name="AutoShape 11"/>
            <p:cNvCxnSpPr>
              <a:cxnSpLocks noChangeShapeType="1"/>
            </p:cNvCxnSpPr>
            <p:nvPr/>
          </p:nvCxnSpPr>
          <p:spPr bwMode="auto">
            <a:xfrm>
              <a:off x="3862" y="7748"/>
              <a:ext cx="24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7" name="Text Box 10"/>
            <p:cNvSpPr txBox="1">
              <a:spLocks noChangeArrowheads="1"/>
            </p:cNvSpPr>
            <p:nvPr/>
          </p:nvSpPr>
          <p:spPr bwMode="auto">
            <a:xfrm>
              <a:off x="4574" y="7561"/>
              <a:ext cx="133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RunWorkerAsync()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cxnSp>
          <p:nvCxnSpPr>
            <p:cNvPr id="13358" name="AutoShape 9"/>
            <p:cNvCxnSpPr>
              <a:cxnSpLocks noChangeShapeType="1"/>
            </p:cNvCxnSpPr>
            <p:nvPr/>
          </p:nvCxnSpPr>
          <p:spPr bwMode="auto">
            <a:xfrm flipH="1">
              <a:off x="3856" y="10370"/>
              <a:ext cx="24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9" name="Text Box 8"/>
            <p:cNvSpPr txBox="1">
              <a:spLocks noChangeArrowheads="1"/>
            </p:cNvSpPr>
            <p:nvPr/>
          </p:nvSpPr>
          <p:spPr bwMode="auto">
            <a:xfrm>
              <a:off x="4429" y="10179"/>
              <a:ext cx="16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RuWorkerCompleted()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60" name="Rectangle 7"/>
            <p:cNvSpPr>
              <a:spLocks noChangeArrowheads="1"/>
            </p:cNvSpPr>
            <p:nvPr/>
          </p:nvSpPr>
          <p:spPr bwMode="auto">
            <a:xfrm>
              <a:off x="3777" y="10561"/>
              <a:ext cx="142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sp>
          <p:nvSpPr>
            <p:cNvPr id="13361" name="Line 6"/>
            <p:cNvSpPr>
              <a:spLocks noChangeShapeType="1"/>
            </p:cNvSpPr>
            <p:nvPr/>
          </p:nvSpPr>
          <p:spPr bwMode="auto">
            <a:xfrm flipH="1">
              <a:off x="3914" y="10567"/>
              <a:ext cx="240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362" name="Text Box 5"/>
            <p:cNvSpPr txBox="1">
              <a:spLocks noChangeArrowheads="1"/>
            </p:cNvSpPr>
            <p:nvPr/>
          </p:nvSpPr>
          <p:spPr bwMode="auto">
            <a:xfrm>
              <a:off x="4819" y="10385"/>
              <a:ext cx="51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return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13363" name="Rectangle 4"/>
            <p:cNvSpPr>
              <a:spLocks noChangeArrowheads="1"/>
            </p:cNvSpPr>
            <p:nvPr/>
          </p:nvSpPr>
          <p:spPr bwMode="auto">
            <a:xfrm>
              <a:off x="3795" y="11009"/>
              <a:ext cx="142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000"/>
            </a:p>
          </p:txBody>
        </p:sp>
        <p:sp>
          <p:nvSpPr>
            <p:cNvPr id="13364" name="Freeform 3"/>
            <p:cNvSpPr>
              <a:spLocks/>
            </p:cNvSpPr>
            <p:nvPr/>
          </p:nvSpPr>
          <p:spPr bwMode="auto">
            <a:xfrm>
              <a:off x="3863" y="10850"/>
              <a:ext cx="468" cy="159"/>
            </a:xfrm>
            <a:custGeom>
              <a:avLst/>
              <a:gdLst>
                <a:gd name="T0" fmla="*/ 0 w 468"/>
                <a:gd name="T1" fmla="*/ 0 h 159"/>
                <a:gd name="T2" fmla="*/ 468 w 468"/>
                <a:gd name="T3" fmla="*/ 0 h 159"/>
                <a:gd name="T4" fmla="*/ 468 w 468"/>
                <a:gd name="T5" fmla="*/ 159 h 159"/>
                <a:gd name="T6" fmla="*/ 70 w 468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8" h="159">
                  <a:moveTo>
                    <a:pt x="0" y="0"/>
                  </a:moveTo>
                  <a:lnTo>
                    <a:pt x="468" y="0"/>
                  </a:lnTo>
                  <a:lnTo>
                    <a:pt x="468" y="159"/>
                  </a:lnTo>
                  <a:lnTo>
                    <a:pt x="70" y="1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365" name="Text Box 2"/>
            <p:cNvSpPr txBox="1">
              <a:spLocks noChangeArrowheads="1"/>
            </p:cNvSpPr>
            <p:nvPr/>
          </p:nvSpPr>
          <p:spPr bwMode="auto">
            <a:xfrm>
              <a:off x="4369" y="10841"/>
              <a:ext cx="190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200">
                  <a:ea typeface="Times New Roman" panose="02020603050405020304" pitchFamily="18" charset="0"/>
                  <a:cs typeface="Consolas" panose="020B0609020204030204" pitchFamily="49" charset="0"/>
                </a:rPr>
                <a:t>handleRunCompleted()</a:t>
              </a:r>
              <a:endParaRPr lang="en-US" altLang="uk-UA" sz="40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7543800" cy="941388"/>
          </a:xfrm>
        </p:spPr>
        <p:txBody>
          <a:bodyPr/>
          <a:lstStyle/>
          <a:p>
            <a:pPr eaLnBrk="1" hangingPunct="1"/>
            <a:r>
              <a:rPr lang="uk-UA" altLang="uk-UA" sz="3200" smtClean="0"/>
              <a:t>Налагодити взаємодію потоків сортування і потоку вікна програми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600" smtClean="0"/>
              <a:t>   Готова компонента </a:t>
            </a:r>
            <a:r>
              <a:rPr lang="en-US" altLang="uk-UA" sz="2600" smtClean="0">
                <a:solidFill>
                  <a:srgbClr val="006699"/>
                </a:solidFill>
              </a:rPr>
              <a:t>BackgroundWorker</a:t>
            </a:r>
            <a:r>
              <a:rPr lang="en-US" altLang="uk-UA" sz="2600" smtClean="0"/>
              <a:t> – </a:t>
            </a:r>
            <a:r>
              <a:rPr lang="uk-UA" altLang="uk-UA" sz="2600" smtClean="0"/>
              <a:t>шаблон асинхронної взаємодії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додати компоненту до форми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налаштувати на етапі проектування</a:t>
            </a:r>
            <a:r>
              <a:rPr lang="en-US" altLang="uk-UA" sz="2200" smtClean="0"/>
              <a:t>:</a:t>
            </a:r>
            <a:endParaRPr lang="uk-UA" altLang="uk-UA" sz="22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property</a:t>
            </a:r>
            <a:r>
              <a:rPr lang="en-US" altLang="uk-UA" sz="2100" smtClean="0"/>
              <a:t> WorkerReportsProgress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property</a:t>
            </a:r>
            <a:r>
              <a:rPr lang="en-US" altLang="uk-UA" sz="2100" smtClean="0"/>
              <a:t> WorkerSupportsCancellation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DoWork</a:t>
            </a:r>
            <a:r>
              <a:rPr lang="uk-UA" altLang="uk-UA" sz="2100" smtClean="0"/>
              <a:t>			</a:t>
            </a:r>
            <a:r>
              <a:rPr lang="uk-UA" altLang="uk-UA" sz="2100" smtClean="0">
                <a:solidFill>
                  <a:srgbClr val="006600"/>
                </a:solidFill>
              </a:rPr>
              <a:t>// сортує дані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ProgressChanged</a:t>
            </a:r>
            <a:r>
              <a:rPr lang="uk-UA" altLang="uk-UA" sz="2100" smtClean="0"/>
              <a:t>	</a:t>
            </a:r>
            <a:r>
              <a:rPr lang="uk-UA" altLang="uk-UA" sz="2100" smtClean="0">
                <a:solidFill>
                  <a:srgbClr val="006600"/>
                </a:solidFill>
              </a:rPr>
              <a:t>// відображає процес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RunWorkerCompleted</a:t>
            </a:r>
            <a:r>
              <a:rPr lang="uk-UA" altLang="uk-UA" sz="2100" smtClean="0"/>
              <a:t>	</a:t>
            </a:r>
            <a:r>
              <a:rPr lang="uk-UA" altLang="uk-UA" sz="2100" smtClean="0">
                <a:solidFill>
                  <a:srgbClr val="006600"/>
                </a:solidFill>
              </a:rPr>
              <a:t>// звільняє ресурси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використання в програмі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/>
              <a:t>my</a:t>
            </a:r>
            <a:r>
              <a:rPr lang="en-US" altLang="uk-UA" sz="2100" noProof="1" smtClean="0"/>
              <a:t>Worker.RunWorkerAsync(</a:t>
            </a:r>
            <a:r>
              <a:rPr lang="en-US" altLang="uk-UA" sz="2100" smtClean="0"/>
              <a:t>argForDoWork</a:t>
            </a:r>
            <a:r>
              <a:rPr lang="en-US" altLang="uk-UA" sz="2100" noProof="1" smtClean="0"/>
              <a:t>);</a:t>
            </a:r>
            <a:endParaRPr lang="en-US" altLang="uk-UA" sz="21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/>
              <a:t>my</a:t>
            </a:r>
            <a:r>
              <a:rPr lang="en-US" altLang="uk-UA" sz="2100" noProof="1" smtClean="0"/>
              <a:t>Worker.CancelAsync();</a:t>
            </a:r>
            <a:endParaRPr lang="en-US" altLang="uk-UA" sz="2100" smtClean="0"/>
          </a:p>
          <a:p>
            <a:pPr lvl="2" eaLnBrk="1" hangingPunct="1">
              <a:lnSpc>
                <a:spcPct val="80000"/>
              </a:lnSpc>
            </a:pPr>
            <a:r>
              <a:rPr lang="uk-UA" altLang="uk-UA" sz="2100" smtClean="0"/>
              <a:t>передавання параметрів в аргументах подій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7543800" cy="941388"/>
          </a:xfrm>
        </p:spPr>
        <p:txBody>
          <a:bodyPr/>
          <a:lstStyle/>
          <a:p>
            <a:pPr eaLnBrk="1" hangingPunct="1"/>
            <a:r>
              <a:rPr lang="uk-UA" altLang="uk-UA" sz="3200" smtClean="0"/>
              <a:t>Налагодити взаємодію потоків сортування і потоку вікна програми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600" smtClean="0"/>
              <a:t>Алгоритми сортування діють подібним чином </a:t>
            </a:r>
            <a:r>
              <a:rPr lang="uk-UA" altLang="uk-UA" sz="2600" smtClean="0">
                <a:sym typeface="Wingdings" panose="05000000000000000000" pitchFamily="2" charset="2"/>
              </a:rPr>
              <a:t></a:t>
            </a:r>
            <a:r>
              <a:rPr lang="en-US" altLang="uk-UA" sz="2600" smtClean="0">
                <a:sym typeface="Wingdings" panose="05000000000000000000" pitchFamily="2" charset="2"/>
              </a:rPr>
              <a:t> </a:t>
            </a:r>
            <a:r>
              <a:rPr lang="uk-UA" altLang="uk-UA" sz="2600" smtClean="0">
                <a:sym typeface="Wingdings" panose="05000000000000000000" pitchFamily="2" charset="2"/>
              </a:rPr>
              <a:t>інкапсулювати </a:t>
            </a:r>
            <a:r>
              <a:rPr lang="en-US" altLang="uk-UA" sz="2600" smtClean="0">
                <a:solidFill>
                  <a:srgbClr val="006699"/>
                </a:solidFill>
              </a:rPr>
              <a:t>BackgroundWorker</a:t>
            </a:r>
            <a:r>
              <a:rPr lang="uk-UA" altLang="uk-UA" sz="2600" smtClean="0">
                <a:solidFill>
                  <a:srgbClr val="006699"/>
                </a:solidFill>
              </a:rPr>
              <a:t> </a:t>
            </a:r>
            <a:r>
              <a:rPr lang="uk-UA" altLang="uk-UA" sz="2600" smtClean="0"/>
              <a:t>у власному класі, наприклад, </a:t>
            </a:r>
            <a:r>
              <a:rPr lang="en-US" altLang="uk-UA" sz="2600" smtClean="0">
                <a:solidFill>
                  <a:srgbClr val="006699"/>
                </a:solidFill>
              </a:rPr>
              <a:t>BackgroundSorter</a:t>
            </a:r>
            <a:r>
              <a:rPr lang="uk-UA" altLang="uk-UA" sz="2600" smtClean="0">
                <a:solidFill>
                  <a:srgbClr val="006699"/>
                </a:solidFill>
              </a:rPr>
              <a:t> </a:t>
            </a:r>
            <a:endParaRPr lang="uk-UA" altLang="uk-UA" sz="2600" smtClean="0"/>
          </a:p>
          <a:p>
            <a:pPr lvl="1" eaLnBrk="1" hangingPunct="1"/>
            <a:r>
              <a:rPr lang="uk-UA" altLang="uk-UA" sz="2200" smtClean="0"/>
              <a:t>клас мав би:</a:t>
            </a:r>
          </a:p>
          <a:p>
            <a:pPr lvl="2" eaLnBrk="1" hangingPunct="1"/>
            <a:r>
              <a:rPr lang="uk-UA" altLang="uk-UA" sz="2100" smtClean="0"/>
              <a:t>об</a:t>
            </a:r>
            <a:r>
              <a:rPr lang="en-US" altLang="uk-UA" sz="2100" smtClean="0"/>
              <a:t>’</a:t>
            </a:r>
            <a:r>
              <a:rPr lang="uk-UA" altLang="uk-UA" sz="2100" smtClean="0"/>
              <a:t>єднати дані</a:t>
            </a:r>
            <a:r>
              <a:rPr lang="en-US" altLang="uk-UA" sz="2100" smtClean="0"/>
              <a:t> </a:t>
            </a:r>
            <a:r>
              <a:rPr lang="uk-UA" altLang="uk-UA" sz="2100" smtClean="0"/>
              <a:t>– </a:t>
            </a:r>
            <a:r>
              <a:rPr lang="en-US" altLang="uk-UA" sz="2100" smtClean="0"/>
              <a:t>backgroundWorker</a:t>
            </a:r>
            <a:r>
              <a:rPr lang="uk-UA" altLang="uk-UA" sz="2100" smtClean="0"/>
              <a:t>, масив, метод</a:t>
            </a:r>
          </a:p>
          <a:p>
            <a:pPr lvl="2" eaLnBrk="1" hangingPunct="1"/>
            <a:r>
              <a:rPr lang="uk-UA" altLang="uk-UA" sz="2100" smtClean="0"/>
              <a:t>задати поведінку – виклик методу сортування, відображення ходу, звільнення ресурсів</a:t>
            </a:r>
          </a:p>
          <a:p>
            <a:pPr lvl="2" eaLnBrk="1" hangingPunct="1"/>
            <a:r>
              <a:rPr lang="uk-UA" altLang="uk-UA" sz="2100" smtClean="0"/>
              <a:t>потрібен також доступ до полотна відображення</a:t>
            </a:r>
          </a:p>
          <a:p>
            <a:pPr lvl="1" eaLnBrk="1" hangingPunct="1"/>
            <a:r>
              <a:rPr lang="uk-UA" altLang="uk-UA" sz="2200" smtClean="0"/>
              <a:t>конструктор класу:</a:t>
            </a:r>
          </a:p>
          <a:p>
            <a:pPr lvl="2" eaLnBrk="1" hangingPunct="1"/>
            <a:r>
              <a:rPr lang="uk-UA" altLang="uk-UA" sz="2100" smtClean="0"/>
              <a:t>створює та налаштовує </a:t>
            </a:r>
            <a:r>
              <a:rPr lang="en-US" altLang="uk-UA" sz="2100" smtClean="0"/>
              <a:t>backgroundWorker</a:t>
            </a:r>
            <a:endParaRPr lang="uk-UA" altLang="uk-UA" sz="2100" smtClean="0"/>
          </a:p>
          <a:p>
            <a:pPr lvl="2" eaLnBrk="1" hangingPunct="1"/>
            <a:r>
              <a:rPr lang="uk-UA" altLang="uk-UA" sz="2100" smtClean="0"/>
              <a:t>задає всі інші поля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/>
          <a:lstStyle/>
          <a:p>
            <a:r>
              <a:rPr lang="uk-UA" altLang="uk-UA" sz="3200" smtClean="0"/>
              <a:t>Проектування </a:t>
            </a:r>
            <a:r>
              <a:rPr lang="en-US" altLang="uk-UA" sz="3200" smtClean="0"/>
              <a:t>BackgroundSorter</a:t>
            </a:r>
            <a:endParaRPr lang="uk-UA" altLang="uk-UA" sz="3200" smtClean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class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99CC"/>
                </a:solidFill>
              </a:rPr>
              <a:t>BackgroundSorter</a:t>
            </a:r>
            <a:endParaRPr lang="uk-UA" dirty="0">
              <a:solidFill>
                <a:srgbClr val="0099CC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00FF"/>
                </a:solidFill>
              </a:rPr>
              <a:t>   </a:t>
            </a:r>
            <a:r>
              <a:rPr lang="uk-UA" dirty="0" err="1">
                <a:solidFill>
                  <a:srgbClr val="0000FF"/>
                </a:solidFill>
              </a:rPr>
              <a:t>private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[] </a:t>
            </a:r>
            <a:r>
              <a:rPr lang="uk-UA" dirty="0" err="1"/>
              <a:t>arrayToSort</a:t>
            </a:r>
            <a:r>
              <a:rPr lang="uk-UA" dirty="0"/>
              <a:t>;       </a:t>
            </a:r>
            <a:r>
              <a:rPr lang="uk-UA" dirty="0">
                <a:solidFill>
                  <a:srgbClr val="006600"/>
                </a:solidFill>
              </a:rPr>
              <a:t>// масив </a:t>
            </a:r>
            <a:r>
              <a:rPr lang="uk-UA" dirty="0" smtClean="0">
                <a:solidFill>
                  <a:srgbClr val="006600"/>
                </a:solidFill>
              </a:rPr>
              <a:t>і</a:t>
            </a:r>
            <a:r>
              <a:rPr lang="en-US" dirty="0" smtClean="0">
                <a:solidFill>
                  <a:srgbClr val="006600"/>
                </a:solidFill>
              </a:rPr>
              <a:t/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/>
              <a:t>                    </a:t>
            </a:r>
            <a:r>
              <a:rPr lang="uk-UA" dirty="0" smtClean="0">
                <a:solidFill>
                  <a:srgbClr val="006600"/>
                </a:solidFill>
              </a:rPr>
              <a:t>// метод сортування</a:t>
            </a:r>
            <a:endParaRPr lang="uk-UA" dirty="0">
              <a:solidFill>
                <a:srgbClr val="0066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err="1">
                <a:solidFill>
                  <a:srgbClr val="0000FF"/>
                </a:solidFill>
              </a:rPr>
              <a:t>private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99CC"/>
                </a:solidFill>
              </a:rPr>
              <a:t>SortMethod</a:t>
            </a:r>
            <a:r>
              <a:rPr lang="uk-UA" dirty="0">
                <a:solidFill>
                  <a:srgbClr val="0099CC"/>
                </a:solidFill>
              </a:rPr>
              <a:t> </a:t>
            </a:r>
            <a:r>
              <a:rPr lang="uk-UA" dirty="0" err="1"/>
              <a:t>sortMethod</a:t>
            </a:r>
            <a:r>
              <a:rPr lang="uk-UA" dirty="0"/>
              <a:t>; 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uk-UA" dirty="0" err="1" smtClean="0">
                <a:solidFill>
                  <a:srgbClr val="0000FF"/>
                </a:solidFill>
              </a:rPr>
              <a:t>private</a:t>
            </a:r>
            <a:r>
              <a:rPr lang="uk-UA" dirty="0" smtClean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99CC"/>
                </a:solidFill>
              </a:rPr>
              <a:t>BackgroundWorker</a:t>
            </a:r>
            <a:r>
              <a:rPr lang="uk-UA" dirty="0">
                <a:solidFill>
                  <a:srgbClr val="0099CC"/>
                </a:solidFill>
              </a:rPr>
              <a:t> </a:t>
            </a:r>
            <a:r>
              <a:rPr lang="uk-UA" dirty="0" err="1"/>
              <a:t>worker</a:t>
            </a:r>
            <a:r>
              <a:rPr lang="uk-UA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>
                <a:solidFill>
                  <a:srgbClr val="006600"/>
                </a:solidFill>
              </a:rPr>
              <a:t>// </a:t>
            </a:r>
            <a:r>
              <a:rPr lang="uk-UA" dirty="0">
                <a:solidFill>
                  <a:srgbClr val="006600"/>
                </a:solidFill>
              </a:rPr>
              <a:t>шаблон асинхронної взаємодії з потоком UI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6600"/>
                </a:solidFill>
              </a:rPr>
              <a:t>                  // події, що впливають на відображення: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event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99CC"/>
                </a:solidFill>
              </a:rPr>
              <a:t>SortingExchangeEventHandler</a:t>
            </a:r>
            <a:r>
              <a:rPr lang="uk-UA" dirty="0">
                <a:solidFill>
                  <a:srgbClr val="0099CC"/>
                </a:solidFill>
              </a:rPr>
              <a:t> </a:t>
            </a:r>
            <a:r>
              <a:rPr lang="uk-UA" dirty="0" err="1"/>
              <a:t>SortingExchange</a:t>
            </a:r>
            <a:r>
              <a:rPr lang="uk-UA" dirty="0"/>
              <a:t>;   </a:t>
            </a:r>
            <a:r>
              <a:rPr lang="uk-UA" dirty="0">
                <a:solidFill>
                  <a:srgbClr val="006600"/>
                </a:solidFill>
              </a:rPr>
              <a:t>// обмін значень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event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99CC"/>
                </a:solidFill>
              </a:rPr>
              <a:t>SortingCompleteEventHandler</a:t>
            </a:r>
            <a:r>
              <a:rPr lang="uk-UA" dirty="0">
                <a:solidFill>
                  <a:srgbClr val="0099CC"/>
                </a:solidFill>
              </a:rPr>
              <a:t> </a:t>
            </a:r>
            <a:r>
              <a:rPr lang="uk-UA" dirty="0" err="1"/>
              <a:t>SortingComplete</a:t>
            </a:r>
            <a:r>
              <a:rPr lang="uk-UA" dirty="0"/>
              <a:t>;   </a:t>
            </a:r>
            <a:r>
              <a:rPr lang="uk-UA" dirty="0">
                <a:solidFill>
                  <a:srgbClr val="006600"/>
                </a:solidFill>
              </a:rPr>
              <a:t>// завершення </a:t>
            </a:r>
            <a:r>
              <a:rPr lang="uk-UA" dirty="0" smtClean="0">
                <a:solidFill>
                  <a:srgbClr val="006600"/>
                </a:solidFill>
              </a:rPr>
              <a:t>потоку</a:t>
            </a:r>
            <a:endParaRPr lang="uk-UA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/>
          <a:lstStyle/>
          <a:p>
            <a:r>
              <a:rPr lang="uk-UA" altLang="uk-UA" sz="3200" smtClean="0"/>
              <a:t>Конструктор </a:t>
            </a:r>
            <a:r>
              <a:rPr lang="en-US" altLang="uk-UA" sz="3200" smtClean="0"/>
              <a:t>BackgroundSorter</a:t>
            </a:r>
            <a:endParaRPr lang="uk-UA" altLang="uk-UA" sz="3200" smtClean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29237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950" dirty="0"/>
              <a:t> </a:t>
            </a:r>
            <a:r>
              <a:rPr lang="en-US" sz="1950" dirty="0">
                <a:solidFill>
                  <a:srgbClr val="0000FF"/>
                </a:solidFill>
              </a:rPr>
              <a:t>public</a:t>
            </a:r>
            <a:r>
              <a:rPr lang="en-US" sz="1950" dirty="0"/>
              <a:t> </a:t>
            </a:r>
            <a:r>
              <a:rPr lang="en-US" sz="1950" dirty="0" err="1"/>
              <a:t>BackgroundSorter</a:t>
            </a:r>
            <a:r>
              <a:rPr lang="en-US" sz="1950" dirty="0"/>
              <a:t>(</a:t>
            </a:r>
            <a:r>
              <a:rPr lang="en-US" sz="1950" dirty="0" err="1">
                <a:solidFill>
                  <a:srgbClr val="0000FF"/>
                </a:solidFill>
              </a:rPr>
              <a:t>int</a:t>
            </a:r>
            <a:r>
              <a:rPr lang="en-US" sz="1950" dirty="0"/>
              <a:t>[] array, </a:t>
            </a:r>
            <a:r>
              <a:rPr lang="en-US" sz="1950" dirty="0" err="1">
                <a:solidFill>
                  <a:srgbClr val="0099CC"/>
                </a:solidFill>
              </a:rPr>
              <a:t>SortMethod</a:t>
            </a:r>
            <a:r>
              <a:rPr lang="en-US" sz="1950" dirty="0">
                <a:solidFill>
                  <a:srgbClr val="0099CC"/>
                </a:solidFill>
              </a:rPr>
              <a:t> </a:t>
            </a:r>
            <a:r>
              <a:rPr lang="en-US" sz="1950" dirty="0" err="1"/>
              <a:t>theMethod</a:t>
            </a:r>
            <a:r>
              <a:rPr lang="en-US" sz="1950" dirty="0"/>
              <a:t>)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950" dirty="0"/>
              <a:t> </a:t>
            </a:r>
            <a:r>
              <a:rPr lang="en-US" sz="1950" dirty="0" smtClean="0"/>
              <a:t>{    </a:t>
            </a:r>
            <a:r>
              <a:rPr lang="en-US" sz="1950" dirty="0" err="1">
                <a:solidFill>
                  <a:srgbClr val="0000FF"/>
                </a:solidFill>
              </a:rPr>
              <a:t>this</a:t>
            </a:r>
            <a:r>
              <a:rPr lang="en-US" sz="1950" dirty="0" err="1"/>
              <a:t>.arrayToSort</a:t>
            </a:r>
            <a:r>
              <a:rPr lang="en-US" sz="1950" dirty="0"/>
              <a:t> = array;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950" dirty="0"/>
              <a:t>      </a:t>
            </a:r>
            <a:r>
              <a:rPr lang="en-US" sz="1950" dirty="0" err="1">
                <a:solidFill>
                  <a:srgbClr val="0000FF"/>
                </a:solidFill>
              </a:rPr>
              <a:t>this</a:t>
            </a:r>
            <a:r>
              <a:rPr lang="en-US" sz="1950" dirty="0" err="1"/>
              <a:t>.sortMethod</a:t>
            </a:r>
            <a:r>
              <a:rPr lang="en-US" sz="1950" dirty="0"/>
              <a:t> = </a:t>
            </a:r>
            <a:r>
              <a:rPr lang="en-US" sz="1950" dirty="0" err="1"/>
              <a:t>theMethod</a:t>
            </a:r>
            <a:r>
              <a:rPr lang="en-US" sz="1950" dirty="0"/>
              <a:t>;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950" dirty="0"/>
              <a:t>      worker = </a:t>
            </a:r>
            <a:r>
              <a:rPr lang="en-US" sz="1950" dirty="0">
                <a:solidFill>
                  <a:srgbClr val="0000FF"/>
                </a:solidFill>
              </a:rPr>
              <a:t>new</a:t>
            </a:r>
            <a:r>
              <a:rPr lang="en-US" sz="1950" dirty="0"/>
              <a:t> </a:t>
            </a:r>
            <a:r>
              <a:rPr lang="en-US" sz="1950" dirty="0" err="1"/>
              <a:t>BackgroundWorker</a:t>
            </a:r>
            <a:r>
              <a:rPr lang="en-US" sz="1950" dirty="0"/>
              <a:t>();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1950" dirty="0">
                <a:solidFill>
                  <a:srgbClr val="006600"/>
                </a:solidFill>
              </a:rPr>
              <a:t>      // </a:t>
            </a:r>
            <a:r>
              <a:rPr lang="en-US" sz="1950" dirty="0">
                <a:solidFill>
                  <a:srgbClr val="006600"/>
                </a:solidFill>
              </a:rPr>
              <a:t>worker</a:t>
            </a:r>
            <a:r>
              <a:rPr lang="uk-UA" sz="1950" dirty="0">
                <a:solidFill>
                  <a:srgbClr val="006600"/>
                </a:solidFill>
              </a:rPr>
              <a:t> повідомлятиме про хід </a:t>
            </a:r>
            <a:r>
              <a:rPr lang="uk-UA" sz="1950" dirty="0" smtClean="0">
                <a:solidFill>
                  <a:srgbClr val="006600"/>
                </a:solidFill>
              </a:rPr>
              <a:t>впорядкування</a:t>
            </a:r>
            <a:br>
              <a:rPr lang="uk-UA" sz="1950" dirty="0" smtClean="0">
                <a:solidFill>
                  <a:srgbClr val="006600"/>
                </a:solidFill>
              </a:rPr>
            </a:br>
            <a:r>
              <a:rPr lang="en-US" sz="1950" dirty="0" smtClean="0"/>
              <a:t>      </a:t>
            </a:r>
            <a:r>
              <a:rPr lang="en-US" sz="1950" dirty="0" err="1"/>
              <a:t>worker.WorkerReportsProgress</a:t>
            </a:r>
            <a:r>
              <a:rPr lang="en-US" sz="1950" dirty="0"/>
              <a:t> = </a:t>
            </a:r>
            <a:r>
              <a:rPr lang="en-US" sz="1950" dirty="0">
                <a:solidFill>
                  <a:srgbClr val="0000FF"/>
                </a:solidFill>
              </a:rPr>
              <a:t>true</a:t>
            </a:r>
            <a:r>
              <a:rPr lang="en-US" sz="1950" dirty="0"/>
              <a:t>;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1950" dirty="0">
                <a:solidFill>
                  <a:srgbClr val="006600"/>
                </a:solidFill>
              </a:rPr>
              <a:t>      // і дозволятиме дострокове завершення </a:t>
            </a:r>
            <a:r>
              <a:rPr lang="uk-UA" sz="1950" dirty="0" smtClean="0">
                <a:solidFill>
                  <a:srgbClr val="006600"/>
                </a:solidFill>
              </a:rPr>
              <a:t>потоку</a:t>
            </a:r>
            <a:br>
              <a:rPr lang="uk-UA" sz="1950" dirty="0" smtClean="0">
                <a:solidFill>
                  <a:srgbClr val="006600"/>
                </a:solidFill>
              </a:rPr>
            </a:br>
            <a:r>
              <a:rPr lang="en-US" sz="1950" dirty="0" smtClean="0"/>
              <a:t>      </a:t>
            </a:r>
            <a:r>
              <a:rPr lang="en-US" sz="1950" dirty="0" err="1"/>
              <a:t>worker.WorkerSupportsCancellation</a:t>
            </a:r>
            <a:r>
              <a:rPr lang="en-US" sz="1950" dirty="0"/>
              <a:t> = </a:t>
            </a:r>
            <a:r>
              <a:rPr lang="en-US" sz="1950" dirty="0">
                <a:solidFill>
                  <a:srgbClr val="0000FF"/>
                </a:solidFill>
              </a:rPr>
              <a:t>true</a:t>
            </a:r>
            <a:r>
              <a:rPr lang="en-US" sz="1950" dirty="0"/>
              <a:t>;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1950" dirty="0">
                <a:solidFill>
                  <a:srgbClr val="006600"/>
                </a:solidFill>
              </a:rPr>
              <a:t>      // для налаштування взаємодії потрібно задати три методи</a:t>
            </a:r>
            <a:r>
              <a:rPr lang="uk-UA" sz="1950" dirty="0" smtClean="0">
                <a:solidFill>
                  <a:srgbClr val="006600"/>
                </a:solidFill>
              </a:rPr>
              <a:t>:</a:t>
            </a:r>
            <a:br>
              <a:rPr lang="uk-UA" sz="1950" dirty="0" smtClean="0">
                <a:solidFill>
                  <a:srgbClr val="006600"/>
                </a:solidFill>
              </a:rPr>
            </a:br>
            <a:r>
              <a:rPr lang="uk-UA" sz="1950" dirty="0" smtClean="0">
                <a:solidFill>
                  <a:srgbClr val="006600"/>
                </a:solidFill>
              </a:rPr>
              <a:t>      </a:t>
            </a:r>
            <a:r>
              <a:rPr lang="uk-UA" sz="1950" dirty="0">
                <a:solidFill>
                  <a:srgbClr val="006600"/>
                </a:solidFill>
              </a:rPr>
              <a:t>// - основну довготривалу </a:t>
            </a:r>
            <a:r>
              <a:rPr lang="uk-UA" sz="1950" dirty="0" smtClean="0">
                <a:solidFill>
                  <a:srgbClr val="006600"/>
                </a:solidFill>
              </a:rPr>
              <a:t>роботу</a:t>
            </a:r>
            <a:br>
              <a:rPr lang="uk-UA" sz="1950" dirty="0" smtClean="0">
                <a:solidFill>
                  <a:srgbClr val="006600"/>
                </a:solidFill>
              </a:rPr>
            </a:br>
            <a:r>
              <a:rPr lang="en-US" sz="1950" dirty="0" smtClean="0"/>
              <a:t>      </a:t>
            </a:r>
            <a:r>
              <a:rPr lang="en-US" sz="1950" dirty="0" err="1"/>
              <a:t>worker.DoWork</a:t>
            </a:r>
            <a:r>
              <a:rPr lang="en-US" sz="1950" dirty="0"/>
              <a:t> += </a:t>
            </a:r>
            <a:r>
              <a:rPr lang="en-US" sz="1950" dirty="0" err="1"/>
              <a:t>worker_DoWork</a:t>
            </a:r>
            <a:r>
              <a:rPr lang="en-US" sz="1950" dirty="0"/>
              <a:t>;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1950" dirty="0">
                <a:solidFill>
                  <a:srgbClr val="006600"/>
                </a:solidFill>
              </a:rPr>
              <a:t>      // - дії після завершення основної </a:t>
            </a:r>
            <a:r>
              <a:rPr lang="uk-UA" sz="1950" dirty="0" smtClean="0">
                <a:solidFill>
                  <a:srgbClr val="006600"/>
                </a:solidFill>
              </a:rPr>
              <a:t>роботи</a:t>
            </a:r>
            <a:br>
              <a:rPr lang="uk-UA" sz="1950" dirty="0" smtClean="0">
                <a:solidFill>
                  <a:srgbClr val="006600"/>
                </a:solidFill>
              </a:rPr>
            </a:br>
            <a:r>
              <a:rPr lang="en-US" sz="1950" dirty="0" smtClean="0"/>
              <a:t>      </a:t>
            </a:r>
            <a:r>
              <a:rPr lang="en-US" sz="1950" dirty="0" err="1"/>
              <a:t>worker.RunWorkerCompleted</a:t>
            </a:r>
            <a:r>
              <a:rPr lang="en-US" sz="1950" dirty="0"/>
              <a:t> += </a:t>
            </a:r>
            <a:r>
              <a:rPr lang="en-US" sz="1950" dirty="0" err="1"/>
              <a:t>worker_RunWorkerCompleted</a:t>
            </a:r>
            <a:r>
              <a:rPr lang="en-US" sz="1950" dirty="0"/>
              <a:t>;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1950" dirty="0"/>
              <a:t>      </a:t>
            </a:r>
            <a:r>
              <a:rPr lang="uk-UA" sz="1950" dirty="0">
                <a:solidFill>
                  <a:srgbClr val="006600"/>
                </a:solidFill>
              </a:rPr>
              <a:t>// - метод інформування про хід виконання основної </a:t>
            </a:r>
            <a:r>
              <a:rPr lang="uk-UA" sz="1950" dirty="0" smtClean="0">
                <a:solidFill>
                  <a:srgbClr val="006600"/>
                </a:solidFill>
              </a:rPr>
              <a:t>роботи</a:t>
            </a:r>
            <a:br>
              <a:rPr lang="uk-UA" sz="1950" dirty="0" smtClean="0">
                <a:solidFill>
                  <a:srgbClr val="006600"/>
                </a:solidFill>
              </a:rPr>
            </a:br>
            <a:r>
              <a:rPr lang="en-US" sz="1950" dirty="0" smtClean="0"/>
              <a:t>      </a:t>
            </a:r>
            <a:r>
              <a:rPr lang="en-US" sz="1950" dirty="0" err="1"/>
              <a:t>worker.ProgressChanged</a:t>
            </a:r>
            <a:r>
              <a:rPr lang="en-US" sz="1950" dirty="0"/>
              <a:t> += </a:t>
            </a:r>
            <a:r>
              <a:rPr lang="en-US" sz="1950" dirty="0" err="1"/>
              <a:t>worker_ProgressChanged</a:t>
            </a:r>
            <a:r>
              <a:rPr lang="en-US" sz="1950" dirty="0"/>
              <a:t>;</a:t>
            </a:r>
            <a:endParaRPr lang="uk-UA" sz="19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950" dirty="0" smtClean="0"/>
              <a:t>}</a:t>
            </a:r>
            <a:endParaRPr lang="uk-UA" sz="195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/>
          <a:lstStyle/>
          <a:p>
            <a:r>
              <a:rPr lang="uk-UA" altLang="uk-UA" sz="3200" smtClean="0"/>
              <a:t>Методи</a:t>
            </a:r>
            <a:r>
              <a:rPr lang="en-US" altLang="uk-UA" sz="3200" smtClean="0"/>
              <a:t> BackgroundSorter</a:t>
            </a:r>
            <a:endParaRPr lang="uk-UA" altLang="uk-UA" sz="3200" smtClean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292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public </a:t>
            </a:r>
            <a:r>
              <a:rPr lang="en-US" sz="2000" dirty="0">
                <a:solidFill>
                  <a:srgbClr val="0000FF"/>
                </a:solidFill>
              </a:rPr>
              <a:t>void </a:t>
            </a:r>
            <a:r>
              <a:rPr lang="en-US" sz="2000" dirty="0"/>
              <a:t>Execute()</a:t>
            </a:r>
            <a:endParaRPr lang="uk-UA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 </a:t>
            </a:r>
            <a:r>
              <a:rPr lang="en-US" sz="2000" dirty="0" smtClean="0"/>
              <a:t>{      </a:t>
            </a:r>
            <a:r>
              <a:rPr lang="en-US" sz="2000" dirty="0" err="1"/>
              <a:t>worker.RunWorkerAsync</a:t>
            </a:r>
            <a:r>
              <a:rPr lang="en-US" sz="2000" dirty="0"/>
              <a:t>(</a:t>
            </a:r>
            <a:r>
              <a:rPr lang="en-US" sz="2000" dirty="0" err="1"/>
              <a:t>arrayToSort</a:t>
            </a:r>
            <a:r>
              <a:rPr lang="en-US" sz="2000" dirty="0"/>
              <a:t>);</a:t>
            </a:r>
            <a:endParaRPr lang="uk-UA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 }</a:t>
            </a:r>
            <a:endParaRPr lang="uk-UA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public </a:t>
            </a:r>
            <a:r>
              <a:rPr lang="en-US" sz="2000" dirty="0">
                <a:solidFill>
                  <a:srgbClr val="0000FF"/>
                </a:solidFill>
              </a:rPr>
              <a:t>void </a:t>
            </a:r>
            <a:r>
              <a:rPr lang="en-US" sz="2000" dirty="0"/>
              <a:t>Stop()</a:t>
            </a:r>
            <a:endParaRPr lang="uk-UA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 </a:t>
            </a:r>
            <a:r>
              <a:rPr lang="en-US" sz="2000" dirty="0" smtClean="0"/>
              <a:t>{      </a:t>
            </a:r>
            <a:r>
              <a:rPr lang="en-US" sz="2000" dirty="0" err="1"/>
              <a:t>worker.CancelAsync</a:t>
            </a:r>
            <a:r>
              <a:rPr lang="en-US" sz="2000" dirty="0"/>
              <a:t>();</a:t>
            </a:r>
            <a:endParaRPr lang="uk-UA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uk-UA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000" dirty="0" err="1">
                <a:solidFill>
                  <a:srgbClr val="0000FF"/>
                </a:solidFill>
              </a:rPr>
              <a:t>private</a:t>
            </a:r>
            <a:r>
              <a:rPr lang="uk-UA" sz="2000" dirty="0">
                <a:solidFill>
                  <a:srgbClr val="0000FF"/>
                </a:solidFill>
              </a:rPr>
              <a:t> </a:t>
            </a:r>
            <a:r>
              <a:rPr lang="uk-UA" sz="2000" dirty="0" err="1">
                <a:solidFill>
                  <a:srgbClr val="0000FF"/>
                </a:solidFill>
              </a:rPr>
              <a:t>void</a:t>
            </a:r>
            <a:r>
              <a:rPr lang="uk-UA" sz="2000" dirty="0">
                <a:solidFill>
                  <a:srgbClr val="0000FF"/>
                </a:solidFill>
              </a:rPr>
              <a:t> </a:t>
            </a:r>
            <a:r>
              <a:rPr lang="uk-UA" sz="2000" dirty="0" err="1"/>
              <a:t>worker_DoWork</a:t>
            </a:r>
            <a:r>
              <a:rPr lang="uk-UA" sz="2000" dirty="0"/>
              <a:t>(</a:t>
            </a:r>
            <a:r>
              <a:rPr lang="uk-UA" sz="2000" dirty="0" err="1">
                <a:solidFill>
                  <a:srgbClr val="0000FF"/>
                </a:solidFill>
              </a:rPr>
              <a:t>object</a:t>
            </a:r>
            <a:r>
              <a:rPr lang="uk-UA" sz="2000" dirty="0"/>
              <a:t> </a:t>
            </a:r>
            <a:r>
              <a:rPr lang="uk-UA" sz="2000" dirty="0" err="1"/>
              <a:t>sender</a:t>
            </a:r>
            <a:r>
              <a:rPr lang="uk-UA" sz="2000" dirty="0"/>
              <a:t>, </a:t>
            </a:r>
            <a:r>
              <a:rPr lang="uk-UA" sz="2000" dirty="0" err="1">
                <a:solidFill>
                  <a:srgbClr val="0099CC"/>
                </a:solidFill>
              </a:rPr>
              <a:t>DoWorkEventArgs</a:t>
            </a:r>
            <a:r>
              <a:rPr lang="uk-UA" sz="2000" dirty="0">
                <a:solidFill>
                  <a:srgbClr val="0099CC"/>
                </a:solidFill>
              </a:rPr>
              <a:t> </a:t>
            </a:r>
            <a:r>
              <a:rPr lang="uk-UA" sz="2000" dirty="0"/>
              <a:t>e)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000" dirty="0"/>
              <a:t>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000" dirty="0">
                <a:solidFill>
                  <a:srgbClr val="0000FF"/>
                </a:solidFill>
              </a:rPr>
              <a:t>      </a:t>
            </a:r>
            <a:r>
              <a:rPr lang="uk-UA" sz="2000" dirty="0" err="1">
                <a:solidFill>
                  <a:srgbClr val="0000FF"/>
                </a:solidFill>
              </a:rPr>
              <a:t>if</a:t>
            </a:r>
            <a:r>
              <a:rPr lang="uk-UA" sz="2000" dirty="0">
                <a:solidFill>
                  <a:srgbClr val="0000FF"/>
                </a:solidFill>
              </a:rPr>
              <a:t> </a:t>
            </a:r>
            <a:r>
              <a:rPr lang="uk-UA" sz="2000" dirty="0"/>
              <a:t>(</a:t>
            </a:r>
            <a:r>
              <a:rPr lang="uk-UA" sz="2000" dirty="0" err="1"/>
              <a:t>sortMethod</a:t>
            </a:r>
            <a:r>
              <a:rPr lang="uk-UA" sz="2000" dirty="0"/>
              <a:t> != </a:t>
            </a:r>
            <a:r>
              <a:rPr lang="uk-UA" sz="2000" dirty="0" err="1">
                <a:solidFill>
                  <a:srgbClr val="0000FF"/>
                </a:solidFill>
              </a:rPr>
              <a:t>null</a:t>
            </a:r>
            <a:r>
              <a:rPr lang="uk-UA" sz="2000" dirty="0">
                <a:solidFill>
                  <a:srgbClr val="0000FF"/>
                </a:solidFill>
              </a:rPr>
              <a:t> </a:t>
            </a:r>
            <a:r>
              <a:rPr lang="uk-UA" sz="2000" dirty="0"/>
              <a:t>&amp;&amp; </a:t>
            </a:r>
            <a:r>
              <a:rPr lang="uk-UA" sz="2000" dirty="0" err="1"/>
              <a:t>arrayToSort</a:t>
            </a:r>
            <a:r>
              <a:rPr lang="uk-UA" sz="2000" dirty="0"/>
              <a:t> != </a:t>
            </a:r>
            <a:r>
              <a:rPr lang="uk-UA" sz="2000" dirty="0" err="1">
                <a:solidFill>
                  <a:srgbClr val="0000FF"/>
                </a:solidFill>
              </a:rPr>
              <a:t>null</a:t>
            </a:r>
            <a:r>
              <a:rPr lang="uk-UA" sz="20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000" dirty="0"/>
              <a:t>      </a:t>
            </a:r>
            <a:r>
              <a:rPr lang="uk-UA" sz="2000" dirty="0" smtClean="0"/>
              <a:t>{     </a:t>
            </a:r>
            <a:r>
              <a:rPr lang="uk-UA" sz="2000" dirty="0" err="1"/>
              <a:t>sortMethod</a:t>
            </a:r>
            <a:r>
              <a:rPr lang="uk-UA" sz="2000" dirty="0"/>
              <a:t>((</a:t>
            </a:r>
            <a:r>
              <a:rPr lang="uk-UA" sz="2000" dirty="0" err="1">
                <a:solidFill>
                  <a:srgbClr val="0000FF"/>
                </a:solidFill>
              </a:rPr>
              <a:t>int</a:t>
            </a:r>
            <a:r>
              <a:rPr lang="uk-UA" sz="2000" dirty="0"/>
              <a:t>[])</a:t>
            </a:r>
            <a:r>
              <a:rPr lang="uk-UA" sz="2000" dirty="0" err="1"/>
              <a:t>e.Argument</a:t>
            </a:r>
            <a:r>
              <a:rPr lang="uk-UA" sz="2000" dirty="0"/>
              <a:t>, </a:t>
            </a:r>
            <a:r>
              <a:rPr lang="uk-UA" sz="2000" dirty="0" err="1"/>
              <a:t>sender</a:t>
            </a:r>
            <a:r>
              <a:rPr lang="uk-UA" sz="2000" dirty="0"/>
              <a:t> </a:t>
            </a:r>
            <a:r>
              <a:rPr lang="uk-UA" sz="2000" dirty="0" err="1">
                <a:solidFill>
                  <a:srgbClr val="0000FF"/>
                </a:solidFill>
              </a:rPr>
              <a:t>as</a:t>
            </a:r>
            <a:r>
              <a:rPr lang="uk-UA" sz="2000" dirty="0">
                <a:solidFill>
                  <a:srgbClr val="0000FF"/>
                </a:solidFill>
              </a:rPr>
              <a:t> </a:t>
            </a:r>
            <a:r>
              <a:rPr lang="uk-UA" sz="2000" dirty="0" err="1">
                <a:solidFill>
                  <a:srgbClr val="0099CC"/>
                </a:solidFill>
              </a:rPr>
              <a:t>BackgroundWorker</a:t>
            </a:r>
            <a:r>
              <a:rPr lang="uk-UA" sz="2000" dirty="0"/>
              <a:t>, e);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000" dirty="0"/>
              <a:t>  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000" dirty="0">
                <a:solidFill>
                  <a:srgbClr val="0000FF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e</a:t>
            </a:r>
            <a:r>
              <a:rPr lang="uk-UA" sz="2000" dirty="0" err="1" smtClean="0">
                <a:solidFill>
                  <a:srgbClr val="0000FF"/>
                </a:solidFill>
              </a:rPr>
              <a:t>lse</a:t>
            </a:r>
            <a:endParaRPr lang="uk-UA" sz="2000" dirty="0">
              <a:solidFill>
                <a:srgbClr val="0000FF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000" dirty="0"/>
              <a:t>         </a:t>
            </a:r>
            <a:r>
              <a:rPr lang="uk-UA" sz="2000" dirty="0" err="1">
                <a:solidFill>
                  <a:srgbClr val="0000FF"/>
                </a:solidFill>
              </a:rPr>
              <a:t>throw</a:t>
            </a:r>
            <a:r>
              <a:rPr lang="uk-UA" sz="2000" dirty="0">
                <a:solidFill>
                  <a:srgbClr val="0000FF"/>
                </a:solidFill>
              </a:rPr>
              <a:t> </a:t>
            </a:r>
            <a:r>
              <a:rPr lang="uk-UA" sz="2000" dirty="0" err="1" smtClean="0">
                <a:solidFill>
                  <a:srgbClr val="0000FF"/>
                </a:solidFill>
              </a:rPr>
              <a:t>new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uk-UA" sz="2000" dirty="0" smtClean="0">
                <a:solidFill>
                  <a:srgbClr val="0000FF"/>
                </a:solidFill>
              </a:rPr>
              <a:t> </a:t>
            </a:r>
            <a:r>
              <a:rPr lang="uk-UA" sz="2000" dirty="0" err="1"/>
              <a:t>NullReferenceException</a:t>
            </a:r>
            <a:r>
              <a:rPr lang="uk-UA" sz="2000" dirty="0" smtClean="0"/>
              <a:t>(</a:t>
            </a:r>
            <a:br>
              <a:rPr lang="uk-UA" sz="2000" dirty="0" smtClean="0"/>
            </a:br>
            <a:r>
              <a:rPr lang="uk-UA" sz="2000" dirty="0" smtClean="0"/>
              <a:t>                      </a:t>
            </a:r>
            <a:r>
              <a:rPr lang="uk-UA" sz="2000" dirty="0" smtClean="0">
                <a:solidFill>
                  <a:srgbClr val="A50021"/>
                </a:solidFill>
              </a:rPr>
              <a:t>"</a:t>
            </a:r>
            <a:r>
              <a:rPr lang="uk-UA" sz="2000" dirty="0" err="1">
                <a:solidFill>
                  <a:srgbClr val="A50021"/>
                </a:solidFill>
              </a:rPr>
              <a:t>Trying</a:t>
            </a:r>
            <a:r>
              <a:rPr lang="uk-UA" sz="2000" dirty="0">
                <a:solidFill>
                  <a:srgbClr val="A50021"/>
                </a:solidFill>
              </a:rPr>
              <a:t> </a:t>
            </a:r>
            <a:r>
              <a:rPr lang="uk-UA" sz="2000" dirty="0" err="1">
                <a:solidFill>
                  <a:srgbClr val="A50021"/>
                </a:solidFill>
              </a:rPr>
              <a:t>to</a:t>
            </a:r>
            <a:r>
              <a:rPr lang="uk-UA" sz="2000" dirty="0">
                <a:solidFill>
                  <a:srgbClr val="A50021"/>
                </a:solidFill>
              </a:rPr>
              <a:t> </a:t>
            </a:r>
            <a:r>
              <a:rPr lang="uk-UA" sz="2000" dirty="0" err="1">
                <a:solidFill>
                  <a:srgbClr val="A50021"/>
                </a:solidFill>
              </a:rPr>
              <a:t>use</a:t>
            </a:r>
            <a:r>
              <a:rPr lang="uk-UA" sz="2000" dirty="0">
                <a:solidFill>
                  <a:srgbClr val="A50021"/>
                </a:solidFill>
              </a:rPr>
              <a:t> </a:t>
            </a:r>
            <a:r>
              <a:rPr lang="uk-UA" sz="2000" dirty="0" err="1">
                <a:solidFill>
                  <a:srgbClr val="A50021"/>
                </a:solidFill>
              </a:rPr>
              <a:t>null</a:t>
            </a:r>
            <a:r>
              <a:rPr lang="uk-UA" sz="2000" dirty="0">
                <a:solidFill>
                  <a:srgbClr val="A50021"/>
                </a:solidFill>
              </a:rPr>
              <a:t> </a:t>
            </a:r>
            <a:r>
              <a:rPr lang="uk-UA" sz="2000" dirty="0" err="1">
                <a:solidFill>
                  <a:srgbClr val="A50021"/>
                </a:solidFill>
              </a:rPr>
              <a:t>array</a:t>
            </a:r>
            <a:r>
              <a:rPr lang="uk-UA" sz="2000" dirty="0">
                <a:solidFill>
                  <a:srgbClr val="A50021"/>
                </a:solidFill>
              </a:rPr>
              <a:t> </a:t>
            </a:r>
            <a:r>
              <a:rPr lang="uk-UA" sz="2000" dirty="0" err="1">
                <a:solidFill>
                  <a:srgbClr val="A50021"/>
                </a:solidFill>
              </a:rPr>
              <a:t>or</a:t>
            </a:r>
            <a:r>
              <a:rPr lang="uk-UA" sz="2000" dirty="0">
                <a:solidFill>
                  <a:srgbClr val="A50021"/>
                </a:solidFill>
              </a:rPr>
              <a:t> </a:t>
            </a:r>
            <a:r>
              <a:rPr lang="uk-UA" sz="2000" dirty="0" err="1">
                <a:solidFill>
                  <a:srgbClr val="A50021"/>
                </a:solidFill>
              </a:rPr>
              <a:t>null</a:t>
            </a:r>
            <a:r>
              <a:rPr lang="uk-UA" sz="2000" dirty="0">
                <a:solidFill>
                  <a:srgbClr val="A50021"/>
                </a:solidFill>
              </a:rPr>
              <a:t> </a:t>
            </a:r>
            <a:r>
              <a:rPr lang="uk-UA" sz="2000" dirty="0" err="1">
                <a:solidFill>
                  <a:srgbClr val="A50021"/>
                </a:solidFill>
              </a:rPr>
              <a:t>sorting</a:t>
            </a:r>
            <a:r>
              <a:rPr lang="uk-UA" sz="2000" dirty="0">
                <a:solidFill>
                  <a:srgbClr val="A50021"/>
                </a:solidFill>
              </a:rPr>
              <a:t> </a:t>
            </a:r>
            <a:r>
              <a:rPr lang="uk-UA" sz="2000" dirty="0" err="1">
                <a:solidFill>
                  <a:srgbClr val="A50021"/>
                </a:solidFill>
              </a:rPr>
              <a:t>method</a:t>
            </a:r>
            <a:r>
              <a:rPr lang="uk-UA" sz="2000" dirty="0">
                <a:solidFill>
                  <a:srgbClr val="A50021"/>
                </a:solidFill>
              </a:rPr>
              <a:t>"</a:t>
            </a:r>
            <a:r>
              <a:rPr lang="uk-UA" sz="2000" dirty="0"/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000" dirty="0"/>
              <a:t>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uk-UA" sz="195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7821612" cy="641350"/>
          </a:xfrm>
        </p:spPr>
        <p:txBody>
          <a:bodyPr/>
          <a:lstStyle/>
          <a:p>
            <a:r>
              <a:rPr lang="uk-UA" altLang="uk-UA" sz="3200" smtClean="0"/>
              <a:t>Проектування події </a:t>
            </a:r>
            <a:r>
              <a:rPr lang="uk-UA" altLang="uk-UA" sz="3200" i="1" smtClean="0"/>
              <a:t>SortingExchange</a:t>
            </a:r>
            <a:endParaRPr lang="uk-UA" altLang="uk-UA" sz="3200" smtClean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class</a:t>
            </a:r>
            <a:r>
              <a:rPr lang="uk-UA" dirty="0"/>
              <a:t> </a:t>
            </a:r>
            <a:r>
              <a:rPr lang="uk-UA" dirty="0" err="1">
                <a:solidFill>
                  <a:srgbClr val="0099CC"/>
                </a:solidFill>
              </a:rPr>
              <a:t>SortingExchangeEventArgs</a:t>
            </a:r>
            <a:r>
              <a:rPr lang="uk-UA" dirty="0">
                <a:solidFill>
                  <a:srgbClr val="0099CC"/>
                </a:solidFill>
              </a:rPr>
              <a:t> </a:t>
            </a:r>
            <a:r>
              <a:rPr lang="uk-UA" dirty="0"/>
              <a:t>: </a:t>
            </a:r>
            <a:r>
              <a:rPr lang="uk-UA" dirty="0" err="1">
                <a:solidFill>
                  <a:srgbClr val="0099CC"/>
                </a:solidFill>
              </a:rPr>
              <a:t>EventArgs</a:t>
            </a:r>
            <a:endParaRPr lang="uk-UA" dirty="0">
              <a:solidFill>
                <a:srgbClr val="0099CC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FirstIndex</a:t>
            </a:r>
            <a:r>
              <a:rPr lang="uk-UA" dirty="0"/>
              <a:t> { </a:t>
            </a:r>
            <a:r>
              <a:rPr lang="uk-UA" dirty="0" err="1"/>
              <a:t>get</a:t>
            </a:r>
            <a:r>
              <a:rPr lang="uk-UA" dirty="0"/>
              <a:t>; </a:t>
            </a:r>
            <a:r>
              <a:rPr lang="uk-UA" dirty="0" err="1"/>
              <a:t>set</a:t>
            </a:r>
            <a:r>
              <a:rPr lang="uk-UA" dirty="0"/>
              <a:t>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00FF"/>
                </a:solidFill>
              </a:rPr>
              <a:t>   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SecondIndex</a:t>
            </a:r>
            <a:r>
              <a:rPr lang="uk-UA" dirty="0"/>
              <a:t> { </a:t>
            </a:r>
            <a:r>
              <a:rPr lang="uk-UA" dirty="0" err="1"/>
              <a:t>get</a:t>
            </a:r>
            <a:r>
              <a:rPr lang="uk-UA" dirty="0"/>
              <a:t>; </a:t>
            </a:r>
            <a:r>
              <a:rPr lang="uk-UA" dirty="0" err="1"/>
              <a:t>set</a:t>
            </a:r>
            <a:r>
              <a:rPr lang="uk-UA" dirty="0"/>
              <a:t>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SortingExchangeEventArgs</a:t>
            </a:r>
            <a:r>
              <a:rPr lang="uk-UA" dirty="0"/>
              <a:t>(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 i,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/>
              <a:t>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</a:t>
            </a:r>
            <a:r>
              <a:rPr lang="uk-UA" dirty="0" err="1"/>
              <a:t>FirstIndex</a:t>
            </a:r>
            <a:r>
              <a:rPr lang="uk-UA" dirty="0"/>
              <a:t> = i;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</a:t>
            </a:r>
            <a:r>
              <a:rPr lang="uk-UA" dirty="0" err="1"/>
              <a:t>SecondIndex</a:t>
            </a:r>
            <a:r>
              <a:rPr lang="uk-UA" dirty="0"/>
              <a:t> = j;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smtClean="0"/>
              <a:t>}</a:t>
            </a:r>
            <a:endParaRPr lang="uk-UA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delegate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void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SortingExchangeEventHandler</a:t>
            </a:r>
            <a:r>
              <a:rPr lang="uk-UA" dirty="0" smtClean="0"/>
              <a:t>(</a:t>
            </a:r>
            <a:br>
              <a:rPr lang="uk-UA" dirty="0" smtClean="0"/>
            </a:br>
            <a:r>
              <a:rPr lang="uk-UA" dirty="0" smtClean="0"/>
              <a:t>   </a:t>
            </a:r>
            <a:r>
              <a:rPr lang="uk-UA" dirty="0" err="1" smtClean="0">
                <a:solidFill>
                  <a:srgbClr val="0099CC"/>
                </a:solidFill>
              </a:rPr>
              <a:t>Object</a:t>
            </a:r>
            <a:r>
              <a:rPr lang="uk-UA" dirty="0" smtClean="0">
                <a:solidFill>
                  <a:srgbClr val="0099CC"/>
                </a:solidFill>
              </a:rPr>
              <a:t> </a:t>
            </a:r>
            <a:r>
              <a:rPr lang="uk-UA" dirty="0" err="1"/>
              <a:t>sender</a:t>
            </a:r>
            <a:r>
              <a:rPr lang="uk-UA" dirty="0" smtClean="0"/>
              <a:t>,  </a:t>
            </a:r>
            <a:r>
              <a:rPr lang="uk-UA" dirty="0" err="1">
                <a:solidFill>
                  <a:srgbClr val="0099CC"/>
                </a:solidFill>
              </a:rPr>
              <a:t>SortingExchangeEventArgs</a:t>
            </a:r>
            <a:r>
              <a:rPr lang="uk-UA" dirty="0">
                <a:solidFill>
                  <a:srgbClr val="0099CC"/>
                </a:solidFill>
              </a:rPr>
              <a:t> </a:t>
            </a:r>
            <a:r>
              <a:rPr lang="uk-UA" dirty="0"/>
              <a:t>e</a:t>
            </a:r>
            <a:r>
              <a:rPr lang="uk-UA" dirty="0" smtClean="0"/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7543800" cy="863600"/>
          </a:xfrm>
        </p:spPr>
        <p:txBody>
          <a:bodyPr/>
          <a:lstStyle/>
          <a:p>
            <a:r>
              <a:rPr lang="uk-UA" altLang="uk-UA" sz="3200" smtClean="0"/>
              <a:t>Диспетчер і виклик події </a:t>
            </a:r>
            <a:r>
              <a:rPr lang="uk-UA" altLang="uk-UA" sz="3200" i="1" smtClean="0"/>
              <a:t>SortingExchange</a:t>
            </a:r>
            <a:endParaRPr lang="uk-UA" altLang="uk-UA" sz="3200" smtClean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err="1">
                <a:solidFill>
                  <a:srgbClr val="0000FF"/>
                </a:solidFill>
              </a:rPr>
              <a:t>private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void</a:t>
            </a:r>
            <a:r>
              <a:rPr lang="uk-UA" dirty="0"/>
              <a:t> </a:t>
            </a:r>
            <a:r>
              <a:rPr lang="uk-UA" dirty="0" err="1"/>
              <a:t>OnSortingExchange</a:t>
            </a:r>
            <a:r>
              <a:rPr lang="uk-UA" dirty="0"/>
              <a:t>(</a:t>
            </a:r>
            <a:r>
              <a:rPr lang="uk-UA" dirty="0" err="1"/>
              <a:t>int</a:t>
            </a:r>
            <a:r>
              <a:rPr lang="uk-UA" dirty="0"/>
              <a:t> i, </a:t>
            </a:r>
            <a:r>
              <a:rPr lang="uk-UA" dirty="0" err="1"/>
              <a:t>int</a:t>
            </a:r>
            <a:r>
              <a:rPr lang="uk-UA" dirty="0"/>
              <a:t> 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00FF"/>
                </a:solidFill>
              </a:rPr>
              <a:t>      </a:t>
            </a:r>
            <a:r>
              <a:rPr lang="uk-UA" dirty="0" err="1">
                <a:solidFill>
                  <a:srgbClr val="0000FF"/>
                </a:solidFill>
              </a:rPr>
              <a:t>if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/>
              <a:t>(</a:t>
            </a:r>
            <a:r>
              <a:rPr lang="uk-UA" dirty="0" err="1"/>
              <a:t>SortingExchange</a:t>
            </a:r>
            <a:r>
              <a:rPr lang="uk-UA" dirty="0"/>
              <a:t> != </a:t>
            </a:r>
            <a:r>
              <a:rPr lang="uk-UA" dirty="0" err="1">
                <a:solidFill>
                  <a:srgbClr val="0000FF"/>
                </a:solidFill>
              </a:rPr>
              <a:t>null</a:t>
            </a:r>
            <a:r>
              <a:rPr lang="uk-UA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 </a:t>
            </a:r>
            <a:r>
              <a:rPr lang="uk-UA" dirty="0" err="1"/>
              <a:t>SortingExchange</a:t>
            </a:r>
            <a:r>
              <a:rPr lang="uk-UA" dirty="0"/>
              <a:t>(</a:t>
            </a:r>
            <a:r>
              <a:rPr lang="uk-UA" dirty="0" err="1">
                <a:solidFill>
                  <a:srgbClr val="0000FF"/>
                </a:solidFill>
              </a:rPr>
              <a:t>this</a:t>
            </a:r>
            <a:r>
              <a:rPr lang="uk-UA" dirty="0"/>
              <a:t>, </a:t>
            </a:r>
            <a:r>
              <a:rPr lang="uk-UA" dirty="0" err="1">
                <a:solidFill>
                  <a:srgbClr val="0000FF"/>
                </a:solidFill>
              </a:rPr>
              <a:t>new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SortingExchangeEventArgs</a:t>
            </a:r>
            <a:r>
              <a:rPr lang="uk-UA" dirty="0"/>
              <a:t>(</a:t>
            </a:r>
            <a:r>
              <a:rPr lang="uk-UA" dirty="0" err="1"/>
              <a:t>i,j</a:t>
            </a:r>
            <a:r>
              <a:rPr lang="uk-UA" dirty="0"/>
              <a:t>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uk-UA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err="1">
                <a:solidFill>
                  <a:srgbClr val="0000FF"/>
                </a:solidFill>
              </a:rPr>
              <a:t>private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void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worker_ProgressChanged</a:t>
            </a:r>
            <a:r>
              <a:rPr lang="uk-UA" dirty="0" smtClean="0"/>
              <a:t>(</a:t>
            </a:r>
            <a:br>
              <a:rPr lang="uk-UA" dirty="0" smtClean="0"/>
            </a:br>
            <a:r>
              <a:rPr lang="uk-UA" dirty="0" smtClean="0"/>
              <a:t>                </a:t>
            </a:r>
            <a:r>
              <a:rPr lang="uk-UA" dirty="0" err="1" smtClean="0">
                <a:solidFill>
                  <a:srgbClr val="0000FF"/>
                </a:solidFill>
              </a:rPr>
              <a:t>object</a:t>
            </a:r>
            <a:r>
              <a:rPr lang="uk-UA" dirty="0" smtClean="0">
                <a:solidFill>
                  <a:srgbClr val="0000FF"/>
                </a:solidFill>
              </a:rPr>
              <a:t> </a:t>
            </a:r>
            <a:r>
              <a:rPr lang="uk-UA" dirty="0" err="1"/>
              <a:t>sender</a:t>
            </a:r>
            <a:r>
              <a:rPr lang="uk-UA" dirty="0"/>
              <a:t>, </a:t>
            </a:r>
            <a:r>
              <a:rPr lang="uk-UA" dirty="0" err="1">
                <a:solidFill>
                  <a:srgbClr val="0099CC"/>
                </a:solidFill>
              </a:rPr>
              <a:t>ProgressChangedEventArgs</a:t>
            </a:r>
            <a:r>
              <a:rPr lang="uk-UA" dirty="0">
                <a:solidFill>
                  <a:srgbClr val="0099CC"/>
                </a:solidFill>
              </a:rPr>
              <a:t> </a:t>
            </a:r>
            <a:r>
              <a:rPr lang="uk-UA" dirty="0"/>
              <a:t>e)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smtClean="0"/>
              <a:t>{</a:t>
            </a:r>
            <a:endParaRPr lang="uk-UA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smtClean="0">
                <a:solidFill>
                  <a:srgbClr val="006600"/>
                </a:solidFill>
              </a:rPr>
              <a:t>  </a:t>
            </a:r>
            <a:r>
              <a:rPr lang="uk-UA" dirty="0">
                <a:solidFill>
                  <a:srgbClr val="006600"/>
                </a:solidFill>
              </a:rPr>
              <a:t>// номери елементів запаковані в </a:t>
            </a:r>
            <a:r>
              <a:rPr lang="uk-UA" dirty="0" err="1">
                <a:solidFill>
                  <a:srgbClr val="006600"/>
                </a:solidFill>
              </a:rPr>
              <a:t>property</a:t>
            </a:r>
            <a:r>
              <a:rPr lang="uk-UA" dirty="0">
                <a:solidFill>
                  <a:srgbClr val="006600"/>
                </a:solidFill>
              </a:rPr>
              <a:t> </a:t>
            </a:r>
            <a:r>
              <a:rPr lang="uk-UA" dirty="0" err="1">
                <a:solidFill>
                  <a:srgbClr val="006600"/>
                </a:solidFill>
              </a:rPr>
              <a:t>ProgressPercentage</a:t>
            </a:r>
            <a:endParaRPr lang="uk-UA" dirty="0">
              <a:solidFill>
                <a:srgbClr val="0066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/>
              <a:t>i = </a:t>
            </a:r>
            <a:r>
              <a:rPr lang="uk-UA" dirty="0" err="1"/>
              <a:t>e.ProgressPercentage</a:t>
            </a:r>
            <a:r>
              <a:rPr lang="uk-UA" dirty="0"/>
              <a:t> / 1000;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/>
              <a:t>j = </a:t>
            </a:r>
            <a:r>
              <a:rPr lang="uk-UA" dirty="0" err="1"/>
              <a:t>e.ProgressPercentage</a:t>
            </a:r>
            <a:r>
              <a:rPr lang="uk-UA" dirty="0"/>
              <a:t> % 1000;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</a:t>
            </a:r>
            <a:r>
              <a:rPr lang="uk-UA" dirty="0" err="1"/>
              <a:t>OnSortingExchange</a:t>
            </a:r>
            <a:r>
              <a:rPr lang="uk-UA" dirty="0"/>
              <a:t>(i, j</a:t>
            </a:r>
            <a:r>
              <a:rPr lang="uk-UA" dirty="0" smtClean="0"/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smtClean="0"/>
              <a:t>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5812"/>
          </a:xfrm>
        </p:spPr>
        <p:txBody>
          <a:bodyPr/>
          <a:lstStyle/>
          <a:p>
            <a:r>
              <a:rPr lang="uk-UA" altLang="uk-UA" sz="3600" smtClean="0"/>
              <a:t>Приклад алгоритму сортування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256212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static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 smtClean="0">
                <a:solidFill>
                  <a:srgbClr val="0000FF"/>
                </a:solidFill>
              </a:rPr>
              <a:t>void</a:t>
            </a:r>
            <a:r>
              <a:rPr lang="uk-UA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Bubble</a:t>
            </a:r>
            <a:r>
              <a:rPr lang="uk-UA" dirty="0" err="1" smtClean="0"/>
              <a:t>SortInBackground</a:t>
            </a:r>
            <a:r>
              <a:rPr lang="uk-UA" dirty="0" smtClean="0"/>
              <a:t>(</a:t>
            </a:r>
            <a:r>
              <a:rPr lang="uk-UA" dirty="0" err="1" smtClean="0">
                <a:solidFill>
                  <a:srgbClr val="0000FF"/>
                </a:solidFill>
              </a:rPr>
              <a:t>int</a:t>
            </a:r>
            <a:r>
              <a:rPr lang="uk-UA" dirty="0"/>
              <a:t>[] </a:t>
            </a:r>
            <a:r>
              <a:rPr lang="uk-UA" dirty="0" err="1"/>
              <a:t>arrayToSort</a:t>
            </a:r>
            <a:r>
              <a:rPr lang="uk-UA" dirty="0"/>
              <a:t>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  </a:t>
            </a:r>
            <a:r>
              <a:rPr lang="uk-UA" b="1" dirty="0" err="1">
                <a:solidFill>
                  <a:srgbClr val="0099CC"/>
                </a:solidFill>
              </a:rPr>
              <a:t>BackgroundWorker</a:t>
            </a:r>
            <a:r>
              <a:rPr lang="uk-UA" b="1" dirty="0">
                <a:solidFill>
                  <a:srgbClr val="0099CC"/>
                </a:solidFill>
              </a:rPr>
              <a:t> </a:t>
            </a:r>
            <a:r>
              <a:rPr lang="uk-UA" b="1" dirty="0" err="1"/>
              <a:t>worker</a:t>
            </a:r>
            <a:r>
              <a:rPr lang="uk-UA" b="1" dirty="0"/>
              <a:t>, </a:t>
            </a:r>
            <a:r>
              <a:rPr lang="uk-UA" b="1" dirty="0" err="1">
                <a:solidFill>
                  <a:srgbClr val="0099CC"/>
                </a:solidFill>
              </a:rPr>
              <a:t>DoWorkEventArgs</a:t>
            </a:r>
            <a:r>
              <a:rPr lang="uk-UA" b="1" dirty="0">
                <a:solidFill>
                  <a:srgbClr val="0099CC"/>
                </a:solidFill>
              </a:rPr>
              <a:t> </a:t>
            </a:r>
            <a:r>
              <a:rPr lang="uk-UA" b="1" dirty="0"/>
              <a:t>e</a:t>
            </a:r>
            <a:r>
              <a:rPr lang="uk-UA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smtClean="0"/>
              <a:t>{   </a:t>
            </a:r>
            <a:r>
              <a:rPr lang="uk-UA" dirty="0" err="1">
                <a:solidFill>
                  <a:srgbClr val="0000FF"/>
                </a:solidFill>
              </a:rPr>
              <a:t>for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/>
              <a:t>(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 i = 0; i &lt; </a:t>
            </a:r>
            <a:r>
              <a:rPr lang="uk-UA" dirty="0" err="1"/>
              <a:t>arrayToSort.Length</a:t>
            </a:r>
            <a:r>
              <a:rPr lang="uk-UA" dirty="0"/>
              <a:t> - 1; ++i)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</a:t>
            </a:r>
            <a:r>
              <a:rPr lang="uk-UA" dirty="0" err="1">
                <a:solidFill>
                  <a:srgbClr val="0000FF"/>
                </a:solidFill>
              </a:rPr>
              <a:t>for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/>
              <a:t>(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 j = </a:t>
            </a:r>
            <a:r>
              <a:rPr lang="uk-UA" dirty="0" err="1"/>
              <a:t>arrayToSort.Length</a:t>
            </a:r>
            <a:r>
              <a:rPr lang="uk-UA" dirty="0"/>
              <a:t> - 1; j &gt; i; --j)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</a:t>
            </a:r>
            <a:r>
              <a:rPr lang="uk-UA" dirty="0" smtClean="0"/>
              <a:t>{</a:t>
            </a:r>
            <a:r>
              <a:rPr lang="uk-UA" b="1" dirty="0" smtClean="0"/>
              <a:t>         </a:t>
            </a:r>
            <a:r>
              <a:rPr lang="uk-UA" b="1" dirty="0" smtClean="0">
                <a:solidFill>
                  <a:srgbClr val="006600"/>
                </a:solidFill>
              </a:rPr>
              <a:t>// перевірка на потребу зупинити потік</a:t>
            </a:r>
            <a:endParaRPr lang="uk-UA" dirty="0">
              <a:solidFill>
                <a:srgbClr val="0066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b="1" dirty="0">
                <a:solidFill>
                  <a:srgbClr val="0000FF"/>
                </a:solidFill>
              </a:rPr>
              <a:t>         </a:t>
            </a:r>
            <a:r>
              <a:rPr lang="uk-UA" b="1" dirty="0" err="1">
                <a:solidFill>
                  <a:srgbClr val="0000FF"/>
                </a:solidFill>
              </a:rPr>
              <a:t>if</a:t>
            </a:r>
            <a:r>
              <a:rPr lang="uk-UA" b="1" dirty="0">
                <a:solidFill>
                  <a:srgbClr val="0000FF"/>
                </a:solidFill>
              </a:rPr>
              <a:t> </a:t>
            </a:r>
            <a:r>
              <a:rPr lang="uk-UA" b="1" dirty="0"/>
              <a:t>(</a:t>
            </a:r>
            <a:r>
              <a:rPr lang="uk-UA" b="1" dirty="0" err="1" smtClean="0"/>
              <a:t>worker.CancellationPending</a:t>
            </a:r>
            <a:r>
              <a:rPr lang="uk-UA" b="1" dirty="0"/>
              <a:t>)</a:t>
            </a:r>
            <a:endParaRPr lang="uk-UA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b="1" dirty="0"/>
              <a:t>         </a:t>
            </a:r>
            <a:r>
              <a:rPr lang="uk-UA" b="1" dirty="0" smtClean="0"/>
              <a:t>{            </a:t>
            </a:r>
            <a:r>
              <a:rPr lang="uk-UA" b="1" dirty="0" err="1"/>
              <a:t>e.Cancel</a:t>
            </a:r>
            <a:r>
              <a:rPr lang="uk-UA" b="1" dirty="0"/>
              <a:t> = </a:t>
            </a:r>
            <a:r>
              <a:rPr lang="uk-UA" b="1" dirty="0" err="1">
                <a:solidFill>
                  <a:srgbClr val="0000FF"/>
                </a:solidFill>
              </a:rPr>
              <a:t>true</a:t>
            </a:r>
            <a:r>
              <a:rPr lang="uk-UA" b="1" dirty="0" smtClean="0"/>
              <a:t>;   </a:t>
            </a:r>
            <a:r>
              <a:rPr lang="uk-UA" b="1" dirty="0" err="1">
                <a:solidFill>
                  <a:srgbClr val="0000FF"/>
                </a:solidFill>
              </a:rPr>
              <a:t>return</a:t>
            </a:r>
            <a:r>
              <a:rPr lang="uk-UA" b="1" dirty="0" smtClean="0"/>
              <a:t>;         </a:t>
            </a:r>
            <a:r>
              <a:rPr lang="uk-UA" b="1" dirty="0"/>
              <a:t>}</a:t>
            </a:r>
            <a:endParaRPr lang="uk-UA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6600"/>
                </a:solidFill>
              </a:rPr>
              <a:t>         // шукаємо "неправильні" пари елементів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00FF"/>
                </a:solidFill>
              </a:rPr>
              <a:t>         </a:t>
            </a:r>
            <a:r>
              <a:rPr lang="uk-UA" dirty="0" err="1">
                <a:solidFill>
                  <a:srgbClr val="0000FF"/>
                </a:solidFill>
              </a:rPr>
              <a:t>if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/>
              <a:t>(</a:t>
            </a:r>
            <a:r>
              <a:rPr lang="uk-UA" dirty="0" err="1"/>
              <a:t>arrayToSort</a:t>
            </a:r>
            <a:r>
              <a:rPr lang="uk-UA" dirty="0"/>
              <a:t>[i] &gt; </a:t>
            </a:r>
            <a:r>
              <a:rPr lang="uk-UA" dirty="0" err="1"/>
              <a:t>arrayToSort</a:t>
            </a:r>
            <a:r>
              <a:rPr lang="uk-UA" dirty="0"/>
              <a:t>[j])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b="1" dirty="0"/>
              <a:t>            </a:t>
            </a:r>
            <a:r>
              <a:rPr lang="uk-UA" b="1" dirty="0">
                <a:solidFill>
                  <a:srgbClr val="006600"/>
                </a:solidFill>
              </a:rPr>
              <a:t>// відображення обміну в головному потоці</a:t>
            </a:r>
            <a:endParaRPr lang="uk-UA" dirty="0">
              <a:solidFill>
                <a:srgbClr val="0066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b="1" dirty="0"/>
              <a:t>            </a:t>
            </a:r>
            <a:r>
              <a:rPr lang="uk-UA" b="1" dirty="0" err="1"/>
              <a:t>worker.ReportProgress</a:t>
            </a:r>
            <a:r>
              <a:rPr lang="uk-UA" b="1" dirty="0"/>
              <a:t>(i * 1000 + j);</a:t>
            </a:r>
            <a:endParaRPr lang="uk-UA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b="1" dirty="0"/>
              <a:t>            </a:t>
            </a:r>
            <a:r>
              <a:rPr lang="uk-UA" b="1" dirty="0" err="1"/>
              <a:t>System.Threading.</a:t>
            </a:r>
            <a:r>
              <a:rPr lang="uk-UA" b="1" dirty="0" err="1">
                <a:solidFill>
                  <a:srgbClr val="0099CC"/>
                </a:solidFill>
              </a:rPr>
              <a:t>Thread</a:t>
            </a:r>
            <a:r>
              <a:rPr lang="uk-UA" b="1" dirty="0" err="1"/>
              <a:t>.Sleep</a:t>
            </a:r>
            <a:r>
              <a:rPr lang="uk-UA" b="1" dirty="0"/>
              <a:t>(</a:t>
            </a:r>
            <a:r>
              <a:rPr lang="uk-UA" b="1" dirty="0" err="1"/>
              <a:t>delay</a:t>
            </a:r>
            <a:r>
              <a:rPr lang="uk-UA" b="1" dirty="0"/>
              <a:t>);</a:t>
            </a:r>
            <a:endParaRPr lang="uk-UA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6600"/>
                </a:solidFill>
              </a:rPr>
              <a:t>            // власне обмін - "виправляємо" пару сусідів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  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/>
              <a:t>t = </a:t>
            </a:r>
            <a:r>
              <a:rPr lang="uk-UA" dirty="0" err="1"/>
              <a:t>arrayToSort</a:t>
            </a:r>
            <a:r>
              <a:rPr lang="uk-UA" dirty="0"/>
              <a:t>[i];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   </a:t>
            </a:r>
            <a:r>
              <a:rPr lang="uk-UA" dirty="0" err="1"/>
              <a:t>arrayToSort</a:t>
            </a:r>
            <a:r>
              <a:rPr lang="uk-UA" dirty="0"/>
              <a:t>[i] = </a:t>
            </a:r>
            <a:r>
              <a:rPr lang="uk-UA" dirty="0" err="1"/>
              <a:t>arrayToSort</a:t>
            </a:r>
            <a:r>
              <a:rPr lang="uk-UA" dirty="0"/>
              <a:t>[j];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   </a:t>
            </a:r>
            <a:r>
              <a:rPr lang="uk-UA" dirty="0" err="1"/>
              <a:t>arrayToSort</a:t>
            </a:r>
            <a:r>
              <a:rPr lang="uk-UA" dirty="0"/>
              <a:t>[j] = 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  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smtClean="0"/>
              <a:t>  </a:t>
            </a:r>
            <a:r>
              <a:rPr lang="uk-UA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60350"/>
            <a:ext cx="7543800" cy="868363"/>
          </a:xfrm>
        </p:spPr>
        <p:txBody>
          <a:bodyPr/>
          <a:lstStyle/>
          <a:p>
            <a:pPr eaLnBrk="1" hangingPunct="1"/>
            <a:r>
              <a:rPr lang="uk-UA" altLang="uk-UA" sz="3200" smtClean="0"/>
              <a:t>Налагодити взаємодію потоків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/>
            <a:r>
              <a:rPr lang="uk-UA" altLang="uk-UA" smtClean="0"/>
              <a:t>“Гонки”: змагання за доступ до вікна</a:t>
            </a:r>
            <a:r>
              <a:rPr lang="en-US" altLang="uk-UA" smtClean="0"/>
              <a:t> </a:t>
            </a:r>
            <a:r>
              <a:rPr lang="uk-UA" altLang="uk-UA" smtClean="0"/>
              <a:t>для перемальовування</a:t>
            </a:r>
          </a:p>
          <a:p>
            <a:pPr lvl="1" eaLnBrk="1" hangingPunct="1"/>
            <a:r>
              <a:rPr lang="uk-UA" altLang="uk-UA" smtClean="0"/>
              <a:t>захист – блокування на рівні ресурсу</a:t>
            </a:r>
          </a:p>
          <a:p>
            <a:pPr lvl="2" eaLnBrk="1" hangingPunct="1"/>
            <a:r>
              <a:rPr lang="en-US" altLang="uk-UA" noProof="1" smtClean="0">
                <a:solidFill>
                  <a:srgbClr val="0000FF"/>
                </a:solidFill>
              </a:rPr>
              <a:t>public static </a:t>
            </a:r>
            <a:r>
              <a:rPr lang="en-US" altLang="uk-UA" noProof="1" smtClean="0">
                <a:solidFill>
                  <a:srgbClr val="006699"/>
                </a:solidFill>
              </a:rPr>
              <a:t>Object</a:t>
            </a:r>
            <a:r>
              <a:rPr lang="en-US" altLang="uk-UA" noProof="1" smtClean="0"/>
              <a:t> lockObj = </a:t>
            </a:r>
            <a:r>
              <a:rPr lang="en-US" altLang="uk-UA" noProof="1" smtClean="0">
                <a:solidFill>
                  <a:srgbClr val="0000FF"/>
                </a:solidFill>
              </a:rPr>
              <a:t>new</a:t>
            </a:r>
            <a:r>
              <a:rPr lang="en-US" altLang="uk-UA" noProof="1" smtClean="0"/>
              <a:t> Object();</a:t>
            </a:r>
            <a:r>
              <a:rPr lang="uk-UA" altLang="uk-UA" smtClean="0"/>
              <a:t> </a:t>
            </a:r>
            <a:r>
              <a:rPr lang="en-US" altLang="uk-UA" smtClean="0"/>
              <a:t>  </a:t>
            </a:r>
            <a:r>
              <a:rPr lang="uk-UA" altLang="uk-UA" smtClean="0">
                <a:solidFill>
                  <a:srgbClr val="006600"/>
                </a:solidFill>
              </a:rPr>
              <a:t>// </a:t>
            </a:r>
            <a:r>
              <a:rPr lang="en-US" altLang="uk-UA" smtClean="0">
                <a:solidFill>
                  <a:srgbClr val="006600"/>
                </a:solidFill>
              </a:rPr>
              <a:t>Form</a:t>
            </a:r>
          </a:p>
          <a:p>
            <a:pPr lvl="2" eaLnBrk="1" hangingPunct="1"/>
            <a:r>
              <a:rPr lang="en-US" altLang="uk-UA" noProof="1" smtClean="0">
                <a:solidFill>
                  <a:srgbClr val="0000FF"/>
                </a:solidFill>
              </a:rPr>
              <a:t>lock</a:t>
            </a:r>
            <a:r>
              <a:rPr lang="en-US" altLang="uk-UA" noProof="1" smtClean="0"/>
              <a:t> (lockObj) {</a:t>
            </a:r>
            <a:r>
              <a:rPr lang="en-US" altLang="uk-UA" smtClean="0"/>
              <a:t>  aGraphics</a:t>
            </a:r>
            <a:r>
              <a:rPr lang="en-US" altLang="uk-UA" noProof="1" smtClean="0"/>
              <a:t>.DrawLine(</a:t>
            </a:r>
            <a:r>
              <a:rPr lang="en-US" altLang="uk-UA" smtClean="0"/>
              <a:t> … </a:t>
            </a:r>
            <a:r>
              <a:rPr lang="en-US" altLang="uk-UA" smtClean="0">
                <a:solidFill>
                  <a:srgbClr val="006600"/>
                </a:solidFill>
              </a:rPr>
              <a:t>// </a:t>
            </a:r>
            <a:r>
              <a:rPr lang="uk-UA" altLang="uk-UA" smtClean="0">
                <a:solidFill>
                  <a:srgbClr val="006600"/>
                </a:solidFill>
              </a:rPr>
              <a:t>в потоках</a:t>
            </a:r>
          </a:p>
          <a:p>
            <a:pPr lvl="2" eaLnBrk="1" hangingPunct="1"/>
            <a:r>
              <a:rPr lang="uk-UA" altLang="uk-UA" smtClean="0"/>
              <a:t>потокам потрібне посилання на </a:t>
            </a:r>
            <a:r>
              <a:rPr lang="en-US" altLang="uk-UA" smtClean="0"/>
              <a:t>lockObj</a:t>
            </a:r>
          </a:p>
          <a:p>
            <a:pPr lvl="2" eaLnBrk="1" hangingPunct="1"/>
            <a:r>
              <a:rPr lang="uk-UA" altLang="uk-UA" smtClean="0"/>
              <a:t>потокам потрібне посилання на </a:t>
            </a:r>
            <a:r>
              <a:rPr lang="en-US" altLang="uk-UA" smtClean="0"/>
              <a:t>aGraphics</a:t>
            </a:r>
          </a:p>
          <a:p>
            <a:pPr eaLnBrk="1" hangingPunct="1"/>
            <a:r>
              <a:rPr lang="uk-UA" altLang="uk-UA" smtClean="0"/>
              <a:t>Як змінити стан вікна з </a:t>
            </a:r>
            <a:r>
              <a:rPr lang="en-US" altLang="uk-UA" smtClean="0"/>
              <a:t>aBackgroundSorter</a:t>
            </a:r>
            <a:r>
              <a:rPr lang="uk-UA" altLang="uk-UA" smtClean="0"/>
              <a:t> без посилань?</a:t>
            </a:r>
          </a:p>
          <a:p>
            <a:pPr lvl="1" eaLnBrk="1" hangingPunct="1"/>
            <a:r>
              <a:rPr lang="uk-UA" altLang="uk-UA" smtClean="0"/>
              <a:t>зменшити лічильник потоків, змінити кнопку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Приклад</a:t>
            </a:r>
            <a:br>
              <a:rPr lang="uk-UA" altLang="uk-UA" sz="3500" smtClean="0"/>
            </a:br>
            <a:r>
              <a:rPr lang="uk-UA" altLang="uk-UA" sz="3500" smtClean="0"/>
              <a:t>Сортування в окремих потоках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2600" smtClean="0"/>
              <a:t>Завдання: візуалізувати роботу декількох алгоритмів сортування, що відбувається одночасно в паралельних потоках</a:t>
            </a:r>
          </a:p>
          <a:p>
            <a:pPr lvl="1" eaLnBrk="1" hangingPunct="1"/>
            <a:r>
              <a:rPr lang="uk-UA" altLang="uk-UA" sz="2200" smtClean="0"/>
              <a:t>Вирішити, як реалізувати самі алгоритми сортування</a:t>
            </a:r>
          </a:p>
          <a:p>
            <a:pPr lvl="1" eaLnBrk="1" hangingPunct="1"/>
            <a:r>
              <a:rPr lang="uk-UA" altLang="uk-UA" sz="2200" smtClean="0"/>
              <a:t>Знайти спосіб графічного відображення даних і дій з ними</a:t>
            </a:r>
          </a:p>
          <a:p>
            <a:pPr lvl="1" eaLnBrk="1" hangingPunct="1"/>
            <a:r>
              <a:rPr lang="uk-UA" altLang="uk-UA" sz="2200" smtClean="0"/>
              <a:t>Створити декілька паралельних потоків виконання – по одному для кожного алгоритму</a:t>
            </a:r>
          </a:p>
          <a:p>
            <a:pPr lvl="1" eaLnBrk="1" hangingPunct="1"/>
            <a:r>
              <a:rPr lang="uk-UA" altLang="uk-UA" sz="2200" smtClean="0"/>
              <a:t>Налагодити взаємодію потоків сортування і головного потоку (потоку графічного інтерфейсу користувача)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 smtClean="0"/>
              <a:t>Зміна стану вікна з іншого об</a:t>
            </a:r>
            <a:r>
              <a:rPr lang="en-US" altLang="uk-UA" sz="3200" smtClean="0"/>
              <a:t>’</a:t>
            </a:r>
            <a:r>
              <a:rPr lang="uk-UA" altLang="uk-UA" sz="3200" smtClean="0"/>
              <a:t>єкта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600" smtClean="0"/>
              <a:t>Екземпляр вікна змінить себе сам, якщо: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200" smtClean="0"/>
              <a:t>aBackgroundSorter</a:t>
            </a:r>
            <a:r>
              <a:rPr lang="uk-UA" altLang="uk-UA" sz="2200" smtClean="0"/>
              <a:t> просигналить про потребу змін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вікно відреагує на сигнал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600" smtClean="0"/>
              <a:t>Вирішення – подія: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оголосити тип делегата</a:t>
            </a:r>
            <a:r>
              <a:rPr lang="en-US" altLang="uk-UA" sz="2200" smtClean="0"/>
              <a:t> </a:t>
            </a:r>
            <a:r>
              <a:rPr lang="uk-UA" altLang="uk-UA" sz="2200" smtClean="0"/>
              <a:t>у </a:t>
            </a:r>
            <a:r>
              <a:rPr lang="en-US" altLang="uk-UA" sz="2200" smtClean="0">
                <a:solidFill>
                  <a:srgbClr val="006699"/>
                </a:solidFill>
              </a:rPr>
              <a:t>BackgroundSorter</a:t>
            </a:r>
            <a:endParaRPr lang="uk-UA" altLang="uk-UA" sz="2200" smtClean="0">
              <a:solidFill>
                <a:srgbClr val="00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оголосити клас аргументів події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оголосити подію (поле даних)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визначити метод – диспетчер події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визначити місце, де ініціюється подія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підписати вікно на отримання інформації про подію – визначити метод опрацювання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3912"/>
          </a:xfrm>
        </p:spPr>
        <p:txBody>
          <a:bodyPr/>
          <a:lstStyle/>
          <a:p>
            <a:r>
              <a:rPr lang="uk-UA" altLang="uk-UA" smtClean="0"/>
              <a:t>Відображення даних</a:t>
            </a:r>
          </a:p>
        </p:txBody>
      </p:sp>
      <p:sp>
        <p:nvSpPr>
          <p:cNvPr id="26627" name="Місце для вмісту 5"/>
          <p:cNvSpPr>
            <a:spLocks noGrp="1"/>
          </p:cNvSpPr>
          <p:nvPr>
            <p:ph sz="half" idx="2"/>
          </p:nvPr>
        </p:nvSpPr>
        <p:spPr>
          <a:xfrm>
            <a:off x="4067175" y="1341438"/>
            <a:ext cx="4619625" cy="5040312"/>
          </a:xfrm>
        </p:spPr>
        <p:txBody>
          <a:bodyPr/>
          <a:lstStyle/>
          <a:p>
            <a:r>
              <a:rPr lang="uk-UA" altLang="uk-UA" smtClean="0"/>
              <a:t>Компонента</a:t>
            </a:r>
          </a:p>
          <a:p>
            <a:pPr lvl="1"/>
            <a:r>
              <a:rPr lang="uk-UA" altLang="uk-UA" smtClean="0"/>
              <a:t>Напис</a:t>
            </a:r>
          </a:p>
          <a:p>
            <a:pPr lvl="1"/>
            <a:r>
              <a:rPr lang="uk-UA" altLang="uk-UA" smtClean="0"/>
              <a:t>Кнопка</a:t>
            </a:r>
          </a:p>
          <a:p>
            <a:pPr lvl="1"/>
            <a:r>
              <a:rPr lang="uk-UA" altLang="uk-UA" smtClean="0"/>
              <a:t>Графічна панель</a:t>
            </a:r>
          </a:p>
          <a:p>
            <a:r>
              <a:rPr lang="uk-UA" altLang="uk-UA" smtClean="0"/>
              <a:t>Опрацювання подій </a:t>
            </a:r>
            <a:r>
              <a:rPr lang="en-US" altLang="uk-UA" smtClean="0">
                <a:solidFill>
                  <a:srgbClr val="0099CC"/>
                </a:solidFill>
              </a:rPr>
              <a:t>BackgroundSorter</a:t>
            </a:r>
          </a:p>
          <a:p>
            <a:r>
              <a:rPr lang="uk-UA" altLang="uk-UA" smtClean="0"/>
              <a:t>Надсилання подій вікну аплікації</a:t>
            </a:r>
          </a:p>
        </p:txBody>
      </p:sp>
      <p:sp>
        <p:nvSpPr>
          <p:cNvPr id="26628" name="TextBox 10"/>
          <p:cNvSpPr txBox="1">
            <a:spLocks noChangeArrowheads="1"/>
          </p:cNvSpPr>
          <p:nvPr/>
        </p:nvSpPr>
        <p:spPr bwMode="auto">
          <a:xfrm>
            <a:off x="487363" y="1720850"/>
            <a:ext cx="1651000" cy="369888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uk-UA"/>
              <a:t>Назва методу</a:t>
            </a:r>
          </a:p>
        </p:txBody>
      </p:sp>
      <p:sp>
        <p:nvSpPr>
          <p:cNvPr id="26629" name="Округлений прямокутник 11"/>
          <p:cNvSpPr>
            <a:spLocks noChangeArrowheads="1"/>
          </p:cNvSpPr>
          <p:nvPr/>
        </p:nvSpPr>
        <p:spPr bwMode="auto">
          <a:xfrm>
            <a:off x="2411413" y="1719263"/>
            <a:ext cx="1296987" cy="485775"/>
          </a:xfrm>
          <a:prstGeom prst="roundRect">
            <a:avLst>
              <a:gd name="adj" fmla="val 3135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uk-UA"/>
              <a:t> STOP</a:t>
            </a:r>
            <a:endParaRPr lang="uk-UA" altLang="uk-UA"/>
          </a:p>
        </p:txBody>
      </p:sp>
      <p:sp>
        <p:nvSpPr>
          <p:cNvPr id="26630" name="TextBox 12"/>
          <p:cNvSpPr txBox="1">
            <a:spLocks noChangeArrowheads="1"/>
          </p:cNvSpPr>
          <p:nvPr/>
        </p:nvSpPr>
        <p:spPr bwMode="auto">
          <a:xfrm>
            <a:off x="487363" y="2349500"/>
            <a:ext cx="3221037" cy="3781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uk-UA" i="1"/>
              <a:t>Графічна панель</a:t>
            </a:r>
          </a:p>
        </p:txBody>
      </p:sp>
      <p:cxnSp>
        <p:nvCxnSpPr>
          <p:cNvPr id="26631" name="Пряма сполучна лінія 14"/>
          <p:cNvCxnSpPr>
            <a:cxnSpLocks noChangeShapeType="1"/>
          </p:cNvCxnSpPr>
          <p:nvPr/>
        </p:nvCxnSpPr>
        <p:spPr bwMode="auto">
          <a:xfrm>
            <a:off x="684213" y="2852738"/>
            <a:ext cx="223202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2" name="Пряма сполучна лінія 15"/>
          <p:cNvCxnSpPr>
            <a:cxnSpLocks noChangeShapeType="1"/>
          </p:cNvCxnSpPr>
          <p:nvPr/>
        </p:nvCxnSpPr>
        <p:spPr bwMode="auto">
          <a:xfrm>
            <a:off x="684213" y="3005138"/>
            <a:ext cx="287972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3" name="Пряма сполучна лінія 16"/>
          <p:cNvCxnSpPr>
            <a:cxnSpLocks noChangeShapeType="1"/>
          </p:cNvCxnSpPr>
          <p:nvPr/>
        </p:nvCxnSpPr>
        <p:spPr bwMode="auto">
          <a:xfrm>
            <a:off x="684213" y="3157538"/>
            <a:ext cx="1439862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4" name="Пряма сполучна лінія 17"/>
          <p:cNvCxnSpPr>
            <a:cxnSpLocks noChangeShapeType="1"/>
          </p:cNvCxnSpPr>
          <p:nvPr/>
        </p:nvCxnSpPr>
        <p:spPr bwMode="auto">
          <a:xfrm>
            <a:off x="684213" y="3309938"/>
            <a:ext cx="79057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Пряма сполучна лінія 18"/>
          <p:cNvCxnSpPr>
            <a:cxnSpLocks noChangeShapeType="1"/>
          </p:cNvCxnSpPr>
          <p:nvPr/>
        </p:nvCxnSpPr>
        <p:spPr bwMode="auto">
          <a:xfrm>
            <a:off x="684213" y="3462338"/>
            <a:ext cx="15113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Пряма сполучна лінія 19"/>
          <p:cNvCxnSpPr>
            <a:cxnSpLocks noChangeShapeType="1"/>
          </p:cNvCxnSpPr>
          <p:nvPr/>
        </p:nvCxnSpPr>
        <p:spPr bwMode="auto">
          <a:xfrm>
            <a:off x="684213" y="3614738"/>
            <a:ext cx="223202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Пряма сполучна лінія 20"/>
          <p:cNvCxnSpPr>
            <a:cxnSpLocks noChangeShapeType="1"/>
          </p:cNvCxnSpPr>
          <p:nvPr/>
        </p:nvCxnSpPr>
        <p:spPr bwMode="auto">
          <a:xfrm>
            <a:off x="684213" y="3767138"/>
            <a:ext cx="4318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8" name="Пряма сполучна лінія 21"/>
          <p:cNvCxnSpPr>
            <a:cxnSpLocks noChangeShapeType="1"/>
          </p:cNvCxnSpPr>
          <p:nvPr/>
        </p:nvCxnSpPr>
        <p:spPr bwMode="auto">
          <a:xfrm>
            <a:off x="684213" y="3919538"/>
            <a:ext cx="201612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Створення нових компонент</a:t>
            </a:r>
          </a:p>
        </p:txBody>
      </p:sp>
      <p:sp>
        <p:nvSpPr>
          <p:cNvPr id="27651" name="Місце для вмісту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uk-UA" altLang="uk-UA" sz="2000" i="1" smtClean="0"/>
              <a:t>Уотсон К</a:t>
            </a:r>
            <a:r>
              <a:rPr lang="uk-UA" altLang="uk-UA" sz="2000" smtClean="0"/>
              <a:t>. </a:t>
            </a:r>
            <a:r>
              <a:rPr lang="en-US" altLang="uk-UA" sz="2000" smtClean="0"/>
              <a:t>Microsoft Visual </a:t>
            </a:r>
            <a:r>
              <a:rPr lang="uk-UA" altLang="uk-UA" sz="2000" smtClean="0"/>
              <a:t>С#. </a:t>
            </a:r>
            <a:r>
              <a:rPr lang="ru-RU" altLang="uk-UA" sz="2000" smtClean="0"/>
              <a:t>Базовый</a:t>
            </a:r>
            <a:r>
              <a:rPr lang="uk-UA" altLang="uk-UA" sz="2000" smtClean="0"/>
              <a:t> курс / [Карли Уотсон, Кристиан Нейгел, Якоб Хаммер Педерсен, Джон Д. Рид, Морган Скиннер, Эрик Уайт] ; Пер. с англ. – М. : "Диалектика", 2009. – 1212 с.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uk-UA" sz="2000" i="1" smtClean="0"/>
              <a:t>MacDonald M</a:t>
            </a:r>
            <a:r>
              <a:rPr lang="uk-UA" altLang="uk-UA" sz="2000" i="1" smtClean="0"/>
              <a:t>.</a:t>
            </a:r>
            <a:r>
              <a:rPr lang="uk-UA" altLang="uk-UA" sz="2000" smtClean="0"/>
              <a:t> </a:t>
            </a:r>
            <a:r>
              <a:rPr lang="en-US" altLang="uk-UA" sz="2000" smtClean="0"/>
              <a:t>Pro</a:t>
            </a:r>
            <a:r>
              <a:rPr lang="uk-UA" altLang="uk-UA" sz="2000" smtClean="0"/>
              <a:t> .</a:t>
            </a:r>
            <a:r>
              <a:rPr lang="en-US" altLang="uk-UA" sz="2000" smtClean="0"/>
              <a:t>Net</a:t>
            </a:r>
            <a:r>
              <a:rPr lang="uk-UA" altLang="uk-UA" sz="2000" smtClean="0"/>
              <a:t> 2.0 </a:t>
            </a:r>
            <a:r>
              <a:rPr lang="en-US" altLang="uk-UA" sz="2000" smtClean="0"/>
              <a:t>Windows Forms and Custom Controls in C</a:t>
            </a:r>
            <a:r>
              <a:rPr lang="uk-UA" altLang="uk-UA" sz="2000" smtClean="0"/>
              <a:t># / </a:t>
            </a:r>
            <a:r>
              <a:rPr lang="en-US" altLang="uk-UA" sz="2000" smtClean="0"/>
              <a:t>Matthew MacDonald.</a:t>
            </a:r>
            <a:r>
              <a:rPr lang="uk-UA" altLang="uk-UA" sz="2000" smtClean="0"/>
              <a:t> – </a:t>
            </a:r>
            <a:r>
              <a:rPr lang="en-US" altLang="uk-UA" sz="2000" smtClean="0"/>
              <a:t>Apress, 2006</a:t>
            </a:r>
            <a:r>
              <a:rPr lang="uk-UA" altLang="uk-UA" sz="2000" smtClean="0"/>
              <a:t>. –</a:t>
            </a:r>
            <a:r>
              <a:rPr lang="en-US" altLang="uk-UA" sz="2000" smtClean="0"/>
              <a:t> 1040 p.</a:t>
            </a:r>
            <a:endParaRPr lang="uk-UA" altLang="uk-UA" sz="200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uk-UA" altLang="uk-UA" sz="2000" i="1" smtClean="0"/>
              <a:t>Агуров П.</a:t>
            </a:r>
            <a:r>
              <a:rPr lang="uk-UA" altLang="uk-UA" sz="2000" smtClean="0"/>
              <a:t> </a:t>
            </a:r>
            <a:r>
              <a:rPr lang="en-US" altLang="uk-UA" sz="2000" smtClean="0"/>
              <a:t>C</a:t>
            </a:r>
            <a:r>
              <a:rPr lang="ru-RU" altLang="uk-UA" sz="2000" smtClean="0"/>
              <a:t>#. Разработка компонентов</a:t>
            </a:r>
            <a:r>
              <a:rPr lang="uk-UA" altLang="uk-UA" sz="2000" smtClean="0"/>
              <a:t> в </a:t>
            </a:r>
            <a:r>
              <a:rPr lang="en-US" altLang="uk-UA" sz="2000" smtClean="0"/>
              <a:t>MS Visual Studio</a:t>
            </a:r>
            <a:r>
              <a:rPr lang="ru-RU" altLang="uk-UA" sz="2000" smtClean="0"/>
              <a:t> 2005/2008</a:t>
            </a:r>
            <a:r>
              <a:rPr lang="uk-UA" altLang="uk-UA" sz="2000" smtClean="0"/>
              <a:t> / П.В. Агуров – СПб.: БХВ-Петербург, 2008. – 480 с.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uk-UA" altLang="uk-UA" sz="2000" i="1" smtClean="0"/>
              <a:t>Ярошко Сергій</a:t>
            </a:r>
            <a:r>
              <a:rPr lang="uk-UA" altLang="uk-UA" sz="2000" smtClean="0"/>
              <a:t>. </a:t>
            </a:r>
            <a:r>
              <a:rPr lang="en-US" altLang="uk-UA" sz="2000" smtClean="0"/>
              <a:t>Construction and Design-Time Support of the RadioGroup User Control </a:t>
            </a:r>
            <a:r>
              <a:rPr lang="uk-UA" altLang="uk-UA" sz="2000" smtClean="0"/>
              <a:t>[Електронний ресурс] / С. Ярошко // </a:t>
            </a:r>
            <a:r>
              <a:rPr lang="en-US" altLang="uk-UA" sz="2000" smtClean="0"/>
              <a:t>CodeProject</a:t>
            </a:r>
            <a:r>
              <a:rPr lang="uk-UA" altLang="uk-UA" sz="2000" smtClean="0"/>
              <a:t>, 2017. – Режим доступу: </a:t>
            </a:r>
            <a:r>
              <a:rPr lang="uk-UA" altLang="uk-UA" sz="2000" smtClean="0">
                <a:hlinkClick r:id="rId2"/>
              </a:rPr>
              <a:t>http://www.codeproject.com/Articles/1204564/Construction-and-Design-Time-Support-of-the-RadioG</a:t>
            </a:r>
            <a:r>
              <a:rPr lang="uk-UA" altLang="uk-UA" sz="2000" smtClean="0"/>
              <a:t>. – Назва з екрану.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uk-UA" altLang="uk-UA" sz="20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Шаблон </a:t>
            </a:r>
            <a:r>
              <a:rPr lang="en-US" altLang="uk-UA" smtClean="0"/>
              <a:t>MVC</a:t>
            </a:r>
            <a:endParaRPr lang="uk-UA" altLang="uk-UA" smtClean="0"/>
          </a:p>
        </p:txBody>
      </p:sp>
      <p:sp>
        <p:nvSpPr>
          <p:cNvPr id="28675" name="Місце для вмісту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mtClean="0"/>
              <a:t>Model </a:t>
            </a:r>
            <a:r>
              <a:rPr lang="uk-UA" altLang="uk-UA" smtClean="0"/>
              <a:t>відповідальна за зберігання даних</a:t>
            </a:r>
          </a:p>
          <a:p>
            <a:pPr lvl="1"/>
            <a:r>
              <a:rPr lang="uk-UA" altLang="uk-UA" smtClean="0"/>
              <a:t>Зберігання-зміна розміру масивів</a:t>
            </a:r>
          </a:p>
          <a:p>
            <a:pPr lvl="1"/>
            <a:r>
              <a:rPr lang="uk-UA" altLang="uk-UA" smtClean="0"/>
              <a:t>Постачання копій масивів</a:t>
            </a:r>
          </a:p>
          <a:p>
            <a:pPr lvl="1"/>
            <a:r>
              <a:rPr lang="uk-UA" altLang="uk-UA" smtClean="0"/>
              <a:t>Генерування нових масивів</a:t>
            </a:r>
          </a:p>
          <a:p>
            <a:r>
              <a:rPr lang="en-US" altLang="uk-UA" smtClean="0"/>
              <a:t>View </a:t>
            </a:r>
            <a:r>
              <a:rPr lang="uk-UA" altLang="uk-UA" smtClean="0"/>
              <a:t>відображає дані</a:t>
            </a:r>
          </a:p>
          <a:p>
            <a:pPr lvl="1"/>
            <a:r>
              <a:rPr lang="uk-UA" altLang="uk-UA" smtClean="0"/>
              <a:t>Об</a:t>
            </a:r>
            <a:r>
              <a:rPr lang="en-US" altLang="uk-UA" smtClean="0"/>
              <a:t>’</a:t>
            </a:r>
            <a:r>
              <a:rPr lang="uk-UA" altLang="uk-UA" smtClean="0"/>
              <a:t>єднує візуальні компоненти</a:t>
            </a:r>
          </a:p>
          <a:p>
            <a:r>
              <a:rPr lang="en-US" altLang="uk-UA" smtClean="0"/>
              <a:t>Controller </a:t>
            </a:r>
            <a:r>
              <a:rPr lang="uk-UA" altLang="uk-UA" smtClean="0"/>
              <a:t>організовує взаємодію</a:t>
            </a:r>
          </a:p>
          <a:p>
            <a:pPr lvl="1"/>
            <a:r>
              <a:rPr lang="uk-UA" altLang="uk-UA" smtClean="0"/>
              <a:t>Створює екземпляри </a:t>
            </a:r>
            <a:r>
              <a:rPr lang="en-US" altLang="uk-UA" smtClean="0"/>
              <a:t>BackgroundSorter</a:t>
            </a:r>
            <a:endParaRPr lang="uk-UA" altLang="uk-UA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39738" y="477838"/>
            <a:ext cx="7543800" cy="1295400"/>
          </a:xfrm>
        </p:spPr>
        <p:txBody>
          <a:bodyPr/>
          <a:lstStyle/>
          <a:p>
            <a:r>
              <a:rPr lang="uk-UA" altLang="uk-UA" smtClean="0"/>
              <a:t>Діаграма класів аплікації </a:t>
            </a:r>
            <a:r>
              <a:rPr lang="ru-RU" altLang="uk-UA" smtClean="0"/>
              <a:t>”</a:t>
            </a:r>
            <a:r>
              <a:rPr lang="uk-UA" altLang="uk-UA" smtClean="0"/>
              <a:t>Сортування в потоках</a:t>
            </a:r>
            <a:r>
              <a:rPr lang="ru-RU" altLang="uk-UA" smtClean="0"/>
              <a:t>”</a:t>
            </a:r>
            <a:endParaRPr lang="uk-UA" altLang="uk-UA" smtClean="0"/>
          </a:p>
        </p:txBody>
      </p:sp>
      <p:sp>
        <p:nvSpPr>
          <p:cNvPr id="29699" name="Rectangle 34"/>
          <p:cNvSpPr>
            <a:spLocks noChangeArrowheads="1"/>
          </p:cNvSpPr>
          <p:nvPr/>
        </p:nvSpPr>
        <p:spPr bwMode="auto">
          <a:xfrm>
            <a:off x="250825" y="2120900"/>
            <a:ext cx="84645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uk-UA" altLang="uk-UA" sz="3600"/>
          </a:p>
        </p:txBody>
      </p:sp>
      <p:grpSp>
        <p:nvGrpSpPr>
          <p:cNvPr id="29700" name="Group 1"/>
          <p:cNvGrpSpPr>
            <a:grpSpLocks noChangeAspect="1"/>
          </p:cNvGrpSpPr>
          <p:nvPr/>
        </p:nvGrpSpPr>
        <p:grpSpPr bwMode="auto">
          <a:xfrm>
            <a:off x="250825" y="2420938"/>
            <a:ext cx="8464550" cy="2952750"/>
            <a:chOff x="2846" y="7209"/>
            <a:chExt cx="7370" cy="2320"/>
          </a:xfrm>
        </p:grpSpPr>
        <p:sp>
          <p:nvSpPr>
            <p:cNvPr id="29703" name="AutoShape 33"/>
            <p:cNvSpPr>
              <a:spLocks noChangeAspect="1" noChangeArrowheads="1" noTextEdit="1"/>
            </p:cNvSpPr>
            <p:nvPr/>
          </p:nvSpPr>
          <p:spPr bwMode="auto">
            <a:xfrm>
              <a:off x="2846" y="7209"/>
              <a:ext cx="7370" cy="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9704" name="AutoShape 32"/>
            <p:cNvSpPr>
              <a:spLocks noChangeArrowheads="1"/>
            </p:cNvSpPr>
            <p:nvPr/>
          </p:nvSpPr>
          <p:spPr bwMode="auto">
            <a:xfrm>
              <a:off x="4161" y="7882"/>
              <a:ext cx="4039" cy="143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63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3187806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tIns="334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uk-UA" sz="1400" i="1"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400" i="1">
                  <a:ea typeface="Times New Roman" panose="02020603050405020304" pitchFamily="18" charset="0"/>
                  <a:cs typeface="Consolas" panose="020B0609020204030204" pitchFamily="49" charset="0"/>
                </a:rPr>
                <a:t>SortingLibrary.dll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05" name="AutoShape 31"/>
            <p:cNvSpPr>
              <a:spLocks noChangeArrowheads="1"/>
            </p:cNvSpPr>
            <p:nvPr/>
          </p:nvSpPr>
          <p:spPr bwMode="auto">
            <a:xfrm>
              <a:off x="3109" y="7642"/>
              <a:ext cx="1987" cy="74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63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18000" t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400" i="1">
                  <a:ea typeface="Times New Roman" panose="02020603050405020304" pitchFamily="18" charset="0"/>
                  <a:cs typeface="Consolas" panose="020B0609020204030204" pitchFamily="49" charset="0"/>
                </a:rPr>
                <a:t>ArraySortingView.dll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06" name="Text Box 30"/>
            <p:cNvSpPr txBox="1">
              <a:spLocks noChangeArrowheads="1"/>
            </p:cNvSpPr>
            <p:nvPr/>
          </p:nvSpPr>
          <p:spPr bwMode="auto">
            <a:xfrm>
              <a:off x="2846" y="7209"/>
              <a:ext cx="1701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VisualForm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07" name="Text Box 29"/>
            <p:cNvSpPr txBox="1">
              <a:spLocks noChangeArrowheads="1"/>
            </p:cNvSpPr>
            <p:nvPr/>
          </p:nvSpPr>
          <p:spPr bwMode="auto">
            <a:xfrm>
              <a:off x="3316" y="7960"/>
              <a:ext cx="1701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ArraySortingView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08" name="Text Box 28"/>
            <p:cNvSpPr txBox="1">
              <a:spLocks noChangeArrowheads="1"/>
            </p:cNvSpPr>
            <p:nvPr/>
          </p:nvSpPr>
          <p:spPr bwMode="auto">
            <a:xfrm>
              <a:off x="5788" y="7473"/>
              <a:ext cx="1701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SortController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09" name="Text Box 27"/>
            <p:cNvSpPr txBox="1">
              <a:spLocks noChangeArrowheads="1"/>
            </p:cNvSpPr>
            <p:nvPr/>
          </p:nvSpPr>
          <p:spPr bwMode="auto">
            <a:xfrm>
              <a:off x="6352" y="7959"/>
              <a:ext cx="1701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BackgroundSorter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10" name="Text Box 26"/>
            <p:cNvSpPr txBox="1">
              <a:spLocks noChangeArrowheads="1"/>
            </p:cNvSpPr>
            <p:nvPr/>
          </p:nvSpPr>
          <p:spPr bwMode="auto">
            <a:xfrm>
              <a:off x="8422" y="8435"/>
              <a:ext cx="1701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BackgroundWorker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11" name="Text Box 25"/>
            <p:cNvSpPr txBox="1">
              <a:spLocks noChangeArrowheads="1"/>
            </p:cNvSpPr>
            <p:nvPr/>
          </p:nvSpPr>
          <p:spPr bwMode="auto">
            <a:xfrm>
              <a:off x="6861" y="8895"/>
              <a:ext cx="1192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SortMethod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12" name="Text Box 24"/>
            <p:cNvSpPr txBox="1">
              <a:spLocks noChangeArrowheads="1"/>
            </p:cNvSpPr>
            <p:nvPr/>
          </p:nvSpPr>
          <p:spPr bwMode="auto">
            <a:xfrm>
              <a:off x="4314" y="8896"/>
              <a:ext cx="1835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SortMethodProvider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13" name="Text Box 23"/>
            <p:cNvSpPr txBox="1">
              <a:spLocks noChangeArrowheads="1"/>
            </p:cNvSpPr>
            <p:nvPr/>
          </p:nvSpPr>
          <p:spPr bwMode="auto">
            <a:xfrm>
              <a:off x="8515" y="7209"/>
              <a:ext cx="1701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SortModel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cxnSp>
          <p:nvCxnSpPr>
            <p:cNvPr id="29714" name="AutoShape 22"/>
            <p:cNvCxnSpPr>
              <a:cxnSpLocks noChangeShapeType="1"/>
            </p:cNvCxnSpPr>
            <p:nvPr/>
          </p:nvCxnSpPr>
          <p:spPr bwMode="auto">
            <a:xfrm>
              <a:off x="6149" y="9117"/>
              <a:ext cx="6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5" name="AutoShape 21"/>
            <p:cNvSpPr>
              <a:spLocks noChangeArrowheads="1"/>
            </p:cNvSpPr>
            <p:nvPr/>
          </p:nvSpPr>
          <p:spPr bwMode="auto">
            <a:xfrm>
              <a:off x="6654" y="9060"/>
              <a:ext cx="198" cy="113"/>
            </a:xfrm>
            <a:prstGeom prst="diamond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sp>
          <p:nvSpPr>
            <p:cNvPr id="29716" name="Freeform 20"/>
            <p:cNvSpPr>
              <a:spLocks/>
            </p:cNvSpPr>
            <p:nvPr/>
          </p:nvSpPr>
          <p:spPr bwMode="auto">
            <a:xfrm>
              <a:off x="6520" y="8296"/>
              <a:ext cx="283" cy="675"/>
            </a:xfrm>
            <a:custGeom>
              <a:avLst/>
              <a:gdLst>
                <a:gd name="T0" fmla="*/ 0 w 611"/>
                <a:gd name="T1" fmla="*/ 0 h 653"/>
                <a:gd name="T2" fmla="*/ 0 w 611"/>
                <a:gd name="T3" fmla="*/ 771 h 653"/>
                <a:gd name="T4" fmla="*/ 13 w 611"/>
                <a:gd name="T5" fmla="*/ 771 h 6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1" h="653">
                  <a:moveTo>
                    <a:pt x="0" y="0"/>
                  </a:moveTo>
                  <a:lnTo>
                    <a:pt x="0" y="653"/>
                  </a:lnTo>
                  <a:lnTo>
                    <a:pt x="611" y="6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9717" name="AutoShape 19"/>
            <p:cNvSpPr>
              <a:spLocks noChangeArrowheads="1"/>
            </p:cNvSpPr>
            <p:nvPr/>
          </p:nvSpPr>
          <p:spPr bwMode="auto">
            <a:xfrm>
              <a:off x="6654" y="8914"/>
              <a:ext cx="198" cy="113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sp>
          <p:nvSpPr>
            <p:cNvPr id="29718" name="Freeform 18"/>
            <p:cNvSpPr>
              <a:spLocks/>
            </p:cNvSpPr>
            <p:nvPr/>
          </p:nvSpPr>
          <p:spPr bwMode="auto">
            <a:xfrm>
              <a:off x="6811" y="8296"/>
              <a:ext cx="1611" cy="309"/>
            </a:xfrm>
            <a:custGeom>
              <a:avLst/>
              <a:gdLst>
                <a:gd name="T0" fmla="*/ 0 w 410"/>
                <a:gd name="T1" fmla="*/ 0 h 309"/>
                <a:gd name="T2" fmla="*/ 0 w 410"/>
                <a:gd name="T3" fmla="*/ 309 h 309"/>
                <a:gd name="T4" fmla="*/ 384003 w 410"/>
                <a:gd name="T5" fmla="*/ 309 h 3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" h="309">
                  <a:moveTo>
                    <a:pt x="0" y="0"/>
                  </a:moveTo>
                  <a:lnTo>
                    <a:pt x="0" y="309"/>
                  </a:lnTo>
                  <a:lnTo>
                    <a:pt x="410" y="30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9719" name="AutoShape 17"/>
            <p:cNvSpPr>
              <a:spLocks noChangeArrowheads="1"/>
            </p:cNvSpPr>
            <p:nvPr/>
          </p:nvSpPr>
          <p:spPr bwMode="auto">
            <a:xfrm>
              <a:off x="8206" y="8548"/>
              <a:ext cx="198" cy="113"/>
            </a:xfrm>
            <a:prstGeom prst="diamond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sp>
          <p:nvSpPr>
            <p:cNvPr id="29720" name="Freeform 16"/>
            <p:cNvSpPr>
              <a:spLocks/>
            </p:cNvSpPr>
            <p:nvPr/>
          </p:nvSpPr>
          <p:spPr bwMode="auto">
            <a:xfrm>
              <a:off x="5954" y="7810"/>
              <a:ext cx="397" cy="227"/>
            </a:xfrm>
            <a:custGeom>
              <a:avLst/>
              <a:gdLst>
                <a:gd name="T0" fmla="*/ 0 w 551"/>
                <a:gd name="T1" fmla="*/ 0 h 210"/>
                <a:gd name="T2" fmla="*/ 0 w 551"/>
                <a:gd name="T3" fmla="*/ 309 h 210"/>
                <a:gd name="T4" fmla="*/ 107 w 551"/>
                <a:gd name="T5" fmla="*/ 309 h 2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1" h="210">
                  <a:moveTo>
                    <a:pt x="0" y="0"/>
                  </a:moveTo>
                  <a:lnTo>
                    <a:pt x="0" y="210"/>
                  </a:lnTo>
                  <a:lnTo>
                    <a:pt x="551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9721" name="AutoShape 15"/>
            <p:cNvSpPr>
              <a:spLocks noChangeArrowheads="1"/>
            </p:cNvSpPr>
            <p:nvPr/>
          </p:nvSpPr>
          <p:spPr bwMode="auto">
            <a:xfrm>
              <a:off x="6145" y="7984"/>
              <a:ext cx="198" cy="113"/>
            </a:xfrm>
            <a:prstGeom prst="diamond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cxnSp>
          <p:nvCxnSpPr>
            <p:cNvPr id="29722" name="AutoShape 14"/>
            <p:cNvCxnSpPr>
              <a:cxnSpLocks noChangeShapeType="1"/>
            </p:cNvCxnSpPr>
            <p:nvPr/>
          </p:nvCxnSpPr>
          <p:spPr bwMode="auto">
            <a:xfrm>
              <a:off x="5026" y="8198"/>
              <a:ext cx="130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3" name="AutoShape 13"/>
            <p:cNvSpPr>
              <a:spLocks noChangeArrowheads="1"/>
            </p:cNvSpPr>
            <p:nvPr/>
          </p:nvSpPr>
          <p:spPr bwMode="auto">
            <a:xfrm>
              <a:off x="6140" y="8138"/>
              <a:ext cx="198" cy="113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sp>
          <p:nvSpPr>
            <p:cNvPr id="29724" name="Freeform 12"/>
            <p:cNvSpPr>
              <a:spLocks/>
            </p:cNvSpPr>
            <p:nvPr/>
          </p:nvSpPr>
          <p:spPr bwMode="auto">
            <a:xfrm>
              <a:off x="3010" y="7546"/>
              <a:ext cx="306" cy="551"/>
            </a:xfrm>
            <a:custGeom>
              <a:avLst/>
              <a:gdLst>
                <a:gd name="T0" fmla="*/ 0 w 306"/>
                <a:gd name="T1" fmla="*/ 0 h 551"/>
                <a:gd name="T2" fmla="*/ 0 w 306"/>
                <a:gd name="T3" fmla="*/ 551 h 551"/>
                <a:gd name="T4" fmla="*/ 306 w 306"/>
                <a:gd name="T5" fmla="*/ 551 h 5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6" h="551">
                  <a:moveTo>
                    <a:pt x="0" y="0"/>
                  </a:moveTo>
                  <a:lnTo>
                    <a:pt x="0" y="551"/>
                  </a:lnTo>
                  <a:lnTo>
                    <a:pt x="306" y="55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9725" name="AutoShape 11"/>
            <p:cNvSpPr>
              <a:spLocks noChangeArrowheads="1"/>
            </p:cNvSpPr>
            <p:nvPr/>
          </p:nvSpPr>
          <p:spPr bwMode="auto">
            <a:xfrm>
              <a:off x="3109" y="8037"/>
              <a:ext cx="198" cy="113"/>
            </a:xfrm>
            <a:prstGeom prst="diamond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cxnSp>
          <p:nvCxnSpPr>
            <p:cNvPr id="29726" name="AutoShape 10"/>
            <p:cNvCxnSpPr>
              <a:cxnSpLocks noChangeShapeType="1"/>
            </p:cNvCxnSpPr>
            <p:nvPr/>
          </p:nvCxnSpPr>
          <p:spPr bwMode="auto">
            <a:xfrm>
              <a:off x="4547" y="7316"/>
              <a:ext cx="396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7" name="AutoShape 9"/>
            <p:cNvSpPr>
              <a:spLocks noChangeArrowheads="1"/>
            </p:cNvSpPr>
            <p:nvPr/>
          </p:nvSpPr>
          <p:spPr bwMode="auto">
            <a:xfrm>
              <a:off x="8308" y="7254"/>
              <a:ext cx="198" cy="113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sp>
          <p:nvSpPr>
            <p:cNvPr id="29728" name="Freeform 8"/>
            <p:cNvSpPr>
              <a:spLocks/>
            </p:cNvSpPr>
            <p:nvPr/>
          </p:nvSpPr>
          <p:spPr bwMode="auto">
            <a:xfrm>
              <a:off x="4547" y="7448"/>
              <a:ext cx="1241" cy="194"/>
            </a:xfrm>
            <a:custGeom>
              <a:avLst/>
              <a:gdLst>
                <a:gd name="T0" fmla="*/ 0 w 1241"/>
                <a:gd name="T1" fmla="*/ 0 h 142"/>
                <a:gd name="T2" fmla="*/ 645 w 1241"/>
                <a:gd name="T3" fmla="*/ 0 h 142"/>
                <a:gd name="T4" fmla="*/ 645 w 1241"/>
                <a:gd name="T5" fmla="*/ 676 h 142"/>
                <a:gd name="T6" fmla="*/ 1241 w 1241"/>
                <a:gd name="T7" fmla="*/ 676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1" h="142">
                  <a:moveTo>
                    <a:pt x="0" y="0"/>
                  </a:moveTo>
                  <a:lnTo>
                    <a:pt x="645" y="0"/>
                  </a:lnTo>
                  <a:lnTo>
                    <a:pt x="645" y="142"/>
                  </a:lnTo>
                  <a:lnTo>
                    <a:pt x="1241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9729" name="AutoShape 7"/>
            <p:cNvSpPr>
              <a:spLocks noChangeArrowheads="1"/>
            </p:cNvSpPr>
            <p:nvPr/>
          </p:nvSpPr>
          <p:spPr bwMode="auto">
            <a:xfrm>
              <a:off x="5590" y="7582"/>
              <a:ext cx="198" cy="113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sp>
          <p:nvSpPr>
            <p:cNvPr id="29730" name="Freeform 6"/>
            <p:cNvSpPr>
              <a:spLocks/>
            </p:cNvSpPr>
            <p:nvPr/>
          </p:nvSpPr>
          <p:spPr bwMode="auto">
            <a:xfrm flipH="1">
              <a:off x="7489" y="7448"/>
              <a:ext cx="1020" cy="194"/>
            </a:xfrm>
            <a:custGeom>
              <a:avLst/>
              <a:gdLst>
                <a:gd name="T0" fmla="*/ 0 w 1241"/>
                <a:gd name="T1" fmla="*/ 0 h 142"/>
                <a:gd name="T2" fmla="*/ 242 w 1241"/>
                <a:gd name="T3" fmla="*/ 0 h 142"/>
                <a:gd name="T4" fmla="*/ 242 w 1241"/>
                <a:gd name="T5" fmla="*/ 676 h 142"/>
                <a:gd name="T6" fmla="*/ 465 w 1241"/>
                <a:gd name="T7" fmla="*/ 676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1" h="142">
                  <a:moveTo>
                    <a:pt x="0" y="0"/>
                  </a:moveTo>
                  <a:lnTo>
                    <a:pt x="645" y="0"/>
                  </a:lnTo>
                  <a:lnTo>
                    <a:pt x="645" y="142"/>
                  </a:lnTo>
                  <a:lnTo>
                    <a:pt x="1241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9731" name="AutoShape 5"/>
            <p:cNvSpPr>
              <a:spLocks noChangeArrowheads="1"/>
            </p:cNvSpPr>
            <p:nvPr/>
          </p:nvSpPr>
          <p:spPr bwMode="auto">
            <a:xfrm>
              <a:off x="7498" y="7582"/>
              <a:ext cx="198" cy="113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  <p:sp>
          <p:nvSpPr>
            <p:cNvPr id="29732" name="Text Box 4"/>
            <p:cNvSpPr txBox="1">
              <a:spLocks noChangeArrowheads="1"/>
            </p:cNvSpPr>
            <p:nvPr/>
          </p:nvSpPr>
          <p:spPr bwMode="auto">
            <a:xfrm>
              <a:off x="8997" y="7799"/>
              <a:ext cx="1219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uk-UA" sz="1600">
                  <a:ea typeface="Times New Roman" panose="02020603050405020304" pitchFamily="18" charset="0"/>
                  <a:cs typeface="Consolas" panose="020B0609020204030204" pitchFamily="49" charset="0"/>
                </a:rPr>
                <a:t>int[]</a:t>
              </a:r>
              <a:endParaRPr lang="en-US" altLang="uk-UA" sz="4400">
                <a:ea typeface="Times New Roman" panose="02020603050405020304" pitchFamily="18" charset="0"/>
                <a:cs typeface="Consolas" panose="020B0609020204030204" pitchFamily="49" charset="0"/>
              </a:endParaRPr>
            </a:p>
          </p:txBody>
        </p:sp>
        <p:sp>
          <p:nvSpPr>
            <p:cNvPr id="29733" name="Freeform 3"/>
            <p:cNvSpPr>
              <a:spLocks/>
            </p:cNvSpPr>
            <p:nvPr/>
          </p:nvSpPr>
          <p:spPr bwMode="auto">
            <a:xfrm>
              <a:off x="8587" y="7546"/>
              <a:ext cx="410" cy="309"/>
            </a:xfrm>
            <a:custGeom>
              <a:avLst/>
              <a:gdLst>
                <a:gd name="T0" fmla="*/ 0 w 410"/>
                <a:gd name="T1" fmla="*/ 0 h 309"/>
                <a:gd name="T2" fmla="*/ 0 w 410"/>
                <a:gd name="T3" fmla="*/ 309 h 309"/>
                <a:gd name="T4" fmla="*/ 410 w 410"/>
                <a:gd name="T5" fmla="*/ 309 h 3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" h="309">
                  <a:moveTo>
                    <a:pt x="0" y="0"/>
                  </a:moveTo>
                  <a:lnTo>
                    <a:pt x="0" y="309"/>
                  </a:lnTo>
                  <a:lnTo>
                    <a:pt x="410" y="30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9734" name="AutoShape 2"/>
            <p:cNvSpPr>
              <a:spLocks noChangeArrowheads="1"/>
            </p:cNvSpPr>
            <p:nvPr/>
          </p:nvSpPr>
          <p:spPr bwMode="auto">
            <a:xfrm>
              <a:off x="8781" y="7798"/>
              <a:ext cx="198" cy="113"/>
            </a:xfrm>
            <a:prstGeom prst="diamond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uk-UA" sz="4400"/>
            </a:p>
          </p:txBody>
        </p:sp>
      </p:grpSp>
      <p:cxnSp>
        <p:nvCxnSpPr>
          <p:cNvPr id="29701" name="AutoShape 22"/>
          <p:cNvCxnSpPr>
            <a:cxnSpLocks noChangeShapeType="1"/>
          </p:cNvCxnSpPr>
          <p:nvPr/>
        </p:nvCxnSpPr>
        <p:spPr bwMode="auto">
          <a:xfrm>
            <a:off x="6240463" y="3489325"/>
            <a:ext cx="86518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AutoShape 21"/>
          <p:cNvSpPr>
            <a:spLocks noChangeArrowheads="1"/>
          </p:cNvSpPr>
          <p:nvPr/>
        </p:nvSpPr>
        <p:spPr bwMode="auto">
          <a:xfrm>
            <a:off x="7078663" y="3429000"/>
            <a:ext cx="227012" cy="144463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uk-UA" altLang="uk-UA"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Ресурси</a:t>
            </a:r>
          </a:p>
        </p:txBody>
      </p:sp>
      <p:sp>
        <p:nvSpPr>
          <p:cNvPr id="3072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smtClean="0"/>
              <a:t>Проект можна завантажити тут:</a:t>
            </a:r>
            <a:endParaRPr lang="en-US" altLang="uk-UA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uk-UA" sz="2400" smtClean="0">
                <a:hlinkClick r:id="rId2"/>
              </a:rPr>
              <a:t>http://www.codeproject.com/Articles/1004012/Covering-a-BackgroundWorker-by-an-Own-Class-to-Lig</a:t>
            </a:r>
            <a:endParaRPr lang="uk-UA" altLang="uk-UA" sz="24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uk-UA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uk-UA" altLang="uk-UA" smtClean="0"/>
              <a:t>Описаний також тут: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AU" altLang="uk-UA" sz="2400" smtClean="0">
                <a:hlinkClick r:id="rId3"/>
              </a:rPr>
              <a:t>http://visnyk-ami.lnu.edu.ua/client.asp?param=1&amp;search=3&amp;ind=1377&amp;key=310</a:t>
            </a:r>
            <a:r>
              <a:rPr lang="uk-UA" altLang="uk-UA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Як реалізувати самі алгоритми сортування?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600" smtClean="0"/>
              <a:t>Метод екземпляра, визначений в класі вікна</a:t>
            </a:r>
          </a:p>
          <a:p>
            <a:pPr lvl="1" eaLnBrk="1" hangingPunct="1"/>
            <a:r>
              <a:rPr lang="uk-UA" altLang="uk-UA" sz="2200" smtClean="0"/>
              <a:t>+ екземпляр зберігає дані, має метод їх сортування</a:t>
            </a:r>
          </a:p>
          <a:p>
            <a:pPr lvl="1" eaLnBrk="1" hangingPunct="1"/>
            <a:r>
              <a:rPr lang="uk-UA" altLang="uk-UA" sz="2200" smtClean="0"/>
              <a:t>- відповідальність вікна в іншому</a:t>
            </a:r>
          </a:p>
          <a:p>
            <a:pPr eaLnBrk="1" hangingPunct="1"/>
            <a:r>
              <a:rPr lang="uk-UA" altLang="uk-UA" sz="2600" smtClean="0"/>
              <a:t>Метод екземпляра, визначений в окремому класі</a:t>
            </a:r>
          </a:p>
          <a:p>
            <a:pPr lvl="1" eaLnBrk="1" hangingPunct="1"/>
            <a:r>
              <a:rPr lang="uk-UA" altLang="uk-UA" sz="2200" smtClean="0"/>
              <a:t>такий клас повинен містити і масив </a:t>
            </a:r>
            <a:r>
              <a:rPr lang="uk-UA" altLang="uk-UA" sz="2200" smtClean="0">
                <a:sym typeface="Wingdings" panose="05000000000000000000" pitchFamily="2" charset="2"/>
              </a:rPr>
              <a:t></a:t>
            </a:r>
            <a:r>
              <a:rPr lang="en-US" altLang="uk-UA" sz="2200" smtClean="0">
                <a:sym typeface="Wingdings" panose="05000000000000000000" pitchFamily="2" charset="2"/>
              </a:rPr>
              <a:t> </a:t>
            </a:r>
            <a:r>
              <a:rPr lang="uk-UA" altLang="uk-UA" sz="2200" smtClean="0"/>
              <a:t>отримаємо “мудрий” масив</a:t>
            </a:r>
          </a:p>
          <a:p>
            <a:pPr eaLnBrk="1" hangingPunct="1"/>
            <a:r>
              <a:rPr lang="uk-UA" altLang="uk-UA" sz="2600" smtClean="0"/>
              <a:t>Метод класу (статичний метод)</a:t>
            </a:r>
          </a:p>
          <a:p>
            <a:pPr lvl="1" eaLnBrk="1" hangingPunct="1"/>
            <a:r>
              <a:rPr lang="uk-UA" altLang="uk-UA" sz="2200" smtClean="0"/>
              <a:t>алгоритм сортування “в чистому вигляді”</a:t>
            </a:r>
          </a:p>
          <a:p>
            <a:pPr lvl="1" eaLnBrk="1" hangingPunct="1"/>
            <a:r>
              <a:rPr lang="uk-UA" altLang="uk-UA" sz="2200" smtClean="0"/>
              <a:t>статичний клас можна вважати аналогом набору пов</a:t>
            </a:r>
            <a:r>
              <a:rPr lang="en-US" altLang="uk-UA" sz="2200" smtClean="0"/>
              <a:t>’</a:t>
            </a:r>
            <a:r>
              <a:rPr lang="uk-UA" altLang="uk-UA" sz="2200" smtClean="0"/>
              <a:t>язаних зовнішніх функцій С++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Які алгоритми відображати?</a:t>
            </a:r>
          </a:p>
        </p:txBody>
      </p:sp>
      <p:sp>
        <p:nvSpPr>
          <p:cNvPr id="7171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z="2800" smtClean="0"/>
              <a:t>Жорстко запрограмувати виклик конкретних алгоритмів</a:t>
            </a:r>
          </a:p>
          <a:p>
            <a:r>
              <a:rPr lang="uk-UA" altLang="uk-UA" sz="2800" smtClean="0"/>
              <a:t>Дозволити користувачеві вибирати алгоритми</a:t>
            </a:r>
          </a:p>
          <a:p>
            <a:pPr lvl="1"/>
            <a:r>
              <a:rPr lang="uk-UA" altLang="uk-UA" sz="2400" smtClean="0"/>
              <a:t>колекція делегатів, пов'язаних з відповідними методами та елементами інтерфейсу</a:t>
            </a:r>
          </a:p>
          <a:p>
            <a:r>
              <a:rPr lang="uk-UA" altLang="uk-UA" sz="2800" smtClean="0"/>
              <a:t>Дозволити користувачеві вибирати бібліотеку</a:t>
            </a:r>
          </a:p>
          <a:p>
            <a:pPr lvl="1"/>
            <a:r>
              <a:rPr lang="uk-UA" altLang="uk-UA" sz="2400" smtClean="0"/>
              <a:t>Завантажити збірку на етапі виконання</a:t>
            </a:r>
          </a:p>
          <a:p>
            <a:pPr lvl="1"/>
            <a:r>
              <a:rPr lang="uk-UA" altLang="uk-UA" sz="2400" smtClean="0"/>
              <a:t>Дослідити збірку засобами рефлексії</a:t>
            </a:r>
          </a:p>
          <a:p>
            <a:pPr lvl="1"/>
            <a:r>
              <a:rPr lang="uk-UA" altLang="uk-UA" sz="2400" smtClean="0"/>
              <a:t>Використати атрибути для позначення методів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Спосіб графічного відображення даних і дій з ними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У </a:t>
            </a:r>
            <a:r>
              <a:rPr lang="en-US" altLang="uk-UA" sz="2600" smtClean="0"/>
              <a:t>Windows</a:t>
            </a:r>
            <a:r>
              <a:rPr lang="uk-UA" altLang="uk-UA" sz="2600" smtClean="0"/>
              <a:t> потрібен контекст графічного пристрою (структура даних, об</a:t>
            </a:r>
            <a:r>
              <a:rPr lang="en-US" altLang="uk-UA" sz="2600" smtClean="0"/>
              <a:t>’</a:t>
            </a:r>
            <a:r>
              <a:rPr lang="uk-UA" altLang="uk-UA" sz="2600" smtClean="0"/>
              <a:t>єкт ядра)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перо, пензель, шрифт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Спеціальні об</a:t>
            </a:r>
            <a:r>
              <a:rPr lang="en-US" altLang="uk-UA" sz="2600" smtClean="0"/>
              <a:t>’</a:t>
            </a:r>
            <a:r>
              <a:rPr lang="uk-UA" altLang="uk-UA" sz="2600" smtClean="0"/>
              <a:t>єкти інкапсулюють контекст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smtClean="0"/>
              <a:t>Canvas (VCL), Graphics (Window Forms)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noProof="1" smtClean="0">
                <a:solidFill>
                  <a:srgbClr val="006699"/>
                </a:solidFill>
              </a:rPr>
              <a:t>Graphics</a:t>
            </a:r>
            <a:r>
              <a:rPr lang="en-US" altLang="uk-UA" sz="2200" noProof="1" smtClean="0"/>
              <a:t> g</a:t>
            </a:r>
            <a:r>
              <a:rPr lang="en-US" altLang="uk-UA" sz="2200" smtClean="0"/>
              <a:t> </a:t>
            </a:r>
            <a:r>
              <a:rPr lang="en-US" altLang="uk-UA" sz="2200" noProof="1" smtClean="0"/>
              <a:t>= </a:t>
            </a:r>
            <a:r>
              <a:rPr lang="en-US" altLang="uk-UA" sz="2200" b="1" smtClean="0"/>
              <a:t>aControl</a:t>
            </a:r>
            <a:r>
              <a:rPr lang="en-US" altLang="uk-UA" sz="2200" noProof="1" smtClean="0"/>
              <a:t>.CreateGraphics();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>
                <a:solidFill>
                  <a:srgbClr val="006600"/>
                </a:solidFill>
              </a:rPr>
              <a:t>// do graphic constructions as </a:t>
            </a:r>
            <a:r>
              <a:rPr lang="en-US" altLang="uk-UA" sz="2200" noProof="1" smtClean="0">
                <a:solidFill>
                  <a:srgbClr val="006600"/>
                </a:solidFill>
              </a:rPr>
              <a:t>g.DrawLine</a:t>
            </a:r>
            <a:r>
              <a:rPr lang="en-US" altLang="uk-UA" sz="2200" smtClean="0">
                <a:solidFill>
                  <a:srgbClr val="006600"/>
                </a:solidFill>
              </a:rPr>
              <a:t>( … )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noProof="1" smtClean="0"/>
              <a:t>g.Dispose();</a:t>
            </a:r>
            <a:endParaRPr lang="en-US" altLang="uk-UA" sz="220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Ціле число – відрізок відповідної довжинии; масив – сукупність відрізків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Зміна значення елемента масиву – перемальовування відрізку, обмін значень двох елементів – перемальовування пари відрізків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uk-UA" altLang="uk-UA" sz="2700" smtClean="0"/>
              <a:t>Створити декілька паралельних потоків виконання – по одному для кожного алгоритму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Асинхронний виклик делегата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вікно може мати поле – делегат з посиланням на метод сортування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smtClean="0"/>
              <a:t>mySortDelegate.BeginInvoke( … );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Об</a:t>
            </a:r>
            <a:r>
              <a:rPr lang="en-US" altLang="uk-UA" sz="2600" smtClean="0"/>
              <a:t>’</a:t>
            </a:r>
            <a:r>
              <a:rPr lang="uk-UA" altLang="uk-UA" sz="2600" smtClean="0"/>
              <a:t>єкт </a:t>
            </a:r>
            <a:r>
              <a:rPr lang="en-US" altLang="uk-UA" sz="2600" smtClean="0"/>
              <a:t>Thread</a:t>
            </a:r>
            <a:r>
              <a:rPr lang="uk-UA" altLang="uk-UA" sz="2600" smtClean="0"/>
              <a:t> може інкапсулювати метод сортування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noProof="1" smtClean="0"/>
              <a:t>thread =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6699"/>
                </a:solidFill>
              </a:rPr>
              <a:t>Thread</a:t>
            </a:r>
            <a:r>
              <a:rPr lang="en-US" altLang="uk-UA" sz="2200" noProof="1" smtClean="0"/>
              <a:t>(</a:t>
            </a:r>
            <a:r>
              <a:rPr lang="en-US" altLang="uk-UA" sz="2200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6699"/>
                </a:solidFill>
              </a:rPr>
              <a:t>ThreadStart</a:t>
            </a:r>
            <a:r>
              <a:rPr lang="en-US" altLang="uk-UA" sz="2200" noProof="1" smtClean="0"/>
              <a:t>(DoWork));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noProof="1" smtClean="0"/>
              <a:t>thread.Start();</a:t>
            </a:r>
            <a:r>
              <a:rPr lang="uk-UA" altLang="uk-UA" sz="2200" smtClean="0"/>
              <a:t> </a:t>
            </a:r>
            <a:r>
              <a:rPr lang="en-US" altLang="uk-UA" sz="2200" noProof="1" smtClean="0"/>
              <a:t>thread.Suspend();</a:t>
            </a:r>
            <a:r>
              <a:rPr lang="uk-UA" altLang="uk-UA" sz="2200" smtClean="0"/>
              <a:t> </a:t>
            </a:r>
            <a:r>
              <a:rPr lang="en-US" altLang="uk-UA" sz="2200" noProof="1" smtClean="0"/>
              <a:t>thread.Resume();</a:t>
            </a:r>
            <a:endParaRPr lang="uk-UA" altLang="uk-UA" sz="220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В обох випадках проблеми з оновленням </a:t>
            </a:r>
            <a:r>
              <a:rPr lang="en-US" altLang="uk-UA" sz="2600" smtClean="0"/>
              <a:t>UI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noProof="1" smtClean="0">
                <a:solidFill>
                  <a:srgbClr val="0000FF"/>
                </a:solidFill>
              </a:rPr>
              <a:t>void</a:t>
            </a:r>
            <a:r>
              <a:rPr lang="en-US" altLang="uk-UA" sz="2200" noProof="1" smtClean="0"/>
              <a:t> DoWork()</a:t>
            </a:r>
            <a:r>
              <a:rPr lang="uk-UA" altLang="uk-UA" sz="2200" smtClean="0"/>
              <a:t> </a:t>
            </a:r>
            <a:r>
              <a:rPr lang="en-US" altLang="uk-UA" sz="2200" smtClean="0"/>
              <a:t>{ …</a:t>
            </a:r>
            <a:br>
              <a:rPr lang="en-US" altLang="uk-UA" sz="2200" smtClean="0"/>
            </a:br>
            <a:r>
              <a:rPr lang="en-US" altLang="uk-UA" sz="2200" smtClean="0"/>
              <a:t>   </a:t>
            </a:r>
            <a:r>
              <a:rPr lang="en-US" altLang="uk-UA" sz="2200" noProof="1" smtClean="0">
                <a:solidFill>
                  <a:srgbClr val="0000FF"/>
                </a:solidFill>
              </a:rPr>
              <a:t>if</a:t>
            </a:r>
            <a:r>
              <a:rPr lang="en-US" altLang="uk-UA" sz="2200" noProof="1" smtClean="0"/>
              <a:t> (</a:t>
            </a:r>
            <a:r>
              <a:rPr lang="en-US" altLang="uk-UA" sz="2200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this</a:t>
            </a:r>
            <a:r>
              <a:rPr lang="en-US" altLang="uk-UA" sz="2200" noProof="1" smtClean="0"/>
              <a:t>.</a:t>
            </a:r>
            <a:r>
              <a:rPr lang="en-US" altLang="uk-UA" sz="2200" b="1" smtClean="0"/>
              <a:t>aControl</a:t>
            </a:r>
            <a:r>
              <a:rPr lang="en-US" altLang="uk-UA" sz="2200" noProof="1" smtClean="0"/>
              <a:t>.InvokeRequired</a:t>
            </a:r>
            <a:r>
              <a:rPr lang="en-US" altLang="uk-UA" sz="2200" smtClean="0"/>
              <a:t> </a:t>
            </a:r>
            <a:r>
              <a:rPr lang="en-US" altLang="uk-UA" sz="2200" noProof="1" smtClean="0"/>
              <a:t>)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     </a:t>
            </a:r>
            <a:r>
              <a:rPr lang="en-US" altLang="uk-UA" sz="2200" noProof="1" smtClean="0">
                <a:solidFill>
                  <a:srgbClr val="0000FF"/>
                </a:solidFill>
              </a:rPr>
              <a:t>this</a:t>
            </a:r>
            <a:r>
              <a:rPr lang="en-US" altLang="uk-UA" sz="2200" noProof="1" smtClean="0"/>
              <a:t>.Invoke(</a:t>
            </a:r>
            <a:r>
              <a:rPr lang="en-US" altLang="uk-UA" sz="2200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6699"/>
                </a:solidFill>
              </a:rPr>
              <a:t>SetTextCallback</a:t>
            </a:r>
            <a:r>
              <a:rPr lang="en-US" altLang="uk-UA" sz="2200" noProof="1" smtClean="0"/>
              <a:t>(ChangeName),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                       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object</a:t>
            </a:r>
            <a:r>
              <a:rPr lang="en-US" altLang="uk-UA" sz="2200" noProof="1" smtClean="0"/>
              <a:t>[] { </a:t>
            </a:r>
            <a:r>
              <a:rPr lang="en-US" altLang="uk-UA" sz="2200" smtClean="0"/>
              <a:t>newControlName</a:t>
            </a:r>
            <a:r>
              <a:rPr lang="en-US" altLang="uk-UA" sz="2200" noProof="1" smtClean="0"/>
              <a:t> });</a:t>
            </a:r>
            <a:r>
              <a:rPr lang="en-US" altLang="uk-UA" sz="2200" smtClean="0"/>
              <a:t> …</a:t>
            </a:r>
            <a:endParaRPr lang="uk-UA" altLang="uk-UA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r>
              <a:rPr lang="uk-UA" altLang="uk-UA" sz="3200" smtClean="0"/>
              <a:t>Інтерфейс </a:t>
            </a:r>
            <a:r>
              <a:rPr lang="uk-UA" altLang="uk-UA" sz="3200" i="1" smtClean="0"/>
              <a:t>System.ComponentModel</a:t>
            </a:r>
            <a:r>
              <a:rPr lang="en-US" altLang="uk-UA" sz="3200" i="1" smtClean="0"/>
              <a:t>. </a:t>
            </a:r>
            <a:r>
              <a:rPr lang="en-US" altLang="uk-UA" sz="3200" smtClean="0"/>
              <a:t>BackgroundWorker</a:t>
            </a:r>
            <a:r>
              <a:rPr lang="uk-UA" altLang="uk-UA" sz="3200" smtClean="0"/>
              <a:t> (властивості)</a:t>
            </a:r>
          </a:p>
        </p:txBody>
      </p:sp>
      <p:sp>
        <p:nvSpPr>
          <p:cNvPr id="3" name="Місце для вмісту 2"/>
          <p:cNvSpPr>
            <a:spLocks noGrp="1" noChangeAspect="1"/>
          </p:cNvSpPr>
          <p:nvPr>
            <p:ph idx="1"/>
          </p:nvPr>
        </p:nvSpPr>
        <p:spPr>
          <a:xfrm>
            <a:off x="457200" y="1484313"/>
            <a:ext cx="8229600" cy="4764087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class</a:t>
            </a:r>
            <a:r>
              <a:rPr lang="uk-UA" dirty="0"/>
              <a:t> </a:t>
            </a:r>
            <a:r>
              <a:rPr lang="uk-UA" dirty="0" err="1">
                <a:solidFill>
                  <a:srgbClr val="0099CC"/>
                </a:solidFill>
              </a:rPr>
              <a:t>BackgroundWorker</a:t>
            </a:r>
            <a:r>
              <a:rPr lang="uk-UA" dirty="0">
                <a:solidFill>
                  <a:srgbClr val="0099CC"/>
                </a:solidFill>
              </a:rPr>
              <a:t> </a:t>
            </a:r>
            <a:r>
              <a:rPr lang="uk-UA" dirty="0"/>
              <a:t>: </a:t>
            </a:r>
            <a:r>
              <a:rPr lang="uk-UA" dirty="0" err="1">
                <a:solidFill>
                  <a:srgbClr val="0099CC"/>
                </a:solidFill>
              </a:rPr>
              <a:t>Component</a:t>
            </a:r>
            <a:endParaRPr lang="uk-UA" dirty="0">
              <a:solidFill>
                <a:srgbClr val="0099CC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BackgroundWorker</a:t>
            </a:r>
            <a:r>
              <a:rPr lang="uk-UA" dirty="0"/>
              <a:t>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>
                <a:solidFill>
                  <a:srgbClr val="006600"/>
                </a:solidFill>
              </a:rPr>
              <a:t>// Властивості повертають певні ознаки: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6600"/>
                </a:solidFill>
              </a:rPr>
              <a:t>   //  - чи вимагає аплікація завершити фоновий процес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bool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CancellationPending</a:t>
            </a:r>
            <a:r>
              <a:rPr lang="uk-UA" dirty="0"/>
              <a:t> { </a:t>
            </a:r>
            <a:r>
              <a:rPr lang="uk-UA" dirty="0" err="1">
                <a:solidFill>
                  <a:srgbClr val="0000FF"/>
                </a:solidFill>
              </a:rPr>
              <a:t>get</a:t>
            </a:r>
            <a:r>
              <a:rPr lang="uk-UA" dirty="0"/>
              <a:t>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>
                <a:solidFill>
                  <a:srgbClr val="006600"/>
                </a:solidFill>
              </a:rPr>
              <a:t>   //  - чи виконує </a:t>
            </a:r>
            <a:r>
              <a:rPr lang="uk-UA" dirty="0" err="1">
                <a:solidFill>
                  <a:srgbClr val="006600"/>
                </a:solidFill>
              </a:rPr>
              <a:t>BackgroundWorker</a:t>
            </a:r>
            <a:r>
              <a:rPr lang="uk-UA" dirty="0">
                <a:solidFill>
                  <a:srgbClr val="006600"/>
                </a:solidFill>
              </a:rPr>
              <a:t> фонову операцію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bool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IsBusy</a:t>
            </a:r>
            <a:r>
              <a:rPr lang="uk-UA" dirty="0"/>
              <a:t> { </a:t>
            </a:r>
            <a:r>
              <a:rPr lang="uk-UA" dirty="0" err="1">
                <a:solidFill>
                  <a:srgbClr val="0000FF"/>
                </a:solidFill>
              </a:rPr>
              <a:t>get</a:t>
            </a:r>
            <a:r>
              <a:rPr lang="uk-UA" dirty="0"/>
              <a:t>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>
                <a:solidFill>
                  <a:srgbClr val="006600"/>
                </a:solidFill>
              </a:rPr>
              <a:t>//  - чи здатний </a:t>
            </a:r>
            <a:r>
              <a:rPr lang="uk-UA" dirty="0" err="1">
                <a:solidFill>
                  <a:srgbClr val="006600"/>
                </a:solidFill>
              </a:rPr>
              <a:t>BackgroundWorker</a:t>
            </a:r>
            <a:r>
              <a:rPr lang="uk-UA" dirty="0">
                <a:solidFill>
                  <a:srgbClr val="006600"/>
                </a:solidFill>
              </a:rPr>
              <a:t> інформувати про </a:t>
            </a:r>
            <a:r>
              <a:rPr lang="uk-UA" dirty="0" smtClean="0">
                <a:solidFill>
                  <a:srgbClr val="006600"/>
                </a:solidFill>
              </a:rPr>
              <a:t>хід</a:t>
            </a:r>
            <a:r>
              <a:rPr lang="en-US" dirty="0" smtClean="0">
                <a:solidFill>
                  <a:srgbClr val="006600"/>
                </a:solidFill>
              </a:rPr>
              <a:t/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   //     </a:t>
            </a:r>
            <a:r>
              <a:rPr lang="uk-UA" dirty="0" smtClean="0">
                <a:solidFill>
                  <a:srgbClr val="006600"/>
                </a:solidFill>
              </a:rPr>
              <a:t>фонового </a:t>
            </a:r>
            <a:r>
              <a:rPr lang="uk-UA" dirty="0">
                <a:solidFill>
                  <a:srgbClr val="006600"/>
                </a:solidFill>
              </a:rPr>
              <a:t>процесу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bool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WorkerReportsProgress</a:t>
            </a:r>
            <a:r>
              <a:rPr lang="uk-UA" dirty="0"/>
              <a:t> { </a:t>
            </a:r>
            <a:r>
              <a:rPr lang="uk-UA" dirty="0" err="1">
                <a:solidFill>
                  <a:srgbClr val="0000FF"/>
                </a:solidFill>
              </a:rPr>
              <a:t>get</a:t>
            </a:r>
            <a:r>
              <a:rPr lang="uk-UA" dirty="0"/>
              <a:t>; </a:t>
            </a:r>
            <a:r>
              <a:rPr lang="uk-UA" dirty="0" err="1">
                <a:solidFill>
                  <a:srgbClr val="0000FF"/>
                </a:solidFill>
              </a:rPr>
              <a:t>set</a:t>
            </a:r>
            <a:r>
              <a:rPr lang="uk-UA" dirty="0"/>
              <a:t>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>
                <a:solidFill>
                  <a:srgbClr val="006600"/>
                </a:solidFill>
              </a:rPr>
              <a:t>//  - чи здатний </a:t>
            </a:r>
            <a:r>
              <a:rPr lang="uk-UA" dirty="0" err="1">
                <a:solidFill>
                  <a:srgbClr val="006600"/>
                </a:solidFill>
              </a:rPr>
              <a:t>BackgroundWorker</a:t>
            </a:r>
            <a:r>
              <a:rPr lang="uk-UA" dirty="0">
                <a:solidFill>
                  <a:srgbClr val="006600"/>
                </a:solidFill>
              </a:rPr>
              <a:t> зупинити фоновий </a:t>
            </a:r>
            <a:r>
              <a:rPr lang="uk-UA" dirty="0" smtClean="0">
                <a:solidFill>
                  <a:srgbClr val="006600"/>
                </a:solidFill>
              </a:rPr>
              <a:t>процес</a:t>
            </a:r>
            <a:r>
              <a:rPr lang="en-US" dirty="0" smtClean="0">
                <a:solidFill>
                  <a:srgbClr val="006600"/>
                </a:solidFill>
              </a:rPr>
              <a:t/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   //    </a:t>
            </a:r>
            <a:r>
              <a:rPr lang="uk-UA" dirty="0" smtClean="0">
                <a:solidFill>
                  <a:srgbClr val="006600"/>
                </a:solidFill>
              </a:rPr>
              <a:t> </a:t>
            </a:r>
            <a:r>
              <a:rPr lang="uk-UA" dirty="0">
                <a:solidFill>
                  <a:srgbClr val="006600"/>
                </a:solidFill>
              </a:rPr>
              <a:t>достроково на вимогу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dirty="0"/>
              <a:t>   </a:t>
            </a:r>
            <a:r>
              <a:rPr lang="uk-UA" dirty="0" err="1">
                <a:solidFill>
                  <a:srgbClr val="0000FF"/>
                </a:solidFill>
              </a:rPr>
              <a:t>public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>
                <a:solidFill>
                  <a:srgbClr val="0000FF"/>
                </a:solidFill>
              </a:rPr>
              <a:t>bool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WorkerSupportsCancellation</a:t>
            </a:r>
            <a:r>
              <a:rPr lang="uk-UA" dirty="0"/>
              <a:t> { </a:t>
            </a:r>
            <a:r>
              <a:rPr lang="uk-UA" dirty="0" err="1">
                <a:solidFill>
                  <a:srgbClr val="0000FF"/>
                </a:solidFill>
              </a:rPr>
              <a:t>get</a:t>
            </a:r>
            <a:r>
              <a:rPr lang="uk-UA" dirty="0"/>
              <a:t>; </a:t>
            </a:r>
            <a:r>
              <a:rPr lang="uk-UA" dirty="0" err="1">
                <a:solidFill>
                  <a:srgbClr val="0000FF"/>
                </a:solidFill>
              </a:rPr>
              <a:t>set</a:t>
            </a:r>
            <a:r>
              <a:rPr lang="uk-UA" dirty="0"/>
              <a:t>; </a:t>
            </a:r>
            <a:r>
              <a:rPr lang="uk-UA" dirty="0" smtClean="0"/>
              <a:t>}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r>
              <a:rPr lang="uk-UA" altLang="uk-UA" sz="3200" smtClean="0"/>
              <a:t>Інтерфейс </a:t>
            </a:r>
            <a:r>
              <a:rPr lang="uk-UA" altLang="uk-UA" sz="3200" i="1" smtClean="0"/>
              <a:t>System.ComponentModel</a:t>
            </a:r>
            <a:r>
              <a:rPr lang="en-US" altLang="uk-UA" sz="3200" i="1" smtClean="0"/>
              <a:t>. </a:t>
            </a:r>
            <a:r>
              <a:rPr lang="en-US" altLang="uk-UA" sz="3200" smtClean="0"/>
              <a:t>BackgroundWorker (</a:t>
            </a:r>
            <a:r>
              <a:rPr lang="uk-UA" altLang="uk-UA" sz="3200" smtClean="0"/>
              <a:t>події)</a:t>
            </a:r>
          </a:p>
        </p:txBody>
      </p:sp>
      <p:sp>
        <p:nvSpPr>
          <p:cNvPr id="11267" name="Місце для вмісту 2"/>
          <p:cNvSpPr>
            <a:spLocks noGrp="1" noChangeAspect="1"/>
          </p:cNvSpPr>
          <p:nvPr>
            <p:ph idx="1"/>
          </p:nvPr>
        </p:nvSpPr>
        <p:spPr>
          <a:xfrm>
            <a:off x="457200" y="1484313"/>
            <a:ext cx="8229600" cy="47640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sz="2400" smtClean="0"/>
              <a:t> </a:t>
            </a:r>
            <a:r>
              <a:rPr lang="uk-UA" altLang="uk-UA" sz="2400" smtClean="0">
                <a:solidFill>
                  <a:srgbClr val="006600"/>
                </a:solidFill>
              </a:rPr>
              <a:t>// Події - основа взаємодії з BackgroundWorker.</a:t>
            </a:r>
            <a:br>
              <a:rPr lang="uk-UA" altLang="uk-UA" sz="2400" smtClean="0">
                <a:solidFill>
                  <a:srgbClr val="006600"/>
                </a:solidFill>
              </a:rPr>
            </a:br>
            <a:r>
              <a:rPr lang="uk-UA" altLang="uk-UA" sz="2400" smtClean="0">
                <a:solidFill>
                  <a:srgbClr val="006600"/>
                </a:solidFill>
              </a:rPr>
              <a:t> // Трапляються, коли: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uk-UA" altLang="uk-UA" sz="2400" smtClean="0">
                <a:solidFill>
                  <a:srgbClr val="006600"/>
                </a:solidFill>
              </a:rPr>
              <a:t>   //  - викликали BackgroundWorker.RunWorkerAsync()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uk-UA" altLang="uk-UA" sz="2400" smtClean="0"/>
              <a:t>   </a:t>
            </a:r>
            <a:r>
              <a:rPr lang="uk-UA" altLang="uk-UA" sz="2400" smtClean="0">
                <a:solidFill>
                  <a:srgbClr val="0000FF"/>
                </a:solidFill>
              </a:rPr>
              <a:t>public event </a:t>
            </a:r>
            <a:r>
              <a:rPr lang="uk-UA" altLang="uk-UA" sz="2400" smtClean="0">
                <a:solidFill>
                  <a:srgbClr val="0099CC"/>
                </a:solidFill>
              </a:rPr>
              <a:t>DoWorkEventHandler </a:t>
            </a:r>
            <a:r>
              <a:rPr lang="uk-UA" altLang="uk-UA" sz="2400" smtClean="0"/>
              <a:t>DoWork;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uk-UA" altLang="uk-UA" sz="2400" smtClean="0">
                <a:solidFill>
                  <a:srgbClr val="006600"/>
                </a:solidFill>
              </a:rPr>
              <a:t>   //  - викликали BackgroundWorker.ReportProgress(Int32)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uk-UA" altLang="uk-UA" sz="2400" smtClean="0"/>
              <a:t>   </a:t>
            </a:r>
            <a:r>
              <a:rPr lang="uk-UA" altLang="uk-UA" sz="2400" smtClean="0">
                <a:solidFill>
                  <a:srgbClr val="0000FF"/>
                </a:solidFill>
              </a:rPr>
              <a:t>public event </a:t>
            </a:r>
            <a:r>
              <a:rPr lang="uk-UA" altLang="uk-UA" sz="2400" smtClean="0">
                <a:solidFill>
                  <a:srgbClr val="0099CC"/>
                </a:solidFill>
              </a:rPr>
              <a:t>ProgressChangedEventHandler </a:t>
            </a:r>
            <a:r>
              <a:rPr lang="uk-UA" altLang="uk-UA" sz="2400" smtClean="0"/>
              <a:t>ProgressChanged;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uk-UA" altLang="uk-UA" sz="2400" smtClean="0"/>
              <a:t>   </a:t>
            </a:r>
            <a:r>
              <a:rPr lang="uk-UA" altLang="uk-UA" sz="2400" smtClean="0">
                <a:solidFill>
                  <a:srgbClr val="006600"/>
                </a:solidFill>
              </a:rPr>
              <a:t>//  - фонова операція завершилась нормально,</a:t>
            </a:r>
            <a:br>
              <a:rPr lang="uk-UA" altLang="uk-UA" sz="2400" smtClean="0">
                <a:solidFill>
                  <a:srgbClr val="006600"/>
                </a:solidFill>
              </a:rPr>
            </a:br>
            <a:r>
              <a:rPr lang="uk-UA" altLang="uk-UA" sz="2400" smtClean="0">
                <a:solidFill>
                  <a:srgbClr val="006600"/>
                </a:solidFill>
              </a:rPr>
              <a:t>   //     на вимогу або з винятком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uk-UA" altLang="uk-UA" sz="2400" smtClean="0"/>
              <a:t>   </a:t>
            </a:r>
            <a:r>
              <a:rPr lang="uk-UA" altLang="uk-UA" sz="2400" smtClean="0">
                <a:solidFill>
                  <a:srgbClr val="0000FF"/>
                </a:solidFill>
              </a:rPr>
              <a:t>public event </a:t>
            </a:r>
            <a:r>
              <a:rPr lang="uk-UA" altLang="uk-UA" sz="2400" smtClean="0">
                <a:solidFill>
                  <a:srgbClr val="0099CC"/>
                </a:solidFill>
              </a:rPr>
              <a:t>RunWorkerCompletedEventHandler </a:t>
            </a:r>
            <a:r>
              <a:rPr lang="uk-UA" altLang="uk-UA" sz="2400" smtClean="0"/>
              <a:t>RunWorkerCompleted;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r>
              <a:rPr lang="uk-UA" altLang="uk-UA" sz="3200" smtClean="0"/>
              <a:t>Інтерфейс </a:t>
            </a:r>
            <a:r>
              <a:rPr lang="uk-UA" altLang="uk-UA" sz="3200" i="1" smtClean="0"/>
              <a:t>System.ComponentModel</a:t>
            </a:r>
            <a:r>
              <a:rPr lang="en-US" altLang="uk-UA" sz="3200" i="1" smtClean="0"/>
              <a:t>. </a:t>
            </a:r>
            <a:r>
              <a:rPr lang="en-US" altLang="uk-UA" sz="3200" smtClean="0"/>
              <a:t>BackgroundWorker (</a:t>
            </a:r>
            <a:r>
              <a:rPr lang="uk-UA" altLang="uk-UA" sz="3200" smtClean="0"/>
              <a:t>методи)</a:t>
            </a:r>
          </a:p>
        </p:txBody>
      </p:sp>
      <p:sp>
        <p:nvSpPr>
          <p:cNvPr id="3" name="Місце для вмісту 2"/>
          <p:cNvSpPr>
            <a:spLocks noGrp="1" noChangeAspect="1"/>
          </p:cNvSpPr>
          <p:nvPr>
            <p:ph idx="1"/>
          </p:nvPr>
        </p:nvSpPr>
        <p:spPr>
          <a:xfrm>
            <a:off x="457200" y="1484313"/>
            <a:ext cx="8229600" cy="4764087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 </a:t>
            </a:r>
            <a:r>
              <a:rPr lang="uk-UA" sz="2400" dirty="0">
                <a:solidFill>
                  <a:srgbClr val="006600"/>
                </a:solidFill>
              </a:rPr>
              <a:t>// Встановлює вимогу зупинити фоновий процес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   </a:t>
            </a:r>
            <a:r>
              <a:rPr lang="uk-UA" sz="2400" dirty="0" err="1">
                <a:solidFill>
                  <a:srgbClr val="0000FF"/>
                </a:solidFill>
              </a:rPr>
              <a:t>public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>
                <a:solidFill>
                  <a:srgbClr val="0000FF"/>
                </a:solidFill>
              </a:rPr>
              <a:t>void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/>
              <a:t>CancelAsync</a:t>
            </a:r>
            <a:r>
              <a:rPr lang="uk-UA" sz="2400" dirty="0"/>
              <a:t>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   </a:t>
            </a:r>
            <a:r>
              <a:rPr lang="uk-UA" sz="2400" dirty="0">
                <a:solidFill>
                  <a:srgbClr val="006600"/>
                </a:solidFill>
              </a:rPr>
              <a:t>// Запускає подію </a:t>
            </a:r>
            <a:r>
              <a:rPr lang="uk-UA" sz="2400" dirty="0" err="1">
                <a:solidFill>
                  <a:srgbClr val="006600"/>
                </a:solidFill>
              </a:rPr>
              <a:t>BackgroundWorker.ProgressChanged</a:t>
            </a:r>
            <a:r>
              <a:rPr lang="uk-UA" sz="2400" dirty="0">
                <a:solidFill>
                  <a:srgbClr val="006600"/>
                </a:solidFill>
              </a:rPr>
              <a:t> Параметри: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>
                <a:solidFill>
                  <a:srgbClr val="006600"/>
                </a:solidFill>
              </a:rPr>
              <a:t>   //  -  </a:t>
            </a:r>
            <a:r>
              <a:rPr lang="uk-UA" sz="2400" dirty="0" err="1">
                <a:solidFill>
                  <a:srgbClr val="006600"/>
                </a:solidFill>
              </a:rPr>
              <a:t>percentProgress</a:t>
            </a:r>
            <a:r>
              <a:rPr lang="uk-UA" sz="2400" dirty="0">
                <a:solidFill>
                  <a:srgbClr val="006600"/>
                </a:solidFill>
              </a:rPr>
              <a:t> містить відсоток виконання фонової операції (від 0 до 99)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>
                <a:solidFill>
                  <a:srgbClr val="006600"/>
                </a:solidFill>
              </a:rPr>
              <a:t>   //  -  </a:t>
            </a:r>
            <a:r>
              <a:rPr lang="uk-UA" sz="2400" dirty="0" err="1">
                <a:solidFill>
                  <a:srgbClr val="006600"/>
                </a:solidFill>
              </a:rPr>
              <a:t>userState</a:t>
            </a:r>
            <a:r>
              <a:rPr lang="uk-UA" sz="2400" dirty="0">
                <a:solidFill>
                  <a:srgbClr val="006600"/>
                </a:solidFill>
              </a:rPr>
              <a:t> містить довільний об'єкт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   </a:t>
            </a:r>
            <a:r>
              <a:rPr lang="uk-UA" sz="2400" dirty="0" err="1">
                <a:solidFill>
                  <a:srgbClr val="0000FF"/>
                </a:solidFill>
              </a:rPr>
              <a:t>public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>
                <a:solidFill>
                  <a:srgbClr val="0000FF"/>
                </a:solidFill>
              </a:rPr>
              <a:t>void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/>
              <a:t>ReportProgress</a:t>
            </a:r>
            <a:r>
              <a:rPr lang="uk-UA" sz="2400" dirty="0"/>
              <a:t>(</a:t>
            </a:r>
            <a:r>
              <a:rPr lang="uk-UA" sz="2400" dirty="0" err="1">
                <a:solidFill>
                  <a:srgbClr val="0000FF"/>
                </a:solidFill>
              </a:rPr>
              <a:t>int</a:t>
            </a:r>
            <a:r>
              <a:rPr lang="uk-UA" sz="2400" dirty="0"/>
              <a:t> </a:t>
            </a:r>
            <a:r>
              <a:rPr lang="uk-UA" sz="2400" dirty="0" err="1"/>
              <a:t>percentProgress</a:t>
            </a:r>
            <a:r>
              <a:rPr lang="uk-UA" sz="2400" dirty="0"/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   </a:t>
            </a:r>
            <a:r>
              <a:rPr lang="uk-UA" sz="2400" dirty="0" err="1">
                <a:solidFill>
                  <a:srgbClr val="0000FF"/>
                </a:solidFill>
              </a:rPr>
              <a:t>public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>
                <a:solidFill>
                  <a:srgbClr val="0000FF"/>
                </a:solidFill>
              </a:rPr>
              <a:t>void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/>
              <a:t>ReportProgress</a:t>
            </a:r>
            <a:r>
              <a:rPr lang="uk-UA" sz="2400" dirty="0"/>
              <a:t>(</a:t>
            </a:r>
            <a:r>
              <a:rPr lang="uk-UA" sz="2400" dirty="0" err="1">
                <a:solidFill>
                  <a:srgbClr val="0000FF"/>
                </a:solidFill>
              </a:rPr>
              <a:t>int</a:t>
            </a:r>
            <a:r>
              <a:rPr lang="uk-UA" sz="2400" dirty="0"/>
              <a:t> </a:t>
            </a:r>
            <a:r>
              <a:rPr lang="uk-UA" sz="2400" dirty="0" err="1"/>
              <a:t>percentProgress</a:t>
            </a:r>
            <a:r>
              <a:rPr lang="uk-UA" sz="2400" dirty="0"/>
              <a:t>, </a:t>
            </a:r>
            <a:r>
              <a:rPr lang="uk-UA" sz="2400" dirty="0" err="1">
                <a:solidFill>
                  <a:srgbClr val="0000FF"/>
                </a:solidFill>
              </a:rPr>
              <a:t>object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/>
              <a:t>userState</a:t>
            </a:r>
            <a:r>
              <a:rPr lang="uk-UA" sz="2400" dirty="0"/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   </a:t>
            </a:r>
            <a:r>
              <a:rPr lang="uk-UA" sz="2400" dirty="0">
                <a:solidFill>
                  <a:srgbClr val="006600"/>
                </a:solidFill>
              </a:rPr>
              <a:t>// Запускає виконання фонового потоку.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>
                <a:solidFill>
                  <a:srgbClr val="006600"/>
                </a:solidFill>
              </a:rPr>
              <a:t>   //   Параметр </a:t>
            </a:r>
            <a:r>
              <a:rPr lang="uk-UA" sz="2400" dirty="0" err="1">
                <a:solidFill>
                  <a:srgbClr val="006600"/>
                </a:solidFill>
              </a:rPr>
              <a:t>argument</a:t>
            </a:r>
            <a:r>
              <a:rPr lang="uk-UA" sz="2400" dirty="0">
                <a:solidFill>
                  <a:srgbClr val="006600"/>
                </a:solidFill>
              </a:rPr>
              <a:t> буде передано фоновій операції.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   </a:t>
            </a:r>
            <a:r>
              <a:rPr lang="uk-UA" sz="2400" dirty="0" err="1">
                <a:solidFill>
                  <a:srgbClr val="0000FF"/>
                </a:solidFill>
              </a:rPr>
              <a:t>public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>
                <a:solidFill>
                  <a:srgbClr val="0000FF"/>
                </a:solidFill>
              </a:rPr>
              <a:t>void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/>
              <a:t>RunWorkerAsync</a:t>
            </a:r>
            <a:r>
              <a:rPr lang="uk-UA" sz="2400" dirty="0"/>
              <a:t>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   </a:t>
            </a:r>
            <a:r>
              <a:rPr lang="uk-UA" sz="2400" dirty="0" err="1">
                <a:solidFill>
                  <a:srgbClr val="0000FF"/>
                </a:solidFill>
              </a:rPr>
              <a:t>public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>
                <a:solidFill>
                  <a:srgbClr val="0000FF"/>
                </a:solidFill>
              </a:rPr>
              <a:t>void</a:t>
            </a:r>
            <a:r>
              <a:rPr lang="uk-UA" sz="2400" dirty="0">
                <a:solidFill>
                  <a:srgbClr val="0000FF"/>
                </a:solidFill>
              </a:rPr>
              <a:t> </a:t>
            </a:r>
            <a:r>
              <a:rPr lang="uk-UA" sz="2400" dirty="0" err="1"/>
              <a:t>RunWorkerAsync</a:t>
            </a:r>
            <a:r>
              <a:rPr lang="uk-UA" sz="2400" dirty="0"/>
              <a:t>(</a:t>
            </a:r>
            <a:r>
              <a:rPr lang="uk-UA" sz="2400" dirty="0" err="1">
                <a:solidFill>
                  <a:srgbClr val="0000FF"/>
                </a:solidFill>
              </a:rPr>
              <a:t>object</a:t>
            </a:r>
            <a:r>
              <a:rPr lang="uk-UA" sz="2400" dirty="0"/>
              <a:t> </a:t>
            </a:r>
            <a:r>
              <a:rPr lang="uk-UA" sz="2400" dirty="0" err="1"/>
              <a:t>argument</a:t>
            </a:r>
            <a:r>
              <a:rPr lang="uk-UA" sz="2400" dirty="0"/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anose="05000000000000000000" pitchFamily="2" charset="2"/>
          <a:buChar char="l"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anose="05000000000000000000" pitchFamily="2" charset="2"/>
          <a:buChar char="l"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4" ma:contentTypeDescription="Створення нового документа." ma:contentTypeScope="" ma:versionID="98d0fa0c6656cae8063f37c35cd5a86f">
  <xsd:schema xmlns:xsd="http://www.w3.org/2001/XMLSchema" xmlns:xs="http://www.w3.org/2001/XMLSchema" xmlns:p="http://schemas.microsoft.com/office/2006/metadata/properties" xmlns:ns2="6165a4db-b7e9-495c-af32-635dbac9cbd3" xmlns:ns3="3c994dca-82ff-4cc8-8752-b5bfaa6f57e7" targetNamespace="http://schemas.microsoft.com/office/2006/metadata/properties" ma:root="true" ma:fieldsID="676b960a8837b860ab3969d9b2ba50ee" ns2:_="" ns3:_="">
    <xsd:import namespace="6165a4db-b7e9-495c-af32-635dbac9cbd3"/>
    <xsd:import namespace="3c994dca-82ff-4cc8-8752-b5bfaa6f57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94dca-82ff-4cc8-8752-b5bfaa6f57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F98A15-EA26-41A0-8A66-7858911967D3}"/>
</file>

<file path=customXml/itemProps2.xml><?xml version="1.0" encoding="utf-8"?>
<ds:datastoreItem xmlns:ds="http://schemas.openxmlformats.org/officeDocument/2006/customXml" ds:itemID="{E9A51A4A-E978-4BE6-ACFC-0340E0DA3B02}"/>
</file>

<file path=customXml/itemProps3.xml><?xml version="1.0" encoding="utf-8"?>
<ds:datastoreItem xmlns:ds="http://schemas.openxmlformats.org/officeDocument/2006/customXml" ds:itemID="{106B1DD8-7689-451B-A2FF-7A9E4832247B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875</TotalTime>
  <Words>1245</Words>
  <Application>Microsoft Office PowerPoint</Application>
  <PresentationFormat>Екран (4:3)</PresentationFormat>
  <Paragraphs>265</Paragraphs>
  <Slides>25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1" baseType="lpstr">
      <vt:lpstr>Arial</vt:lpstr>
      <vt:lpstr>Wingdings</vt:lpstr>
      <vt:lpstr>Calibri</vt:lpstr>
      <vt:lpstr>Times New Roman</vt:lpstr>
      <vt:lpstr>Consolas</vt:lpstr>
      <vt:lpstr>Network</vt:lpstr>
      <vt:lpstr>Сортування в потоках Шаблон MVC</vt:lpstr>
      <vt:lpstr>Приклад Сортування в окремих потоках</vt:lpstr>
      <vt:lpstr>Як реалізувати самі алгоритми сортування?</vt:lpstr>
      <vt:lpstr>Які алгоритми відображати?</vt:lpstr>
      <vt:lpstr>Спосіб графічного відображення даних і дій з ними</vt:lpstr>
      <vt:lpstr>Створити декілька паралельних потоків виконання – по одному для кожного алгоритму</vt:lpstr>
      <vt:lpstr>Інтерфейс System.ComponentModel. BackgroundWorker (властивості)</vt:lpstr>
      <vt:lpstr>Інтерфейс System.ComponentModel. BackgroundWorker (події)</vt:lpstr>
      <vt:lpstr>Інтерфейс System.ComponentModel. BackgroundWorker (методи)</vt:lpstr>
      <vt:lpstr>Діаграма послідовностей взаємодій класу BackgroundWorker</vt:lpstr>
      <vt:lpstr>Налагодити взаємодію потоків сортування і потоку вікна програми</vt:lpstr>
      <vt:lpstr>Налагодити взаємодію потоків сортування і потоку вікна програми</vt:lpstr>
      <vt:lpstr>Проектування BackgroundSorter</vt:lpstr>
      <vt:lpstr>Конструктор BackgroundSorter</vt:lpstr>
      <vt:lpstr>Методи BackgroundSorter</vt:lpstr>
      <vt:lpstr>Проектування події SortingExchange</vt:lpstr>
      <vt:lpstr>Диспетчер і виклик події SortingExchange</vt:lpstr>
      <vt:lpstr>Приклад алгоритму сортування</vt:lpstr>
      <vt:lpstr>Налагодити взаємодію потоків</vt:lpstr>
      <vt:lpstr>Зміна стану вікна з іншого об’єкта</vt:lpstr>
      <vt:lpstr>Відображення даних</vt:lpstr>
      <vt:lpstr>Створення нових компонент</vt:lpstr>
      <vt:lpstr>Шаблон MVC</vt:lpstr>
      <vt:lpstr>Діаграма класів аплікації ”Сортування в потоках”</vt:lpstr>
      <vt:lpstr>Ресурси</vt:lpstr>
    </vt:vector>
  </TitlesOfParts>
  <Company>LNU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Багатопотоковість і синхронізація</dc:title>
  <dc:creator>S.Yaroshko</dc:creator>
  <cp:lastModifiedBy>Сергій Ярошко</cp:lastModifiedBy>
  <cp:revision>49</cp:revision>
  <dcterms:created xsi:type="dcterms:W3CDTF">2014-05-05T17:39:35Z</dcterms:created>
  <dcterms:modified xsi:type="dcterms:W3CDTF">2021-05-05T13:18:21Z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0x010100FF41E2A76991024D91AFBB8E3D5383B6</vt:lpwstr>
  </property>
  <property fmtid="{D5CDD505-2E9C-101B-9397-08002B2CF9AE}" pid="3" name="Order">
    <vt:r8>66900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