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79" r:id="rId3"/>
    <p:sldId id="257" r:id="rId4"/>
    <p:sldId id="258" r:id="rId5"/>
    <p:sldId id="259" r:id="rId6"/>
    <p:sldId id="261" r:id="rId7"/>
    <p:sldId id="266" r:id="rId8"/>
    <p:sldId id="262" r:id="rId9"/>
    <p:sldId id="264" r:id="rId10"/>
    <p:sldId id="263" r:id="rId11"/>
    <p:sldId id="265" r:id="rId12"/>
    <p:sldId id="277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99"/>
    <a:srgbClr val="33CCCC"/>
    <a:srgbClr val="0099CC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C76C71C4-FE63-46A5-8DBF-6783B4ECFF3A}" type="datetimeFigureOut">
              <a:rPr lang="uk-UA"/>
              <a:pPr>
                <a:defRPr/>
              </a:pPr>
              <a:t>13.05.2021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254570-3740-4414-8AA8-3BCFF4CB60B2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762150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E7F48-BA5B-4ED4-8C87-C4DEF64F8FCE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91425-06B1-4393-8544-86CB45F3BA0D}" type="slidenum">
              <a:rPr lang="uk-UA" altLang="en-US"/>
              <a:pPr>
                <a:defRPr/>
              </a:pPr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19435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A0224-90DF-4B32-92E7-7B8098E3613D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12A64-E7C0-4AE1-BF2A-16E428C2507D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5945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ABF2-1F5F-4539-97A8-DDEC80FC7ED2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02711-CC8F-4AF3-AC04-C1F0EACEC99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3402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E2BF-84DE-4633-A40C-FF9E7641BC5B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5D579-2E4D-43A5-8180-38F07699E26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0128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22C1-43DA-4FC7-9FE7-2BEE7F96C05E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53C80-2B3B-4A14-8F0F-FE2B8FA0176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7075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3D09D-CB0A-47D9-A31F-809DF83F9BF1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23DE8-FAF0-421B-8EED-7BB64761883D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6749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9DD9B-7F85-48A0-9914-6C1801FBD21A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1FE2B-711E-4A1C-87F6-BA002157DF9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65968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E59A6-EC24-43B5-A18A-F51B8AA21C5F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A7DB6-CEB2-48F3-942C-CDD7029A921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6251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DE4F-185F-4087-92A2-911AC9A8BC13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D5F57-58D0-4F84-94D0-740CDE3E96BD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0776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3613D-5D5A-4825-97F4-0732D611DF5E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4695B-4877-49E5-8329-B9132608F5B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41730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107AA-5751-439D-B204-4E7A3604F75C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9559A-7DCC-4A99-9016-B9BA7F2C13C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15405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5ED3118A-1D65-453F-B67A-E2A860EA18FB}" type="datetime1">
              <a:rPr lang="uk-UA" altLang="uk-UA"/>
              <a:pPr>
                <a:defRPr/>
              </a:pPr>
              <a:t>13.05.2021</a:t>
            </a:fld>
            <a:endParaRPr lang="uk-UA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954EF950-061E-430A-84B2-775EAB3CAB8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11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112276/Dynamic-Construction-of-Functionality-of-an-Appli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eaLnBrk="1" hangingPunct="1"/>
            <a:r>
              <a:rPr lang="uk-UA" altLang="uk-UA" smtClean="0"/>
              <a:t>Багатопотоковість і синхронізація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асинхронні делегати; </a:t>
            </a:r>
            <a:r>
              <a:rPr lang="en-US" altLang="uk-UA" smtClean="0"/>
              <a:t>Thread; </a:t>
            </a:r>
            <a:r>
              <a:rPr lang="uk-UA" altLang="uk-UA" smtClean="0"/>
              <a:t>пул потоків; синхронізація; таймери; асинхронна модель на базі подій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19660D-DB3C-4696-8A45-F0764B5C21D8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2291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mtClean="0"/>
              <a:t>Проблеми багатопотоковості</a:t>
            </a:r>
          </a:p>
        </p:txBody>
      </p:sp>
      <p:sp>
        <p:nvSpPr>
          <p:cNvPr id="12292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“Гонки” – змагання за один ресурс несинхронізованих потоків</a:t>
            </a:r>
          </a:p>
          <a:p>
            <a:pPr eaLnBrk="1" hangingPunct="1"/>
            <a:r>
              <a:rPr lang="uk-UA" altLang="uk-UA" dirty="0" smtClean="0"/>
              <a:t>Блокування ресурсу на час доступу</a:t>
            </a:r>
          </a:p>
          <a:p>
            <a:pPr lvl="1" eaLnBrk="1" hangingPunct="1"/>
            <a:r>
              <a:rPr lang="uk-UA" altLang="uk-UA" dirty="0" smtClean="0"/>
              <a:t>на рівні самого ресурсу</a:t>
            </a:r>
          </a:p>
          <a:p>
            <a:pPr lvl="1" eaLnBrk="1" hangingPunct="1"/>
            <a:r>
              <a:rPr lang="uk-UA" altLang="uk-UA" dirty="0" smtClean="0"/>
              <a:t>на рівні звертання до ресурсу</a:t>
            </a:r>
          </a:p>
          <a:p>
            <a:pPr eaLnBrk="1" hangingPunct="1"/>
            <a:r>
              <a:rPr lang="uk-UA" altLang="uk-UA" dirty="0" smtClean="0"/>
              <a:t>“Тупики” – взаємне блокування як наслідок очікування на завершення роботи</a:t>
            </a:r>
          </a:p>
          <a:p>
            <a:pPr lvl="1" eaLnBrk="1" hangingPunct="1"/>
            <a:r>
              <a:rPr lang="uk-UA" altLang="uk-UA" dirty="0" smtClean="0"/>
              <a:t>ліміти часу на очікування зняття </a:t>
            </a:r>
            <a:r>
              <a:rPr lang="uk-UA" altLang="uk-UA" dirty="0" err="1" smtClean="0"/>
              <a:t>блокувань</a:t>
            </a:r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417304-9BB6-4ADF-B898-A574B37C2AB5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3315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mtClean="0"/>
              <a:t>Засоби синхронізації процесів</a:t>
            </a:r>
          </a:p>
        </p:txBody>
      </p:sp>
      <p:sp>
        <p:nvSpPr>
          <p:cNvPr id="13316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WaitHandle</a:t>
            </a:r>
          </a:p>
          <a:p>
            <a:pPr eaLnBrk="1" hangingPunct="1"/>
            <a:r>
              <a:rPr lang="en-US" altLang="uk-UA" smtClean="0"/>
              <a:t>Mutex</a:t>
            </a:r>
          </a:p>
          <a:p>
            <a:pPr eaLnBrk="1" hangingPunct="1"/>
            <a:r>
              <a:rPr lang="en-US" altLang="uk-UA" smtClean="0"/>
              <a:t>Semaphore</a:t>
            </a:r>
          </a:p>
          <a:p>
            <a:pPr eaLnBrk="1" hangingPunct="1"/>
            <a:r>
              <a:rPr lang="en-US" altLang="uk-UA" smtClean="0"/>
              <a:t>Event</a:t>
            </a:r>
          </a:p>
          <a:p>
            <a:pPr eaLnBrk="1" hangingPunct="1"/>
            <a:r>
              <a:rPr lang="en-US" altLang="uk-UA" smtClean="0"/>
              <a:t>ReaderWriterLockSlim</a:t>
            </a:r>
            <a:endParaRPr lang="uk-UA" altLang="uk-UA" smtClean="0"/>
          </a:p>
          <a:p>
            <a:pPr eaLnBrk="1" hangingPunct="1"/>
            <a:endParaRPr lang="uk-UA" altLang="uk-UA" smtClean="0"/>
          </a:p>
          <a:p>
            <a:pPr eaLnBrk="1" hangingPunct="1"/>
            <a:r>
              <a:rPr lang="uk-UA" altLang="uk-UA" smtClean="0"/>
              <a:t>Таймери</a:t>
            </a:r>
            <a:endParaRPr lang="en-US" altLang="uk-UA" smtClean="0"/>
          </a:p>
          <a:p>
            <a:pPr eaLnBrk="1" hangingPunct="1"/>
            <a:r>
              <a:rPr lang="uk-UA" altLang="uk-UA" smtClean="0"/>
              <a:t>Шаблон </a:t>
            </a:r>
            <a:r>
              <a:rPr lang="en-US" altLang="uk-UA" smtClean="0"/>
              <a:t>BackgroundWorker</a:t>
            </a:r>
            <a:endParaRPr lang="uk-UA" alt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C5AA2-372D-4621-BC4F-76D60FEEB203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Шаблон асинхронної взаємодії на базі подій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600" smtClean="0"/>
              <a:t>   Готова компонента </a:t>
            </a:r>
            <a:r>
              <a:rPr lang="en-US" altLang="uk-UA" sz="2600" smtClean="0">
                <a:solidFill>
                  <a:srgbClr val="006699"/>
                </a:solidFill>
              </a:rPr>
              <a:t>BackgroundWorker</a:t>
            </a:r>
            <a:r>
              <a:rPr lang="en-US" altLang="uk-UA" sz="2600" smtClean="0"/>
              <a:t> – </a:t>
            </a:r>
            <a:r>
              <a:rPr lang="uk-UA" altLang="uk-UA" sz="2600" smtClean="0"/>
              <a:t>шаблон асинхронної взаємодії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додати компоненту до форми, чи створити програмно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налаштувати на етапі проектування</a:t>
            </a:r>
            <a:r>
              <a:rPr lang="en-US" altLang="uk-UA" sz="2200" smtClean="0"/>
              <a:t>:</a:t>
            </a:r>
            <a:endParaRPr lang="uk-UA" altLang="uk-UA" sz="22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property</a:t>
            </a:r>
            <a:r>
              <a:rPr lang="en-US" altLang="uk-UA" sz="2100" smtClean="0"/>
              <a:t> WorkerReportsProgress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property</a:t>
            </a:r>
            <a:r>
              <a:rPr lang="en-US" altLang="uk-UA" sz="2100" smtClean="0"/>
              <a:t> WorkerSupportsCancellation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DoWork</a:t>
            </a:r>
            <a:r>
              <a:rPr lang="uk-UA" altLang="uk-UA" sz="2100" smtClean="0"/>
              <a:t>			</a:t>
            </a:r>
            <a:r>
              <a:rPr lang="uk-UA" altLang="uk-UA" sz="2100" smtClean="0">
                <a:solidFill>
                  <a:srgbClr val="006600"/>
                </a:solidFill>
              </a:rPr>
              <a:t>// наприклад, сортує дані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ProgressChanged</a:t>
            </a:r>
            <a:r>
              <a:rPr lang="uk-UA" altLang="uk-UA" sz="2100" smtClean="0"/>
              <a:t>	</a:t>
            </a:r>
            <a:r>
              <a:rPr lang="uk-UA" altLang="uk-UA" sz="2100" smtClean="0">
                <a:solidFill>
                  <a:srgbClr val="006600"/>
                </a:solidFill>
              </a:rPr>
              <a:t>// відображає хід виконання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RunWorkerCompleted</a:t>
            </a:r>
            <a:r>
              <a:rPr lang="uk-UA" altLang="uk-UA" sz="2100" smtClean="0"/>
              <a:t>	</a:t>
            </a:r>
            <a:r>
              <a:rPr lang="uk-UA" altLang="uk-UA" sz="2100" smtClean="0">
                <a:solidFill>
                  <a:srgbClr val="006600"/>
                </a:solidFill>
              </a:rPr>
              <a:t>// звільняє ресурси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використання в програмі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/>
              <a:t>my</a:t>
            </a:r>
            <a:r>
              <a:rPr lang="en-US" altLang="uk-UA" sz="2100" noProof="1" smtClean="0"/>
              <a:t>Worker.RunWorkerAsync(</a:t>
            </a:r>
            <a:r>
              <a:rPr lang="en-US" altLang="uk-UA" sz="2100" smtClean="0"/>
              <a:t>argForDoWork</a:t>
            </a:r>
            <a:r>
              <a:rPr lang="en-US" altLang="uk-UA" sz="2100" noProof="1" smtClean="0"/>
              <a:t>);</a:t>
            </a:r>
            <a:endParaRPr lang="en-US" altLang="uk-UA" sz="21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/>
              <a:t>my</a:t>
            </a:r>
            <a:r>
              <a:rPr lang="en-US" altLang="uk-UA" sz="2100" noProof="1" smtClean="0"/>
              <a:t>Worker.CancelAsync();</a:t>
            </a:r>
            <a:endParaRPr lang="en-US" altLang="uk-UA" sz="2100" smtClean="0"/>
          </a:p>
          <a:p>
            <a:pPr lvl="2" eaLnBrk="1" hangingPunct="1">
              <a:lnSpc>
                <a:spcPct val="80000"/>
              </a:lnSpc>
            </a:pPr>
            <a:r>
              <a:rPr lang="uk-UA" altLang="uk-UA" sz="2100" smtClean="0"/>
              <a:t>передавання параметрів в аргументах подій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Асинхронні потоки засобами </a:t>
            </a:r>
            <a:r>
              <a:rPr lang="en-US" altLang="uk-UA" smtClean="0"/>
              <a:t>TPL</a:t>
            </a:r>
            <a:endParaRPr lang="uk-UA" altLang="uk-UA" smtClean="0"/>
          </a:p>
        </p:txBody>
      </p:sp>
      <p:sp>
        <p:nvSpPr>
          <p:cNvPr id="1536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Task&lt;TResult&gt; myTask(lambda);</a:t>
            </a:r>
          </a:p>
          <a:p>
            <a:pPr eaLnBrk="1" hangingPunct="1"/>
            <a:r>
              <a:rPr lang="en-US" altLang="uk-UA" smtClean="0"/>
              <a:t>myTask.Result</a:t>
            </a:r>
          </a:p>
          <a:p>
            <a:pPr eaLnBrk="1" hangingPunct="1"/>
            <a:r>
              <a:rPr lang="en-AU" altLang="uk-UA" smtClean="0"/>
              <a:t>AggregateException</a:t>
            </a:r>
          </a:p>
          <a:p>
            <a:pPr eaLnBrk="1" hangingPunct="1"/>
            <a:r>
              <a:rPr lang="en-US" altLang="uk-UA" smtClean="0"/>
              <a:t>myTask.Run(IProgress&lt;T&gt;)</a:t>
            </a:r>
          </a:p>
          <a:p>
            <a:pPr eaLnBrk="1" hangingPunct="1"/>
            <a:r>
              <a:rPr lang="en-AU" altLang="uk-UA" smtClean="0"/>
              <a:t>CancellationToken</a:t>
            </a:r>
          </a:p>
          <a:p>
            <a:pPr eaLnBrk="1" hangingPunct="1"/>
            <a:r>
              <a:rPr lang="en-AU" altLang="uk-UA" smtClean="0"/>
              <a:t>Nested Tasks</a:t>
            </a:r>
          </a:p>
          <a:p>
            <a:pPr eaLnBrk="1" hangingPunct="1"/>
            <a:r>
              <a:rPr lang="en-AU" altLang="uk-UA" smtClean="0"/>
              <a:t>Task.WaitAll()</a:t>
            </a:r>
            <a:endParaRPr lang="uk-UA" altLang="uk-UA" smtClean="0"/>
          </a:p>
        </p:txBody>
      </p:sp>
      <p:sp>
        <p:nvSpPr>
          <p:cNvPr id="1536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E2CBEB-4AA4-450C-BBC3-8B099025EDD5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90009-7CDB-4C1D-82F0-50372AE5077F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Приклад</a:t>
            </a:r>
            <a:br>
              <a:rPr lang="uk-UA" altLang="uk-UA" sz="3500" smtClean="0"/>
            </a:br>
            <a:r>
              <a:rPr lang="uk-UA" altLang="uk-UA" sz="3500" smtClean="0"/>
              <a:t>Сортування в окремих потоках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2600" dirty="0" smtClean="0"/>
              <a:t>Завдання: </a:t>
            </a:r>
            <a:r>
              <a:rPr lang="uk-UA" altLang="uk-UA" sz="2600" dirty="0" err="1" smtClean="0"/>
              <a:t>візуалізувати</a:t>
            </a:r>
            <a:r>
              <a:rPr lang="uk-UA" altLang="uk-UA" sz="2600" dirty="0" smtClean="0"/>
              <a:t> роботу декількох алгоритмів сортування, що відбувається одночасно в паралельних потоках</a:t>
            </a:r>
          </a:p>
          <a:p>
            <a:pPr lvl="1" eaLnBrk="1" hangingPunct="1"/>
            <a:r>
              <a:rPr lang="uk-UA" altLang="uk-UA" sz="2200" dirty="0" smtClean="0"/>
              <a:t>Вирішити, як реалізувати самі алгоритми сортування</a:t>
            </a:r>
          </a:p>
          <a:p>
            <a:pPr lvl="1" eaLnBrk="1" hangingPunct="1"/>
            <a:r>
              <a:rPr lang="uk-UA" altLang="uk-UA" sz="2200" dirty="0" smtClean="0"/>
              <a:t>Знайти спосіб графічного відображення даних і дій з ними</a:t>
            </a:r>
          </a:p>
          <a:p>
            <a:pPr lvl="1" eaLnBrk="1" hangingPunct="1"/>
            <a:r>
              <a:rPr lang="uk-UA" altLang="uk-UA" sz="2200" dirty="0" smtClean="0"/>
              <a:t>Створити декілька паралельних потоків виконання – по одному для кожного алгоритму</a:t>
            </a:r>
          </a:p>
          <a:p>
            <a:pPr lvl="1" eaLnBrk="1" hangingPunct="1"/>
            <a:r>
              <a:rPr lang="uk-UA" altLang="uk-UA" sz="2200" dirty="0" smtClean="0"/>
              <a:t>Налагодити взаємодію потоків сортування і головного потоку (потоку графічного інтерфейсу користувача</a:t>
            </a:r>
            <a:r>
              <a:rPr lang="uk-UA" altLang="uk-UA" sz="2200" dirty="0" smtClean="0"/>
              <a:t>)</a:t>
            </a:r>
            <a:endParaRPr lang="en-US" altLang="uk-UA" sz="2200" dirty="0" smtClean="0"/>
          </a:p>
          <a:p>
            <a:pPr lvl="1" eaLnBrk="1" hangingPunct="1"/>
            <a:r>
              <a:rPr lang="en-US" sz="2000" dirty="0">
                <a:hlinkClick r:id="rId2"/>
              </a:rPr>
              <a:t>Dynamic Construction of Functionality of an Application by Reflection Tools - </a:t>
            </a:r>
            <a:r>
              <a:rPr lang="en-US" sz="2000" dirty="0" err="1">
                <a:hlinkClick r:id="rId2"/>
              </a:rPr>
              <a:t>CodeProject</a:t>
            </a:r>
            <a:endParaRPr lang="uk-UA" alt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2AC59B-4DAA-4EB5-BE95-D855BD106C0F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Як реалізувати самі алгоритми сортування?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Метод екземпляра, визначений в класі вікна</a:t>
            </a:r>
          </a:p>
          <a:p>
            <a:pPr lvl="1" eaLnBrk="1" hangingPunct="1"/>
            <a:r>
              <a:rPr lang="uk-UA" altLang="uk-UA" sz="2200" smtClean="0"/>
              <a:t>+ екземпляр зберігає дані, має метод їх сортування</a:t>
            </a:r>
          </a:p>
          <a:p>
            <a:pPr lvl="1" eaLnBrk="1" hangingPunct="1"/>
            <a:r>
              <a:rPr lang="uk-UA" altLang="uk-UA" sz="2200" smtClean="0"/>
              <a:t>- відповідальність вікна в іншому</a:t>
            </a:r>
          </a:p>
          <a:p>
            <a:pPr eaLnBrk="1" hangingPunct="1"/>
            <a:r>
              <a:rPr lang="uk-UA" altLang="uk-UA" sz="2600" smtClean="0"/>
              <a:t>Метод екземпляра, визначений в окремому класі</a:t>
            </a:r>
          </a:p>
          <a:p>
            <a:pPr lvl="1" eaLnBrk="1" hangingPunct="1"/>
            <a:r>
              <a:rPr lang="uk-UA" altLang="uk-UA" sz="2200" smtClean="0"/>
              <a:t>такий клас повинен містити і масив </a:t>
            </a:r>
            <a:r>
              <a:rPr lang="uk-UA" altLang="uk-UA" sz="2200" smtClean="0">
                <a:sym typeface="Wingdings" panose="05000000000000000000" pitchFamily="2" charset="2"/>
              </a:rPr>
              <a:t></a:t>
            </a:r>
            <a:r>
              <a:rPr lang="en-US" altLang="uk-UA" sz="2200" smtClean="0">
                <a:sym typeface="Wingdings" panose="05000000000000000000" pitchFamily="2" charset="2"/>
              </a:rPr>
              <a:t> </a:t>
            </a:r>
            <a:r>
              <a:rPr lang="uk-UA" altLang="uk-UA" sz="2200" smtClean="0"/>
              <a:t>отримаємо “мудрий” масив</a:t>
            </a:r>
          </a:p>
          <a:p>
            <a:pPr eaLnBrk="1" hangingPunct="1"/>
            <a:r>
              <a:rPr lang="uk-UA" altLang="uk-UA" sz="2600" smtClean="0"/>
              <a:t>Метод класу (статичний метод)</a:t>
            </a:r>
          </a:p>
          <a:p>
            <a:pPr lvl="1" eaLnBrk="1" hangingPunct="1"/>
            <a:r>
              <a:rPr lang="uk-UA" altLang="uk-UA" sz="2200" smtClean="0"/>
              <a:t>алгоритм сортування “в чистому вигляді”</a:t>
            </a:r>
          </a:p>
          <a:p>
            <a:pPr lvl="1" eaLnBrk="1" hangingPunct="1"/>
            <a:r>
              <a:rPr lang="uk-UA" altLang="uk-UA" sz="2200" smtClean="0"/>
              <a:t>статичний клас можна вважати аналогом набору пов</a:t>
            </a:r>
            <a:r>
              <a:rPr lang="en-US" altLang="uk-UA" sz="2200" smtClean="0"/>
              <a:t>’</a:t>
            </a:r>
            <a:r>
              <a:rPr lang="uk-UA" altLang="uk-UA" sz="2200" smtClean="0"/>
              <a:t>язаних зовнішніх функцій С++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3CCAE-D477-4BD8-94A7-62D6088EC7C7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Спосіб графічного відображення даних і дій з ними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У </a:t>
            </a:r>
            <a:r>
              <a:rPr lang="en-US" altLang="uk-UA" sz="2600" smtClean="0"/>
              <a:t>Windows</a:t>
            </a:r>
            <a:r>
              <a:rPr lang="uk-UA" altLang="uk-UA" sz="2600" smtClean="0"/>
              <a:t> потрібен контекст графічного пристрою (структура даних, 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 ядра)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перо, пензель, шрифт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Спеціальні 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єкти інкапсулюють контекст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/>
              <a:t>Canvas (VCL), Graphics (Window Forms)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noProof="1" smtClean="0">
                <a:solidFill>
                  <a:srgbClr val="006699"/>
                </a:solidFill>
              </a:rPr>
              <a:t>Graphics</a:t>
            </a:r>
            <a:r>
              <a:rPr lang="en-US" altLang="uk-UA" sz="2200" noProof="1" smtClean="0"/>
              <a:t> g</a:t>
            </a:r>
            <a:r>
              <a:rPr lang="en-US" altLang="uk-UA" sz="2200" smtClean="0"/>
              <a:t> </a:t>
            </a:r>
            <a:r>
              <a:rPr lang="en-US" altLang="uk-UA" sz="2200" noProof="1" smtClean="0"/>
              <a:t>= </a:t>
            </a:r>
            <a:r>
              <a:rPr lang="en-US" altLang="uk-UA" sz="2200" b="1" smtClean="0"/>
              <a:t>aControl</a:t>
            </a:r>
            <a:r>
              <a:rPr lang="en-US" altLang="uk-UA" sz="2200" noProof="1" smtClean="0"/>
              <a:t>.CreateGraphics();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6600"/>
                </a:solidFill>
              </a:rPr>
              <a:t>// do graphic constructions as </a:t>
            </a:r>
            <a:r>
              <a:rPr lang="en-US" altLang="uk-UA" sz="2200" noProof="1" smtClean="0">
                <a:solidFill>
                  <a:srgbClr val="006600"/>
                </a:solidFill>
              </a:rPr>
              <a:t>g.DrawLine</a:t>
            </a:r>
            <a:r>
              <a:rPr lang="en-US" altLang="uk-UA" sz="2200" smtClean="0">
                <a:solidFill>
                  <a:srgbClr val="006600"/>
                </a:solidFill>
              </a:rPr>
              <a:t>( … )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/>
              <a:t>g.Dispose();</a:t>
            </a:r>
            <a:endParaRPr lang="en-US" altLang="uk-UA" sz="220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Ціле число – відрізок відповідної довжинии; масив – сукупність відрізків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Зміна значення елемента масиву – перемальовування відрізку, обмін значень двох елементів – перемальовування пари відрізків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9222B0-F40A-4AB4-AD98-76DD9C184003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uk-UA" altLang="uk-UA" sz="2700" smtClean="0"/>
              <a:t>Створити декілька паралельних потоків виконання – по одному для кожного алгоритму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Асинхронний виклик делегата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вікно може мати поле – делегат з посиланням на метод сортування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/>
              <a:t>mySortDelegate.BeginInvoke( … );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 </a:t>
            </a:r>
            <a:r>
              <a:rPr lang="en-US" altLang="uk-UA" sz="2600" smtClean="0"/>
              <a:t>Thread</a:t>
            </a:r>
            <a:r>
              <a:rPr lang="uk-UA" altLang="uk-UA" sz="2600" smtClean="0"/>
              <a:t> може інкапсулювати метод сортування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noProof="1" smtClean="0"/>
              <a:t>thread =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Thread</a:t>
            </a:r>
            <a:r>
              <a:rPr lang="en-US" altLang="uk-UA" sz="2200" noProof="1" smtClean="0"/>
              <a:t>(</a:t>
            </a:r>
            <a:r>
              <a:rPr lang="en-US" altLang="uk-UA" sz="2200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ThreadStart</a:t>
            </a:r>
            <a:r>
              <a:rPr lang="en-US" altLang="uk-UA" sz="2200" noProof="1" smtClean="0"/>
              <a:t>(DoWork));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noProof="1" smtClean="0"/>
              <a:t>thread.Start();</a:t>
            </a:r>
            <a:r>
              <a:rPr lang="uk-UA" altLang="uk-UA" sz="2200" smtClean="0"/>
              <a:t> </a:t>
            </a:r>
            <a:r>
              <a:rPr lang="en-US" altLang="uk-UA" sz="2200" noProof="1" smtClean="0"/>
              <a:t>thread.Suspend();</a:t>
            </a:r>
            <a:r>
              <a:rPr lang="uk-UA" altLang="uk-UA" sz="2200" smtClean="0"/>
              <a:t> </a:t>
            </a:r>
            <a:r>
              <a:rPr lang="en-US" altLang="uk-UA" sz="2200" noProof="1" smtClean="0"/>
              <a:t>thread.Resume();</a:t>
            </a:r>
            <a:endParaRPr lang="uk-UA" altLang="uk-UA" sz="220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В обох випадках проблеми з оновленням </a:t>
            </a:r>
            <a:r>
              <a:rPr lang="en-US" altLang="uk-UA" sz="2600" smtClean="0"/>
              <a:t>UI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noProof="1" smtClean="0">
                <a:solidFill>
                  <a:srgbClr val="0000FF"/>
                </a:solidFill>
              </a:rPr>
              <a:t>void</a:t>
            </a:r>
            <a:r>
              <a:rPr lang="en-US" altLang="uk-UA" sz="2200" noProof="1" smtClean="0"/>
              <a:t> DoWork()</a:t>
            </a:r>
            <a:r>
              <a:rPr lang="uk-UA" altLang="uk-UA" sz="2200" smtClean="0"/>
              <a:t> </a:t>
            </a:r>
            <a:r>
              <a:rPr lang="en-US" altLang="uk-UA" sz="2200" smtClean="0"/>
              <a:t>{ …</a:t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if</a:t>
            </a:r>
            <a:r>
              <a:rPr lang="en-US" altLang="uk-UA" sz="2200" noProof="1" smtClean="0"/>
              <a:t> (</a:t>
            </a:r>
            <a:r>
              <a:rPr lang="en-US" altLang="uk-UA" sz="2200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this</a:t>
            </a:r>
            <a:r>
              <a:rPr lang="en-US" altLang="uk-UA" sz="2200" noProof="1" smtClean="0"/>
              <a:t>.</a:t>
            </a:r>
            <a:r>
              <a:rPr lang="en-US" altLang="uk-UA" sz="2200" b="1" smtClean="0"/>
              <a:t>aControl</a:t>
            </a:r>
            <a:r>
              <a:rPr lang="en-US" altLang="uk-UA" sz="2200" noProof="1" smtClean="0"/>
              <a:t>.InvokeRequired</a:t>
            </a:r>
            <a:r>
              <a:rPr lang="en-US" altLang="uk-UA" sz="2200" smtClean="0"/>
              <a:t> </a:t>
            </a:r>
            <a:r>
              <a:rPr lang="en-US" altLang="uk-UA" sz="2200" noProof="1" smtClean="0"/>
              <a:t>)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this</a:t>
            </a:r>
            <a:r>
              <a:rPr lang="en-US" altLang="uk-UA" sz="2200" noProof="1" smtClean="0"/>
              <a:t>.Invoke(</a:t>
            </a:r>
            <a:r>
              <a:rPr lang="en-US" altLang="uk-UA" sz="2200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SetTextCallback</a:t>
            </a:r>
            <a:r>
              <a:rPr lang="en-US" altLang="uk-UA" sz="2200" noProof="1" smtClean="0"/>
              <a:t>(ChangeName),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                  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object</a:t>
            </a:r>
            <a:r>
              <a:rPr lang="en-US" altLang="uk-UA" sz="2200" noProof="1" smtClean="0"/>
              <a:t>[] { </a:t>
            </a:r>
            <a:r>
              <a:rPr lang="en-US" altLang="uk-UA" sz="2200" smtClean="0"/>
              <a:t>newControlName</a:t>
            </a:r>
            <a:r>
              <a:rPr lang="en-US" altLang="uk-UA" sz="2200" noProof="1" smtClean="0"/>
              <a:t> });</a:t>
            </a:r>
            <a:r>
              <a:rPr lang="en-US" altLang="uk-UA" sz="2200" smtClean="0"/>
              <a:t> …</a:t>
            </a:r>
            <a:endParaRPr lang="uk-UA" altLang="uk-UA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49E14-C5F7-4354-89C8-2C08A73B6E40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Налагодити взаємодію потоків сортування і потоку вікна програми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600" smtClean="0"/>
              <a:t>   Готова компонента </a:t>
            </a:r>
            <a:r>
              <a:rPr lang="en-US" altLang="uk-UA" sz="2600" smtClean="0">
                <a:solidFill>
                  <a:srgbClr val="006699"/>
                </a:solidFill>
              </a:rPr>
              <a:t>BackgroundWorker</a:t>
            </a:r>
            <a:r>
              <a:rPr lang="en-US" altLang="uk-UA" sz="2600" smtClean="0"/>
              <a:t> – </a:t>
            </a:r>
            <a:r>
              <a:rPr lang="uk-UA" altLang="uk-UA" sz="2600" smtClean="0"/>
              <a:t>шаблон асинхронної взаємодії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додати компоненту до форми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налаштувати на етапі проектування</a:t>
            </a:r>
            <a:r>
              <a:rPr lang="en-US" altLang="uk-UA" sz="2200" smtClean="0"/>
              <a:t>:</a:t>
            </a:r>
            <a:endParaRPr lang="uk-UA" altLang="uk-UA" sz="22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property</a:t>
            </a:r>
            <a:r>
              <a:rPr lang="en-US" altLang="uk-UA" sz="2100" smtClean="0"/>
              <a:t> WorkerReportsProgress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property</a:t>
            </a:r>
            <a:r>
              <a:rPr lang="en-US" altLang="uk-UA" sz="2100" smtClean="0"/>
              <a:t> WorkerSupportsCancellation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DoWork</a:t>
            </a:r>
            <a:r>
              <a:rPr lang="uk-UA" altLang="uk-UA" sz="2100" smtClean="0"/>
              <a:t>			</a:t>
            </a:r>
            <a:r>
              <a:rPr lang="uk-UA" altLang="uk-UA" sz="2100" smtClean="0">
                <a:solidFill>
                  <a:srgbClr val="006600"/>
                </a:solidFill>
              </a:rPr>
              <a:t>// сортує дані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ProgressChanged</a:t>
            </a:r>
            <a:r>
              <a:rPr lang="uk-UA" altLang="uk-UA" sz="2100" smtClean="0"/>
              <a:t>	</a:t>
            </a:r>
            <a:r>
              <a:rPr lang="uk-UA" altLang="uk-UA" sz="2100" smtClean="0">
                <a:solidFill>
                  <a:srgbClr val="006600"/>
                </a:solidFill>
              </a:rPr>
              <a:t>// відображає процес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>
                <a:solidFill>
                  <a:srgbClr val="0000FF"/>
                </a:solidFill>
              </a:rPr>
              <a:t>event</a:t>
            </a:r>
            <a:r>
              <a:rPr lang="en-US" altLang="uk-UA" sz="2100" smtClean="0"/>
              <a:t> RunWorkerCompleted</a:t>
            </a:r>
            <a:r>
              <a:rPr lang="uk-UA" altLang="uk-UA" sz="2100" smtClean="0"/>
              <a:t>	</a:t>
            </a:r>
            <a:r>
              <a:rPr lang="uk-UA" altLang="uk-UA" sz="2100" smtClean="0">
                <a:solidFill>
                  <a:srgbClr val="006600"/>
                </a:solidFill>
              </a:rPr>
              <a:t>// звільняє ресурси</a:t>
            </a:r>
            <a:endParaRPr lang="en-US" altLang="uk-UA" sz="210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використання в програмі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/>
              <a:t>my</a:t>
            </a:r>
            <a:r>
              <a:rPr lang="en-US" altLang="uk-UA" sz="2100" noProof="1" smtClean="0"/>
              <a:t>Worker.RunWorkerAsync(</a:t>
            </a:r>
            <a:r>
              <a:rPr lang="en-US" altLang="uk-UA" sz="2100" smtClean="0"/>
              <a:t>argForDoWork</a:t>
            </a:r>
            <a:r>
              <a:rPr lang="en-US" altLang="uk-UA" sz="2100" noProof="1" smtClean="0"/>
              <a:t>);</a:t>
            </a:r>
            <a:endParaRPr lang="en-US" altLang="uk-UA" sz="21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uk-UA" sz="2100" smtClean="0"/>
              <a:t>my</a:t>
            </a:r>
            <a:r>
              <a:rPr lang="en-US" altLang="uk-UA" sz="2100" noProof="1" smtClean="0"/>
              <a:t>Worker.CancelAsync();</a:t>
            </a:r>
            <a:endParaRPr lang="en-US" altLang="uk-UA" sz="2100" smtClean="0"/>
          </a:p>
          <a:p>
            <a:pPr lvl="2" eaLnBrk="1" hangingPunct="1">
              <a:lnSpc>
                <a:spcPct val="80000"/>
              </a:lnSpc>
            </a:pPr>
            <a:r>
              <a:rPr lang="uk-UA" altLang="uk-UA" sz="2100" smtClean="0"/>
              <a:t>передавання параметрів в аргументах подій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6129F-0D8F-489A-AF84-B4BAE5CF7FA7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Налагодити взаємодію потоків сортування і потоку вікна програми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Алгоритми сортування діють подібним чином </a:t>
            </a:r>
            <a:r>
              <a:rPr lang="uk-UA" altLang="uk-UA" sz="2600" smtClean="0">
                <a:sym typeface="Wingdings" panose="05000000000000000000" pitchFamily="2" charset="2"/>
              </a:rPr>
              <a:t></a:t>
            </a:r>
            <a:r>
              <a:rPr lang="en-US" altLang="uk-UA" sz="2600" smtClean="0">
                <a:sym typeface="Wingdings" panose="05000000000000000000" pitchFamily="2" charset="2"/>
              </a:rPr>
              <a:t> </a:t>
            </a:r>
            <a:r>
              <a:rPr lang="uk-UA" altLang="uk-UA" sz="2600" smtClean="0">
                <a:sym typeface="Wingdings" panose="05000000000000000000" pitchFamily="2" charset="2"/>
              </a:rPr>
              <a:t>інкапсулювати </a:t>
            </a:r>
            <a:r>
              <a:rPr lang="en-US" altLang="uk-UA" sz="2600" smtClean="0">
                <a:solidFill>
                  <a:srgbClr val="006699"/>
                </a:solidFill>
              </a:rPr>
              <a:t>BackgroundWorker</a:t>
            </a:r>
            <a:r>
              <a:rPr lang="uk-UA" altLang="uk-UA" sz="2600" smtClean="0">
                <a:solidFill>
                  <a:srgbClr val="006699"/>
                </a:solidFill>
              </a:rPr>
              <a:t> </a:t>
            </a:r>
            <a:r>
              <a:rPr lang="uk-UA" altLang="uk-UA" sz="2600" smtClean="0"/>
              <a:t>у власному класі, наприклад, </a:t>
            </a:r>
            <a:r>
              <a:rPr lang="en-US" altLang="uk-UA" sz="2600" smtClean="0">
                <a:solidFill>
                  <a:srgbClr val="006699"/>
                </a:solidFill>
              </a:rPr>
              <a:t>BackgroundSorter</a:t>
            </a:r>
            <a:r>
              <a:rPr lang="uk-UA" altLang="uk-UA" sz="2600" smtClean="0">
                <a:solidFill>
                  <a:srgbClr val="006699"/>
                </a:solidFill>
              </a:rPr>
              <a:t> </a:t>
            </a:r>
            <a:endParaRPr lang="uk-UA" altLang="uk-UA" sz="2600" smtClean="0"/>
          </a:p>
          <a:p>
            <a:pPr lvl="1" eaLnBrk="1" hangingPunct="1"/>
            <a:r>
              <a:rPr lang="uk-UA" altLang="uk-UA" sz="2200" smtClean="0"/>
              <a:t>клас мав би:</a:t>
            </a:r>
          </a:p>
          <a:p>
            <a:pPr lvl="2" eaLnBrk="1" hangingPunct="1"/>
            <a:r>
              <a:rPr lang="uk-UA" altLang="uk-UA" sz="2100" smtClean="0"/>
              <a:t>об</a:t>
            </a:r>
            <a:r>
              <a:rPr lang="en-US" altLang="uk-UA" sz="2100" smtClean="0"/>
              <a:t>’</a:t>
            </a:r>
            <a:r>
              <a:rPr lang="uk-UA" altLang="uk-UA" sz="2100" smtClean="0"/>
              <a:t>єднати дані</a:t>
            </a:r>
            <a:r>
              <a:rPr lang="en-US" altLang="uk-UA" sz="2100" smtClean="0"/>
              <a:t> </a:t>
            </a:r>
            <a:r>
              <a:rPr lang="uk-UA" altLang="uk-UA" sz="2100" smtClean="0"/>
              <a:t>– </a:t>
            </a:r>
            <a:r>
              <a:rPr lang="en-US" altLang="uk-UA" sz="2100" smtClean="0"/>
              <a:t>backgroundWorker</a:t>
            </a:r>
            <a:r>
              <a:rPr lang="uk-UA" altLang="uk-UA" sz="2100" smtClean="0"/>
              <a:t>, масив, метод</a:t>
            </a:r>
          </a:p>
          <a:p>
            <a:pPr lvl="2" eaLnBrk="1" hangingPunct="1"/>
            <a:r>
              <a:rPr lang="uk-UA" altLang="uk-UA" sz="2100" smtClean="0"/>
              <a:t>задати поведінку – виклик методу сортування, відображення ходу, звільнення ресурсів</a:t>
            </a:r>
          </a:p>
          <a:p>
            <a:pPr lvl="2" eaLnBrk="1" hangingPunct="1"/>
            <a:r>
              <a:rPr lang="uk-UA" altLang="uk-UA" sz="2100" smtClean="0"/>
              <a:t>потрібен також доступ до полотна відображення</a:t>
            </a:r>
          </a:p>
          <a:p>
            <a:pPr lvl="1" eaLnBrk="1" hangingPunct="1"/>
            <a:r>
              <a:rPr lang="uk-UA" altLang="uk-UA" sz="2200" smtClean="0"/>
              <a:t>конструктор класу:</a:t>
            </a:r>
          </a:p>
          <a:p>
            <a:pPr lvl="2" eaLnBrk="1" hangingPunct="1"/>
            <a:r>
              <a:rPr lang="uk-UA" altLang="uk-UA" sz="2100" smtClean="0"/>
              <a:t>створює та налаштовує </a:t>
            </a:r>
            <a:r>
              <a:rPr lang="en-US" altLang="uk-UA" sz="2100" smtClean="0"/>
              <a:t>backgroundWorker</a:t>
            </a:r>
            <a:endParaRPr lang="uk-UA" altLang="uk-UA" sz="2100" smtClean="0"/>
          </a:p>
          <a:p>
            <a:pPr lvl="2" eaLnBrk="1" hangingPunct="1"/>
            <a:r>
              <a:rPr lang="uk-UA" altLang="uk-UA" sz="2100" smtClean="0"/>
              <a:t>задає всі інші поля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2238"/>
            <a:ext cx="7677472" cy="786482"/>
          </a:xfrm>
        </p:spPr>
        <p:txBody>
          <a:bodyPr/>
          <a:lstStyle/>
          <a:p>
            <a:r>
              <a:rPr lang="uk-UA" sz="3600" dirty="0" smtClean="0"/>
              <a:t>Потік – перекладіть англійською</a:t>
            </a: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5164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 smtClean="0"/>
              <a:t>flow</a:t>
            </a:r>
            <a:endParaRPr lang="uk-UA" sz="2800" dirty="0" smtClean="0"/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плин рідини, газу, струму</a:t>
            </a:r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порядок виконання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800" dirty="0" smtClean="0"/>
              <a:t>stream</a:t>
            </a:r>
            <a:endParaRPr lang="uk-UA" sz="2800" dirty="0" smtClean="0"/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напрямлений потік, струмінь</a:t>
            </a:r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потік байтів від джерела до приймача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800" dirty="0" smtClean="0"/>
              <a:t>torrent</a:t>
            </a:r>
            <a:endParaRPr lang="uk-UA" sz="2800" dirty="0" smtClean="0"/>
          </a:p>
          <a:p>
            <a:pPr lvl="1">
              <a:spcBef>
                <a:spcPts val="300"/>
              </a:spcBef>
            </a:pPr>
            <a:r>
              <a:rPr lang="uk-UA" sz="2400" dirty="0" smtClean="0"/>
              <a:t>стрімкий потік, повінь</a:t>
            </a:r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протокол обміну даними </a:t>
            </a:r>
            <a:r>
              <a:rPr lang="en-US" sz="2400" dirty="0" smtClean="0"/>
              <a:t>peer-to-peer</a:t>
            </a:r>
          </a:p>
          <a:p>
            <a:pPr>
              <a:spcBef>
                <a:spcPts val="300"/>
              </a:spcBef>
            </a:pPr>
            <a:r>
              <a:rPr lang="en-US" sz="2800" b="1" dirty="0" smtClean="0"/>
              <a:t>thread</a:t>
            </a:r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нитка, павутинка</a:t>
            </a:r>
          </a:p>
          <a:p>
            <a:pPr lvl="1">
              <a:spcBef>
                <a:spcPts val="300"/>
              </a:spcBef>
            </a:pPr>
            <a:r>
              <a:rPr lang="uk-UA" sz="2400" dirty="0" smtClean="0"/>
              <a:t>потік виконання, нитка виконання</a:t>
            </a:r>
            <a:endParaRPr lang="en-US" sz="2400" dirty="0" smtClean="0"/>
          </a:p>
          <a:p>
            <a:pPr>
              <a:spcBef>
                <a:spcPts val="300"/>
              </a:spcBef>
            </a:pPr>
            <a:endParaRPr lang="uk-UA" sz="28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5D579-2E4D-43A5-8180-38F07699E261}" type="slidenum">
              <a:rPr lang="uk-UA" altLang="en-US" smtClean="0"/>
              <a:pPr>
                <a:defRPr/>
              </a:pPr>
              <a:t>2</a:t>
            </a:fld>
            <a:r>
              <a:rPr lang="en-US" altLang="en-US" dirty="0" smtClean="0"/>
              <a:t> / </a:t>
            </a:r>
            <a:r>
              <a:rPr lang="uk-UA" altLang="en-US" dirty="0" smtClean="0"/>
              <a:t>22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4782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3E5CE7-FA52-403A-A665-7C48F75DC9A9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Налагодити взаємодію потоків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“Гонки”: змагання за доступ до вікна</a:t>
            </a:r>
          </a:p>
          <a:p>
            <a:pPr lvl="1" eaLnBrk="1" hangingPunct="1"/>
            <a:r>
              <a:rPr lang="uk-UA" altLang="uk-UA" smtClean="0"/>
              <a:t>захист – блокування на рівні ресурсу</a:t>
            </a:r>
          </a:p>
          <a:p>
            <a:pPr lvl="2" eaLnBrk="1" hangingPunct="1"/>
            <a:r>
              <a:rPr lang="en-US" altLang="uk-UA" noProof="1" smtClean="0">
                <a:solidFill>
                  <a:srgbClr val="0000FF"/>
                </a:solidFill>
              </a:rPr>
              <a:t>public static </a:t>
            </a:r>
            <a:r>
              <a:rPr lang="en-US" altLang="uk-UA" noProof="1" smtClean="0">
                <a:solidFill>
                  <a:srgbClr val="006699"/>
                </a:solidFill>
              </a:rPr>
              <a:t>Object</a:t>
            </a:r>
            <a:r>
              <a:rPr lang="en-US" altLang="uk-UA" noProof="1" smtClean="0"/>
              <a:t> lockObj = </a:t>
            </a:r>
            <a:r>
              <a:rPr lang="en-US" altLang="uk-UA" noProof="1" smtClean="0">
                <a:solidFill>
                  <a:srgbClr val="0000FF"/>
                </a:solidFill>
              </a:rPr>
              <a:t>new</a:t>
            </a:r>
            <a:r>
              <a:rPr lang="en-US" altLang="uk-UA" noProof="1" smtClean="0"/>
              <a:t> Object();</a:t>
            </a:r>
            <a:r>
              <a:rPr lang="uk-UA" altLang="uk-UA" smtClean="0"/>
              <a:t> </a:t>
            </a:r>
            <a:r>
              <a:rPr lang="en-US" altLang="uk-UA" smtClean="0"/>
              <a:t>  </a:t>
            </a:r>
            <a:r>
              <a:rPr lang="uk-UA" altLang="uk-UA" smtClean="0">
                <a:solidFill>
                  <a:srgbClr val="006600"/>
                </a:solidFill>
              </a:rPr>
              <a:t>// </a:t>
            </a:r>
            <a:r>
              <a:rPr lang="en-US" altLang="uk-UA" smtClean="0">
                <a:solidFill>
                  <a:srgbClr val="006600"/>
                </a:solidFill>
              </a:rPr>
              <a:t>Form</a:t>
            </a:r>
          </a:p>
          <a:p>
            <a:pPr lvl="2" eaLnBrk="1" hangingPunct="1"/>
            <a:r>
              <a:rPr lang="en-US" altLang="uk-UA" noProof="1" smtClean="0">
                <a:solidFill>
                  <a:srgbClr val="0000FF"/>
                </a:solidFill>
              </a:rPr>
              <a:t>lock</a:t>
            </a:r>
            <a:r>
              <a:rPr lang="en-US" altLang="uk-UA" noProof="1" smtClean="0"/>
              <a:t> (lockObj) {</a:t>
            </a:r>
            <a:r>
              <a:rPr lang="en-US" altLang="uk-UA" smtClean="0"/>
              <a:t>  aGraphics</a:t>
            </a:r>
            <a:r>
              <a:rPr lang="en-US" altLang="uk-UA" noProof="1" smtClean="0"/>
              <a:t>.DrawLine(</a:t>
            </a:r>
            <a:r>
              <a:rPr lang="en-US" altLang="uk-UA" smtClean="0"/>
              <a:t> … </a:t>
            </a:r>
            <a:r>
              <a:rPr lang="en-US" altLang="uk-UA" smtClean="0">
                <a:solidFill>
                  <a:srgbClr val="006600"/>
                </a:solidFill>
              </a:rPr>
              <a:t>// </a:t>
            </a:r>
            <a:r>
              <a:rPr lang="uk-UA" altLang="uk-UA" smtClean="0">
                <a:solidFill>
                  <a:srgbClr val="006600"/>
                </a:solidFill>
              </a:rPr>
              <a:t>в потоках</a:t>
            </a:r>
          </a:p>
          <a:p>
            <a:pPr lvl="2" eaLnBrk="1" hangingPunct="1"/>
            <a:r>
              <a:rPr lang="uk-UA" altLang="uk-UA" smtClean="0"/>
              <a:t>потокам потрібне посилання на </a:t>
            </a:r>
            <a:r>
              <a:rPr lang="en-US" altLang="uk-UA" smtClean="0"/>
              <a:t>lockObj</a:t>
            </a:r>
          </a:p>
          <a:p>
            <a:pPr lvl="2" eaLnBrk="1" hangingPunct="1"/>
            <a:r>
              <a:rPr lang="uk-UA" altLang="uk-UA" smtClean="0"/>
              <a:t>потокам потрібне посилання на </a:t>
            </a:r>
            <a:r>
              <a:rPr lang="en-US" altLang="uk-UA" smtClean="0"/>
              <a:t>aGraphics</a:t>
            </a:r>
          </a:p>
          <a:p>
            <a:pPr eaLnBrk="1" hangingPunct="1"/>
            <a:r>
              <a:rPr lang="uk-UA" altLang="uk-UA" smtClean="0"/>
              <a:t>Як змінити стан вікна з </a:t>
            </a:r>
            <a:r>
              <a:rPr lang="en-US" altLang="uk-UA" smtClean="0"/>
              <a:t>aBackgroundSorter</a:t>
            </a:r>
            <a:r>
              <a:rPr lang="uk-UA" altLang="uk-UA" smtClean="0"/>
              <a:t> без посилань?</a:t>
            </a:r>
          </a:p>
          <a:p>
            <a:pPr lvl="1" eaLnBrk="1" hangingPunct="1"/>
            <a:r>
              <a:rPr lang="uk-UA" altLang="uk-UA" smtClean="0"/>
              <a:t>зменшити лічильник потоків, змінити кнопку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D48B4-55D3-4E1E-B58B-C4C3C4B3CB8E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smtClean="0"/>
              <a:t>Зміна стану вікна з іншого об</a:t>
            </a:r>
            <a:r>
              <a:rPr lang="en-US" altLang="uk-UA" sz="3200" smtClean="0"/>
              <a:t>’</a:t>
            </a:r>
            <a:r>
              <a:rPr lang="uk-UA" altLang="uk-UA" sz="3200" smtClean="0"/>
              <a:t>єкта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600" smtClean="0"/>
              <a:t>Екземпляр вікна змінить себе сам, якщо: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smtClean="0"/>
              <a:t>aBackgroundSorter</a:t>
            </a:r>
            <a:r>
              <a:rPr lang="uk-UA" altLang="uk-UA" sz="2200" smtClean="0"/>
              <a:t> просигналить про потребу змін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вікно відреагує на сигнал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600" smtClean="0"/>
              <a:t>Вирішення – подія: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оголосити тип делегата</a:t>
            </a:r>
            <a:r>
              <a:rPr lang="en-US" altLang="uk-UA" sz="2200" smtClean="0"/>
              <a:t> </a:t>
            </a:r>
            <a:r>
              <a:rPr lang="uk-UA" altLang="uk-UA" sz="2200" smtClean="0"/>
              <a:t>у </a:t>
            </a:r>
            <a:r>
              <a:rPr lang="en-US" altLang="uk-UA" sz="2200" smtClean="0">
                <a:solidFill>
                  <a:srgbClr val="006699"/>
                </a:solidFill>
              </a:rPr>
              <a:t>BackgroundSorter</a:t>
            </a:r>
            <a:endParaRPr lang="uk-UA" altLang="uk-UA" sz="2200" smtClean="0">
              <a:solidFill>
                <a:srgbClr val="0066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оголосити клас аргументів події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оголосити подію (поле даних)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визначити метод – диспетчер події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визначити місце, де ініціюється подія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підписати вікно на отримання інформації про подію – визначити метод опрацювання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F1167C-0809-4F03-A565-6F190BC486AB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lang="en-US" altLang="en-US" sz="1000" dirty="0" smtClean="0"/>
              <a:t> / </a:t>
            </a:r>
            <a:r>
              <a:rPr lang="uk-UA" altLang="en-US" sz="1000"/>
              <a:t>22</a:t>
            </a:r>
            <a:endParaRPr lang="uk-UA" altLang="en-US" sz="10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smtClean="0"/>
              <a:t>Отримання інформації про кількість потоків процесу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600" noProof="1" smtClean="0"/>
              <a:t>System.Diagnostics.</a:t>
            </a:r>
            <a:r>
              <a:rPr lang="uk-UA" altLang="uk-UA" sz="2600" smtClean="0"/>
              <a:t>	</a:t>
            </a:r>
            <a:r>
              <a:rPr lang="uk-UA" altLang="uk-UA" sz="2600" smtClean="0">
                <a:solidFill>
                  <a:srgbClr val="006600"/>
                </a:solidFill>
              </a:rPr>
              <a:t>// простір імен </a:t>
            </a:r>
            <a:r>
              <a:rPr lang="uk-UA" altLang="uk-UA" sz="2600" smtClean="0"/>
              <a:t/>
            </a:r>
            <a:br>
              <a:rPr lang="uk-UA" altLang="uk-UA" sz="2600" smtClean="0"/>
            </a:br>
            <a:r>
              <a:rPr lang="en-US" altLang="uk-UA" sz="2600" noProof="1" smtClean="0">
                <a:solidFill>
                  <a:srgbClr val="006699"/>
                </a:solidFill>
              </a:rPr>
              <a:t>Process</a:t>
            </a:r>
            <a:r>
              <a:rPr lang="en-US" altLang="uk-UA" sz="2600" noProof="1" smtClean="0"/>
              <a:t>.</a:t>
            </a:r>
            <a:r>
              <a:rPr lang="uk-UA" altLang="uk-UA" sz="2600" smtClean="0"/>
              <a:t>			</a:t>
            </a:r>
            <a:r>
              <a:rPr lang="uk-UA" altLang="uk-UA" sz="2600" smtClean="0">
                <a:solidFill>
                  <a:srgbClr val="006600"/>
                </a:solidFill>
              </a:rPr>
              <a:t>// клас для доступу до</a:t>
            </a:r>
            <a:br>
              <a:rPr lang="uk-UA" altLang="uk-UA" sz="2600" smtClean="0">
                <a:solidFill>
                  <a:srgbClr val="006600"/>
                </a:solidFill>
              </a:rPr>
            </a:br>
            <a:r>
              <a:rPr lang="uk-UA" altLang="uk-UA" sz="2600" smtClean="0">
                <a:solidFill>
                  <a:srgbClr val="006600"/>
                </a:solidFill>
              </a:rPr>
              <a:t>				//      аплікації </a:t>
            </a:r>
            <a:r>
              <a:rPr lang="uk-UA" altLang="uk-UA" sz="2600" smtClean="0"/>
              <a:t/>
            </a:r>
            <a:br>
              <a:rPr lang="uk-UA" altLang="uk-UA" sz="2600" smtClean="0"/>
            </a:br>
            <a:r>
              <a:rPr lang="en-US" altLang="uk-UA" sz="2600" noProof="1" smtClean="0"/>
              <a:t>GetCurrentProcess().</a:t>
            </a:r>
            <a:r>
              <a:rPr lang="uk-UA" altLang="uk-UA" sz="2600" smtClean="0"/>
              <a:t>	</a:t>
            </a:r>
            <a:r>
              <a:rPr lang="uk-UA" altLang="uk-UA" sz="2600" smtClean="0">
                <a:solidFill>
                  <a:srgbClr val="006600"/>
                </a:solidFill>
              </a:rPr>
              <a:t>// його метод повертає</a:t>
            </a:r>
            <a:br>
              <a:rPr lang="uk-UA" altLang="uk-UA" sz="2600" smtClean="0">
                <a:solidFill>
                  <a:srgbClr val="006600"/>
                </a:solidFill>
              </a:rPr>
            </a:br>
            <a:r>
              <a:rPr lang="uk-UA" altLang="uk-UA" sz="2600" smtClean="0">
                <a:solidFill>
                  <a:srgbClr val="006600"/>
                </a:solidFill>
              </a:rPr>
              <a:t>				//      “хендлер” процесу</a:t>
            </a:r>
            <a:r>
              <a:rPr lang="uk-UA" altLang="uk-UA" sz="2600" smtClean="0"/>
              <a:t/>
            </a:r>
            <a:br>
              <a:rPr lang="uk-UA" altLang="uk-UA" sz="2600" smtClean="0"/>
            </a:br>
            <a:r>
              <a:rPr lang="en-US" altLang="uk-UA" sz="2600" noProof="1" smtClean="0"/>
              <a:t>Threads.</a:t>
            </a:r>
            <a:r>
              <a:rPr lang="uk-UA" altLang="uk-UA" sz="2600" smtClean="0"/>
              <a:t>			</a:t>
            </a:r>
            <a:r>
              <a:rPr lang="uk-UA" altLang="uk-UA" sz="2600" smtClean="0">
                <a:solidFill>
                  <a:srgbClr val="006600"/>
                </a:solidFill>
              </a:rPr>
              <a:t>// колекція потоків процесу</a:t>
            </a:r>
            <a:r>
              <a:rPr lang="uk-UA" altLang="uk-UA" sz="2600" smtClean="0"/>
              <a:t/>
            </a:r>
            <a:br>
              <a:rPr lang="uk-UA" altLang="uk-UA" sz="2600" smtClean="0"/>
            </a:br>
            <a:r>
              <a:rPr lang="en-US" altLang="uk-UA" sz="2600" noProof="1" smtClean="0"/>
              <a:t>Count</a:t>
            </a:r>
            <a:r>
              <a:rPr lang="uk-UA" altLang="uk-UA" sz="2600" smtClean="0"/>
              <a:t>			</a:t>
            </a:r>
            <a:r>
              <a:rPr lang="uk-UA" altLang="uk-UA" sz="2600" smtClean="0">
                <a:solidFill>
                  <a:srgbClr val="006600"/>
                </a:solidFill>
              </a:rPr>
              <a:t>//      та її розмір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566DD2-AF6F-44D9-9BD1-A28CDC6440E1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lang="en-US" altLang="en-US" sz="1000" dirty="0" smtClean="0"/>
              <a:t> / </a:t>
            </a:r>
            <a:r>
              <a:rPr lang="uk-UA" altLang="en-US" sz="1000" dirty="0" smtClean="0"/>
              <a:t>22</a:t>
            </a:r>
          </a:p>
        </p:txBody>
      </p:sp>
      <p:sp>
        <p:nvSpPr>
          <p:cNvPr id="5123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z="3600" dirty="0" smtClean="0"/>
              <a:t>Навіщо потрібні потоки виконання</a:t>
            </a:r>
          </a:p>
        </p:txBody>
      </p:sp>
      <p:sp>
        <p:nvSpPr>
          <p:cNvPr id="5124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altLang="uk-UA" sz="2200" dirty="0" smtClean="0"/>
              <a:t>Потік – незалежна послідовність інструкцій, що отримує час процесора</a:t>
            </a:r>
          </a:p>
          <a:p>
            <a:pPr eaLnBrk="1" hangingPunct="1"/>
            <a:r>
              <a:rPr lang="uk-UA" altLang="uk-UA" sz="2200" dirty="0" smtClean="0"/>
              <a:t>Багатопотоковість – спосіб “поділу обов'язків”</a:t>
            </a:r>
            <a:endParaRPr lang="en-US" altLang="uk-UA" sz="2200" dirty="0" smtClean="0"/>
          </a:p>
          <a:p>
            <a:pPr lvl="1" eaLnBrk="1" hangingPunct="1"/>
            <a:r>
              <a:rPr lang="uk-UA" altLang="uk-UA" sz="2000" dirty="0" smtClean="0"/>
              <a:t>окремий потік для довготривалої задачі</a:t>
            </a:r>
          </a:p>
          <a:p>
            <a:pPr lvl="1" eaLnBrk="1" hangingPunct="1"/>
            <a:r>
              <a:rPr lang="uk-UA" altLang="uk-UA" sz="2000" dirty="0" smtClean="0"/>
              <a:t>різні потоки для різних ядер процесора</a:t>
            </a:r>
          </a:p>
          <a:p>
            <a:pPr eaLnBrk="1" hangingPunct="1"/>
            <a:r>
              <a:rPr lang="uk-UA" altLang="uk-UA" sz="2200" dirty="0" smtClean="0"/>
              <a:t>Процес == ресурси + пам'ять + потік(потоки)</a:t>
            </a:r>
          </a:p>
          <a:p>
            <a:pPr lvl="1" eaLnBrk="1" hangingPunct="1"/>
            <a:r>
              <a:rPr lang="uk-UA" altLang="uk-UA" sz="2000" dirty="0" smtClean="0"/>
              <a:t>системна охорона адресного простору</a:t>
            </a:r>
          </a:p>
          <a:p>
            <a:pPr lvl="1" eaLnBrk="1" hangingPunct="1"/>
            <a:r>
              <a:rPr lang="uk-UA" altLang="uk-UA" sz="2000" dirty="0" err="1" smtClean="0"/>
              <a:t>міжпроцесна</a:t>
            </a:r>
            <a:r>
              <a:rPr lang="uk-UA" altLang="uk-UA" sz="2000" dirty="0" smtClean="0"/>
              <a:t> взаємодія – через ОС</a:t>
            </a:r>
          </a:p>
          <a:p>
            <a:pPr eaLnBrk="1" hangingPunct="1"/>
            <a:r>
              <a:rPr lang="uk-UA" altLang="uk-UA" sz="2200" dirty="0" smtClean="0"/>
              <a:t>Потік має власний стек для локальних змінних, використовує спільні код і купу</a:t>
            </a:r>
          </a:p>
          <a:p>
            <a:pPr lvl="1" eaLnBrk="1" hangingPunct="1"/>
            <a:r>
              <a:rPr lang="uk-UA" altLang="uk-UA" sz="2000" dirty="0" smtClean="0"/>
              <a:t>спільна пам'ять – проста взаємодія між потоками</a:t>
            </a:r>
          </a:p>
          <a:p>
            <a:pPr eaLnBrk="1" hangingPunct="1"/>
            <a:r>
              <a:rPr lang="uk-UA" altLang="uk-UA" sz="2200" dirty="0" smtClean="0"/>
              <a:t>Потреби синхронізації потоків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4D4A8C-A50C-43C9-B5C7-F45DEDC281CA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6147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mtClean="0"/>
              <a:t>Асинхронні делегати</a:t>
            </a:r>
          </a:p>
        </p:txBody>
      </p:sp>
      <p:sp>
        <p:nvSpPr>
          <p:cNvPr id="6148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229600" cy="4589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uk-UA" altLang="uk-UA" sz="2200" dirty="0" smtClean="0"/>
              <a:t>Створення делегата, виклик асинхронним чином</a:t>
            </a:r>
            <a:endParaRPr lang="en-US" altLang="uk-UA" sz="2200" dirty="0" smtClean="0"/>
          </a:p>
          <a:p>
            <a:pPr lvl="1" eaLnBrk="1" hangingPunct="1"/>
            <a:r>
              <a:rPr lang="en-US" altLang="uk-UA" sz="2000" noProof="1" smtClean="0">
                <a:solidFill>
                  <a:srgbClr val="0000FF"/>
                </a:solidFill>
              </a:rPr>
              <a:t>int</a:t>
            </a:r>
            <a:r>
              <a:rPr lang="en-US" altLang="uk-UA" sz="2000" noProof="1" smtClean="0"/>
              <a:t> TakesAWhile(</a:t>
            </a:r>
            <a:r>
              <a:rPr lang="en-US" altLang="uk-UA" sz="2000" noProof="1" smtClean="0">
                <a:solidFill>
                  <a:srgbClr val="0000FF"/>
                </a:solidFill>
              </a:rPr>
              <a:t>int</a:t>
            </a:r>
            <a:r>
              <a:rPr lang="en-US" altLang="uk-UA" sz="2000" noProof="1" smtClean="0"/>
              <a:t> data, </a:t>
            </a:r>
            <a:r>
              <a:rPr lang="en-US" altLang="uk-UA" sz="2000" noProof="1" smtClean="0">
                <a:solidFill>
                  <a:srgbClr val="0000FF"/>
                </a:solidFill>
              </a:rPr>
              <a:t>int</a:t>
            </a:r>
            <a:r>
              <a:rPr lang="en-US" altLang="uk-UA" sz="2000" noProof="1" smtClean="0"/>
              <a:t> ms, </a:t>
            </a:r>
            <a:r>
              <a:rPr lang="en-US" altLang="uk-UA" sz="2000" noProof="1" smtClean="0">
                <a:solidFill>
                  <a:srgbClr val="0000FF"/>
                </a:solidFill>
              </a:rPr>
              <a:t>char</a:t>
            </a:r>
            <a:r>
              <a:rPr lang="en-US" altLang="uk-UA" sz="2000" noProof="1" smtClean="0"/>
              <a:t> c)</a:t>
            </a:r>
            <a:r>
              <a:rPr lang="uk-UA" altLang="uk-UA" sz="2000" dirty="0" smtClean="0"/>
              <a:t> </a:t>
            </a:r>
            <a:r>
              <a:rPr lang="en-US" altLang="uk-UA" sz="2000" dirty="0" smtClean="0">
                <a:solidFill>
                  <a:srgbClr val="006600"/>
                </a:solidFill>
              </a:rPr>
              <a:t>//</a:t>
            </a:r>
            <a:r>
              <a:rPr lang="uk-UA" altLang="uk-UA" sz="2000" dirty="0" smtClean="0">
                <a:solidFill>
                  <a:srgbClr val="006600"/>
                </a:solidFill>
              </a:rPr>
              <a:t>”</a:t>
            </a:r>
            <a:r>
              <a:rPr lang="uk-UA" altLang="uk-UA" sz="2000" dirty="0" err="1" smtClean="0">
                <a:solidFill>
                  <a:srgbClr val="006600"/>
                </a:solidFill>
              </a:rPr>
              <a:t>тривалий”метод</a:t>
            </a:r>
            <a:endParaRPr lang="uk-UA" altLang="uk-UA" sz="2000" dirty="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uk-UA" altLang="uk-UA" sz="2000" dirty="0" smtClean="0">
                <a:solidFill>
                  <a:srgbClr val="006600"/>
                </a:solidFill>
              </a:rPr>
              <a:t>// тип делегата і екземпляр делегата</a:t>
            </a:r>
            <a:br>
              <a:rPr lang="uk-UA" altLang="uk-UA" sz="2000" dirty="0" smtClean="0">
                <a:solidFill>
                  <a:srgbClr val="006600"/>
                </a:solidFill>
              </a:rPr>
            </a:br>
            <a:r>
              <a:rPr lang="en-US" altLang="uk-UA" sz="2000" noProof="1" smtClean="0">
                <a:solidFill>
                  <a:srgbClr val="0000FF"/>
                </a:solidFill>
              </a:rPr>
              <a:t>delegate int</a:t>
            </a:r>
            <a:r>
              <a:rPr lang="en-US" altLang="uk-UA" sz="2000" noProof="1" smtClean="0"/>
              <a:t> </a:t>
            </a:r>
            <a:r>
              <a:rPr lang="en-US" altLang="uk-UA" sz="2000" noProof="1" smtClean="0">
                <a:solidFill>
                  <a:srgbClr val="006699"/>
                </a:solidFill>
              </a:rPr>
              <a:t>TakesAWhileDelegate</a:t>
            </a:r>
            <a:r>
              <a:rPr lang="en-US" altLang="uk-UA" sz="2000" noProof="1" smtClean="0"/>
              <a:t>(</a:t>
            </a:r>
            <a:r>
              <a:rPr lang="en-US" altLang="uk-UA" sz="2000" noProof="1" smtClean="0">
                <a:solidFill>
                  <a:srgbClr val="0000FF"/>
                </a:solidFill>
              </a:rPr>
              <a:t>int</a:t>
            </a:r>
            <a:r>
              <a:rPr lang="en-US" altLang="uk-UA" sz="2000" noProof="1" smtClean="0"/>
              <a:t> data, </a:t>
            </a:r>
            <a:r>
              <a:rPr lang="en-US" altLang="uk-UA" sz="2000" noProof="1" smtClean="0">
                <a:solidFill>
                  <a:srgbClr val="0000FF"/>
                </a:solidFill>
              </a:rPr>
              <a:t>int</a:t>
            </a:r>
            <a:r>
              <a:rPr lang="en-US" altLang="uk-UA" sz="2000" noProof="1" smtClean="0"/>
              <a:t> ms, </a:t>
            </a:r>
            <a:r>
              <a:rPr lang="en-US" altLang="uk-UA" sz="2000" noProof="1" smtClean="0">
                <a:solidFill>
                  <a:srgbClr val="0000FF"/>
                </a:solidFill>
              </a:rPr>
              <a:t>char</a:t>
            </a:r>
            <a:r>
              <a:rPr lang="en-US" altLang="uk-UA" sz="2000" noProof="1" smtClean="0"/>
              <a:t> c);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en-US" altLang="uk-UA" sz="2000" noProof="1" smtClean="0">
                <a:solidFill>
                  <a:srgbClr val="006699"/>
                </a:solidFill>
              </a:rPr>
              <a:t>TakesAWhileDelegate</a:t>
            </a:r>
            <a:r>
              <a:rPr lang="en-US" altLang="uk-UA" sz="2000" dirty="0" smtClean="0">
                <a:solidFill>
                  <a:srgbClr val="006699"/>
                </a:solidFill>
              </a:rPr>
              <a:t> </a:t>
            </a:r>
            <a:r>
              <a:rPr lang="en-US" altLang="uk-UA" sz="2000" dirty="0" smtClean="0"/>
              <a:t>d = </a:t>
            </a:r>
            <a:r>
              <a:rPr lang="en-US" altLang="uk-UA" sz="2000" noProof="1" smtClean="0"/>
              <a:t>TakesAWhile</a:t>
            </a:r>
            <a:r>
              <a:rPr lang="en-US" altLang="uk-UA" sz="2000" dirty="0" smtClean="0"/>
              <a:t>;</a:t>
            </a:r>
            <a:r>
              <a:rPr lang="uk-UA" altLang="uk-UA" sz="2000" dirty="0" smtClean="0"/>
              <a:t> </a:t>
            </a:r>
            <a:endParaRPr lang="en-US" altLang="uk-UA" sz="2000" dirty="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en-US" altLang="uk-UA" sz="2000" dirty="0" smtClean="0">
                <a:solidFill>
                  <a:srgbClr val="006600"/>
                </a:solidFill>
              </a:rPr>
              <a:t>//</a:t>
            </a:r>
            <a:r>
              <a:rPr lang="uk-UA" altLang="uk-UA" sz="2000" dirty="0" smtClean="0">
                <a:solidFill>
                  <a:srgbClr val="006600"/>
                </a:solidFill>
              </a:rPr>
              <a:t> “контрольований” асинхронний виклик</a:t>
            </a:r>
            <a:r>
              <a:rPr lang="en-US" altLang="uk-UA" sz="2000" dirty="0" smtClean="0"/>
              <a:t/>
            </a:r>
            <a:br>
              <a:rPr lang="en-US" altLang="uk-UA" sz="2000" dirty="0" smtClean="0"/>
            </a:br>
            <a:r>
              <a:rPr lang="en-US" altLang="uk-UA" sz="2000" dirty="0" smtClean="0">
                <a:solidFill>
                  <a:srgbClr val="006600"/>
                </a:solidFill>
              </a:rPr>
              <a:t>//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IAsyncResult</a:t>
            </a:r>
            <a:r>
              <a:rPr lang="uk-UA" altLang="uk-UA" sz="2000" dirty="0" smtClean="0">
                <a:solidFill>
                  <a:srgbClr val="006600"/>
                </a:solidFill>
              </a:rPr>
              <a:t>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BeginInvoke</a:t>
            </a:r>
            <a:r>
              <a:rPr lang="en-US" altLang="uk-UA" sz="2000" dirty="0" smtClean="0">
                <a:solidFill>
                  <a:srgbClr val="006600"/>
                </a:solidFill>
              </a:rPr>
              <a:t>(&lt;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Params</a:t>
            </a:r>
            <a:r>
              <a:rPr lang="en-US" altLang="uk-UA" sz="2000" dirty="0" smtClean="0">
                <a:solidFill>
                  <a:srgbClr val="006600"/>
                </a:solidFill>
              </a:rPr>
              <a:t>&gt;,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AsyncCallback</a:t>
            </a:r>
            <a:r>
              <a:rPr lang="en-US" altLang="uk-UA" sz="2000" dirty="0" smtClean="0">
                <a:solidFill>
                  <a:srgbClr val="006600"/>
                </a:solidFill>
              </a:rPr>
              <a:t>, object);</a:t>
            </a:r>
            <a:br>
              <a:rPr lang="en-US" altLang="uk-UA" sz="2000" dirty="0" smtClean="0">
                <a:solidFill>
                  <a:srgbClr val="006600"/>
                </a:solidFill>
              </a:rPr>
            </a:br>
            <a:r>
              <a:rPr lang="en-US" altLang="uk-UA" sz="2000" dirty="0" err="1" smtClean="0">
                <a:solidFill>
                  <a:srgbClr val="006699"/>
                </a:solidFill>
              </a:rPr>
              <a:t>IAsyncResult</a:t>
            </a:r>
            <a:r>
              <a:rPr lang="uk-UA" altLang="uk-UA" sz="2000" dirty="0" smtClean="0"/>
              <a:t> </a:t>
            </a:r>
            <a:r>
              <a:rPr lang="en-US" altLang="uk-UA" sz="2000" dirty="0" err="1" smtClean="0"/>
              <a:t>ar</a:t>
            </a:r>
            <a:r>
              <a:rPr lang="uk-UA" altLang="uk-UA" sz="2000" dirty="0" smtClean="0"/>
              <a:t> =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d.BeginInvoke</a:t>
            </a:r>
            <a:r>
              <a:rPr lang="en-US" altLang="uk-UA" sz="2000" dirty="0" smtClean="0"/>
              <a:t>(</a:t>
            </a:r>
            <a:r>
              <a:rPr lang="en-US" altLang="uk-UA" sz="2000" noProof="1" smtClean="0"/>
              <a:t>counter, 3000, </a:t>
            </a:r>
            <a:r>
              <a:rPr lang="en-US" altLang="uk-UA" sz="2000" noProof="1" smtClean="0">
                <a:solidFill>
                  <a:srgbClr val="A50021"/>
                </a:solidFill>
              </a:rPr>
              <a:t>'.'</a:t>
            </a:r>
            <a:r>
              <a:rPr lang="en-US" altLang="uk-UA" sz="2000" noProof="1" smtClean="0"/>
              <a:t>, </a:t>
            </a:r>
            <a:r>
              <a:rPr lang="en-US" altLang="uk-UA" sz="2000" noProof="1" smtClean="0">
                <a:solidFill>
                  <a:srgbClr val="0000FF"/>
                </a:solidFill>
              </a:rPr>
              <a:t>null</a:t>
            </a:r>
            <a:r>
              <a:rPr lang="en-US" altLang="uk-UA" sz="2000" noProof="1" smtClean="0"/>
              <a:t>, </a:t>
            </a:r>
            <a:r>
              <a:rPr lang="en-US" altLang="uk-UA" sz="2000" noProof="1" smtClean="0">
                <a:solidFill>
                  <a:srgbClr val="0000FF"/>
                </a:solidFill>
              </a:rPr>
              <a:t>null</a:t>
            </a:r>
            <a:r>
              <a:rPr lang="en-US" altLang="uk-UA" sz="2000" dirty="0" smtClean="0"/>
              <a:t>);</a:t>
            </a:r>
            <a:br>
              <a:rPr lang="en-US" altLang="uk-UA" sz="2000" dirty="0" smtClean="0"/>
            </a:br>
            <a:endParaRPr lang="en-US" altLang="uk-UA" sz="20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uk-UA" altLang="uk-UA" sz="2200" dirty="0" smtClean="0"/>
              <a:t>Очікування завершення</a:t>
            </a:r>
            <a:r>
              <a:rPr lang="en-US" altLang="uk-UA" sz="2200" dirty="0" smtClean="0"/>
              <a:t> </a:t>
            </a:r>
            <a:r>
              <a:rPr lang="uk-UA" altLang="uk-UA" sz="2200" dirty="0" smtClean="0"/>
              <a:t>та отримання результату</a:t>
            </a:r>
            <a:endParaRPr lang="en-US" altLang="uk-UA" sz="2200" dirty="0" smtClean="0"/>
          </a:p>
          <a:p>
            <a:pPr lvl="1" eaLnBrk="1" hangingPunct="1"/>
            <a:r>
              <a:rPr lang="en-US" altLang="uk-UA" sz="2000" dirty="0" smtClean="0">
                <a:solidFill>
                  <a:srgbClr val="0000FF"/>
                </a:solidFill>
              </a:rPr>
              <a:t>while</a:t>
            </a:r>
            <a:r>
              <a:rPr lang="en-US" altLang="uk-UA" sz="2000" dirty="0" smtClean="0"/>
              <a:t> ( !</a:t>
            </a:r>
            <a:r>
              <a:rPr lang="en-US" altLang="uk-UA" sz="2000" dirty="0" err="1" smtClean="0"/>
              <a:t>ar.IsCompleted</a:t>
            </a:r>
            <a:r>
              <a:rPr lang="en-US" altLang="uk-UA" sz="2000" dirty="0" smtClean="0"/>
              <a:t> ) …</a:t>
            </a:r>
            <a:r>
              <a:rPr lang="uk-UA" altLang="uk-UA" sz="2000" dirty="0" smtClean="0">
                <a:solidFill>
                  <a:srgbClr val="006600"/>
                </a:solidFill>
              </a:rPr>
              <a:t>// паралельне виконання ще чогось</a:t>
            </a:r>
            <a:endParaRPr lang="en-US" altLang="uk-UA" sz="2000" dirty="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uk-UA" altLang="uk-UA" sz="2000" dirty="0" smtClean="0">
                <a:solidFill>
                  <a:srgbClr val="006600"/>
                </a:solidFill>
              </a:rPr>
              <a:t>//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MethodResultType</a:t>
            </a:r>
            <a:r>
              <a:rPr lang="en-US" altLang="uk-UA" sz="2000" dirty="0" smtClean="0">
                <a:solidFill>
                  <a:srgbClr val="006600"/>
                </a:solidFill>
              </a:rPr>
              <a:t>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EndInvoke</a:t>
            </a:r>
            <a:r>
              <a:rPr lang="en-US" altLang="uk-UA" sz="2000" dirty="0" smtClean="0">
                <a:solidFill>
                  <a:srgbClr val="006600"/>
                </a:solidFill>
              </a:rPr>
              <a:t>(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IAsyncResult</a:t>
            </a:r>
            <a:r>
              <a:rPr lang="en-US" altLang="uk-UA" sz="2000" dirty="0" smtClean="0">
                <a:solidFill>
                  <a:srgbClr val="006600"/>
                </a:solidFill>
              </a:rPr>
              <a:t>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ar</a:t>
            </a:r>
            <a:r>
              <a:rPr lang="en-US" altLang="uk-UA" sz="2000" dirty="0" smtClean="0">
                <a:solidFill>
                  <a:srgbClr val="006600"/>
                </a:solidFill>
              </a:rPr>
              <a:t>);</a:t>
            </a:r>
            <a:r>
              <a:rPr lang="uk-UA" altLang="uk-UA" sz="2000" dirty="0" smtClean="0">
                <a:solidFill>
                  <a:srgbClr val="006600"/>
                </a:solidFill>
              </a:rPr>
              <a:t/>
            </a:r>
            <a:br>
              <a:rPr lang="uk-UA" altLang="uk-UA" sz="2000" dirty="0" smtClean="0">
                <a:solidFill>
                  <a:srgbClr val="006600"/>
                </a:solidFill>
              </a:rPr>
            </a:br>
            <a:r>
              <a:rPr lang="en-US" altLang="uk-UA" sz="2000" noProof="1" smtClean="0"/>
              <a:t>r</a:t>
            </a:r>
            <a:r>
              <a:rPr lang="en-US" altLang="uk-UA" sz="2000" dirty="0" err="1" smtClean="0"/>
              <a:t>esult</a:t>
            </a:r>
            <a:r>
              <a:rPr lang="en-US" altLang="uk-UA" sz="2000" noProof="1" smtClean="0"/>
              <a:t> = d.EndInvoke(ar);</a:t>
            </a:r>
            <a:r>
              <a:rPr lang="uk-UA" altLang="uk-UA" sz="2000" dirty="0" smtClean="0"/>
              <a:t> </a:t>
            </a:r>
            <a:r>
              <a:rPr lang="uk-UA" altLang="uk-UA" sz="2000" dirty="0" smtClean="0">
                <a:solidFill>
                  <a:srgbClr val="006600"/>
                </a:solidFill>
              </a:rPr>
              <a:t>// також очікує, якщо потік ще працює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9FC9E-993B-474C-A7BF-836CD1336B91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7171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z="3500" smtClean="0"/>
              <a:t>Дескриптор очікування Асинхронний зворотній виклик</a:t>
            </a:r>
          </a:p>
        </p:txBody>
      </p:sp>
      <p:sp>
        <p:nvSpPr>
          <p:cNvPr id="7172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altLang="uk-UA" sz="2200" dirty="0" smtClean="0"/>
              <a:t>Альтернативний спосіб реалізації очікування</a:t>
            </a:r>
          </a:p>
          <a:p>
            <a:pPr lvl="1" eaLnBrk="1" hangingPunct="1"/>
            <a:r>
              <a:rPr lang="uk-UA" altLang="uk-UA" sz="2000" dirty="0" smtClean="0"/>
              <a:t>З об</a:t>
            </a:r>
            <a:r>
              <a:rPr lang="en-US" altLang="uk-UA" sz="2000" dirty="0" smtClean="0"/>
              <a:t>’</a:t>
            </a:r>
            <a:r>
              <a:rPr lang="uk-UA" altLang="uk-UA" sz="2000" dirty="0" err="1" smtClean="0"/>
              <a:t>єктом</a:t>
            </a:r>
            <a:r>
              <a:rPr lang="uk-UA" altLang="uk-UA" sz="2000" dirty="0" smtClean="0"/>
              <a:t> </a:t>
            </a:r>
            <a:r>
              <a:rPr lang="en-US" altLang="uk-UA" sz="2000" dirty="0" err="1" smtClean="0">
                <a:solidFill>
                  <a:srgbClr val="006699"/>
                </a:solidFill>
              </a:rPr>
              <a:t>IAsyncResult</a:t>
            </a:r>
            <a:r>
              <a:rPr lang="uk-UA" altLang="uk-UA" sz="2000" dirty="0" smtClean="0"/>
              <a:t> асоційовано дескриптор </a:t>
            </a:r>
            <a:r>
              <a:rPr lang="en-US" altLang="uk-UA" sz="2000" dirty="0" err="1" smtClean="0">
                <a:solidFill>
                  <a:srgbClr val="006699"/>
                </a:solidFill>
              </a:rPr>
              <a:t>WaitHandle</a:t>
            </a:r>
            <a:r>
              <a:rPr lang="en-US" altLang="uk-UA" sz="2000" dirty="0" smtClean="0"/>
              <a:t> (</a:t>
            </a:r>
            <a:r>
              <a:rPr lang="uk-UA" altLang="uk-UA" sz="2000" dirty="0" smtClean="0"/>
              <a:t>приховує системний об</a:t>
            </a:r>
            <a:r>
              <a:rPr lang="en-US" altLang="uk-UA" sz="2000" dirty="0" smtClean="0"/>
              <a:t>’</a:t>
            </a:r>
            <a:r>
              <a:rPr lang="uk-UA" altLang="uk-UA" sz="2000" dirty="0" err="1" smtClean="0"/>
              <a:t>єкт</a:t>
            </a:r>
            <a:r>
              <a:rPr lang="uk-UA" altLang="uk-UA" sz="2000" dirty="0" smtClean="0"/>
              <a:t> синхронізації</a:t>
            </a:r>
            <a:r>
              <a:rPr lang="en-US" altLang="uk-UA" sz="2000" dirty="0" smtClean="0"/>
              <a:t>)</a:t>
            </a:r>
          </a:p>
          <a:p>
            <a:pPr lvl="2" eaLnBrk="1" hangingPunct="1"/>
            <a:r>
              <a:rPr lang="en-US" altLang="uk-UA" sz="1900" dirty="0" smtClean="0">
                <a:solidFill>
                  <a:srgbClr val="0000FF"/>
                </a:solidFill>
              </a:rPr>
              <a:t>property</a:t>
            </a:r>
            <a:r>
              <a:rPr lang="en-US" altLang="uk-UA" sz="1900" dirty="0" smtClean="0"/>
              <a:t> </a:t>
            </a:r>
            <a:r>
              <a:rPr lang="uk-UA" altLang="uk-UA" sz="1900" dirty="0" err="1" smtClean="0"/>
              <a:t>AsyncWaitHandle</a:t>
            </a:r>
            <a:endParaRPr lang="en-US" altLang="uk-UA" sz="1900" dirty="0" smtClean="0"/>
          </a:p>
          <a:p>
            <a:pPr lvl="2" eaLnBrk="1" hangingPunct="1"/>
            <a:r>
              <a:rPr lang="en-US" altLang="uk-UA" sz="1900" dirty="0" smtClean="0">
                <a:solidFill>
                  <a:srgbClr val="0000FF"/>
                </a:solidFill>
              </a:rPr>
              <a:t>bool</a:t>
            </a:r>
            <a:r>
              <a:rPr lang="en-US" altLang="uk-UA" sz="1900" dirty="0" smtClean="0"/>
              <a:t> </a:t>
            </a:r>
            <a:r>
              <a:rPr lang="en-US" altLang="uk-UA" sz="1900" dirty="0" err="1" smtClean="0"/>
              <a:t>WaitOne</a:t>
            </a:r>
            <a:r>
              <a:rPr lang="en-US" altLang="uk-UA" sz="1900" dirty="0" smtClean="0"/>
              <a:t>(</a:t>
            </a:r>
            <a:r>
              <a:rPr lang="en-US" altLang="uk-UA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uk-UA" sz="1900" dirty="0" smtClean="0"/>
              <a:t> Timeout)</a:t>
            </a:r>
            <a:r>
              <a:rPr lang="uk-UA" altLang="uk-UA" sz="1900" dirty="0" smtClean="0"/>
              <a:t> </a:t>
            </a:r>
            <a:r>
              <a:rPr lang="uk-UA" altLang="uk-UA" sz="1900" dirty="0" smtClean="0">
                <a:solidFill>
                  <a:srgbClr val="006600"/>
                </a:solidFill>
              </a:rPr>
              <a:t>// метод(и) “присипляє” потік</a:t>
            </a:r>
            <a:endParaRPr lang="en-US" altLang="uk-UA" sz="1900" dirty="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uk-UA" altLang="uk-UA" sz="2000" dirty="0" smtClean="0"/>
              <a:t>Результат залежить від того, чи завершився потік впродовж </a:t>
            </a:r>
            <a:r>
              <a:rPr lang="en-US" altLang="uk-UA" sz="2000" dirty="0" smtClean="0"/>
              <a:t>Timeout </a:t>
            </a:r>
            <a:r>
              <a:rPr lang="uk-UA" altLang="uk-UA" sz="2000" dirty="0" err="1" smtClean="0"/>
              <a:t>мілісекунд</a:t>
            </a:r>
            <a:endParaRPr lang="uk-UA" altLang="uk-UA" sz="2000" dirty="0" smtClean="0"/>
          </a:p>
          <a:p>
            <a:pPr eaLnBrk="1" hangingPunct="1"/>
            <a:r>
              <a:rPr lang="uk-UA" altLang="uk-UA" sz="2200" dirty="0" smtClean="0"/>
              <a:t>“Запустити і забути”</a:t>
            </a:r>
          </a:p>
          <a:p>
            <a:pPr lvl="1" eaLnBrk="1" hangingPunct="1"/>
            <a:r>
              <a:rPr lang="en-US" altLang="uk-UA" sz="2000" dirty="0" smtClean="0">
                <a:solidFill>
                  <a:srgbClr val="0000FF"/>
                </a:solidFill>
              </a:rPr>
              <a:t>void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AsyncCallback</a:t>
            </a:r>
            <a:r>
              <a:rPr lang="en-US" altLang="uk-UA" sz="2000" dirty="0" smtClean="0"/>
              <a:t>(</a:t>
            </a:r>
            <a:r>
              <a:rPr lang="en-US" altLang="uk-UA" sz="2000" dirty="0" err="1" smtClean="0">
                <a:solidFill>
                  <a:srgbClr val="006699"/>
                </a:solidFill>
              </a:rPr>
              <a:t>IAsyncResult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ar</a:t>
            </a:r>
            <a:r>
              <a:rPr lang="en-US" altLang="uk-UA" sz="2000" dirty="0" smtClean="0"/>
              <a:t>);</a:t>
            </a:r>
            <a:r>
              <a:rPr lang="uk-UA" altLang="uk-UA" sz="2000" dirty="0" smtClean="0"/>
              <a:t> </a:t>
            </a:r>
            <a:r>
              <a:rPr lang="uk-UA" altLang="uk-UA" sz="2000" dirty="0" smtClean="0">
                <a:solidFill>
                  <a:srgbClr val="006600"/>
                </a:solidFill>
              </a:rPr>
              <a:t>// тип делегата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en-US" altLang="uk-UA" sz="2000" noProof="1" smtClean="0">
                <a:solidFill>
                  <a:srgbClr val="0000FF"/>
                </a:solidFill>
              </a:rPr>
              <a:t>void</a:t>
            </a:r>
            <a:r>
              <a:rPr lang="en-US" altLang="uk-UA" sz="2000" noProof="1" smtClean="0"/>
              <a:t> TakesAWhileCompleted(</a:t>
            </a:r>
            <a:r>
              <a:rPr lang="en-US" altLang="uk-UA" sz="2000" noProof="1" smtClean="0">
                <a:solidFill>
                  <a:srgbClr val="006699"/>
                </a:solidFill>
              </a:rPr>
              <a:t>IAsyncResult</a:t>
            </a:r>
            <a:r>
              <a:rPr lang="en-US" altLang="uk-UA" sz="2000" noProof="1" smtClean="0"/>
              <a:t> ar)</a:t>
            </a:r>
            <a:r>
              <a:rPr lang="uk-UA" altLang="uk-UA" sz="2000" dirty="0" smtClean="0"/>
              <a:t> </a:t>
            </a:r>
            <a:r>
              <a:rPr lang="uk-UA" altLang="uk-UA" sz="2000" dirty="0" smtClean="0">
                <a:solidFill>
                  <a:srgbClr val="006600"/>
                </a:solidFill>
              </a:rPr>
              <a:t>// метод</a:t>
            </a:r>
          </a:p>
          <a:p>
            <a:pPr lvl="1" eaLnBrk="1" hangingPunct="1"/>
            <a:r>
              <a:rPr lang="uk-UA" altLang="uk-UA" sz="2000" dirty="0" err="1" smtClean="0"/>
              <a:t>d.Beginlnvoke</a:t>
            </a:r>
            <a:r>
              <a:rPr lang="uk-UA" altLang="uk-UA" sz="2000" dirty="0" smtClean="0"/>
              <a:t>(</a:t>
            </a:r>
            <a:r>
              <a:rPr lang="en-US" altLang="uk-UA" sz="2000" dirty="0" smtClean="0"/>
              <a:t>counter</a:t>
            </a:r>
            <a:r>
              <a:rPr lang="uk-UA" altLang="uk-UA" sz="2000" dirty="0" smtClean="0"/>
              <a:t>, 3000, </a:t>
            </a:r>
            <a:r>
              <a:rPr lang="en-US" altLang="uk-UA" sz="2000" dirty="0" smtClean="0"/>
              <a:t>'.', </a:t>
            </a:r>
            <a:r>
              <a:rPr lang="uk-UA" altLang="uk-UA" sz="2000" dirty="0" err="1" smtClean="0"/>
              <a:t>TakesAWhileCompleted</a:t>
            </a:r>
            <a:r>
              <a:rPr lang="uk-UA" altLang="uk-UA" sz="2000" dirty="0" smtClean="0"/>
              <a:t>, </a:t>
            </a:r>
            <a:r>
              <a:rPr lang="en-US" altLang="uk-UA" sz="2000" dirty="0" err="1" smtClean="0"/>
              <a:t>obj</a:t>
            </a:r>
            <a:r>
              <a:rPr lang="uk-UA" altLang="uk-UA" sz="2000" dirty="0" smtClean="0"/>
              <a:t>);</a:t>
            </a:r>
            <a:r>
              <a:rPr lang="en-US" altLang="uk-UA" sz="2000" dirty="0" smtClean="0"/>
              <a:t/>
            </a:r>
            <a:br>
              <a:rPr lang="en-US" altLang="uk-UA" sz="2000" dirty="0" smtClean="0"/>
            </a:br>
            <a:r>
              <a:rPr lang="en-US" altLang="uk-UA" sz="2000" dirty="0" smtClean="0">
                <a:solidFill>
                  <a:srgbClr val="006600"/>
                </a:solidFill>
              </a:rPr>
              <a:t>//</a:t>
            </a:r>
            <a:r>
              <a:rPr lang="uk-UA" altLang="uk-UA" sz="2000" dirty="0" err="1" smtClean="0">
                <a:solidFill>
                  <a:srgbClr val="006600"/>
                </a:solidFill>
              </a:rPr>
              <a:t>Beginlnvoke</a:t>
            </a:r>
            <a:r>
              <a:rPr lang="uk-UA" altLang="uk-UA" sz="2000" dirty="0" smtClean="0">
                <a:solidFill>
                  <a:srgbClr val="006600"/>
                </a:solidFill>
              </a:rPr>
              <a:t>(</a:t>
            </a:r>
            <a:r>
              <a:rPr lang="en-US" altLang="uk-UA" sz="2000" dirty="0" smtClean="0">
                <a:solidFill>
                  <a:srgbClr val="006600"/>
                </a:solidFill>
              </a:rPr>
              <a:t>&lt;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params</a:t>
            </a:r>
            <a:r>
              <a:rPr lang="en-US" altLang="uk-UA" sz="2000" dirty="0" smtClean="0">
                <a:solidFill>
                  <a:srgbClr val="006600"/>
                </a:solidFill>
              </a:rPr>
              <a:t>&gt;</a:t>
            </a:r>
            <a:r>
              <a:rPr lang="uk-UA" altLang="uk-UA" sz="2000" dirty="0" smtClean="0">
                <a:solidFill>
                  <a:srgbClr val="006600"/>
                </a:solidFill>
              </a:rPr>
              <a:t>,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MetodOrLambda</a:t>
            </a:r>
            <a:r>
              <a:rPr lang="uk-UA" altLang="uk-UA" sz="2000" dirty="0" smtClean="0">
                <a:solidFill>
                  <a:srgbClr val="006600"/>
                </a:solidFill>
              </a:rPr>
              <a:t>,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objectForMethod</a:t>
            </a:r>
            <a:r>
              <a:rPr lang="uk-UA" altLang="uk-UA" sz="2000" dirty="0" smtClean="0">
                <a:solidFill>
                  <a:srgbClr val="0066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66BBE1-AB84-48DC-9704-588C9782D302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8195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z="3500" smtClean="0"/>
              <a:t>Клас </a:t>
            </a:r>
            <a:r>
              <a:rPr lang="en-US" altLang="uk-UA" sz="3500" smtClean="0"/>
              <a:t>Thread.</a:t>
            </a:r>
            <a:r>
              <a:rPr lang="uk-UA" altLang="uk-UA" sz="3500" smtClean="0"/>
              <a:t/>
            </a:r>
            <a:br>
              <a:rPr lang="uk-UA" altLang="uk-UA" sz="3500" smtClean="0"/>
            </a:br>
            <a:r>
              <a:rPr lang="uk-UA" altLang="uk-UA" sz="3500" smtClean="0"/>
              <a:t>Передавання даних потокам</a:t>
            </a:r>
          </a:p>
        </p:txBody>
      </p:sp>
      <p:sp>
        <p:nvSpPr>
          <p:cNvPr id="8196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Створювати і керувати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300" dirty="0" smtClean="0">
                <a:solidFill>
                  <a:srgbClr val="0000FF"/>
                </a:solidFill>
              </a:rPr>
              <a:t>delegate void</a:t>
            </a:r>
            <a:r>
              <a:rPr lang="en-US" altLang="uk-UA" sz="2300" dirty="0" smtClean="0"/>
              <a:t> </a:t>
            </a:r>
            <a:r>
              <a:rPr lang="en-US" altLang="uk-UA" sz="2300" dirty="0" err="1" smtClean="0"/>
              <a:t>ThreadStart</a:t>
            </a:r>
            <a:r>
              <a:rPr lang="en-US" altLang="uk-UA" sz="2300" dirty="0" smtClean="0"/>
              <a:t>();</a:t>
            </a:r>
            <a:endParaRPr lang="uk-UA" altLang="uk-UA" sz="2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300" dirty="0" smtClean="0"/>
              <a:t>tread = </a:t>
            </a:r>
            <a:r>
              <a:rPr lang="en-US" altLang="uk-UA" sz="2300" dirty="0" smtClean="0">
                <a:solidFill>
                  <a:srgbClr val="0000FF"/>
                </a:solidFill>
              </a:rPr>
              <a:t>new</a:t>
            </a:r>
            <a:r>
              <a:rPr lang="uk-UA" altLang="uk-UA" sz="2300" dirty="0" smtClean="0"/>
              <a:t> </a:t>
            </a:r>
            <a:r>
              <a:rPr lang="en-US" altLang="uk-UA" sz="2300" dirty="0" smtClean="0">
                <a:solidFill>
                  <a:srgbClr val="006699"/>
                </a:solidFill>
              </a:rPr>
              <a:t>Thread</a:t>
            </a:r>
            <a:r>
              <a:rPr lang="en-US" altLang="uk-UA" sz="2300" dirty="0" smtClean="0"/>
              <a:t>(</a:t>
            </a:r>
            <a:r>
              <a:rPr lang="en-US" altLang="uk-UA" sz="2300" dirty="0" err="1" smtClean="0"/>
              <a:t>aMethodName</a:t>
            </a:r>
            <a:r>
              <a:rPr lang="en-US" altLang="uk-UA" sz="23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300" dirty="0" smtClean="0"/>
              <a:t>лямбда-вираз замість методу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300" dirty="0" err="1" smtClean="0"/>
              <a:t>tread.Start</a:t>
            </a:r>
            <a:r>
              <a:rPr lang="en-US" altLang="uk-UA" sz="2300" dirty="0" smtClean="0"/>
              <a:t>(); Name, Priority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300" dirty="0" err="1" smtClean="0">
                <a:solidFill>
                  <a:srgbClr val="006699"/>
                </a:solidFill>
              </a:rPr>
              <a:t>Thread</a:t>
            </a:r>
            <a:r>
              <a:rPr lang="en-US" altLang="uk-UA" sz="2300" dirty="0" err="1" smtClean="0"/>
              <a:t>.Sleep</a:t>
            </a:r>
            <a:r>
              <a:rPr lang="en-US" altLang="uk-UA" sz="2300" dirty="0" smtClean="0"/>
              <a:t>(</a:t>
            </a:r>
            <a:r>
              <a:rPr lang="en-US" altLang="uk-UA" sz="2300" dirty="0" err="1" smtClean="0"/>
              <a:t>ms</a:t>
            </a:r>
            <a:r>
              <a:rPr lang="en-US" altLang="uk-UA" sz="2300" dirty="0" smtClean="0"/>
              <a:t>), Abort(), </a:t>
            </a:r>
            <a:r>
              <a:rPr lang="en-US" altLang="uk-UA" sz="2300" dirty="0" err="1" smtClean="0"/>
              <a:t>ResetAbort</a:t>
            </a:r>
            <a:r>
              <a:rPr lang="en-US" altLang="uk-UA" sz="2300" dirty="0" smtClean="0"/>
              <a:t>(), …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Створені потоки – пріоритетні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Метод з параметром</a:t>
            </a:r>
            <a:endParaRPr lang="en-US" altLang="uk-UA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300" dirty="0" smtClean="0">
                <a:solidFill>
                  <a:srgbClr val="0000FF"/>
                </a:solidFill>
              </a:rPr>
              <a:t>delegate void</a:t>
            </a:r>
            <a:r>
              <a:rPr lang="en-US" altLang="uk-UA" sz="2300" dirty="0" smtClean="0"/>
              <a:t> </a:t>
            </a:r>
            <a:r>
              <a:rPr lang="en-US" altLang="uk-UA" sz="2300" dirty="0" err="1" smtClean="0"/>
              <a:t>ParametrizedThreadStart</a:t>
            </a:r>
            <a:r>
              <a:rPr lang="en-US" altLang="uk-UA" sz="2300" dirty="0" smtClean="0"/>
              <a:t>(</a:t>
            </a:r>
            <a:r>
              <a:rPr lang="en-US" altLang="uk-UA" sz="2300" dirty="0" smtClean="0">
                <a:solidFill>
                  <a:srgbClr val="0000FF"/>
                </a:solidFill>
              </a:rPr>
              <a:t>object</a:t>
            </a:r>
            <a:r>
              <a:rPr lang="en-US" altLang="uk-UA" sz="2300" dirty="0" smtClean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Клас з даними і методом, що стане методом потоку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6F1194-A400-4076-A6C4-4F3066D5414A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Оновлення інтерфейсу користувача з асинхронного потоку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600" smtClean="0"/>
              <a:t>Оновлювати інтерфейс можна тільки в тому потоці, який його створив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noProof="1" smtClean="0">
                <a:solidFill>
                  <a:srgbClr val="006600"/>
                </a:solidFill>
              </a:rPr>
              <a:t>// тип делегата для </a:t>
            </a:r>
            <a:r>
              <a:rPr lang="uk-UA" altLang="uk-UA" sz="2200" smtClean="0">
                <a:solidFill>
                  <a:srgbClr val="006600"/>
                </a:solidFill>
              </a:rPr>
              <a:t>методу</a:t>
            </a:r>
            <a:r>
              <a:rPr lang="uk-UA" altLang="uk-UA" sz="2200" noProof="1" smtClean="0">
                <a:solidFill>
                  <a:srgbClr val="006600"/>
                </a:solidFill>
              </a:rPr>
              <a:t>, що оновлюватиме вікно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noProof="1" smtClean="0">
                <a:solidFill>
                  <a:srgbClr val="0000FF"/>
                </a:solidFill>
              </a:rPr>
              <a:t>delegate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void</a:t>
            </a:r>
            <a:r>
              <a:rPr lang="en-US" altLang="uk-UA" sz="2200" noProof="1" smtClean="0"/>
              <a:t> SetTextCallback(</a:t>
            </a:r>
            <a:r>
              <a:rPr lang="en-US" altLang="uk-UA" sz="2200" noProof="1" smtClean="0">
                <a:solidFill>
                  <a:srgbClr val="0000FF"/>
                </a:solidFill>
              </a:rPr>
              <a:t>string</a:t>
            </a:r>
            <a:r>
              <a:rPr lang="en-US" altLang="uk-UA" sz="2200" noProof="1" smtClean="0"/>
              <a:t> text);</a:t>
            </a:r>
            <a:endParaRPr lang="uk-UA" altLang="uk-UA" sz="2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noProof="1" smtClean="0">
                <a:solidFill>
                  <a:srgbClr val="0000FF"/>
                </a:solidFill>
              </a:rPr>
              <a:t>void</a:t>
            </a:r>
            <a:r>
              <a:rPr lang="en-US" altLang="uk-UA" sz="2200" noProof="1" smtClean="0"/>
              <a:t> ChangeName(</a:t>
            </a:r>
            <a:r>
              <a:rPr lang="en-US" altLang="uk-UA" sz="2200" noProof="1" smtClean="0">
                <a:solidFill>
                  <a:srgbClr val="0000FF"/>
                </a:solidFill>
              </a:rPr>
              <a:t>string</a:t>
            </a:r>
            <a:r>
              <a:rPr lang="en-US" altLang="uk-UA" sz="2200" noProof="1" smtClean="0"/>
              <a:t> name)</a:t>
            </a:r>
            <a:r>
              <a:rPr lang="uk-UA" altLang="uk-UA" sz="2200" smtClean="0"/>
              <a:t> </a:t>
            </a:r>
            <a:r>
              <a:rPr lang="uk-UA" altLang="uk-UA" sz="2200" smtClean="0">
                <a:solidFill>
                  <a:srgbClr val="006600"/>
                </a:solidFill>
              </a:rPr>
              <a:t>// сам метод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smtClean="0">
                <a:solidFill>
                  <a:srgbClr val="006600"/>
                </a:solidFill>
              </a:rPr>
              <a:t>// </a:t>
            </a:r>
            <a:r>
              <a:rPr lang="uk-UA" altLang="uk-UA" sz="2200" smtClean="0">
                <a:solidFill>
                  <a:srgbClr val="006600"/>
                </a:solidFill>
              </a:rPr>
              <a:t>створення і запуск потоку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/>
              <a:t>thread =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Thread</a:t>
            </a:r>
            <a:r>
              <a:rPr lang="en-US" altLang="uk-UA" sz="2200" noProof="1" smtClean="0"/>
              <a:t>(new </a:t>
            </a:r>
            <a:r>
              <a:rPr lang="en-US" altLang="uk-UA" sz="2200" noProof="1" smtClean="0">
                <a:solidFill>
                  <a:srgbClr val="006699"/>
                </a:solidFill>
              </a:rPr>
              <a:t>ThreadStart</a:t>
            </a:r>
            <a:r>
              <a:rPr lang="en-US" altLang="uk-UA" sz="2200" noProof="1" smtClean="0"/>
              <a:t>(DoWork));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noProof="1" smtClean="0"/>
              <a:t>thread.Start();</a:t>
            </a:r>
            <a:endParaRPr lang="uk-UA" altLang="uk-UA" sz="220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>
                <a:solidFill>
                  <a:srgbClr val="006600"/>
                </a:solidFill>
              </a:rPr>
              <a:t>// оновлення вікна, виклик в тілі </a:t>
            </a:r>
            <a:r>
              <a:rPr lang="en-US" altLang="uk-UA" sz="2200" smtClean="0">
                <a:solidFill>
                  <a:srgbClr val="006600"/>
                </a:solidFill>
              </a:rPr>
              <a:t>DoWork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noProof="1" smtClean="0">
                <a:solidFill>
                  <a:srgbClr val="0000FF"/>
                </a:solidFill>
              </a:rPr>
              <a:t>if</a:t>
            </a:r>
            <a:r>
              <a:rPr lang="en-US" altLang="uk-UA" sz="2200" noProof="1" smtClean="0"/>
              <a:t> (</a:t>
            </a:r>
            <a:r>
              <a:rPr lang="en-US" altLang="uk-UA" sz="2200" noProof="1" smtClean="0">
                <a:solidFill>
                  <a:srgbClr val="0000FF"/>
                </a:solidFill>
              </a:rPr>
              <a:t>this</a:t>
            </a:r>
            <a:r>
              <a:rPr lang="en-US" altLang="uk-UA" sz="2200" noProof="1" smtClean="0"/>
              <a:t>.</a:t>
            </a:r>
            <a:r>
              <a:rPr lang="en-US" altLang="uk-UA" sz="2200" smtClean="0"/>
              <a:t>control</a:t>
            </a:r>
            <a:r>
              <a:rPr lang="en-US" altLang="uk-UA" sz="2200" noProof="1" smtClean="0"/>
              <a:t>.InvokeRequired)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/>
              <a:t>{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this</a:t>
            </a:r>
            <a:r>
              <a:rPr lang="en-US" altLang="uk-UA" sz="2200" noProof="1" smtClean="0"/>
              <a:t>.Invoke(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6699"/>
                </a:solidFill>
              </a:rPr>
              <a:t>SetTextCallback</a:t>
            </a:r>
            <a:r>
              <a:rPr lang="en-US" altLang="uk-UA" sz="2200" noProof="1" smtClean="0"/>
              <a:t>(ChangeName),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/>
              <a:t>                      </a:t>
            </a:r>
            <a:r>
              <a:rPr lang="en-US" altLang="uk-UA" sz="2200" noProof="1" smtClean="0">
                <a:solidFill>
                  <a:srgbClr val="0000FF"/>
                </a:solidFill>
              </a:rPr>
              <a:t>new</a:t>
            </a:r>
            <a:r>
              <a:rPr lang="en-US" altLang="uk-UA" sz="2200" noProof="1" smtClean="0"/>
              <a:t> </a:t>
            </a:r>
            <a:r>
              <a:rPr lang="en-US" altLang="uk-UA" sz="2200" noProof="1" smtClean="0">
                <a:solidFill>
                  <a:srgbClr val="0000FF"/>
                </a:solidFill>
              </a:rPr>
              <a:t>object</a:t>
            </a:r>
            <a:r>
              <a:rPr lang="en-US" altLang="uk-UA" sz="2200" noProof="1" smtClean="0"/>
              <a:t>[] {</a:t>
            </a:r>
            <a:r>
              <a:rPr lang="en-US" altLang="uk-UA" sz="2200" noProof="1" smtClean="0">
                <a:solidFill>
                  <a:srgbClr val="A50021"/>
                </a:solidFill>
              </a:rPr>
              <a:t>" </a:t>
            </a:r>
            <a:r>
              <a:rPr lang="en-US" altLang="uk-UA" sz="2200" smtClean="0">
                <a:solidFill>
                  <a:srgbClr val="A50021"/>
                </a:solidFill>
              </a:rPr>
              <a:t>New Text by </a:t>
            </a:r>
            <a:r>
              <a:rPr lang="en-US" altLang="uk-UA" sz="2200" noProof="1" smtClean="0">
                <a:solidFill>
                  <a:srgbClr val="A50021"/>
                </a:solidFill>
              </a:rPr>
              <a:t>Invoke"</a:t>
            </a:r>
            <a:r>
              <a:rPr lang="en-US" altLang="uk-UA" sz="2200" noProof="1" smtClean="0"/>
              <a:t> });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/>
              <a:t>}</a:t>
            </a:r>
            <a:endParaRPr lang="uk-UA" altLang="uk-UA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009029-C900-42A7-A822-08275B1B2B17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0243" name="Заголовок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uk-UA" altLang="uk-UA" smtClean="0"/>
              <a:t>Пули потоків </a:t>
            </a:r>
            <a:r>
              <a:rPr lang="en-US" altLang="uk-UA" smtClean="0"/>
              <a:t>ThreadPool</a:t>
            </a:r>
            <a:endParaRPr lang="uk-UA" altLang="uk-UA" smtClean="0"/>
          </a:p>
        </p:txBody>
      </p:sp>
      <p:sp>
        <p:nvSpPr>
          <p:cNvPr id="10244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uk-UA" altLang="uk-UA" sz="2800" smtClean="0"/>
              <a:t>Створення потоку – затрати часу ==</a:t>
            </a:r>
            <a:r>
              <a:rPr lang="en-US" altLang="uk-UA" sz="2800" smtClean="0"/>
              <a:t>&gt;</a:t>
            </a:r>
            <a:r>
              <a:rPr lang="uk-UA" altLang="uk-UA" sz="2800" smtClean="0"/>
              <a:t> колекція потоків створених завчасу</a:t>
            </a:r>
            <a:endParaRPr lang="en-US" altLang="uk-UA" sz="2800" smtClean="0"/>
          </a:p>
          <a:p>
            <a:pPr eaLnBrk="1" hangingPunct="1"/>
            <a:r>
              <a:rPr lang="uk-UA" altLang="uk-UA" sz="2800" smtClean="0"/>
              <a:t>Автоматичне налаштування кількості потоків</a:t>
            </a:r>
          </a:p>
          <a:p>
            <a:pPr eaLnBrk="1" hangingPunct="1"/>
            <a:r>
              <a:rPr lang="uk-UA" altLang="uk-UA" sz="2800" smtClean="0"/>
              <a:t>Постановка в чергу завдань за відсутності вільних потоків</a:t>
            </a:r>
          </a:p>
          <a:p>
            <a:pPr eaLnBrk="1" hangingPunct="1"/>
            <a:r>
              <a:rPr lang="uk-UA" altLang="uk-UA" sz="2800" smtClean="0"/>
              <a:t>Обмеження:</a:t>
            </a:r>
          </a:p>
          <a:p>
            <a:pPr lvl="1" eaLnBrk="1" hangingPunct="1"/>
            <a:r>
              <a:rPr lang="uk-UA" altLang="uk-UA" sz="2300" smtClean="0"/>
              <a:t>всі потоки фонові</a:t>
            </a:r>
          </a:p>
          <a:p>
            <a:pPr lvl="1" eaLnBrk="1" hangingPunct="1"/>
            <a:r>
              <a:rPr lang="uk-UA" altLang="uk-UA" sz="2300" smtClean="0"/>
              <a:t>змінювати пріоритет чи ім</a:t>
            </a:r>
            <a:r>
              <a:rPr lang="en-US" altLang="uk-UA" sz="2300" smtClean="0"/>
              <a:t>’</a:t>
            </a:r>
            <a:r>
              <a:rPr lang="uk-UA" altLang="uk-UA" sz="2300" smtClean="0"/>
              <a:t>я потоку не можна</a:t>
            </a:r>
          </a:p>
          <a:p>
            <a:pPr lvl="1" eaLnBrk="1" hangingPunct="1"/>
            <a:r>
              <a:rPr lang="uk-UA" altLang="uk-UA" sz="2300" smtClean="0"/>
              <a:t>потоки для короткотривалих завдань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1F97E-A82E-4587-A963-F97B9627A14A}" type="slidenum">
              <a:rPr lang="uk-UA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lang="en-US" altLang="en-US" sz="1000" dirty="0" smtClean="0"/>
              <a:t> / </a:t>
            </a:r>
            <a:r>
              <a:rPr lang="uk-UA" altLang="en-US" sz="1000" dirty="0"/>
              <a:t>22</a:t>
            </a:r>
            <a:endParaRPr lang="uk-UA" altLang="en-US" sz="1000" dirty="0" smtClean="0"/>
          </a:p>
        </p:txBody>
      </p:sp>
      <p:sp>
        <p:nvSpPr>
          <p:cNvPr id="1126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074737"/>
          </a:xfrm>
        </p:spPr>
        <p:txBody>
          <a:bodyPr anchor="ctr"/>
          <a:lstStyle/>
          <a:p>
            <a:pPr eaLnBrk="1" hangingPunct="1"/>
            <a:r>
              <a:rPr lang="uk-UA" altLang="uk-UA" sz="3100" smtClean="0"/>
              <a:t>Засоби синхронізації</a:t>
            </a:r>
            <a:r>
              <a:rPr lang="en-US" altLang="uk-UA" sz="3100" smtClean="0"/>
              <a:t> </a:t>
            </a:r>
            <a:r>
              <a:rPr lang="uk-UA" altLang="uk-UA" sz="3100" smtClean="0"/>
              <a:t>потоків</a:t>
            </a:r>
            <a:r>
              <a:rPr lang="en-US" altLang="uk-UA" sz="3100" smtClean="0"/>
              <a:t> </a:t>
            </a:r>
            <a:r>
              <a:rPr lang="uk-UA" altLang="uk-UA" sz="3100" smtClean="0"/>
              <a:t>одного процесу</a:t>
            </a:r>
          </a:p>
        </p:txBody>
      </p:sp>
      <p:sp>
        <p:nvSpPr>
          <p:cNvPr id="11268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/>
            <a:r>
              <a:rPr lang="en-US" altLang="uk-UA" sz="2600" smtClean="0"/>
              <a:t>lock</a:t>
            </a:r>
            <a:r>
              <a:rPr lang="uk-UA" altLang="uk-UA" sz="2600" smtClean="0"/>
              <a:t>(</a:t>
            </a:r>
            <a:r>
              <a:rPr lang="en-US" altLang="uk-UA" sz="2600" smtClean="0"/>
              <a:t>anObject) // thread-safe resources</a:t>
            </a:r>
            <a:endParaRPr lang="uk-UA" altLang="uk-UA" sz="2600" smtClean="0"/>
          </a:p>
          <a:p>
            <a:pPr eaLnBrk="1" hangingPunct="1"/>
            <a:r>
              <a:rPr lang="en-US" altLang="uk-UA" sz="2600" smtClean="0"/>
              <a:t>k++;  //thread-unsafe operation</a:t>
            </a:r>
          </a:p>
          <a:p>
            <a:pPr eaLnBrk="1" hangingPunct="1"/>
            <a:r>
              <a:rPr lang="en-US" altLang="uk-UA" sz="2600" smtClean="0"/>
              <a:t>Interlocked.Operation(anObject)</a:t>
            </a:r>
          </a:p>
          <a:p>
            <a:pPr lvl="1" eaLnBrk="1" hangingPunct="1"/>
            <a:r>
              <a:rPr lang="en-US" altLang="uk-UA" sz="2200" smtClean="0"/>
              <a:t>Increment(), Decrement(), Exchange(), Add(), …</a:t>
            </a:r>
          </a:p>
          <a:p>
            <a:pPr eaLnBrk="1" hangingPunct="1"/>
            <a:r>
              <a:rPr lang="en-US" altLang="uk-UA" sz="2600" smtClean="0"/>
              <a:t>Monitor:   lock(anObj) </a:t>
            </a:r>
            <a:r>
              <a:rPr lang="en-US" altLang="uk-UA" sz="2600" smtClean="0">
                <a:sym typeface="Wingdings" panose="05000000000000000000" pitchFamily="2" charset="2"/>
              </a:rPr>
              <a:t> Monitor.Enter(anObj)</a:t>
            </a:r>
          </a:p>
          <a:p>
            <a:pPr lvl="1" eaLnBrk="1" hangingPunct="1"/>
            <a:r>
              <a:rPr lang="uk-UA" altLang="uk-UA" sz="2200" smtClean="0">
                <a:solidFill>
                  <a:srgbClr val="0000FF"/>
                </a:solidFill>
              </a:rPr>
              <a:t>bool</a:t>
            </a:r>
            <a:r>
              <a:rPr lang="uk-UA" altLang="uk-UA" sz="2200" smtClean="0"/>
              <a:t> lockTaken = false;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uk-UA" altLang="uk-UA" sz="2200" smtClean="0">
                <a:solidFill>
                  <a:srgbClr val="006699"/>
                </a:solidFill>
              </a:rPr>
              <a:t>Monitor</a:t>
            </a:r>
            <a:r>
              <a:rPr lang="uk-UA" altLang="uk-UA" sz="2200" smtClean="0"/>
              <a:t>.TryEnter (obj, 500, ref lockTaken);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uk-UA" altLang="uk-UA" sz="2200" smtClean="0">
                <a:solidFill>
                  <a:srgbClr val="0000FF"/>
                </a:solidFill>
              </a:rPr>
              <a:t>if</a:t>
            </a:r>
            <a:r>
              <a:rPr lang="uk-UA" altLang="uk-UA" sz="2200" smtClean="0"/>
              <a:t> (lockTaken) {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uk-UA" altLang="uk-UA" sz="2200" smtClean="0">
                <a:solidFill>
                  <a:srgbClr val="0000FF"/>
                </a:solidFill>
              </a:rPr>
              <a:t>try</a:t>
            </a:r>
            <a:r>
              <a:rPr lang="uk-UA" altLang="uk-UA" sz="2200" smtClean="0"/>
              <a:t> {</a:t>
            </a:r>
            <a:r>
              <a:rPr lang="en-US" altLang="uk-UA" sz="2200" smtClean="0"/>
              <a:t>  </a:t>
            </a:r>
            <a:r>
              <a:rPr lang="uk-UA" altLang="uk-UA" sz="2200" smtClean="0">
                <a:solidFill>
                  <a:srgbClr val="006600"/>
                </a:solidFill>
              </a:rPr>
              <a:t>// синхронизована область для obj</a:t>
            </a:r>
            <a:r>
              <a:rPr lang="uk-UA" altLang="uk-UA" sz="2200" smtClean="0"/>
              <a:t> }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uk-UA" altLang="uk-UA" sz="2200" smtClean="0">
                <a:solidFill>
                  <a:srgbClr val="0000FF"/>
                </a:solidFill>
              </a:rPr>
              <a:t>finally</a:t>
            </a:r>
            <a:r>
              <a:rPr lang="uk-UA" altLang="uk-UA" sz="2200" smtClean="0"/>
              <a:t> { </a:t>
            </a:r>
            <a:r>
              <a:rPr lang="uk-UA" altLang="uk-UA" sz="2200" smtClean="0">
                <a:solidFill>
                  <a:srgbClr val="006699"/>
                </a:solidFill>
              </a:rPr>
              <a:t>Monitor</a:t>
            </a:r>
            <a:r>
              <a:rPr lang="uk-UA" altLang="uk-UA" sz="2200" smtClean="0"/>
              <a:t>.Exit (obj); }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uk-UA" altLang="uk-UA" sz="2200" smtClean="0"/>
              <a:t>}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uk-UA" altLang="uk-UA" sz="2200" smtClean="0">
                <a:solidFill>
                  <a:srgbClr val="0000FF"/>
                </a:solidFill>
              </a:rPr>
              <a:t>else</a:t>
            </a:r>
            <a:r>
              <a:rPr lang="uk-UA" altLang="uk-UA" sz="2200" smtClean="0"/>
              <a:t> {</a:t>
            </a:r>
            <a:r>
              <a:rPr lang="en-US" altLang="uk-UA" sz="2200" smtClean="0"/>
              <a:t>  </a:t>
            </a:r>
            <a:r>
              <a:rPr lang="uk-UA" altLang="uk-UA" sz="2200" smtClean="0">
                <a:solidFill>
                  <a:srgbClr val="006600"/>
                </a:solidFill>
              </a:rPr>
              <a:t>// блокування отримати не вдалося</a:t>
            </a:r>
            <a:r>
              <a:rPr lang="uk-UA" altLang="uk-UA" sz="2200" smtClean="0"/>
              <a:t> </a:t>
            </a:r>
            <a:r>
              <a:rPr lang="en-US" altLang="uk-UA" sz="2200" smtClean="0"/>
              <a:t>}</a:t>
            </a:r>
            <a:endParaRPr lang="uk-UA" altLang="uk-UA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anose="05000000000000000000" pitchFamily="2" charset="2"/>
          <a:buChar char="l"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anose="05000000000000000000" pitchFamily="2" charset="2"/>
          <a:buChar char="l"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4" ma:contentTypeDescription="Створення нового документа." ma:contentTypeScope="" ma:versionID="98d0fa0c6656cae8063f37c35cd5a86f">
  <xsd:schema xmlns:xsd="http://www.w3.org/2001/XMLSchema" xmlns:xs="http://www.w3.org/2001/XMLSchema" xmlns:p="http://schemas.microsoft.com/office/2006/metadata/properties" xmlns:ns2="6165a4db-b7e9-495c-af32-635dbac9cbd3" xmlns:ns3="3c994dca-82ff-4cc8-8752-b5bfaa6f57e7" targetNamespace="http://schemas.microsoft.com/office/2006/metadata/properties" ma:root="true" ma:fieldsID="676b960a8837b860ab3969d9b2ba50ee" ns2:_="" ns3:_="">
    <xsd:import namespace="6165a4db-b7e9-495c-af32-635dbac9cbd3"/>
    <xsd:import namespace="3c994dca-82ff-4cc8-8752-b5bfaa6f5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94dca-82ff-4cc8-8752-b5bfaa6f57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9D484B-C658-496F-AC41-0F09B45BA625}"/>
</file>

<file path=customXml/itemProps2.xml><?xml version="1.0" encoding="utf-8"?>
<ds:datastoreItem xmlns:ds="http://schemas.openxmlformats.org/officeDocument/2006/customXml" ds:itemID="{CA22D62C-51D1-4CD6-BDC7-B77149FF6C07}"/>
</file>

<file path=customXml/itemProps3.xml><?xml version="1.0" encoding="utf-8"?>
<ds:datastoreItem xmlns:ds="http://schemas.openxmlformats.org/officeDocument/2006/customXml" ds:itemID="{3FA39504-DA55-4656-8982-F5830297AB7F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1027</TotalTime>
  <Words>1019</Words>
  <Application>Microsoft Office PowerPoint</Application>
  <PresentationFormat>Екран (4:3)</PresentationFormat>
  <Paragraphs>209</Paragraphs>
  <Slides>22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Network</vt:lpstr>
      <vt:lpstr>Багатопотоковість і синхронізація</vt:lpstr>
      <vt:lpstr>Потік – перекладіть англійською</vt:lpstr>
      <vt:lpstr>Навіщо потрібні потоки виконання</vt:lpstr>
      <vt:lpstr>Асинхронні делегати</vt:lpstr>
      <vt:lpstr>Дескриптор очікування Асинхронний зворотній виклик</vt:lpstr>
      <vt:lpstr>Клас Thread. Передавання даних потокам</vt:lpstr>
      <vt:lpstr>Оновлення інтерфейсу користувача з асинхронного потоку</vt:lpstr>
      <vt:lpstr>Пули потоків ThreadPool</vt:lpstr>
      <vt:lpstr>Засоби синхронізації потоків одного процесу</vt:lpstr>
      <vt:lpstr>Проблеми багатопотоковості</vt:lpstr>
      <vt:lpstr>Засоби синхронізації процесів</vt:lpstr>
      <vt:lpstr>Шаблон асинхронної взаємодії на базі подій</vt:lpstr>
      <vt:lpstr>Асинхронні потоки засобами TPL</vt:lpstr>
      <vt:lpstr>Приклад Сортування в окремих потоках</vt:lpstr>
      <vt:lpstr>Як реалізувати самі алгоритми сортування?</vt:lpstr>
      <vt:lpstr>Спосіб графічного відображення даних і дій з ними</vt:lpstr>
      <vt:lpstr>Створити декілька паралельних потоків виконання – по одному для кожного алгоритму</vt:lpstr>
      <vt:lpstr>Налагодити взаємодію потоків сортування і потоку вікна програми</vt:lpstr>
      <vt:lpstr>Налагодити взаємодію потоків сортування і потоку вікна програми</vt:lpstr>
      <vt:lpstr>Налагодити взаємодію потоків</vt:lpstr>
      <vt:lpstr>Зміна стану вікна з іншого об’єкта</vt:lpstr>
      <vt:lpstr>Отримання інформації про кількість потоків процесу</vt:lpstr>
    </vt:vector>
  </TitlesOfParts>
  <Company>LNU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Багатопотоковість і синхронізація</dc:title>
  <dc:creator>S.Yaroshko</dc:creator>
  <cp:lastModifiedBy>Сергій Ярошко</cp:lastModifiedBy>
  <cp:revision>46</cp:revision>
  <dcterms:created xsi:type="dcterms:W3CDTF">2014-05-05T17:39:35Z</dcterms:created>
  <dcterms:modified xsi:type="dcterms:W3CDTF">2021-05-13T09:25:58Z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0x010100FF41E2A76991024D91AFBB8E3D5383B6</vt:lpwstr>
  </property>
  <property fmtid="{D5CDD505-2E9C-101B-9397-08002B2CF9AE}" pid="3" name="Order">
    <vt:r8>67000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