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0000"/>
    <a:srgbClr val="0000CC"/>
    <a:srgbClr val="006600"/>
    <a:srgbClr val="FF0000"/>
    <a:srgbClr val="FF33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 smtClean="0"/>
              <a:t>Click to edit Master text styles</a:t>
            </a:r>
          </a:p>
          <a:p>
            <a:pPr lvl="1"/>
            <a:r>
              <a:rPr lang="uk-UA" altLang="uk-UA" noProof="0" smtClean="0"/>
              <a:t>Second level</a:t>
            </a:r>
          </a:p>
          <a:p>
            <a:pPr lvl="2"/>
            <a:r>
              <a:rPr lang="uk-UA" altLang="uk-UA" noProof="0" smtClean="0"/>
              <a:t>Third level</a:t>
            </a:r>
          </a:p>
          <a:p>
            <a:pPr lvl="3"/>
            <a:r>
              <a:rPr lang="uk-UA" altLang="uk-UA" noProof="0" smtClean="0"/>
              <a:t>Fourth level</a:t>
            </a:r>
          </a:p>
          <a:p>
            <a:pPr lvl="4"/>
            <a:r>
              <a:rPr lang="uk-UA" altLang="uk-UA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5566C2-E035-475F-AFE0-55E1DC4F7F79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281433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  <p:sp>
        <p:nvSpPr>
          <p:cNvPr id="6148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6E64F6-1426-45C4-B6A0-2827828FA009}" type="slidenum">
              <a:rPr lang="uk-UA" altLang="uk-UA" sz="1200" smtClean="0"/>
              <a:pPr/>
              <a:t>1</a:t>
            </a:fld>
            <a:endParaRPr lang="uk-UA" altLang="uk-UA" sz="1200" smtClean="0"/>
          </a:p>
        </p:txBody>
      </p:sp>
    </p:spTree>
    <p:extLst>
      <p:ext uri="{BB962C8B-B14F-4D97-AF65-F5344CB8AC3E}">
        <p14:creationId xmlns:p14="http://schemas.microsoft.com/office/powerpoint/2010/main" val="179739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5566C2-E035-475F-AFE0-55E1DC4F7F79}" type="slidenum">
              <a:rPr lang="uk-UA" altLang="uk-UA" smtClean="0"/>
              <a:pPr>
                <a:defRPr/>
              </a:pPr>
              <a:t>13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64170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5566C2-E035-475F-AFE0-55E1DC4F7F79}" type="slidenum">
              <a:rPr lang="uk-UA" altLang="uk-UA" smtClean="0"/>
              <a:pPr>
                <a:defRPr/>
              </a:pPr>
              <a:t>14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4215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59089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1B3C6-2C2D-404D-9E14-73850AF150A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81333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874CE-EA70-48C8-AA74-0F2C39B49E19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92945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02D13-255A-45A6-8704-16A0AB6A1D73}" type="slidenum">
              <a:rPr lang="uk-UA" altLang="en-US"/>
              <a:pPr>
                <a:defRPr/>
              </a:pPr>
              <a:t>‹№›</a:t>
            </a:fld>
            <a:r>
              <a:rPr lang="en-US" altLang="en-US" dirty="0"/>
              <a:t> / 10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89436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7A258-74AD-4301-8D58-F371840E9B42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3447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70CAF-FA15-4E99-B60D-936F0DDE6C90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2644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3A756-6F95-4ECC-805B-A14F254C5525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14509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E9A2-3AF6-49EA-8CE7-C870A57D770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96619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ECB9F-7EFB-40FF-9ED8-8D5828BFD0A1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78638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A8AC-B7F6-440A-B938-ACD8095E8868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21576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C9559-EB5B-482A-872C-8FC5682E392F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87149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DA7AF687-0E53-476B-8B1A-DCF29BBC2EFF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7</a:t>
            </a:r>
            <a:endParaRPr lang="uk-UA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Файлові операції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9588"/>
            <a:ext cx="7010400" cy="2970212"/>
          </a:xfrm>
        </p:spPr>
        <p:txBody>
          <a:bodyPr/>
          <a:lstStyle/>
          <a:p>
            <a:pPr eaLnBrk="1" hangingPunct="1"/>
            <a:r>
              <a:rPr lang="uk-UA" altLang="uk-UA" dirty="0" smtClean="0"/>
              <a:t>простір </a:t>
            </a:r>
            <a:r>
              <a:rPr lang="en-US" altLang="uk-UA" dirty="0" smtClean="0"/>
              <a:t>System.IO</a:t>
            </a:r>
          </a:p>
          <a:p>
            <a:pPr eaLnBrk="1" hangingPunct="1"/>
            <a:r>
              <a:rPr lang="uk-UA" altLang="uk-UA" dirty="0" smtClean="0"/>
              <a:t>програмний доступ до файлової системи</a:t>
            </a:r>
          </a:p>
          <a:p>
            <a:pPr eaLnBrk="1" hangingPunct="1"/>
            <a:r>
              <a:rPr lang="uk-UA" altLang="uk-UA" dirty="0" smtClean="0"/>
              <a:t>обмін даними з файлом</a:t>
            </a:r>
          </a:p>
          <a:p>
            <a:pPr eaLnBrk="1" hangingPunct="1"/>
            <a:r>
              <a:rPr lang="uk-UA" altLang="uk-UA" dirty="0" err="1" smtClean="0"/>
              <a:t>серіалізація</a:t>
            </a:r>
            <a:endParaRPr lang="uk-UA" alt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 err="1"/>
              <a:t>DriveInfo</a:t>
            </a:r>
            <a:endParaRPr lang="uk-UA" dirty="0"/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BE9A2-3AF6-49EA-8CE7-C870A57D7707}" type="slidenum">
              <a:rPr lang="uk-UA" altLang="en-US" smtClean="0"/>
              <a:pPr>
                <a:defRPr/>
              </a:pPr>
              <a:t>10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4" name="Прямокутник 3"/>
          <p:cNvSpPr/>
          <p:nvPr/>
        </p:nvSpPr>
        <p:spPr>
          <a:xfrm>
            <a:off x="457200" y="1192425"/>
            <a:ext cx="861060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FunWithDriveInfo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Отримати інформацію про всі пристрої.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DriveInfo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myDrives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DriveInfo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.GetDrives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Вивести </a:t>
            </a:r>
            <a:r>
              <a:rPr lang="uk-UA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відомости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про пристрої.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DriveInfo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myDrives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d.Name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	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ім'я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d.DriveType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тип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Перевірити, чи змонтовано пристрій.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d.IsReady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Вільний 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простір, формат, мітка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Free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space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d.TotalFreeSpace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d.DriveFormat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Label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d.VolumeLabel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 err="1"/>
              <a:t>FileInfo</a:t>
            </a:r>
            <a:endParaRPr lang="uk-UA" dirty="0"/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BE9A2-3AF6-49EA-8CE7-C870A57D7707}" type="slidenum">
              <a:rPr lang="uk-UA" altLang="en-US" smtClean="0"/>
              <a:pPr>
                <a:defRPr/>
              </a:pPr>
              <a:t>11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32343"/>
              </p:ext>
            </p:extLst>
          </p:nvPr>
        </p:nvGraphicFramePr>
        <p:xfrm>
          <a:off x="304800" y="1366415"/>
          <a:ext cx="8610600" cy="50474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4000"/>
                <a:gridCol w="7086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Член класу</a:t>
                      </a:r>
                      <a:endParaRPr lang="uk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Опис</a:t>
                      </a:r>
                      <a:endParaRPr lang="uk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AppendText</a:t>
                      </a:r>
                      <a:r>
                        <a:rPr lang="ru-RU" sz="1600">
                          <a:effectLst/>
                        </a:rPr>
                        <a:t>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Створює об’єкт StreamWriter (описаний нижче) і дописує текст до файла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CopyTo</a:t>
                      </a:r>
                      <a:r>
                        <a:rPr lang="ru-RU" sz="1600">
                          <a:effectLst/>
                        </a:rPr>
                        <a:t>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Копіює наявний файл до нового файла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r>
                        <a:rPr lang="ru-RU" sz="1600">
                          <a:effectLst/>
                        </a:rPr>
                        <a:t>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Створює новий файл і повертає об’єкт FileStream (описаний нижче) для взаємодії зі створеним файлом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CreateText</a:t>
                      </a:r>
                      <a:r>
                        <a:rPr lang="ru-RU" sz="1600">
                          <a:effectLst/>
                        </a:rPr>
                        <a:t>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Створює об’єкт StreamWriter для запису нового текстового файла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r>
                        <a:rPr lang="ru-RU" sz="1600">
                          <a:effectLst/>
                        </a:rPr>
                        <a:t>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Вилучає файл, асоційований з екземпляром FileInfo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Directory</a:t>
                      </a:r>
                      <a:endParaRPr lang="uk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екземпляр каталога, в якому зареєстровано асоційований файл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DirectoryName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повний шлях до батьківського каталога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Length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розмір файла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MoveTo</a:t>
                      </a:r>
                      <a:r>
                        <a:rPr lang="ru-RU" sz="1600">
                          <a:effectLst/>
                        </a:rPr>
                        <a:t>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Переміщує файл в нове місце, дає змогу вказати нове ім’я для файла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ім’я файла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</a:t>
                      </a:r>
                      <a:r>
                        <a:rPr lang="ru-RU" sz="1600">
                          <a:effectLst/>
                        </a:rPr>
                        <a:t>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Відкриває файл зрізними правами читання/запису та спільного доступу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OpenRead</a:t>
                      </a:r>
                      <a:r>
                        <a:rPr lang="ru-RU" sz="1600">
                          <a:effectLst/>
                        </a:rPr>
                        <a:t>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Створює доступний тільки для читання об’єкт FileStream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OpenText</a:t>
                      </a:r>
                      <a:r>
                        <a:rPr lang="ru-RU" sz="1600">
                          <a:effectLst/>
                        </a:rPr>
                        <a:t>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Створює об’єкт StreamReader (описаний нижче) для читання з наявного текстового файла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OpenWrite</a:t>
                      </a:r>
                      <a:r>
                        <a:rPr lang="ru-RU" sz="1600">
                          <a:effectLst/>
                        </a:rPr>
                        <a:t>()</a:t>
                      </a:r>
                      <a:endParaRPr lang="uk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Створює доступний тільки для запису об’єкт </a:t>
                      </a:r>
                      <a:r>
                        <a:rPr lang="uk-UA" sz="1600" dirty="0" err="1">
                          <a:effectLst/>
                        </a:rPr>
                        <a:t>FileStream</a:t>
                      </a:r>
                      <a:endParaRPr lang="uk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0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14400"/>
          </a:xfrm>
        </p:spPr>
        <p:txBody>
          <a:bodyPr/>
          <a:lstStyle/>
          <a:p>
            <a:r>
              <a:rPr lang="uk-UA" sz="3200" dirty="0"/>
              <a:t>Взаємодія з двійковими та символьними файлами</a:t>
            </a: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BE9A2-3AF6-49EA-8CE7-C870A57D7707}" type="slidenum">
              <a:rPr lang="uk-UA" altLang="en-US" smtClean="0"/>
              <a:pPr>
                <a:defRPr/>
              </a:pPr>
              <a:t>12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4" name="Прямокутник 3"/>
          <p:cNvSpPr/>
          <p:nvPr/>
        </p:nvSpPr>
        <p:spPr>
          <a:xfrm>
            <a:off x="457200" y="1376424"/>
            <a:ext cx="8225051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Створити новий файл в робочому каталозі.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FileInfo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 =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FileInfo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@".\Test.dat"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FileStream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f.Create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Дослідимо його можливості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CanRead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{0}"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fs.CanRead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CanWrite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{0}"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fs.CanWrite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CanSeek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{0}"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fs.CanSeek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Використати об'єкт </a:t>
            </a:r>
            <a:r>
              <a:rPr lang="uk-UA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FileStream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!\n"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fs.WriteByte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)c);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Position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{0}"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fs.Position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uk-UA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fs.Write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bytes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[],</a:t>
            </a:r>
            <a:r>
              <a:rPr lang="uk-UA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start,count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Закрити файловий потік.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fs.Close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Додаткові можливості: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Seek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асинхронне читання, блокування.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8547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14400"/>
          </a:xfrm>
        </p:spPr>
        <p:txBody>
          <a:bodyPr/>
          <a:lstStyle/>
          <a:p>
            <a:r>
              <a:rPr lang="uk-UA" sz="3200" dirty="0"/>
              <a:t>Взаємодія з двійковими та символьними файлами</a:t>
            </a: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BE9A2-3AF6-49EA-8CE7-C870A57D7707}" type="slidenum">
              <a:rPr lang="uk-UA" altLang="en-US" smtClean="0"/>
              <a:pPr>
                <a:defRPr/>
              </a:pPr>
              <a:t>13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4" name="Прямокутник 3"/>
          <p:cNvSpPr/>
          <p:nvPr/>
        </p:nvSpPr>
        <p:spPr>
          <a:xfrm>
            <a:off x="457200" y="1295400"/>
            <a:ext cx="8458200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Відкрити файл для дописування через </a:t>
            </a:r>
            <a:r>
              <a:rPr lang="uk-UA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FileInfo.Open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точніше налаштування.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FileInfo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f2 =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FileInfo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@".\Test.dat</a:t>
            </a:r>
            <a:r>
              <a:rPr lang="uk-UA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Використаємо контекст </a:t>
            </a:r>
            <a:r>
              <a:rPr lang="uk-UA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endParaRPr lang="uk-UA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FileStream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fs2 = 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f2.Open(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FileMode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.Append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b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FileAccess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FileShare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.None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fs2.WriteByte((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)c);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"fs2.Position = {0}"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fs2.Position);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57200" y="4254672"/>
            <a:ext cx="71628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enum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FileMode</a:t>
            </a:r>
            <a:endParaRPr lang="uk-UA" sz="1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CreateNew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Create, Open,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OpenOrCreate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Truncate, Append }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457200" y="4984102"/>
            <a:ext cx="4572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enum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FileAccess</a:t>
            </a:r>
            <a:endParaRPr lang="uk-UA" sz="1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Read, Write,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ReadWrite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457200" y="5713532"/>
            <a:ext cx="62484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enum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FileShare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Delete, Inheritable, None, Read,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ReadWrite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Write }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14400"/>
          </a:xfrm>
        </p:spPr>
        <p:txBody>
          <a:bodyPr/>
          <a:lstStyle/>
          <a:p>
            <a:r>
              <a:rPr lang="uk-UA" sz="3200" dirty="0"/>
              <a:t>Взаємодія з двійковими та символьними файлами</a:t>
            </a: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BE9A2-3AF6-49EA-8CE7-C870A57D7707}" type="slidenum">
              <a:rPr lang="uk-UA" altLang="en-US" smtClean="0"/>
              <a:pPr>
                <a:defRPr/>
              </a:pPr>
              <a:t>14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8" name="Прямокутник 7"/>
          <p:cNvSpPr/>
          <p:nvPr/>
        </p:nvSpPr>
        <p:spPr>
          <a:xfrm>
            <a:off x="457200" y="1447800"/>
            <a:ext cx="82296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Отримати об’єкт </a:t>
            </a:r>
            <a:r>
              <a:rPr lang="uk-UA" sz="1800" dirty="0" err="1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uk-UA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правами тільки для читання.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f3 = </a:t>
            </a:r>
            <a:r>
              <a:rPr lang="en-US" sz="18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(@"</a:t>
            </a:r>
            <a:r>
              <a:rPr lang="uk-UA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\Test3.dat");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readOnlyStream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f3.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OpenRead()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uk-UA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Використати об’єкт </a:t>
            </a:r>
            <a:r>
              <a:rPr lang="en-US" sz="1800" dirty="0" err="1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ru-RU" sz="1800" dirty="0" smtClean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          </a:t>
            </a: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457200" y="2814328"/>
            <a:ext cx="82296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Тепер отримати об’єкт </a:t>
            </a:r>
            <a:r>
              <a:rPr lang="uk-UA" sz="1800" dirty="0" err="1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uk-UA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правами тільки для запису.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f4 = </a:t>
            </a:r>
            <a:r>
              <a:rPr lang="en-US" sz="18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(@"</a:t>
            </a:r>
            <a:r>
              <a:rPr lang="uk-UA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\Test4.dat");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writeOnlyStream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f4.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OpenWrite()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en-US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uk-UA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Використати об’єкт </a:t>
            </a:r>
            <a:r>
              <a:rPr lang="en-US" sz="1800" dirty="0" err="1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en-US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61749" y="4186543"/>
            <a:ext cx="82296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uk-UA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Отримати об’єкт </a:t>
            </a:r>
            <a:r>
              <a:rPr lang="en-US" sz="1800" dirty="0" err="1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f5 = </a:t>
            </a:r>
            <a:r>
              <a:rPr lang="en-US" sz="18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(@"C:\boot.ini");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sreader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f5.OpenText())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uk-UA" sz="18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Використати об’єкт </a:t>
            </a:r>
            <a:r>
              <a:rPr lang="en-US" sz="1800" dirty="0" err="1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ru-RU" sz="1800" dirty="0" smtClean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                  </a:t>
            </a: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457200" y="5684484"/>
            <a:ext cx="8229600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Методи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FileInfo.OpenText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uk-UA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FileInfo.CreateText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uk-UA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FileInfo.AppendText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/>
              <a:t>File</a:t>
            </a:r>
            <a:endParaRPr lang="uk-UA" dirty="0"/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BE9A2-3AF6-49EA-8CE7-C870A57D7707}" type="slidenum">
              <a:rPr lang="uk-UA" altLang="en-US" smtClean="0"/>
              <a:pPr>
                <a:defRPr/>
              </a:pPr>
              <a:t>15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4" name="Прямокутник 3"/>
          <p:cNvSpPr/>
          <p:nvPr/>
        </p:nvSpPr>
        <p:spPr>
          <a:xfrm>
            <a:off x="457200" y="1295400"/>
            <a:ext cx="8229600" cy="146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AppendText</a:t>
            </a: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Create(), </a:t>
            </a:r>
            <a:r>
              <a:rPr lang="en-US" sz="18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CreateText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(), Open(), </a:t>
            </a:r>
            <a:r>
              <a:rPr lang="en-US" sz="18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OpenRead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8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OpenWrite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8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OpenText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endParaRPr lang="uk-UA" sz="1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Додаткові члени </a:t>
            </a:r>
            <a:r>
              <a:rPr lang="uk-UA" sz="18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ReadAllBytes</a:t>
            </a:r>
            <a:r>
              <a:rPr lang="uk-UA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uk-UA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масив байтів; </a:t>
            </a:r>
            <a:r>
              <a:rPr lang="uk-UA" sz="18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ReadAllLines</a:t>
            </a:r>
            <a:r>
              <a:rPr lang="uk-UA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uk-UA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масив рядків; </a:t>
            </a:r>
            <a:r>
              <a:rPr lang="uk-UA" sz="18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ReadAllText</a:t>
            </a:r>
            <a:r>
              <a:rPr lang="uk-UA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uk-UA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рядок; </a:t>
            </a:r>
            <a:r>
              <a:rPr lang="uk-UA" sz="18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WriteAllBytes</a:t>
            </a:r>
            <a:r>
              <a:rPr lang="uk-UA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uk-UA" sz="18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WriteAllLines</a:t>
            </a:r>
            <a:r>
              <a:rPr lang="uk-UA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uk-UA" sz="18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WriteAllText</a:t>
            </a:r>
            <a:r>
              <a:rPr lang="uk-UA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uk-UA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57200" y="2961546"/>
            <a:ext cx="8229600" cy="359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"*****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Simple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I/O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uk-UA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myTasks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Fix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bathroom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sink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Dave</a:t>
            </a:r>
            <a:r>
              <a:rPr lang="uk-UA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Mom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Dad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Xbox 360"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Записати всі дані до файла в робочому каталозі.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.WriteAllLines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@".\tasks.txt"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myTasks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Прочитати всі дані та вивести їх на консоль.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.ReadAllLines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@".\tasks.txt"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"TODO: {0}"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автоматично звільняє дескриптор файла.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32611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потоків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2941636"/>
            <a:ext cx="8229600" cy="3459163"/>
          </a:xfrm>
        </p:spPr>
        <p:txBody>
          <a:bodyPr/>
          <a:lstStyle/>
          <a:p>
            <a:r>
              <a:rPr lang="uk-UA" dirty="0"/>
              <a:t>Члени абстрактного класу </a:t>
            </a:r>
            <a:r>
              <a:rPr lang="en-US" dirty="0"/>
              <a:t>Stream</a:t>
            </a:r>
            <a:r>
              <a:rPr lang="uk-UA" dirty="0"/>
              <a:t>:</a:t>
            </a:r>
          </a:p>
          <a:p>
            <a:pPr lvl="1"/>
            <a:r>
              <a:rPr lang="en-US" dirty="0" err="1"/>
              <a:t>CanRead</a:t>
            </a:r>
            <a:r>
              <a:rPr lang="en-US" dirty="0"/>
              <a:t>, </a:t>
            </a:r>
            <a:r>
              <a:rPr lang="en-US" dirty="0" err="1"/>
              <a:t>CanWrite</a:t>
            </a:r>
            <a:r>
              <a:rPr lang="en-US" dirty="0"/>
              <a:t>, </a:t>
            </a:r>
            <a:r>
              <a:rPr lang="en-US" dirty="0" err="1"/>
              <a:t>CanSeek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  <a:r>
              <a:rPr lang="en-US" dirty="0"/>
              <a:t>, Position, </a:t>
            </a:r>
            <a:endParaRPr lang="uk-UA" dirty="0"/>
          </a:p>
          <a:p>
            <a:pPr lvl="1"/>
            <a:r>
              <a:rPr lang="en-US" dirty="0"/>
              <a:t>Close(), Flush(), </a:t>
            </a:r>
            <a:endParaRPr lang="en-US" dirty="0" smtClean="0"/>
          </a:p>
          <a:p>
            <a:pPr lvl="1"/>
            <a:r>
              <a:rPr lang="en-US" dirty="0" smtClean="0"/>
              <a:t>Read</a:t>
            </a:r>
            <a:r>
              <a:rPr lang="en-US" dirty="0"/>
              <a:t>(), </a:t>
            </a:r>
            <a:r>
              <a:rPr lang="en-US" dirty="0" err="1"/>
              <a:t>ReadByte</a:t>
            </a:r>
            <a:r>
              <a:rPr lang="en-US" dirty="0"/>
              <a:t>(), </a:t>
            </a:r>
            <a:endParaRPr lang="en-US" dirty="0" smtClean="0"/>
          </a:p>
          <a:p>
            <a:pPr lvl="1"/>
            <a:r>
              <a:rPr lang="en-US" dirty="0" smtClean="0"/>
              <a:t>Seek</a:t>
            </a:r>
            <a:r>
              <a:rPr lang="en-US" dirty="0"/>
              <a:t>(), </a:t>
            </a:r>
            <a:r>
              <a:rPr lang="en-US" dirty="0" err="1"/>
              <a:t>SetLength</a:t>
            </a:r>
            <a:r>
              <a:rPr lang="en-US" dirty="0"/>
              <a:t>(), </a:t>
            </a:r>
            <a:endParaRPr lang="en-US" dirty="0" smtClean="0"/>
          </a:p>
          <a:p>
            <a:pPr lvl="1"/>
            <a:r>
              <a:rPr lang="en-US" dirty="0" smtClean="0"/>
              <a:t>Write</a:t>
            </a:r>
            <a:r>
              <a:rPr lang="en-US" dirty="0"/>
              <a:t>(), </a:t>
            </a:r>
            <a:r>
              <a:rPr lang="en-US" dirty="0" err="1"/>
              <a:t>WriteByte</a:t>
            </a:r>
            <a:r>
              <a:rPr lang="en-US" dirty="0"/>
              <a:t>().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16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12252" y="1219200"/>
            <a:ext cx="8319495" cy="1600200"/>
            <a:chOff x="2367" y="9767"/>
            <a:chExt cx="6048" cy="1164"/>
          </a:xfrm>
        </p:grpSpPr>
        <p:sp>
          <p:nvSpPr>
            <p:cNvPr id="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367" y="9767"/>
              <a:ext cx="6048" cy="1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80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850" y="9847"/>
              <a:ext cx="1077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Stream</a:t>
              </a:r>
              <a:endParaRPr kumimoji="0" lang="en-US" altLang="uk-UA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621" y="10522"/>
              <a:ext cx="1228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uk-UA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FileStream</a:t>
              </a:r>
              <a:endParaRPr kumimoji="0" lang="en-US" alt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984" y="10522"/>
              <a:ext cx="1365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MemoryStream</a:t>
              </a:r>
              <a:endParaRPr kumimoji="0" lang="en-US" altLang="uk-UA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483" y="10522"/>
              <a:ext cx="1303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uk-UA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NetworkStream</a:t>
              </a:r>
              <a:endParaRPr kumimoji="0" lang="en-US" alt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6"/>
            <p:cNvSpPr>
              <a:spLocks noChangeShapeType="1"/>
            </p:cNvSpPr>
            <p:nvPr/>
          </p:nvSpPr>
          <p:spPr bwMode="auto">
            <a:xfrm flipV="1">
              <a:off x="3235" y="10160"/>
              <a:ext cx="2153" cy="3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800"/>
            </a:p>
          </p:txBody>
        </p:sp>
        <p:sp>
          <p:nvSpPr>
            <p:cNvPr id="12" name="AutoShape 5"/>
            <p:cNvSpPr>
              <a:spLocks noChangeShapeType="1"/>
            </p:cNvSpPr>
            <p:nvPr/>
          </p:nvSpPr>
          <p:spPr bwMode="auto">
            <a:xfrm flipV="1">
              <a:off x="4667" y="10160"/>
              <a:ext cx="721" cy="3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800"/>
            </a:p>
          </p:txBody>
        </p:sp>
        <p:sp>
          <p:nvSpPr>
            <p:cNvPr id="13" name="AutoShape 4"/>
            <p:cNvSpPr>
              <a:spLocks noChangeShapeType="1"/>
            </p:cNvSpPr>
            <p:nvPr/>
          </p:nvSpPr>
          <p:spPr bwMode="auto">
            <a:xfrm flipH="1" flipV="1">
              <a:off x="5388" y="10160"/>
              <a:ext cx="747" cy="3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800"/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6882" y="10522"/>
              <a:ext cx="1302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…Stream</a:t>
              </a:r>
              <a:endParaRPr kumimoji="0" lang="en-US" altLang="uk-UA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AutoShape 2"/>
            <p:cNvSpPr>
              <a:spLocks noChangeShapeType="1"/>
            </p:cNvSpPr>
            <p:nvPr/>
          </p:nvSpPr>
          <p:spPr bwMode="auto">
            <a:xfrm flipH="1" flipV="1">
              <a:off x="5388" y="10160"/>
              <a:ext cx="2146" cy="3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800"/>
            </a:p>
          </p:txBody>
        </p:sp>
      </p:grpSp>
    </p:spTree>
    <p:extLst>
      <p:ext uri="{BB962C8B-B14F-4D97-AF65-F5344CB8AC3E}">
        <p14:creationId xmlns:p14="http://schemas.microsoft.com/office/powerpoint/2010/main" val="320717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 err="1"/>
              <a:t>FileStream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BE9A2-3AF6-49EA-8CE7-C870A57D7707}" type="slidenum">
              <a:rPr lang="uk-UA" altLang="en-US" smtClean="0"/>
              <a:pPr>
                <a:defRPr/>
              </a:pPr>
              <a:t>17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4" name="Прямокутник 3"/>
          <p:cNvSpPr/>
          <p:nvPr/>
        </p:nvSpPr>
        <p:spPr>
          <a:xfrm>
            <a:off x="457200" y="1524000"/>
            <a:ext cx="8229600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Отримати об'єкт </a:t>
            </a:r>
            <a:r>
              <a:rPr lang="uk-UA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FileStream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FileStream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fStream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.Open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@"..\myMessage.dat</a:t>
            </a:r>
            <a:r>
              <a:rPr lang="uk-UA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  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FileMode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2400" dirty="0" smtClean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Закодувати рядок у вигляді масиву байтів.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msg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University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msgAsByteArray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Encoding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.Default.GetBytes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msg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Записати </a:t>
            </a:r>
            <a:r>
              <a:rPr lang="uk-UA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до файлу.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fStream.Write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msgAsByteArray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0,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msgAsByteArray.Length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Скинути внутрішній вказівник потоку.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fStream.Position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 be continued...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5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 err="1"/>
              <a:t>FileStream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BE9A2-3AF6-49EA-8CE7-C870A57D7707}" type="slidenum">
              <a:rPr lang="uk-UA" altLang="en-US" smtClean="0"/>
              <a:pPr>
                <a:defRPr/>
              </a:pPr>
              <a:t>18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4" name="Прямокутник 3"/>
          <p:cNvSpPr/>
          <p:nvPr/>
        </p:nvSpPr>
        <p:spPr>
          <a:xfrm>
            <a:off x="457200" y="1524000"/>
            <a:ext cx="8382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Прочитати дані з файла і вивести їх на консоль.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Your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of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bytes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bytesFromFile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msgAsByteArray.Length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uk-UA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msgAsByteArray.Length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i++)</a:t>
            </a:r>
            <a:endParaRPr lang="uk-UA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bytesFromFile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 = (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fStream.ReadByte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bytesFromFile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Вивести декодоване повідомлення.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nDecoded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Encoding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.Default.GetString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bytesFromFile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368315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Виведення тексту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19400"/>
          </a:xfrm>
        </p:spPr>
        <p:txBody>
          <a:bodyPr/>
          <a:lstStyle/>
          <a:p>
            <a:r>
              <a:rPr lang="en-US" dirty="0"/>
              <a:t>abstract class </a:t>
            </a:r>
            <a:r>
              <a:rPr lang="en-US" dirty="0" err="1" smtClean="0"/>
              <a:t>TextWriter</a:t>
            </a:r>
            <a:endParaRPr lang="uk-UA" dirty="0" smtClean="0"/>
          </a:p>
          <a:p>
            <a:pPr lvl="1"/>
            <a:r>
              <a:rPr lang="en-US" dirty="0" smtClean="0"/>
              <a:t>Close</a:t>
            </a:r>
            <a:r>
              <a:rPr lang="en-US" dirty="0"/>
              <a:t>(), Flush(), </a:t>
            </a:r>
            <a:r>
              <a:rPr lang="en-US" dirty="0" err="1"/>
              <a:t>NewLine</a:t>
            </a:r>
            <a:r>
              <a:rPr lang="en-US" dirty="0"/>
              <a:t>, Write(), </a:t>
            </a:r>
            <a:r>
              <a:rPr lang="en-US" dirty="0" err="1"/>
              <a:t>WriteLine</a:t>
            </a:r>
            <a:r>
              <a:rPr lang="en-US" dirty="0"/>
              <a:t>()</a:t>
            </a:r>
            <a:endParaRPr lang="uk-UA" dirty="0"/>
          </a:p>
          <a:p>
            <a:r>
              <a:rPr lang="en-US" dirty="0"/>
              <a:t>class </a:t>
            </a:r>
            <a:r>
              <a:rPr lang="en-US" dirty="0" err="1"/>
              <a:t>StreamWriter</a:t>
            </a:r>
            <a:r>
              <a:rPr lang="en-US" dirty="0"/>
              <a:t> : </a:t>
            </a:r>
            <a:r>
              <a:rPr lang="en-US" dirty="0" err="1"/>
              <a:t>TextWriter</a:t>
            </a:r>
            <a:r>
              <a:rPr lang="en-US" dirty="0"/>
              <a:t> { </a:t>
            </a:r>
            <a:r>
              <a:rPr lang="en-US" dirty="0" err="1"/>
              <a:t>AutoFlush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uk-UA" dirty="0" smtClean="0"/>
          </a:p>
          <a:p>
            <a:pPr lvl="1"/>
            <a:r>
              <a:rPr lang="en-US" dirty="0" smtClean="0"/>
              <a:t>// </a:t>
            </a:r>
            <a:r>
              <a:rPr lang="uk-UA" dirty="0"/>
              <a:t>виведення символів до файла</a:t>
            </a:r>
          </a:p>
          <a:p>
            <a:r>
              <a:rPr lang="en-US" dirty="0"/>
              <a:t>class </a:t>
            </a:r>
            <a:r>
              <a:rPr lang="en-US" dirty="0" err="1"/>
              <a:t>StringWriter</a:t>
            </a:r>
            <a:r>
              <a:rPr lang="uk-UA" dirty="0"/>
              <a:t> : </a:t>
            </a:r>
            <a:r>
              <a:rPr lang="en-US" dirty="0" err="1" smtClean="0"/>
              <a:t>TextWriter</a:t>
            </a:r>
            <a:endParaRPr lang="uk-UA" dirty="0" smtClean="0"/>
          </a:p>
          <a:p>
            <a:pPr lvl="1"/>
            <a:r>
              <a:rPr lang="uk-UA" dirty="0" smtClean="0"/>
              <a:t>// </a:t>
            </a:r>
            <a:r>
              <a:rPr lang="uk-UA" dirty="0"/>
              <a:t>виведення даних (символів) у пам’ять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19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5" name="Прямокутник 4"/>
          <p:cNvSpPr/>
          <p:nvPr/>
        </p:nvSpPr>
        <p:spPr>
          <a:xfrm>
            <a:off x="457200" y="4120487"/>
            <a:ext cx="8229600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StreamWriter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writer = </a:t>
            </a:r>
            <a:r>
              <a:rPr lang="en-US" sz="1800" dirty="0" err="1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.CreateText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"reminders.txt"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uk-UA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uk-UA" sz="18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writer.WriteLine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"Don't forget Mother's Day this year</a:t>
            </a:r>
            <a:r>
              <a:rPr lang="en-US" sz="1800" dirty="0" smtClean="0">
                <a:solidFill>
                  <a:srgbClr val="CC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..."</a:t>
            </a:r>
            <a:r>
              <a:rPr lang="en-US" sz="18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18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800" dirty="0" err="1" smtClean="0">
                <a:solidFill>
                  <a:srgbClr val="00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Вставит</a:t>
            </a:r>
            <a:r>
              <a:rPr lang="ru-RU" sz="1800" dirty="0" smtClean="0">
                <a:solidFill>
                  <a:srgbClr val="00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1800" dirty="0" smtClean="0">
                <a:solidFill>
                  <a:srgbClr val="00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нов</a:t>
            </a:r>
            <a:r>
              <a:rPr lang="ru-RU" sz="1800" dirty="0" err="1" smtClean="0">
                <a:solidFill>
                  <a:srgbClr val="00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ий</a:t>
            </a:r>
            <a:r>
              <a:rPr lang="ru-RU" sz="1800" dirty="0" smtClean="0">
                <a:solidFill>
                  <a:srgbClr val="00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 err="1" smtClean="0">
                <a:solidFill>
                  <a:srgbClr val="00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попрожній</a:t>
            </a:r>
            <a:r>
              <a:rPr lang="ru-RU" sz="1800" dirty="0" smtClean="0">
                <a:solidFill>
                  <a:srgbClr val="00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рядок</a:t>
            </a:r>
            <a:r>
              <a:rPr lang="en-US" sz="1800" dirty="0" smtClean="0">
                <a:solidFill>
                  <a:srgbClr val="0066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writer.Write</a:t>
            </a:r>
            <a:r>
              <a:rPr lang="en-US" sz="18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writer.NewLine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;</a:t>
            </a:r>
            <a:endParaRPr lang="uk-UA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Простір імен </a:t>
            </a:r>
            <a:r>
              <a:rPr lang="en-US" dirty="0"/>
              <a:t>System.IO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2</a:t>
            </a:fld>
            <a:r>
              <a:rPr lang="en-US" altLang="en-US" dirty="0" smtClean="0"/>
              <a:t> / </a:t>
            </a:r>
            <a:r>
              <a:rPr lang="uk-UA" altLang="en-US" dirty="0" smtClean="0"/>
              <a:t>24</a:t>
            </a:r>
            <a:endParaRPr lang="uk-UA" altLang="en-US" dirty="0"/>
          </a:p>
        </p:txBody>
      </p:sp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47431"/>
              </p:ext>
            </p:extLst>
          </p:nvPr>
        </p:nvGraphicFramePr>
        <p:xfrm>
          <a:off x="457200" y="1371600"/>
          <a:ext cx="8229600" cy="50474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22101"/>
                <a:gridCol w="630749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Класи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Directory</a:t>
                      </a:r>
                      <a:endParaRPr lang="uk-UA" sz="1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DirectoryInfo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Класи використовують для маніпулювання структурою каталогів комп’ютера. Тип </a:t>
                      </a:r>
                      <a:r>
                        <a:rPr lang="uk-UA" sz="1800" dirty="0" err="1">
                          <a:effectLst/>
                        </a:rPr>
                        <a:t>Directory</a:t>
                      </a:r>
                      <a:r>
                        <a:rPr lang="uk-UA" sz="1800" dirty="0">
                          <a:effectLst/>
                        </a:rPr>
                        <a:t> надає функціональність через статичні властивості й методи (створення об’єкта не потрібне). Тип </a:t>
                      </a:r>
                      <a:r>
                        <a:rPr lang="uk-UA" sz="1800" dirty="0" err="1">
                          <a:effectLst/>
                        </a:rPr>
                        <a:t>DirectoryInfo</a:t>
                      </a:r>
                      <a:r>
                        <a:rPr lang="uk-UA" sz="1800" dirty="0">
                          <a:effectLst/>
                        </a:rPr>
                        <a:t> надає подібні можливості через методи об’єкта, пов’язаного з конкретним каталогом.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DriveInfo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Надає детальну інформацію про диски комп’ютера.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File</a:t>
                      </a:r>
                      <a:endParaRPr lang="uk-UA" sz="1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FileInfo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Класи дають змогу маніпулювати файлами комп’ютера: File – через статичні методи, а FileInfo – через методи екземпляра.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FileSystemWatcher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Дає змогу відслідковувати зміни дискових файлів у певному каталозі.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Path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Дозволяє виконувати операції над типами </a:t>
                      </a:r>
                      <a:r>
                        <a:rPr lang="uk-UA" sz="1800" dirty="0" err="1">
                          <a:effectLst/>
                        </a:rPr>
                        <a:t>System.String</a:t>
                      </a:r>
                      <a:r>
                        <a:rPr lang="uk-UA" sz="1800" dirty="0">
                          <a:effectLst/>
                        </a:rPr>
                        <a:t>, що містять інформацію про шлях до файла чи </a:t>
                      </a:r>
                      <a:r>
                        <a:rPr lang="uk-UA" sz="1800" dirty="0" err="1">
                          <a:effectLst/>
                        </a:rPr>
                        <a:t>каталога</a:t>
                      </a:r>
                      <a:r>
                        <a:rPr lang="uk-UA" sz="1800" dirty="0">
                          <a:effectLst/>
                        </a:rPr>
                        <a:t> в незалежній від платформи манері.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Введення тексту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19400"/>
          </a:xfrm>
        </p:spPr>
        <p:txBody>
          <a:bodyPr/>
          <a:lstStyle/>
          <a:p>
            <a:r>
              <a:rPr lang="en-US" dirty="0"/>
              <a:t>abstract class </a:t>
            </a:r>
            <a:r>
              <a:rPr lang="en-US" dirty="0" err="1" smtClean="0"/>
              <a:t>TextReader</a:t>
            </a:r>
            <a:endParaRPr lang="uk-UA" dirty="0" smtClean="0"/>
          </a:p>
          <a:p>
            <a:pPr lvl="1"/>
            <a:r>
              <a:rPr lang="en-US" dirty="0"/>
              <a:t>Peek(), Read(), </a:t>
            </a:r>
            <a:r>
              <a:rPr lang="en-US" dirty="0" err="1"/>
              <a:t>ReadBlock</a:t>
            </a:r>
            <a:r>
              <a:rPr lang="en-US" dirty="0"/>
              <a:t>(), </a:t>
            </a:r>
            <a:r>
              <a:rPr lang="en-US" dirty="0" err="1"/>
              <a:t>ReadLine</a:t>
            </a:r>
            <a:r>
              <a:rPr lang="en-US" dirty="0"/>
              <a:t>(), </a:t>
            </a:r>
            <a:r>
              <a:rPr lang="en-US" dirty="0" err="1"/>
              <a:t>ReadToEnd</a:t>
            </a:r>
            <a:r>
              <a:rPr lang="en-US" dirty="0"/>
              <a:t>()</a:t>
            </a:r>
            <a:endParaRPr lang="uk-UA" dirty="0"/>
          </a:p>
          <a:p>
            <a:r>
              <a:rPr lang="en-US" dirty="0"/>
              <a:t>class </a:t>
            </a:r>
            <a:r>
              <a:rPr lang="en-US" dirty="0" err="1"/>
              <a:t>StreamReader</a:t>
            </a:r>
            <a:r>
              <a:rPr lang="en-US" dirty="0"/>
              <a:t> : </a:t>
            </a:r>
            <a:r>
              <a:rPr lang="en-US" dirty="0" err="1" smtClean="0"/>
              <a:t>TextReader</a:t>
            </a:r>
            <a:endParaRPr lang="en-US" dirty="0"/>
          </a:p>
          <a:p>
            <a:pPr lvl="1"/>
            <a:r>
              <a:rPr lang="uk-UA" dirty="0" smtClean="0"/>
              <a:t>// </a:t>
            </a:r>
            <a:r>
              <a:rPr lang="uk-UA" dirty="0"/>
              <a:t>завантаження символів з </a:t>
            </a:r>
            <a:r>
              <a:rPr lang="uk-UA" dirty="0" smtClean="0"/>
              <a:t>файла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String</a:t>
            </a:r>
            <a:r>
              <a:rPr lang="en-US" dirty="0" err="1"/>
              <a:t>Reader</a:t>
            </a:r>
            <a:r>
              <a:rPr lang="uk-UA" dirty="0" smtClean="0"/>
              <a:t> </a:t>
            </a:r>
            <a:r>
              <a:rPr lang="uk-UA" dirty="0"/>
              <a:t>: </a:t>
            </a:r>
            <a:r>
              <a:rPr lang="en-US" dirty="0" err="1" smtClean="0"/>
              <a:t>TextReader</a:t>
            </a:r>
            <a:endParaRPr lang="uk-UA" dirty="0" smtClean="0"/>
          </a:p>
          <a:p>
            <a:pPr lvl="1"/>
            <a:r>
              <a:rPr lang="uk-UA" dirty="0" smtClean="0"/>
              <a:t>// </a:t>
            </a:r>
            <a:r>
              <a:rPr lang="uk-UA" dirty="0"/>
              <a:t>завантаження символів з </a:t>
            </a:r>
            <a:r>
              <a:rPr lang="uk-UA" dirty="0" smtClean="0"/>
              <a:t>пам’яті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20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5" name="Прямокутник 4"/>
          <p:cNvSpPr/>
          <p:nvPr/>
        </p:nvSpPr>
        <p:spPr>
          <a:xfrm>
            <a:off x="457200" y="4120487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336699"/>
                </a:solidFill>
                <a:latin typeface="Consolas" panose="020B0609020204030204" pitchFamily="49" charset="0"/>
              </a:rPr>
              <a:t>StreamReader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sr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336699"/>
                </a:solidFill>
                <a:latin typeface="Consolas" panose="020B0609020204030204" pitchFamily="49" charset="0"/>
              </a:rPr>
              <a:t>File</a:t>
            </a:r>
            <a:r>
              <a:rPr lang="en-US" sz="1800" dirty="0" err="1">
                <a:latin typeface="Consolas" panose="020B0609020204030204" pitchFamily="49" charset="0"/>
              </a:rPr>
              <a:t>.OpenText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"reminders.txt"</a:t>
            </a:r>
            <a:r>
              <a:rPr lang="en-US" sz="1800" dirty="0">
                <a:latin typeface="Consolas" panose="020B0609020204030204" pitchFamily="49" charset="0"/>
              </a:rPr>
              <a:t>))</a:t>
            </a:r>
            <a:endParaRPr lang="uk-UA" sz="1800" dirty="0"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</a:rPr>
              <a:t>{</a:t>
            </a:r>
            <a:endParaRPr lang="uk-UA" sz="1800" dirty="0" smtClean="0">
              <a:latin typeface="Consolas" panose="020B0609020204030204" pitchFamily="49" charset="0"/>
            </a:endParaRPr>
          </a:p>
          <a:p>
            <a:r>
              <a:rPr lang="uk-UA" sz="18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input = 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endParaRPr lang="uk-UA" sz="1800" dirty="0">
              <a:latin typeface="Consolas" panose="020B0609020204030204" pitchFamily="49" charset="0"/>
            </a:endParaRPr>
          </a:p>
          <a:p>
            <a:r>
              <a:rPr lang="uk-UA" sz="18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((input = </a:t>
            </a:r>
            <a:r>
              <a:rPr lang="en-US" sz="1800" dirty="0" err="1">
                <a:latin typeface="Consolas" panose="020B0609020204030204" pitchFamily="49" charset="0"/>
              </a:rPr>
              <a:t>sr.ReadLine</a:t>
            </a:r>
            <a:r>
              <a:rPr lang="en-US" sz="1800" dirty="0">
                <a:latin typeface="Consolas" panose="020B0609020204030204" pitchFamily="49" charset="0"/>
              </a:rPr>
              <a:t>()) != 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endParaRPr lang="uk-UA" sz="1800" dirty="0">
              <a:latin typeface="Consolas" panose="020B0609020204030204" pitchFamily="49" charset="0"/>
            </a:endParaRPr>
          </a:p>
          <a:p>
            <a:r>
              <a:rPr lang="uk-UA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r>
              <a:rPr lang="uk-UA" sz="1800" dirty="0">
                <a:latin typeface="Consolas" panose="020B0609020204030204" pitchFamily="49" charset="0"/>
              </a:rPr>
              <a:t> </a:t>
            </a:r>
            <a:r>
              <a:rPr lang="uk-UA" sz="18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uk-UA" sz="1800" dirty="0">
                <a:latin typeface="Consolas" panose="020B0609020204030204" pitchFamily="49" charset="0"/>
              </a:rPr>
              <a:t> </a:t>
            </a:r>
            <a:r>
              <a:rPr lang="uk-UA" sz="1800" dirty="0" smtClean="0">
                <a:latin typeface="Consolas" panose="020B0609020204030204" pitchFamily="49" charset="0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latin typeface="Consolas" panose="020B0609020204030204" pitchFamily="49" charset="0"/>
              </a:rPr>
              <a:t>(input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endParaRPr lang="uk-UA" sz="1800" dirty="0">
              <a:latin typeface="Consolas" panose="020B0609020204030204" pitchFamily="49" charset="0"/>
            </a:endParaRPr>
          </a:p>
          <a:p>
            <a:r>
              <a:rPr lang="uk-UA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uk-UA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uk-U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0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Способи створення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Безпосереднє</a:t>
            </a:r>
          </a:p>
          <a:p>
            <a:pPr lvl="1"/>
            <a:r>
              <a:rPr lang="en-US" sz="2000" dirty="0" smtClean="0">
                <a:solidFill>
                  <a:srgbClr val="0000CC"/>
                </a:solidFill>
              </a:rPr>
              <a:t>using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336699"/>
                </a:solidFill>
              </a:rPr>
              <a:t>StreamWriter</a:t>
            </a:r>
            <a:r>
              <a:rPr lang="en-US" sz="2000" dirty="0" smtClean="0"/>
              <a:t> writer = </a:t>
            </a:r>
            <a:r>
              <a:rPr lang="en-US" sz="2000" dirty="0" smtClean="0">
                <a:solidFill>
                  <a:srgbClr val="0000CC"/>
                </a:solidFill>
              </a:rPr>
              <a:t>new</a:t>
            </a:r>
            <a:r>
              <a:rPr lang="en-US" sz="2000" dirty="0" smtClean="0"/>
              <a:t> </a:t>
            </a:r>
            <a:r>
              <a:rPr lang="en-US" sz="2000" dirty="0" err="1" smtClean="0"/>
              <a:t>StreamWriter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C0000"/>
                </a:solidFill>
              </a:rPr>
              <a:t>"reminders.txt"</a:t>
            </a:r>
            <a:r>
              <a:rPr lang="en-US" sz="2000" dirty="0" smtClean="0"/>
              <a:t>))</a:t>
            </a:r>
            <a:r>
              <a:rPr lang="uk-UA" sz="2000" dirty="0"/>
              <a:t/>
            </a:r>
            <a:br>
              <a:rPr lang="uk-UA" sz="2000" dirty="0"/>
            </a:br>
            <a:r>
              <a:rPr lang="en-US" sz="2000" dirty="0" smtClean="0"/>
              <a:t>{</a:t>
            </a:r>
            <a:r>
              <a:rPr lang="en-US" sz="2000" dirty="0"/>
              <a:t>	</a:t>
            </a:r>
            <a:r>
              <a:rPr lang="uk-UA" sz="2000" dirty="0" smtClean="0"/>
              <a:t>    </a:t>
            </a:r>
            <a:r>
              <a:rPr lang="en-US" sz="2000" dirty="0" smtClean="0"/>
              <a:t>…</a:t>
            </a:r>
            <a:r>
              <a:rPr lang="en-US" sz="2000" dirty="0"/>
              <a:t>	</a:t>
            </a:r>
            <a:r>
              <a:rPr lang="en-US" sz="2000" dirty="0" smtClean="0"/>
              <a:t>}</a:t>
            </a:r>
            <a:r>
              <a:rPr lang="uk-UA" sz="2000" dirty="0">
                <a:solidFill>
                  <a:srgbClr val="006600"/>
                </a:solidFill>
              </a:rPr>
              <a:t> // Отримати </a:t>
            </a:r>
            <a:r>
              <a:rPr lang="uk-UA" sz="2000" dirty="0" err="1">
                <a:solidFill>
                  <a:srgbClr val="006600"/>
                </a:solidFill>
              </a:rPr>
              <a:t>StreamWriter</a:t>
            </a:r>
            <a:r>
              <a:rPr lang="uk-UA" sz="2000" dirty="0">
                <a:solidFill>
                  <a:srgbClr val="006600"/>
                </a:solidFill>
              </a:rPr>
              <a:t> і записати рядкові дані</a:t>
            </a:r>
            <a:endParaRPr lang="uk-UA" sz="2000" dirty="0" smtClean="0"/>
          </a:p>
          <a:p>
            <a:pPr lvl="1"/>
            <a:r>
              <a:rPr lang="en-US" sz="2000" dirty="0" smtClean="0">
                <a:solidFill>
                  <a:srgbClr val="0000CC"/>
                </a:solidFill>
              </a:rPr>
              <a:t>using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336699"/>
                </a:solidFill>
              </a:rPr>
              <a:t>StreamReader</a:t>
            </a:r>
            <a:r>
              <a:rPr lang="en-US" sz="2000" dirty="0"/>
              <a:t> </a:t>
            </a:r>
            <a:r>
              <a:rPr lang="en-US" sz="2000" dirty="0" err="1"/>
              <a:t>sr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00CC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StreamReader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0000"/>
                </a:solidFill>
              </a:rPr>
              <a:t>"reminders.txt</a:t>
            </a:r>
            <a:r>
              <a:rPr lang="en-US" sz="2000" dirty="0" smtClean="0">
                <a:solidFill>
                  <a:srgbClr val="CC0000"/>
                </a:solidFill>
              </a:rPr>
              <a:t>"</a:t>
            </a:r>
            <a:r>
              <a:rPr lang="en-US" sz="2000" dirty="0" smtClean="0"/>
              <a:t>))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en-US" sz="2000" dirty="0" smtClean="0"/>
              <a:t>{</a:t>
            </a:r>
            <a:r>
              <a:rPr lang="uk-UA" sz="2000" dirty="0" smtClean="0"/>
              <a:t> </a:t>
            </a:r>
            <a:r>
              <a:rPr lang="en-US" sz="2000" dirty="0"/>
              <a:t>	</a:t>
            </a:r>
            <a:r>
              <a:rPr lang="uk-UA" sz="2000" dirty="0" smtClean="0"/>
              <a:t>    </a:t>
            </a:r>
            <a:r>
              <a:rPr lang="en-US" sz="2000" dirty="0" smtClean="0"/>
              <a:t>…</a:t>
            </a:r>
            <a:r>
              <a:rPr lang="en-US" sz="2000" dirty="0"/>
              <a:t>	</a:t>
            </a:r>
            <a:r>
              <a:rPr lang="en-US" sz="2000" dirty="0" smtClean="0"/>
              <a:t>}</a:t>
            </a:r>
            <a:r>
              <a:rPr lang="en-US" sz="2000" dirty="0">
                <a:solidFill>
                  <a:srgbClr val="006600"/>
                </a:solidFill>
              </a:rPr>
              <a:t> // </a:t>
            </a:r>
            <a:r>
              <a:rPr lang="uk-UA" sz="2000" dirty="0">
                <a:solidFill>
                  <a:srgbClr val="006600"/>
                </a:solidFill>
              </a:rPr>
              <a:t>Отримати </a:t>
            </a:r>
            <a:r>
              <a:rPr lang="en-US" sz="2000" dirty="0" err="1">
                <a:solidFill>
                  <a:srgbClr val="006600"/>
                </a:solidFill>
              </a:rPr>
              <a:t>StreamReader</a:t>
            </a:r>
            <a:r>
              <a:rPr lang="en-US" sz="2000" dirty="0">
                <a:solidFill>
                  <a:srgbClr val="006600"/>
                </a:solidFill>
              </a:rPr>
              <a:t> </a:t>
            </a:r>
            <a:r>
              <a:rPr lang="uk-UA" sz="2000" dirty="0">
                <a:solidFill>
                  <a:srgbClr val="006600"/>
                </a:solidFill>
              </a:rPr>
              <a:t>і прочитати рядкові </a:t>
            </a:r>
            <a:r>
              <a:rPr lang="uk-UA" sz="2000" dirty="0" smtClean="0">
                <a:solidFill>
                  <a:srgbClr val="006600"/>
                </a:solidFill>
              </a:rPr>
              <a:t>дані</a:t>
            </a:r>
            <a:endParaRPr lang="uk-UA" sz="2000" dirty="0" smtClean="0"/>
          </a:p>
          <a:p>
            <a:r>
              <a:rPr lang="uk-UA" sz="2800" dirty="0" smtClean="0"/>
              <a:t>Через файловий потік</a:t>
            </a:r>
          </a:p>
          <a:p>
            <a:pPr lvl="1"/>
            <a:r>
              <a:rPr lang="en-US" sz="2000" dirty="0" err="1">
                <a:solidFill>
                  <a:srgbClr val="336699"/>
                </a:solidFill>
              </a:rPr>
              <a:t>FileStream</a:t>
            </a:r>
            <a:r>
              <a:rPr lang="en-US" sz="2000" dirty="0"/>
              <a:t> fs = </a:t>
            </a:r>
            <a:r>
              <a:rPr lang="en-US" sz="2000" dirty="0">
                <a:solidFill>
                  <a:srgbClr val="0000CC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FileStream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C0000"/>
                </a:solidFill>
              </a:rPr>
              <a:t>@"</a:t>
            </a:r>
            <a:r>
              <a:rPr lang="en-US" sz="2000" dirty="0">
                <a:solidFill>
                  <a:srgbClr val="CC0000"/>
                </a:solidFill>
              </a:rPr>
              <a:t>C</a:t>
            </a:r>
            <a:r>
              <a:rPr lang="en-US" sz="2000" dirty="0" smtClean="0">
                <a:solidFill>
                  <a:srgbClr val="CC0000"/>
                </a:solidFill>
              </a:rPr>
              <a:t>:\Documents\ReadMe.txt"</a:t>
            </a:r>
            <a:r>
              <a:rPr lang="en-US" sz="2000" dirty="0" smtClean="0"/>
              <a:t>,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     </a:t>
            </a:r>
            <a:r>
              <a:rPr lang="en-US" sz="2000" dirty="0" err="1" smtClean="0">
                <a:solidFill>
                  <a:srgbClr val="336699"/>
                </a:solidFill>
              </a:rPr>
              <a:t>FileMode.Open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336699"/>
                </a:solidFill>
              </a:rPr>
              <a:t>FileAccess.Read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336699"/>
                </a:solidFill>
              </a:rPr>
              <a:t>FileShare.None</a:t>
            </a:r>
            <a:r>
              <a:rPr lang="en-US" sz="2000" dirty="0"/>
              <a:t>); </a:t>
            </a:r>
          </a:p>
          <a:p>
            <a:pPr lvl="1"/>
            <a:r>
              <a:rPr lang="en-US" sz="2000" dirty="0" err="1">
                <a:solidFill>
                  <a:srgbClr val="336699"/>
                </a:solidFill>
              </a:rPr>
              <a:t>StreamReader</a:t>
            </a:r>
            <a:r>
              <a:rPr lang="en-US" sz="2000" dirty="0"/>
              <a:t> </a:t>
            </a:r>
            <a:r>
              <a:rPr lang="en-US" sz="2000" dirty="0" err="1"/>
              <a:t>sr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00CC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StreamReader</a:t>
            </a:r>
            <a:r>
              <a:rPr lang="en-US" sz="2000" dirty="0"/>
              <a:t>(fs); </a:t>
            </a:r>
            <a:r>
              <a:rPr lang="uk-UA" sz="2000" dirty="0" smtClean="0"/>
              <a:t>…  </a:t>
            </a:r>
            <a:r>
              <a:rPr lang="en-US" sz="2000" dirty="0" err="1" smtClean="0"/>
              <a:t>sr.Close</a:t>
            </a:r>
            <a:r>
              <a:rPr lang="en-US" sz="2000" dirty="0" smtClean="0"/>
              <a:t>();</a:t>
            </a:r>
            <a:endParaRPr lang="en-US" sz="2000" dirty="0"/>
          </a:p>
          <a:p>
            <a:r>
              <a:rPr lang="uk-UA" sz="2800" dirty="0" smtClean="0"/>
              <a:t>Через файл</a:t>
            </a:r>
          </a:p>
          <a:p>
            <a:pPr lvl="1"/>
            <a:r>
              <a:rPr lang="en-US" sz="2000" dirty="0" err="1">
                <a:solidFill>
                  <a:srgbClr val="336699"/>
                </a:solidFill>
              </a:rPr>
              <a:t>Filelnfo</a:t>
            </a:r>
            <a:r>
              <a:rPr lang="en-US" sz="2000" dirty="0"/>
              <a:t> </a:t>
            </a:r>
            <a:r>
              <a:rPr lang="en-US" sz="2000" dirty="0" err="1"/>
              <a:t>myFile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00CC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Filelnfo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0000"/>
                </a:solidFill>
              </a:rPr>
              <a:t>@"C:\My Documents\ReadMe.txt"</a:t>
            </a:r>
            <a:r>
              <a:rPr lang="en-US" sz="2000" dirty="0"/>
              <a:t>); </a:t>
            </a:r>
          </a:p>
          <a:p>
            <a:pPr lvl="1"/>
            <a:r>
              <a:rPr lang="en-US" sz="2000" dirty="0" err="1">
                <a:solidFill>
                  <a:srgbClr val="336699"/>
                </a:solidFill>
              </a:rPr>
              <a:t>StreamReader</a:t>
            </a:r>
            <a:r>
              <a:rPr lang="en-US" sz="2000" dirty="0"/>
              <a:t> </a:t>
            </a:r>
            <a:r>
              <a:rPr lang="en-US" sz="2000" dirty="0" err="1"/>
              <a:t>sr</a:t>
            </a:r>
            <a:r>
              <a:rPr lang="en-US" sz="2000" dirty="0"/>
              <a:t> = </a:t>
            </a:r>
            <a:r>
              <a:rPr lang="en-US" sz="2000" dirty="0" err="1"/>
              <a:t>myFile.OpenText</a:t>
            </a:r>
            <a:r>
              <a:rPr lang="en-US" sz="2000" dirty="0"/>
              <a:t>(); </a:t>
            </a:r>
            <a:r>
              <a:rPr lang="uk-UA" sz="2000" dirty="0"/>
              <a:t>…  </a:t>
            </a:r>
            <a:r>
              <a:rPr lang="en-US" sz="2000" dirty="0" err="1"/>
              <a:t>sr.Close</a:t>
            </a:r>
            <a:r>
              <a:rPr lang="en-US" sz="2000" dirty="0" smtClean="0"/>
              <a:t>();</a:t>
            </a:r>
            <a:endParaRPr lang="uk-UA" sz="2400" dirty="0"/>
          </a:p>
          <a:p>
            <a:pPr lvl="1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21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106336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14400"/>
          </a:xfrm>
        </p:spPr>
        <p:txBody>
          <a:bodyPr/>
          <a:lstStyle/>
          <a:p>
            <a:r>
              <a:rPr lang="uk-UA" sz="3200" dirty="0"/>
              <a:t>Введення-виведення у внутрішньому форматі</a:t>
            </a:r>
            <a:endParaRPr lang="uk-UA" sz="32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uk-UA" sz="2000" dirty="0" err="1"/>
              <a:t>BinaryWriter</a:t>
            </a:r>
            <a:r>
              <a:rPr lang="en-US" sz="2000" dirty="0"/>
              <a:t>: </a:t>
            </a:r>
            <a:r>
              <a:rPr lang="en-US" sz="2000" dirty="0" err="1"/>
              <a:t>BaseStream</a:t>
            </a:r>
            <a:r>
              <a:rPr lang="en-US" sz="2000" dirty="0"/>
              <a:t>, Close(), Flush(), Seek(), Write</a:t>
            </a:r>
            <a:r>
              <a:rPr lang="en-US" sz="2000" dirty="0" smtClean="0"/>
              <a:t>()</a:t>
            </a:r>
            <a:endParaRPr lang="uk-UA" sz="200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22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5" name="Прямокутник 4"/>
          <p:cNvSpPr/>
          <p:nvPr/>
        </p:nvSpPr>
        <p:spPr>
          <a:xfrm>
            <a:off x="457200" y="1836307"/>
            <a:ext cx="8229600" cy="4318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 = </a:t>
            </a:r>
            <a:r>
              <a:rPr lang="en-US" sz="20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C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"BinFile.dat"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BinaryWriter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bw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BinaryWriter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f.OpenWrite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uk-UA" sz="20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Створити деякі дані для збереження у файлі.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aDouble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1234.67;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34567;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CC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"А, В, С"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uk-UA" sz="20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Записати дані.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bw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aDouble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bw.Write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bw.Write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14400"/>
          </a:xfrm>
        </p:spPr>
        <p:txBody>
          <a:bodyPr/>
          <a:lstStyle/>
          <a:p>
            <a:r>
              <a:rPr lang="uk-UA" sz="3200" dirty="0"/>
              <a:t>Введення-виведення у внутрішньому форматі</a:t>
            </a:r>
            <a:endParaRPr lang="uk-UA" sz="32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uk-UA" sz="2000" dirty="0" err="1"/>
              <a:t>BinaryWriter</a:t>
            </a:r>
            <a:r>
              <a:rPr lang="en-US" sz="2000" dirty="0"/>
              <a:t>: </a:t>
            </a:r>
            <a:r>
              <a:rPr lang="en-US" sz="2000" dirty="0" err="1"/>
              <a:t>BaseStream</a:t>
            </a:r>
            <a:r>
              <a:rPr lang="en-US" sz="2000" dirty="0"/>
              <a:t>, Close(), Flush(), Seek(), Write</a:t>
            </a:r>
            <a:r>
              <a:rPr lang="en-US" sz="2000" dirty="0" smtClean="0"/>
              <a:t>()</a:t>
            </a:r>
            <a:endParaRPr lang="uk-UA" sz="200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23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5" name="Прямокутник 4"/>
          <p:cNvSpPr/>
          <p:nvPr/>
        </p:nvSpPr>
        <p:spPr>
          <a:xfrm>
            <a:off x="457200" y="1967062"/>
            <a:ext cx="82296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 = </a:t>
            </a:r>
            <a:r>
              <a:rPr lang="en-US" sz="20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C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"BinFile.dat"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20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Читати двійкові дані з потоку.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BinaryReader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BinaryReader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f.OpenRead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uk-UA" sz="2000" dirty="0" smtClean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uk-UA" sz="20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читання такий, як порядок запису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br.ReadDouble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(br.ReadInt32() ) 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br.ReadString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) 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Серіалізація об’єктів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</p:spPr>
        <p:txBody>
          <a:bodyPr/>
          <a:lstStyle/>
          <a:p>
            <a:r>
              <a:rPr lang="uk-UA" sz="2400" dirty="0" err="1"/>
              <a:t>BinaryFormatter</a:t>
            </a:r>
            <a:r>
              <a:rPr lang="uk-UA" sz="2400" dirty="0"/>
              <a:t>, </a:t>
            </a:r>
            <a:r>
              <a:rPr lang="uk-UA" sz="2400" dirty="0" err="1" smtClean="0"/>
              <a:t>SoapFormatter</a:t>
            </a:r>
            <a:endParaRPr lang="en-US" sz="2400" dirty="0" smtClean="0"/>
          </a:p>
          <a:p>
            <a:pPr lvl="1"/>
            <a:r>
              <a:rPr lang="uk-UA" sz="2000" dirty="0" smtClean="0"/>
              <a:t>нащадки </a:t>
            </a:r>
            <a:r>
              <a:rPr lang="en-US" sz="2000" dirty="0" err="1" smtClean="0"/>
              <a:t>Iformatter</a:t>
            </a:r>
            <a:endParaRPr lang="en-US" sz="2000" dirty="0" smtClean="0"/>
          </a:p>
          <a:p>
            <a:pPr lvl="1"/>
            <a:r>
              <a:rPr lang="uk-UA" sz="2000" dirty="0" smtClean="0"/>
              <a:t>збережуть </a:t>
            </a:r>
            <a:r>
              <a:rPr lang="uk-UA" sz="2000" dirty="0"/>
              <a:t>всі </a:t>
            </a:r>
            <a:r>
              <a:rPr lang="uk-UA" sz="2000" dirty="0" err="1"/>
              <a:t>серіалізовні</a:t>
            </a:r>
            <a:r>
              <a:rPr lang="uk-UA" sz="2000" dirty="0"/>
              <a:t> поля: і доступні, і закриті</a:t>
            </a:r>
            <a:r>
              <a:rPr lang="uk-UA" sz="2000" dirty="0" smtClean="0"/>
              <a:t>;</a:t>
            </a:r>
            <a:endParaRPr lang="en-US" sz="2000" dirty="0" smtClean="0"/>
          </a:p>
          <a:p>
            <a:r>
              <a:rPr lang="uk-UA" sz="2400" dirty="0" err="1" smtClean="0"/>
              <a:t>XmlSerializer</a:t>
            </a:r>
            <a:endParaRPr lang="en-US" sz="2400" dirty="0" smtClean="0"/>
          </a:p>
          <a:p>
            <a:pPr lvl="1"/>
            <a:r>
              <a:rPr lang="uk-UA" sz="2000" dirty="0" smtClean="0"/>
              <a:t>збереже тільки </a:t>
            </a:r>
            <a:r>
              <a:rPr lang="uk-UA" sz="2000" dirty="0"/>
              <a:t>відкриті </a:t>
            </a:r>
            <a:r>
              <a:rPr lang="uk-UA" sz="2000" dirty="0" smtClean="0"/>
              <a:t>поля, або поля з </a:t>
            </a:r>
            <a:r>
              <a:rPr lang="uk-UA" sz="2000" dirty="0"/>
              <a:t>відкритими </a:t>
            </a:r>
            <a:r>
              <a:rPr lang="uk-UA" sz="2000" dirty="0" smtClean="0"/>
              <a:t>властивостями.</a:t>
            </a:r>
            <a:endParaRPr lang="uk-UA" sz="2000" dirty="0"/>
          </a:p>
          <a:p>
            <a:endParaRPr lang="uk-UA" sz="240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24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graphicFrame>
        <p:nvGraphicFramePr>
          <p:cNvPr id="6" name="Таблиця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4753"/>
              </p:ext>
            </p:extLst>
          </p:nvPr>
        </p:nvGraphicFramePr>
        <p:xfrm>
          <a:off x="457200" y="3786659"/>
          <a:ext cx="8229600" cy="2233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4343400"/>
                <a:gridCol w="2057400"/>
              </a:tblGrid>
              <a:tr h="795180">
                <a:tc>
                  <a:txBody>
                    <a:bodyPr/>
                    <a:lstStyle/>
                    <a:p>
                      <a:r>
                        <a:rPr lang="uk-UA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BinaryFormatter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System.Runtime.Serialization.Formatters.Binary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зберігає повні імена типів, збірок</a:t>
                      </a:r>
                      <a:endParaRPr lang="uk-UA" dirty="0"/>
                    </a:p>
                  </a:txBody>
                  <a:tcPr/>
                </a:tc>
              </a:tr>
              <a:tr h="795180">
                <a:tc>
                  <a:txBody>
                    <a:bodyPr/>
                    <a:lstStyle/>
                    <a:p>
                      <a:r>
                        <a:rPr lang="uk-UA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SoapFormatter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System.Runtime.Serialization.Formatters.Soap</a:t>
                      </a:r>
                      <a:endParaRPr lang="uk-UA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сприяють поширенню на різні платформи</a:t>
                      </a:r>
                      <a:endParaRPr lang="uk-UA" dirty="0"/>
                    </a:p>
                  </a:txBody>
                  <a:tcPr/>
                </a:tc>
              </a:tr>
              <a:tr h="523561">
                <a:tc>
                  <a:txBody>
                    <a:bodyPr/>
                    <a:lstStyle/>
                    <a:p>
                      <a:r>
                        <a:rPr lang="uk-UA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XmlSerializer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System.Xml.Serialization</a:t>
                      </a:r>
                      <a:endParaRPr lang="uk-U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1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Простір імен </a:t>
            </a:r>
            <a:r>
              <a:rPr lang="en-US" dirty="0"/>
              <a:t>System.IO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3</a:t>
            </a:fld>
            <a:r>
              <a:rPr lang="en-US" altLang="en-US" dirty="0" smtClean="0"/>
              <a:t> / </a:t>
            </a:r>
            <a:r>
              <a:rPr lang="uk-UA" altLang="en-US" dirty="0" smtClean="0"/>
              <a:t>24</a:t>
            </a:r>
            <a:endParaRPr lang="uk-UA" altLang="en-US" dirty="0"/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17111"/>
              </p:ext>
            </p:extLst>
          </p:nvPr>
        </p:nvGraphicFramePr>
        <p:xfrm>
          <a:off x="457200" y="1367437"/>
          <a:ext cx="8229600" cy="49205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22101"/>
                <a:gridCol w="630749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Класи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BinaryReader BinaryWriter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Дозволяють зберігати і завантажувати елементарні типи даних (цілі, </a:t>
                      </a:r>
                      <a:r>
                        <a:rPr lang="uk-UA" sz="1800" dirty="0" err="1">
                          <a:effectLst/>
                        </a:rPr>
                        <a:t>булівські</a:t>
                      </a:r>
                      <a:r>
                        <a:rPr lang="uk-UA" sz="1800" dirty="0">
                          <a:effectLst/>
                        </a:rPr>
                        <a:t>, рядкові тощо) у двійковому вигляді.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BufferedStream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Надає тимчасове сховище для потоку байтів, яке можна згодом перенести в постійне сховище.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FileStream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Надає довільний доступ до файла з даними у вигляді потоку байтів.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MemoryStream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Потік довільного доступу до даних в пам’яті (до внутрішнього файла).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StreamWriter StreamReader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Використовують для запису та зчитування текстової інформації у файлі. Не підтримують довільного доступу.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StringWriter StringReader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Подібно до </a:t>
                      </a:r>
                      <a:r>
                        <a:rPr lang="uk-UA" sz="1800" dirty="0" err="1">
                          <a:effectLst/>
                        </a:rPr>
                        <a:t>StreamWriter</a:t>
                      </a:r>
                      <a:r>
                        <a:rPr lang="uk-UA" sz="1800" dirty="0">
                          <a:effectLst/>
                        </a:rPr>
                        <a:t>/</a:t>
                      </a:r>
                      <a:r>
                        <a:rPr lang="uk-UA" sz="1800" dirty="0" err="1">
                          <a:effectLst/>
                        </a:rPr>
                        <a:t>StreamReader</a:t>
                      </a:r>
                      <a:r>
                        <a:rPr lang="uk-UA" sz="1800" dirty="0">
                          <a:effectLst/>
                        </a:rPr>
                        <a:t> ці класи також працюють з текстовою інформацією, проте сховищем для даних є рядковий буфер, а не фізичний файл.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uk-UA" sz="3200" dirty="0"/>
              <a:t>Програмна взаємодія з деревом каталогів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4</a:t>
            </a:fld>
            <a:r>
              <a:rPr lang="en-US" altLang="en-US" dirty="0" smtClean="0"/>
              <a:t> / </a:t>
            </a:r>
            <a:r>
              <a:rPr lang="uk-UA" altLang="en-US" dirty="0" smtClean="0"/>
              <a:t>24</a:t>
            </a:r>
            <a:endParaRPr lang="uk-UA" altLang="en-US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04800" y="1056650"/>
            <a:ext cx="117624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 sz="2800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299113" y="1579870"/>
            <a:ext cx="8569769" cy="2590800"/>
            <a:chOff x="1560" y="9767"/>
            <a:chExt cx="6203" cy="1875"/>
          </a:xfrm>
        </p:grpSpPr>
        <p:sp>
          <p:nvSpPr>
            <p:cNvPr id="7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560" y="9767"/>
              <a:ext cx="6203" cy="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800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4575" y="9847"/>
              <a:ext cx="1077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Object</a:t>
              </a:r>
              <a:endParaRPr kumimoji="0" lang="en-US" altLang="uk-UA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621" y="10522"/>
              <a:ext cx="1228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uk-UA" sz="1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FileSystemInfo</a:t>
              </a:r>
              <a:endParaRPr kumimoji="0" lang="en-US" alt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575" y="10522"/>
              <a:ext cx="1077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Directory</a:t>
              </a:r>
              <a:endParaRPr kumimoji="0" lang="en-US" altLang="uk-UA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437" y="10522"/>
              <a:ext cx="1077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File</a:t>
              </a:r>
              <a:endParaRPr kumimoji="0" lang="en-US" altLang="uk-UA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729" y="11244"/>
              <a:ext cx="1132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uk-UA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DirectoryInfo</a:t>
              </a:r>
              <a:endParaRPr kumimoji="0" lang="en-US" alt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590" y="11244"/>
              <a:ext cx="1078" cy="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FileInfo</a:t>
              </a:r>
              <a:endParaRPr kumimoji="0" lang="en-US" altLang="uk-UA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AutoShape 6"/>
            <p:cNvSpPr>
              <a:spLocks noChangeShapeType="1"/>
            </p:cNvSpPr>
            <p:nvPr/>
          </p:nvSpPr>
          <p:spPr bwMode="auto">
            <a:xfrm flipV="1">
              <a:off x="2295" y="10835"/>
              <a:ext cx="940" cy="4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800"/>
            </a:p>
          </p:txBody>
        </p:sp>
        <p:sp>
          <p:nvSpPr>
            <p:cNvPr id="15" name="AutoShape 5"/>
            <p:cNvSpPr>
              <a:spLocks noChangeShapeType="1"/>
            </p:cNvSpPr>
            <p:nvPr/>
          </p:nvSpPr>
          <p:spPr bwMode="auto">
            <a:xfrm flipH="1" flipV="1">
              <a:off x="3235" y="10835"/>
              <a:ext cx="894" cy="4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800"/>
            </a:p>
          </p:txBody>
        </p:sp>
        <p:sp>
          <p:nvSpPr>
            <p:cNvPr id="16" name="AutoShape 4"/>
            <p:cNvSpPr>
              <a:spLocks noChangeShapeType="1"/>
            </p:cNvSpPr>
            <p:nvPr/>
          </p:nvSpPr>
          <p:spPr bwMode="auto">
            <a:xfrm flipV="1">
              <a:off x="3235" y="10160"/>
              <a:ext cx="1879" cy="3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800"/>
            </a:p>
          </p:txBody>
        </p:sp>
        <p:sp>
          <p:nvSpPr>
            <p:cNvPr id="17" name="AutoShape 3"/>
            <p:cNvSpPr>
              <a:spLocks noChangeShapeType="1"/>
            </p:cNvSpPr>
            <p:nvPr/>
          </p:nvSpPr>
          <p:spPr bwMode="auto">
            <a:xfrm flipV="1">
              <a:off x="5114" y="10160"/>
              <a:ext cx="1" cy="3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800"/>
            </a:p>
          </p:txBody>
        </p:sp>
        <p:sp>
          <p:nvSpPr>
            <p:cNvPr id="18" name="AutoShape 2"/>
            <p:cNvSpPr>
              <a:spLocks noChangeShapeType="1"/>
            </p:cNvSpPr>
            <p:nvPr/>
          </p:nvSpPr>
          <p:spPr bwMode="auto">
            <a:xfrm flipH="1" flipV="1">
              <a:off x="5114" y="10160"/>
              <a:ext cx="1862" cy="3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800"/>
            </a:p>
          </p:txBody>
        </p:sp>
      </p:grpSp>
      <p:sp>
        <p:nvSpPr>
          <p:cNvPr id="19" name="Прямокутник 18"/>
          <p:cNvSpPr/>
          <p:nvPr/>
        </p:nvSpPr>
        <p:spPr>
          <a:xfrm>
            <a:off x="532595" y="4753767"/>
            <a:ext cx="7992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Directory</a:t>
            </a:r>
            <a:r>
              <a:rPr lang="uk-UA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– для взаємодії з каталогами, </a:t>
            </a: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uk-UA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– з фізичними файлами. </a:t>
            </a:r>
            <a:r>
              <a:rPr lang="uk-UA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Надають </a:t>
            </a:r>
            <a:r>
              <a:rPr lang="uk-UA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статичні методи</a:t>
            </a:r>
            <a:r>
              <a:rPr lang="uk-UA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uk-UA" sz="180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1800" dirty="0"/>
              <a:t>Класи </a:t>
            </a:r>
            <a:r>
              <a:rPr lang="en-US" sz="1800" dirty="0"/>
              <a:t>Info</a:t>
            </a:r>
            <a:r>
              <a:rPr lang="uk-UA" sz="1800" dirty="0"/>
              <a:t> роблять те саме, але через методи об’єкта</a:t>
            </a:r>
            <a:endParaRPr lang="uk-UA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35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</a:t>
            </a:r>
            <a:r>
              <a:rPr lang="en-US" dirty="0" err="1"/>
              <a:t>FileSystemInfo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i="1" dirty="0"/>
              <a:t>Attributes</a:t>
            </a:r>
            <a:r>
              <a:rPr lang="uk-UA" sz="2000" dirty="0"/>
              <a:t> – можна отримати або встановити атрибути файла або </a:t>
            </a:r>
            <a:r>
              <a:rPr lang="uk-UA" sz="2000" dirty="0" err="1"/>
              <a:t>каталога</a:t>
            </a:r>
            <a:r>
              <a:rPr lang="uk-UA" sz="2000" dirty="0"/>
              <a:t> (системний, прихований тощо), задано значеннями переліку </a:t>
            </a:r>
            <a:r>
              <a:rPr lang="en-US" sz="2000" i="1" dirty="0" err="1"/>
              <a:t>FileAttributes</a:t>
            </a:r>
            <a:r>
              <a:rPr lang="ru-RU" sz="2000" dirty="0"/>
              <a:t>;</a:t>
            </a:r>
            <a:endParaRPr lang="uk-UA" sz="2000" dirty="0"/>
          </a:p>
          <a:p>
            <a:pPr lvl="0"/>
            <a:r>
              <a:rPr lang="uk-UA" sz="2000" i="1" dirty="0" err="1"/>
              <a:t>CreationTime</a:t>
            </a:r>
            <a:r>
              <a:rPr lang="uk-UA" sz="2000" i="1" dirty="0"/>
              <a:t>, </a:t>
            </a:r>
            <a:r>
              <a:rPr lang="uk-UA" sz="2000" i="1" dirty="0" err="1"/>
              <a:t>LastAccessTime</a:t>
            </a:r>
            <a:r>
              <a:rPr lang="uk-UA" sz="2000" i="1" dirty="0"/>
              <a:t>, </a:t>
            </a:r>
            <a:r>
              <a:rPr lang="uk-UA" sz="2000" i="1" dirty="0" err="1"/>
              <a:t>LastWriteTime</a:t>
            </a:r>
            <a:r>
              <a:rPr lang="en-US" sz="2000" dirty="0"/>
              <a:t> – </a:t>
            </a:r>
            <a:r>
              <a:rPr lang="uk-UA" sz="2000" dirty="0"/>
              <a:t>відповідні часові атрибути файла;</a:t>
            </a:r>
          </a:p>
          <a:p>
            <a:pPr lvl="0"/>
            <a:r>
              <a:rPr lang="en-US" sz="2000" i="1" dirty="0"/>
              <a:t>Exists</a:t>
            </a:r>
            <a:r>
              <a:rPr lang="uk-UA" sz="2000" dirty="0"/>
              <a:t> – зручно перевіряти, чи файл (каталог) вже існує, чи створюємо новий;</a:t>
            </a:r>
          </a:p>
          <a:p>
            <a:pPr lvl="0"/>
            <a:r>
              <a:rPr lang="en-US" sz="2000" i="1" dirty="0"/>
              <a:t>Name</a:t>
            </a:r>
            <a:r>
              <a:rPr lang="uk-UA" sz="2000" i="1" dirty="0"/>
              <a:t>, </a:t>
            </a:r>
            <a:r>
              <a:rPr lang="en-US" sz="2000" i="1" dirty="0"/>
              <a:t>Extension</a:t>
            </a:r>
            <a:r>
              <a:rPr lang="uk-UA" sz="2000" i="1" dirty="0"/>
              <a:t> </a:t>
            </a:r>
            <a:r>
              <a:rPr lang="uk-UA" sz="2000" dirty="0"/>
              <a:t>– повертає відповідно ім’я, розширення імені (тип);</a:t>
            </a:r>
          </a:p>
          <a:p>
            <a:pPr lvl="0"/>
            <a:r>
              <a:rPr lang="uk-UA" sz="2000" i="1" dirty="0" err="1"/>
              <a:t>FullName</a:t>
            </a:r>
            <a:r>
              <a:rPr lang="uk-UA" sz="2000" dirty="0"/>
              <a:t> – повертає повне ім’я (з повним шляхом);</a:t>
            </a:r>
          </a:p>
          <a:p>
            <a:pPr lvl="0"/>
            <a:r>
              <a:rPr lang="uk-UA" sz="2000" dirty="0"/>
              <a:t>метод </a:t>
            </a:r>
            <a:r>
              <a:rPr lang="en-US" sz="2000" i="1" dirty="0"/>
              <a:t>Delete</a:t>
            </a:r>
            <a:r>
              <a:rPr lang="uk-UA" sz="2000" dirty="0"/>
              <a:t>() вилучає з файлової системи;</a:t>
            </a:r>
          </a:p>
          <a:p>
            <a:pPr lvl="0"/>
            <a:r>
              <a:rPr lang="uk-UA" sz="2000" dirty="0"/>
              <a:t>метод </a:t>
            </a:r>
            <a:r>
              <a:rPr lang="en-US" sz="2000" i="1" dirty="0"/>
              <a:t>Refresh</a:t>
            </a:r>
            <a:r>
              <a:rPr lang="uk-UA" sz="2000" dirty="0"/>
              <a:t>() оновлює в об’єкті інформацію про фізичний файл, варто використовувати перед читанням атрибутів, щоб гарантувати їхню актуальність</a:t>
            </a:r>
            <a:r>
              <a:rPr lang="uk-UA" sz="2000" dirty="0" smtClean="0"/>
              <a:t>.</a:t>
            </a:r>
            <a:endParaRPr lang="uk-UA" sz="200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5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6217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DirectoryInfo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Create</a:t>
            </a:r>
            <a:r>
              <a:rPr lang="ru-RU" sz="2000" dirty="0"/>
              <a:t>(), </a:t>
            </a:r>
            <a:r>
              <a:rPr lang="en-US" sz="2000" i="1" dirty="0" err="1"/>
              <a:t>CreateSubdirectory</a:t>
            </a:r>
            <a:r>
              <a:rPr lang="ru-RU" sz="2000" dirty="0"/>
              <a:t>() – </a:t>
            </a:r>
            <a:r>
              <a:rPr lang="uk-UA" sz="2000" dirty="0"/>
              <a:t>створює каталог (або ланцюжок підкаталогів</a:t>
            </a:r>
            <a:r>
              <a:rPr lang="uk-UA" sz="2000" dirty="0" smtClean="0"/>
              <a:t>), </a:t>
            </a:r>
            <a:r>
              <a:rPr lang="uk-UA" sz="2000" dirty="0"/>
              <a:t>за правильно заданим шляхом – створює весь заданий шлях. </a:t>
            </a:r>
            <a:endParaRPr lang="uk-UA" sz="2000" dirty="0" smtClean="0"/>
          </a:p>
          <a:p>
            <a:pPr lvl="1"/>
            <a:r>
              <a:rPr lang="en-US" sz="1800" dirty="0" smtClean="0"/>
              <a:t>Create</a:t>
            </a:r>
            <a:r>
              <a:rPr lang="uk-UA" sz="1800" dirty="0"/>
              <a:t>, якщо об’єкт асоційовано з неіснуючим </a:t>
            </a:r>
            <a:r>
              <a:rPr lang="uk-UA" sz="1800" dirty="0" smtClean="0"/>
              <a:t>каталогом.</a:t>
            </a:r>
          </a:p>
          <a:p>
            <a:pPr lvl="1"/>
            <a:r>
              <a:rPr lang="uk-UA" sz="1800" dirty="0" smtClean="0"/>
              <a:t>Коли </a:t>
            </a:r>
            <a:r>
              <a:rPr lang="uk-UA" sz="1800" dirty="0"/>
              <a:t>вже є каталог, у ньому можна створювати вкладені каталоги.</a:t>
            </a:r>
          </a:p>
          <a:p>
            <a:r>
              <a:rPr lang="en-US" sz="2000" i="1" dirty="0"/>
              <a:t>Delete</a:t>
            </a:r>
            <a:r>
              <a:rPr lang="uk-UA" sz="2000" dirty="0"/>
              <a:t>() – вилучає каталог, якщо він порожній, інакше генерує виняток.</a:t>
            </a:r>
          </a:p>
          <a:p>
            <a:r>
              <a:rPr lang="en-US" sz="2000" i="1" dirty="0" err="1"/>
              <a:t>GetDirectories</a:t>
            </a:r>
            <a:r>
              <a:rPr lang="uk-UA" sz="2000" dirty="0"/>
              <a:t>(), </a:t>
            </a:r>
            <a:r>
              <a:rPr lang="en-US" sz="2000" i="1" dirty="0" err="1"/>
              <a:t>GetFiles</a:t>
            </a:r>
            <a:r>
              <a:rPr lang="uk-UA" sz="2000" dirty="0"/>
              <a:t>() – повертають масиви </a:t>
            </a:r>
            <a:r>
              <a:rPr lang="en-US" sz="2000" i="1" dirty="0" err="1"/>
              <a:t>DirectoryInfo</a:t>
            </a:r>
            <a:r>
              <a:rPr lang="uk-UA" sz="2000" dirty="0"/>
              <a:t>, </a:t>
            </a:r>
            <a:r>
              <a:rPr lang="en-US" sz="2000" i="1" dirty="0" err="1"/>
              <a:t>FileInfo</a:t>
            </a:r>
            <a:r>
              <a:rPr lang="uk-UA" sz="2000" dirty="0"/>
              <a:t> про вкладені каталоги, файли.</a:t>
            </a:r>
          </a:p>
          <a:p>
            <a:r>
              <a:rPr lang="en-US" sz="2000" i="1" dirty="0" err="1"/>
              <a:t>MoveTo</a:t>
            </a:r>
            <a:r>
              <a:rPr lang="uk-UA" sz="2000" dirty="0"/>
              <a:t>() – переміщає каталог у задане місце.</a:t>
            </a:r>
          </a:p>
          <a:p>
            <a:r>
              <a:rPr lang="en-US" sz="2000" i="1" dirty="0"/>
              <a:t>Parent</a:t>
            </a:r>
            <a:r>
              <a:rPr lang="uk-UA" sz="2000" dirty="0"/>
              <a:t> – повертає </a:t>
            </a:r>
            <a:r>
              <a:rPr lang="uk-UA" sz="2000" dirty="0" err="1"/>
              <a:t>надкаталог</a:t>
            </a:r>
            <a:r>
              <a:rPr lang="uk-UA" sz="2000" dirty="0"/>
              <a:t> </a:t>
            </a:r>
            <a:r>
              <a:rPr lang="en-US" sz="2000" dirty="0" err="1"/>
              <a:t>DirInfo</a:t>
            </a:r>
            <a:endParaRPr lang="uk-UA" sz="2000" dirty="0"/>
          </a:p>
          <a:p>
            <a:r>
              <a:rPr lang="en-US" sz="2000" i="1" dirty="0"/>
              <a:t>Root</a:t>
            </a:r>
            <a:r>
              <a:rPr lang="uk-UA" sz="2000" dirty="0"/>
              <a:t> – кореневий каталог диска, на якому розташовано </a:t>
            </a:r>
            <a:r>
              <a:rPr lang="uk-UA" sz="2000" dirty="0" smtClean="0"/>
              <a:t>каталог, повертає </a:t>
            </a:r>
            <a:r>
              <a:rPr lang="en-US" sz="2000" i="1" dirty="0" err="1"/>
              <a:t>DirInfo</a:t>
            </a:r>
            <a:r>
              <a:rPr lang="ru-RU" sz="2000" dirty="0"/>
              <a:t>.</a:t>
            </a:r>
            <a:endParaRPr lang="uk-UA" sz="200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6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32278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DirectoryInfo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7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5" name="Прямокутник 4"/>
          <p:cNvSpPr/>
          <p:nvPr/>
        </p:nvSpPr>
        <p:spPr>
          <a:xfrm>
            <a:off x="381000" y="1524000"/>
            <a:ext cx="8534400" cy="488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Отримати посилання на поточний робочий каталог.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DirectoryInfo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currentDir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DirectoryInfo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"."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1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Посилання на конкретний каталог C:\Windows,</a:t>
            </a:r>
            <a:b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  використано рядок "як є".</a:t>
            </a:r>
            <a:endParaRPr lang="uk-UA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DirectoryInfo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windowsDir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DirectoryInfo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@"C:\Windows"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Посилання на каталог, якого ще нема. Створення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uk-UA" sz="2400" dirty="0" smtClean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DirectoryInfo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newDir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DirectoryInfo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C:\</a:t>
            </a:r>
            <a:r>
              <a:rPr lang="uk-UA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Docs\Testing\NDir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uk-UA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uk-UA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newDir.Create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newDir.Refresh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DirectoryInfo</a:t>
            </a:r>
            <a:r>
              <a:rPr lang="uk-UA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uk-UA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DirectoryInfo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Просто створити 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підкаталог</a:t>
            </a:r>
            <a:endParaRPr lang="uk-UA" sz="2400" dirty="0" smtClean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dir.CreateSubdirectory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MyFolder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Створити і запам’ятати об’єкт </a:t>
            </a:r>
            <a:r>
              <a:rPr lang="uk-UA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DirectoryInfo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uk-UA" sz="2400" dirty="0" smtClean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DirectoryInfo</a:t>
            </a:r>
            <a:r>
              <a:rPr lang="uk-UA" sz="18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myDataFolder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b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dir.CreateSubdirectory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NewFolder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uk-UA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Перебір файлів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2D13-255A-45A6-8704-16A0AB6A1D73}" type="slidenum">
              <a:rPr lang="uk-UA" altLang="en-US" smtClean="0"/>
              <a:pPr>
                <a:defRPr/>
              </a:pPr>
              <a:t>8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5" name="Прямокутник 4"/>
          <p:cNvSpPr/>
          <p:nvPr/>
        </p:nvSpPr>
        <p:spPr>
          <a:xfrm>
            <a:off x="228600" y="1270190"/>
            <a:ext cx="8763000" cy="520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DisplayImageFiles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</a:t>
            </a:r>
            <a:r>
              <a:rPr lang="uk-UA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DirectoryInfo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DirectoryInfo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@"C:\Windows\Web\Wallpaper"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Отримати всі файли з </a:t>
            </a:r>
            <a:r>
              <a:rPr lang="uk-UA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расширенням</a:t>
            </a:r>
            <a:r>
              <a:rPr lang="uk-UA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*.</a:t>
            </a:r>
            <a:r>
              <a:rPr lang="uk-UA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jpg</a:t>
            </a:r>
            <a:r>
              <a:rPr lang="uk-UA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FileInfo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imageFiles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endParaRPr lang="uk-UA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dir.GetFiles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"*.</a:t>
            </a:r>
            <a:r>
              <a:rPr lang="uk-UA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jpg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SearchOption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.AllDirectories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Скільки файлів знайдено?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Found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{0} *.</a:t>
            </a:r>
            <a:r>
              <a:rPr lang="uk-UA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jpg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files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imageFiles.Length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Вивести інформацію про кожен файл.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FileInfo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 </a:t>
            </a:r>
            <a:r>
              <a:rPr lang="uk-UA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imageFiles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</a:t>
            </a:r>
            <a:r>
              <a:rPr lang="uk-UA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f.Name</a:t>
            </a:r>
            <a:r>
              <a:rPr lang="uk-UA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    </a:t>
            </a:r>
            <a:r>
              <a:rPr lang="uk-UA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ім'я файла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uk-UA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Full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f.FullName</a:t>
            </a:r>
            <a:r>
              <a:rPr lang="uk-UA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uk-UA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шлях до </a:t>
            </a:r>
            <a:r>
              <a:rPr lang="uk-UA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файла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uk-UA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 = {1:F2} K</a:t>
            </a:r>
            <a:r>
              <a:rPr lang="uk-UA" sz="17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uk-UA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розмір</a:t>
            </a:r>
            <a:endParaRPr lang="uk-UA" sz="17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uk-UA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f.Length</a:t>
            </a:r>
            <a:r>
              <a:rPr lang="uk-UA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(</a:t>
            </a:r>
            <a:r>
              <a:rPr lang="uk-UA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uk-UA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f.Length</a:t>
            </a:r>
            <a:r>
              <a:rPr lang="uk-UA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/1024.0);	  </a:t>
            </a:r>
            <a:endParaRPr lang="uk-UA" sz="17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uk-UA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Creation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f.CreationTime</a:t>
            </a:r>
            <a:r>
              <a:rPr lang="uk-UA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uk-UA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//час створення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uk-UA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Attributes</a:t>
            </a:r>
            <a:r>
              <a:rPr lang="uk-UA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{0}\n"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f.Attributes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uk-UA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атрибути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  <a:endParaRPr lang="uk-UA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/>
              <a:t>Directory</a:t>
            </a:r>
            <a:endParaRPr lang="uk-UA" dirty="0"/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BE9A2-3AF6-49EA-8CE7-C870A57D7707}" type="slidenum">
              <a:rPr lang="uk-UA" altLang="en-US" smtClean="0"/>
              <a:pPr>
                <a:defRPr/>
              </a:pPr>
              <a:t>9</a:t>
            </a:fld>
            <a:r>
              <a:rPr lang="en-US" altLang="en-US" dirty="0" smtClean="0"/>
              <a:t> / </a:t>
            </a:r>
            <a:r>
              <a:rPr lang="uk-UA" altLang="en-US" dirty="0"/>
              <a:t>24</a:t>
            </a:r>
            <a:endParaRPr lang="uk-UA" altLang="en-US" dirty="0"/>
          </a:p>
        </p:txBody>
      </p:sp>
      <p:sp>
        <p:nvSpPr>
          <p:cNvPr id="4" name="Прямокутник 3"/>
          <p:cNvSpPr/>
          <p:nvPr/>
        </p:nvSpPr>
        <p:spPr>
          <a:xfrm>
            <a:off x="304800" y="1219200"/>
            <a:ext cx="861060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FunWithDirectoryType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Вивести список усіх дискових пристроїв комп'ютера.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drives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.GetLogicalDrives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Here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are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your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drives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drives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"—&gt; {0} 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Вилучити створені раніше папки.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r>
              <a:rPr lang="uk-UA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Другий параметр вказує, чи вилучати підкаталоги.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.Delete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@"C:\Docs\Testing"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IOException</a:t>
            </a: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uk-UA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12176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2" ma:contentTypeDescription="Створення нового документа." ma:contentTypeScope="" ma:versionID="ba265d2b596891a4717c226207988c61">
  <xsd:schema xmlns:xsd="http://www.w3.org/2001/XMLSchema" xmlns:xs="http://www.w3.org/2001/XMLSchema" xmlns:p="http://schemas.microsoft.com/office/2006/metadata/properties" xmlns:ns2="6165a4db-b7e9-495c-af32-635dbac9cbd3" targetNamespace="http://schemas.microsoft.com/office/2006/metadata/properties" ma:root="true" ma:fieldsID="933ff37117cb3bedcf13e1e34def36df" ns2:_="">
    <xsd:import namespace="6165a4db-b7e9-495c-af32-635dbac9cb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18BFC5-F783-407E-981D-211CD81704CB}"/>
</file>

<file path=customXml/itemProps2.xml><?xml version="1.0" encoding="utf-8"?>
<ds:datastoreItem xmlns:ds="http://schemas.openxmlformats.org/officeDocument/2006/customXml" ds:itemID="{E98F9F09-7BC7-422F-80A9-2FEC49A83A96}"/>
</file>

<file path=customXml/itemProps3.xml><?xml version="1.0" encoding="utf-8"?>
<ds:datastoreItem xmlns:ds="http://schemas.openxmlformats.org/officeDocument/2006/customXml" ds:itemID="{9CF33823-C153-453F-9F66-1CC040AF0FEB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4924</TotalTime>
  <Words>1899</Words>
  <Application>Microsoft Office PowerPoint</Application>
  <PresentationFormat>Екран (4:3)</PresentationFormat>
  <Paragraphs>361</Paragraphs>
  <Slides>24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Times New Roman</vt:lpstr>
      <vt:lpstr>Wingdings</vt:lpstr>
      <vt:lpstr>Network</vt:lpstr>
      <vt:lpstr>Файлові операції</vt:lpstr>
      <vt:lpstr>Простір імен System.IO</vt:lpstr>
      <vt:lpstr>Простір імен System.IO</vt:lpstr>
      <vt:lpstr>Програмна взаємодія з деревом каталогів</vt:lpstr>
      <vt:lpstr>Властивості FileSystemInfo </vt:lpstr>
      <vt:lpstr>DirectoryInfo</vt:lpstr>
      <vt:lpstr>DirectoryInfo</vt:lpstr>
      <vt:lpstr>Перебір файлів</vt:lpstr>
      <vt:lpstr>Використання Directory</vt:lpstr>
      <vt:lpstr>Використання DriveInfo</vt:lpstr>
      <vt:lpstr>Використання FileInfo</vt:lpstr>
      <vt:lpstr>Взаємодія з двійковими та символьними файлами</vt:lpstr>
      <vt:lpstr>Взаємодія з двійковими та символьними файлами</vt:lpstr>
      <vt:lpstr>Взаємодія з двійковими та символьними файлами</vt:lpstr>
      <vt:lpstr>Використання File</vt:lpstr>
      <vt:lpstr>Використання потоків</vt:lpstr>
      <vt:lpstr>Використання FileStream </vt:lpstr>
      <vt:lpstr>Використання FileStream </vt:lpstr>
      <vt:lpstr>Виведення тексту</vt:lpstr>
      <vt:lpstr>Введення тексту</vt:lpstr>
      <vt:lpstr>Способи створення</vt:lpstr>
      <vt:lpstr>Введення-виведення у внутрішньому форматі</vt:lpstr>
      <vt:lpstr>Введення-виведення у внутрішньому форматі</vt:lpstr>
      <vt:lpstr>Серіалізація об’єктів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Сергій Ярошко</cp:lastModifiedBy>
  <cp:revision>128</cp:revision>
  <cp:lastPrinted>1601-01-01T00:00:00Z</cp:lastPrinted>
  <dcterms:created xsi:type="dcterms:W3CDTF">1601-01-01T00:00:00Z</dcterms:created>
  <dcterms:modified xsi:type="dcterms:W3CDTF">2021-04-08T06:47:46Z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27700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