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0000"/>
    <a:srgbClr val="FF0000"/>
    <a:srgbClr val="FF3300"/>
    <a:srgbClr val="0000CC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B130F1-4E50-491E-B162-171E82719DD5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3362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86635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D9F9E-290F-4009-A129-E45F99FA066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94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B24E0-1A90-4E86-AA00-0E5E4CED964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26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F49A6-9AC6-41B8-A16F-597AE393B88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900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F2CE-2608-41D8-AE66-1EEB015CFCB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8624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28B82-6E61-47EF-8046-DCF523F9FA8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9634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A9F-3F43-49E6-9BFE-CAFB2DB9C5B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8712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D7DE-FAFE-4DBF-B236-1183D72AF5B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6391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0DC7-E583-4265-9491-4F974C29616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469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8AF6E-EA11-45DC-8619-CFDCD18BF4B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779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C70B-D680-4977-897E-A66DFBD2421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08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84FF78A-2922-4C2F-BC6D-81B4E61C2AC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12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Елементи керування </a:t>
            </a:r>
            <a:r>
              <a:rPr lang="en-US" altLang="uk-UA" smtClean="0"/>
              <a:t>Windows Forms</a:t>
            </a:r>
            <a:endParaRPr lang="uk-UA" altLang="uk-UA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налаштування на етапі проектування</a:t>
            </a:r>
            <a:br>
              <a:rPr lang="uk-UA" altLang="uk-UA" smtClean="0"/>
            </a:br>
            <a:r>
              <a:rPr lang="uk-UA" altLang="uk-UA" smtClean="0"/>
              <a:t>та на етапі виконання</a:t>
            </a:r>
            <a:endParaRPr lang="en-US" altLang="uk-UA" smtClean="0"/>
          </a:p>
          <a:p>
            <a:pPr eaLnBrk="1" hangingPunct="1"/>
            <a:r>
              <a:rPr lang="en-US" altLang="uk-UA" smtClean="0"/>
              <a:t>Button, RadioButton, CheckBox,</a:t>
            </a:r>
            <a:br>
              <a:rPr lang="en-US" altLang="uk-UA" smtClean="0"/>
            </a:br>
            <a:r>
              <a:rPr lang="en-US" altLang="uk-UA" smtClean="0"/>
              <a:t>Panel, GroupBox,</a:t>
            </a:r>
            <a:br>
              <a:rPr lang="en-US" altLang="uk-UA" smtClean="0"/>
            </a:br>
            <a:r>
              <a:rPr lang="en-US" altLang="uk-UA" smtClean="0"/>
              <a:t>ComboBox, TextBox, Label, Timer</a:t>
            </a:r>
            <a:endParaRPr lang="uk-UA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23D00-9B77-4EBC-9915-C2ED51E20C9E}" type="slidenum">
              <a:rPr lang="uk-UA" altLang="en-US" sz="1000" smtClean="0"/>
              <a:pPr/>
              <a:t>2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Навчальний проект 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Модель світлофора</a:t>
            </a:r>
          </a:p>
          <a:p>
            <a:pPr lvl="1" eaLnBrk="1" hangingPunct="1"/>
            <a:r>
              <a:rPr lang="uk-UA" altLang="uk-UA" dirty="0" smtClean="0"/>
              <a:t>Зобразити зовнішній вигляд світлофора</a:t>
            </a:r>
          </a:p>
          <a:p>
            <a:pPr lvl="1" eaLnBrk="1" hangingPunct="1"/>
            <a:r>
              <a:rPr lang="uk-UA" altLang="uk-UA" dirty="0" smtClean="0"/>
              <a:t>Забезпечити ручне перемикання світла</a:t>
            </a:r>
          </a:p>
          <a:p>
            <a:pPr lvl="1" eaLnBrk="1" hangingPunct="1"/>
            <a:r>
              <a:rPr lang="uk-UA" altLang="uk-UA" dirty="0" smtClean="0"/>
              <a:t>Забезпечити автоматичне перемикання світла</a:t>
            </a:r>
          </a:p>
          <a:p>
            <a:pPr lvl="1" eaLnBrk="1" hangingPunct="1"/>
            <a:r>
              <a:rPr lang="uk-UA" altLang="uk-UA" dirty="0" smtClean="0"/>
              <a:t>Дозволити налаштування тривалостей світіння</a:t>
            </a:r>
          </a:p>
          <a:p>
            <a:pPr lvl="1" eaLnBrk="1" hangingPunct="1"/>
            <a:r>
              <a:rPr lang="uk-UA" altLang="uk-UA" dirty="0" smtClean="0"/>
              <a:t>Створити модель для зберігання даних світлофора</a:t>
            </a:r>
          </a:p>
          <a:p>
            <a:pPr lvl="1" eaLnBrk="1" hangingPunct="1"/>
            <a:r>
              <a:rPr lang="uk-UA" altLang="uk-UA" dirty="0" smtClean="0"/>
              <a:t>Які елементи керування використати?</a:t>
            </a:r>
          </a:p>
          <a:p>
            <a:pPr lvl="1" eaLnBrk="1" hangingPunct="1"/>
            <a:r>
              <a:rPr lang="uk-UA" altLang="uk-UA" dirty="0" smtClean="0"/>
              <a:t>Які структури даних використати?</a:t>
            </a:r>
          </a:p>
          <a:p>
            <a:pPr lvl="1" eaLnBrk="1" hangingPunct="1"/>
            <a:r>
              <a:rPr lang="uk-UA" altLang="uk-UA" dirty="0" smtClean="0"/>
              <a:t>Які додаткові класи оголосити?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5E8079-5BC6-402A-A645-D4CB2DBD97F5}" type="slidenum">
              <a:rPr lang="uk-UA" altLang="en-US" sz="1000" smtClean="0"/>
              <a:pPr/>
              <a:t>3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Реалізація світлофора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295400"/>
            <a:ext cx="5791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Зовнішній вигляд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корпус – </a:t>
            </a:r>
            <a:r>
              <a:rPr lang="en-US" altLang="uk-UA" sz="2000" dirty="0" smtClean="0"/>
              <a:t>Panel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лампи – власний клас</a:t>
            </a:r>
            <a:endParaRPr lang="en-US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підписи – </a:t>
            </a:r>
            <a:r>
              <a:rPr lang="en-US" altLang="uk-UA" sz="2000" dirty="0" smtClean="0"/>
              <a:t>Label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Керування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ручне перемикання – </a:t>
            </a:r>
            <a:r>
              <a:rPr lang="en-US" altLang="uk-UA" sz="2000" dirty="0" smtClean="0"/>
              <a:t>Button –</a:t>
            </a:r>
            <a:r>
              <a:rPr lang="uk-UA" altLang="uk-UA" sz="2000" dirty="0" smtClean="0"/>
              <a:t> зупиняє таймер, перемикає лампу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налаштування автоматики – </a:t>
            </a:r>
            <a:r>
              <a:rPr lang="en-US" altLang="uk-UA" sz="2000" dirty="0" smtClean="0"/>
              <a:t>Button</a:t>
            </a:r>
            <a:r>
              <a:rPr lang="uk-UA" altLang="uk-UA" sz="2000" dirty="0" smtClean="0"/>
              <a:t> – відкриває </a:t>
            </a:r>
            <a:r>
              <a:rPr lang="uk-UA" altLang="uk-UA" sz="2000" dirty="0" smtClean="0"/>
              <a:t>групу </a:t>
            </a:r>
            <a:r>
              <a:rPr lang="uk-UA" altLang="uk-UA" sz="2000" dirty="0" smtClean="0"/>
              <a:t>рядків введення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група – </a:t>
            </a:r>
            <a:r>
              <a:rPr lang="en-US" altLang="uk-UA" sz="2000" dirty="0" err="1" smtClean="0"/>
              <a:t>GroupBox</a:t>
            </a:r>
            <a:r>
              <a:rPr lang="en-US" altLang="uk-UA" sz="2000" dirty="0" smtClean="0"/>
              <a:t> – </a:t>
            </a:r>
            <a:r>
              <a:rPr lang="uk-UA" altLang="uk-UA" sz="2000" dirty="0" smtClean="0"/>
              <a:t>видимий контейнер для елементів керування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введення тривалостей – спеціалізований рядок </a:t>
            </a:r>
            <a:r>
              <a:rPr lang="en-US" altLang="uk-UA" sz="2000" dirty="0" err="1" smtClean="0"/>
              <a:t>MaskedTextBox</a:t>
            </a:r>
            <a:endParaRPr lang="uk-UA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smtClean="0"/>
              <a:t>запуск автоматичного режиму – </a:t>
            </a:r>
            <a:r>
              <a:rPr lang="en-US" altLang="uk-UA" sz="2000" dirty="0" smtClean="0"/>
              <a:t>Button – </a:t>
            </a:r>
            <a:r>
              <a:rPr lang="uk-UA" altLang="uk-UA" sz="2000" dirty="0" smtClean="0"/>
              <a:t>вмикає таймер, приховує групу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505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5"/>
          <p:cNvSpPr>
            <a:spLocks noChangeShapeType="1"/>
          </p:cNvSpPr>
          <p:nvPr/>
        </p:nvSpPr>
        <p:spPr bwMode="auto">
          <a:xfrm flipH="1" flipV="1">
            <a:off x="1524000" y="190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1371600" y="2209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1371600" y="2209800"/>
            <a:ext cx="1905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2514600" y="1752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 flipV="1">
            <a:off x="2514600" y="20574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 flipV="1">
            <a:off x="2590800" y="3124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H="1" flipV="1">
            <a:off x="2362200" y="3276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H="1" flipV="1">
            <a:off x="2362200" y="37338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 flipV="1">
            <a:off x="2514600" y="42672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H="1">
            <a:off x="2209800" y="2514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H="1">
            <a:off x="2209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88925" y="5726113"/>
            <a:ext cx="2776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000" dirty="0"/>
              <a:t>додаткові компоненти</a:t>
            </a:r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V="1">
            <a:off x="533400" y="5334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/>
      <p:bldP spid="6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CDAA77-3AB1-4AB8-BD79-CEA2B1CC36F9}" type="slidenum">
              <a:rPr lang="uk-UA" altLang="en-US" sz="1000" smtClean="0"/>
              <a:pPr/>
              <a:t>4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Налаштування під час проектування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sz="2200" dirty="0" smtClean="0"/>
              <a:t>Розташування на формі та розмір: мишею, стрілками керування курсором, або точно на закладці властивостей</a:t>
            </a:r>
            <a:endParaRPr lang="en-US" altLang="uk-UA" sz="2200" dirty="0" smtClean="0"/>
          </a:p>
          <a:p>
            <a:pPr eaLnBrk="1" hangingPunct="1">
              <a:defRPr/>
            </a:pPr>
            <a:r>
              <a:rPr lang="uk-UA" altLang="uk-UA" sz="2200" dirty="0" smtClean="0"/>
              <a:t>Осмислені імена елементів керування замість створених автоматично (властивість </a:t>
            </a:r>
            <a:r>
              <a:rPr lang="en-US" altLang="uk-UA" sz="2200" dirty="0" smtClean="0"/>
              <a:t>Name</a:t>
            </a:r>
            <a:r>
              <a:rPr lang="uk-UA" altLang="uk-UA" sz="2200" dirty="0" smtClean="0"/>
              <a:t>):</a:t>
            </a:r>
          </a:p>
          <a:p>
            <a:pPr lvl="1" eaLnBrk="1" hangingPunct="1">
              <a:defRPr/>
            </a:pPr>
            <a:r>
              <a:rPr lang="en-US" altLang="uk-UA" sz="2000" dirty="0" err="1" smtClean="0"/>
              <a:t>buttonManual</a:t>
            </a:r>
            <a:r>
              <a:rPr lang="en-US" altLang="uk-UA" sz="2000" dirty="0" smtClean="0"/>
              <a:t>, </a:t>
            </a:r>
            <a:r>
              <a:rPr lang="en-US" altLang="uk-UA" sz="2000" dirty="0" err="1" smtClean="0"/>
              <a:t>buttonQuit</a:t>
            </a:r>
            <a:r>
              <a:rPr lang="uk-UA" altLang="uk-UA" sz="2000" dirty="0" smtClean="0"/>
              <a:t> замість </a:t>
            </a:r>
            <a:r>
              <a:rPr lang="en-US" altLang="uk-UA" sz="2000" dirty="0" smtClean="0"/>
              <a:t>button1, button4 </a:t>
            </a:r>
            <a:r>
              <a:rPr lang="uk-UA" altLang="uk-UA" sz="2000" dirty="0" smtClean="0"/>
              <a:t>тощо</a:t>
            </a:r>
          </a:p>
          <a:p>
            <a:pPr eaLnBrk="1" hangingPunct="1">
              <a:defRPr/>
            </a:pPr>
            <a:r>
              <a:rPr lang="uk-UA" altLang="uk-UA" sz="2200" dirty="0" smtClean="0"/>
              <a:t>Назви (підписи) елементів керування – властивість </a:t>
            </a:r>
            <a:r>
              <a:rPr lang="en-US" altLang="uk-UA" sz="2200" dirty="0" smtClean="0"/>
              <a:t>Text</a:t>
            </a:r>
            <a:endParaRPr lang="uk-UA" altLang="uk-UA" sz="2200" dirty="0" smtClean="0"/>
          </a:p>
          <a:p>
            <a:pPr lvl="1" eaLnBrk="1" hangingPunct="1">
              <a:defRPr/>
            </a:pPr>
            <a:r>
              <a:rPr lang="uk-UA" altLang="uk-UA" sz="2000" dirty="0" err="1" smtClean="0"/>
              <a:t>обов</a:t>
            </a:r>
            <a:r>
              <a:rPr lang="en-US" altLang="uk-UA" sz="2000" dirty="0" smtClean="0"/>
              <a:t>’</a:t>
            </a:r>
            <a:r>
              <a:rPr lang="uk-UA" altLang="uk-UA" sz="2000" dirty="0" err="1" smtClean="0"/>
              <a:t>язково</a:t>
            </a:r>
            <a:r>
              <a:rPr lang="uk-UA" altLang="uk-UA" sz="2000" dirty="0" smtClean="0"/>
              <a:t> для </a:t>
            </a:r>
            <a:r>
              <a:rPr lang="en-US" altLang="uk-UA" sz="2000" dirty="0" smtClean="0"/>
              <a:t>Button, Label (</a:t>
            </a:r>
            <a:r>
              <a:rPr lang="uk-UA" altLang="uk-UA" sz="2000" dirty="0" smtClean="0"/>
              <a:t>єдина), бажано для </a:t>
            </a:r>
            <a:r>
              <a:rPr lang="en-US" altLang="uk-UA" sz="2000" dirty="0" err="1" smtClean="0"/>
              <a:t>GroupBox</a:t>
            </a:r>
            <a:r>
              <a:rPr lang="uk-UA" altLang="uk-UA" sz="2000" dirty="0" smtClean="0"/>
              <a:t>, переважно зайве для </a:t>
            </a:r>
            <a:r>
              <a:rPr lang="en-US" altLang="uk-UA" sz="2000" dirty="0" err="1" smtClean="0"/>
              <a:t>TextBox</a:t>
            </a:r>
            <a:endParaRPr lang="uk-UA" altLang="uk-UA" sz="2000" dirty="0" smtClean="0"/>
          </a:p>
          <a:p>
            <a:pPr eaLnBrk="1" hangingPunct="1">
              <a:defRPr/>
            </a:pPr>
            <a:r>
              <a:rPr lang="uk-UA" altLang="uk-UA" sz="2200" dirty="0" smtClean="0"/>
              <a:t>Спеціальні налаштування</a:t>
            </a:r>
          </a:p>
          <a:p>
            <a:pPr lvl="1" eaLnBrk="1" hangingPunct="1">
              <a:defRPr/>
            </a:pPr>
            <a:r>
              <a:rPr lang="en-US" altLang="uk-UA" sz="2000" dirty="0" err="1" smtClean="0"/>
              <a:t>PromptChar</a:t>
            </a:r>
            <a:r>
              <a:rPr lang="en-US" altLang="uk-UA" sz="2000" dirty="0" smtClean="0"/>
              <a:t> </a:t>
            </a:r>
            <a:r>
              <a:rPr lang="uk-UA" altLang="uk-UA" sz="2000" dirty="0" smtClean="0"/>
              <a:t>і </a:t>
            </a:r>
            <a:r>
              <a:rPr lang="en-US" altLang="uk-UA" sz="2000" dirty="0" smtClean="0"/>
              <a:t>Mask </a:t>
            </a:r>
            <a:r>
              <a:rPr lang="uk-UA" altLang="uk-UA" sz="2000" dirty="0" smtClean="0"/>
              <a:t>для </a:t>
            </a:r>
            <a:r>
              <a:rPr lang="en-US" altLang="uk-UA" sz="2000" dirty="0" err="1" smtClean="0"/>
              <a:t>MaskedTextBox</a:t>
            </a:r>
            <a:endParaRPr lang="en-US" altLang="uk-UA" sz="2000" dirty="0" smtClean="0"/>
          </a:p>
          <a:p>
            <a:pPr lvl="1" eaLnBrk="1" hangingPunct="1">
              <a:defRPr/>
            </a:pPr>
            <a:r>
              <a:rPr lang="en-US" altLang="uk-UA" sz="2000" dirty="0" err="1" smtClean="0">
                <a:solidFill>
                  <a:schemeClr val="bg1">
                    <a:lumMod val="65000"/>
                  </a:schemeClr>
                </a:solidFill>
              </a:rPr>
              <a:t>FillColor</a:t>
            </a:r>
            <a:r>
              <a:rPr lang="en-US" altLang="uk-UA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altLang="uk-UA" sz="2000" dirty="0" smtClean="0">
                <a:solidFill>
                  <a:schemeClr val="bg1">
                    <a:lumMod val="65000"/>
                  </a:schemeClr>
                </a:solidFill>
              </a:rPr>
              <a:t>для</a:t>
            </a:r>
            <a:r>
              <a:rPr lang="ru-RU" altLang="uk-UA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uk-UA" sz="2000" dirty="0" err="1" smtClean="0">
                <a:solidFill>
                  <a:schemeClr val="bg1">
                    <a:lumMod val="65000"/>
                  </a:schemeClr>
                </a:solidFill>
              </a:rPr>
              <a:t>OvalShape</a:t>
            </a:r>
            <a:endParaRPr lang="uk-UA" altLang="uk-UA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uk-UA" sz="2000" dirty="0" smtClean="0"/>
              <a:t>Interval </a:t>
            </a:r>
            <a:r>
              <a:rPr lang="uk-UA" altLang="uk-UA" sz="2000" dirty="0" smtClean="0"/>
              <a:t>для </a:t>
            </a:r>
            <a:r>
              <a:rPr lang="en-US" altLang="uk-UA" sz="2000" dirty="0" smtClean="0"/>
              <a:t>Timer</a:t>
            </a:r>
            <a:endParaRPr lang="uk-UA" alt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289811-C18D-493B-8803-86B056BF0211}" type="slidenum">
              <a:rPr lang="uk-UA" altLang="en-US" sz="1000" smtClean="0"/>
              <a:pPr/>
              <a:t>5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Задання поведінки під час проектування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Поведінку елементів керування задають </a:t>
            </a:r>
            <a:r>
              <a:rPr lang="uk-UA" altLang="uk-UA" dirty="0" err="1" smtClean="0"/>
              <a:t>опрацьовувачі</a:t>
            </a:r>
            <a:r>
              <a:rPr lang="uk-UA" altLang="uk-UA" dirty="0" smtClean="0"/>
              <a:t> подій елемента керування</a:t>
            </a:r>
          </a:p>
          <a:p>
            <a:pPr eaLnBrk="1" hangingPunct="1"/>
            <a:r>
              <a:rPr lang="uk-UA" altLang="uk-UA" dirty="0" smtClean="0"/>
              <a:t>Перелік подій елемента – на закладці </a:t>
            </a:r>
            <a:r>
              <a:rPr lang="en-US" altLang="uk-UA" dirty="0" smtClean="0"/>
              <a:t>Events</a:t>
            </a:r>
          </a:p>
          <a:p>
            <a:pPr eaLnBrk="1" hangingPunct="1"/>
            <a:r>
              <a:rPr lang="en-US" altLang="uk-UA" dirty="0" smtClean="0"/>
              <a:t>Button – Click</a:t>
            </a:r>
            <a:r>
              <a:rPr lang="uk-UA" altLang="uk-UA" dirty="0" smtClean="0"/>
              <a:t>: натискання кнопки запустить дію</a:t>
            </a:r>
          </a:p>
          <a:p>
            <a:pPr eaLnBrk="1" hangingPunct="1"/>
            <a:r>
              <a:rPr lang="en-US" altLang="uk-UA" dirty="0" err="1" smtClean="0"/>
              <a:t>TextBox</a:t>
            </a:r>
            <a:r>
              <a:rPr lang="en-US" altLang="uk-UA" dirty="0" smtClean="0"/>
              <a:t> – Leave:</a:t>
            </a:r>
            <a:r>
              <a:rPr lang="uk-UA" altLang="uk-UA" dirty="0" smtClean="0"/>
              <a:t> нагода перевірити правильність введеного тексту, запустити виняток</a:t>
            </a:r>
          </a:p>
          <a:p>
            <a:pPr eaLnBrk="1" hangingPunct="1"/>
            <a:r>
              <a:rPr lang="en-US" altLang="uk-UA" dirty="0" smtClean="0"/>
              <a:t>Timer – Tick: </a:t>
            </a:r>
            <a:r>
              <a:rPr lang="uk-UA" altLang="uk-UA" dirty="0" smtClean="0"/>
              <a:t>пора автоматично щось змінювати</a:t>
            </a:r>
          </a:p>
          <a:p>
            <a:pPr eaLnBrk="1" hangingPunct="1"/>
            <a:r>
              <a:rPr lang="en-US" altLang="uk-UA" dirty="0" smtClean="0"/>
              <a:t>Form – Load: </a:t>
            </a:r>
            <a:r>
              <a:rPr lang="uk-UA" altLang="uk-UA" dirty="0" smtClean="0"/>
              <a:t>налаштувати всі частини програми перед появою її вікна на екрані</a:t>
            </a:r>
          </a:p>
          <a:p>
            <a:pPr eaLnBrk="1" hangingPunct="1"/>
            <a:r>
              <a:rPr lang="en-US" altLang="uk-UA" dirty="0" smtClean="0"/>
              <a:t>Form – Paint: </a:t>
            </a:r>
            <a:r>
              <a:rPr lang="uk-UA" altLang="uk-UA" dirty="0" smtClean="0"/>
              <a:t>перемальовування </a:t>
            </a:r>
            <a:r>
              <a:rPr lang="uk-UA" altLang="uk-UA" dirty="0" smtClean="0"/>
              <a:t>вікна; </a:t>
            </a:r>
            <a:r>
              <a:rPr lang="en-US" altLang="uk-UA" dirty="0" smtClean="0"/>
              <a:t>Panel </a:t>
            </a:r>
            <a:r>
              <a:rPr lang="en-US" altLang="uk-UA" dirty="0" smtClean="0"/>
              <a:t>– Paint: </a:t>
            </a:r>
            <a:r>
              <a:rPr lang="uk-UA" altLang="uk-UA" dirty="0" smtClean="0"/>
              <a:t>перемальовування панелі</a:t>
            </a:r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3785C-39FB-4879-A3CC-6041F0663111}" type="slidenum">
              <a:rPr lang="uk-UA" altLang="en-US" sz="1000" smtClean="0"/>
              <a:pPr/>
              <a:t>6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Зміна властивостей під час виконання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uk-UA" dirty="0" smtClean="0"/>
              <a:t>Visible – </a:t>
            </a:r>
            <a:r>
              <a:rPr lang="uk-UA" altLang="uk-UA" dirty="0" smtClean="0"/>
              <a:t>керує видимістю компонента</a:t>
            </a:r>
          </a:p>
          <a:p>
            <a:pPr lvl="1" eaLnBrk="1" hangingPunct="1"/>
            <a:r>
              <a:rPr lang="en-US" altLang="uk-UA" dirty="0" err="1" smtClean="0"/>
              <a:t>panel.Visible</a:t>
            </a:r>
            <a:r>
              <a:rPr lang="en-US" altLang="uk-UA" dirty="0" smtClean="0"/>
              <a:t> = </a:t>
            </a:r>
            <a:r>
              <a:rPr lang="en-US" altLang="uk-UA" dirty="0" smtClean="0">
                <a:solidFill>
                  <a:srgbClr val="0000CC"/>
                </a:solidFill>
              </a:rPr>
              <a:t>false</a:t>
            </a:r>
            <a:r>
              <a:rPr lang="en-US" altLang="uk-UA" dirty="0" smtClean="0"/>
              <a:t>; </a:t>
            </a:r>
            <a:r>
              <a:rPr lang="en-US" altLang="uk-UA" dirty="0" smtClean="0">
                <a:solidFill>
                  <a:srgbClr val="006600"/>
                </a:solidFill>
              </a:rPr>
              <a:t>// </a:t>
            </a:r>
            <a:r>
              <a:rPr lang="uk-UA" altLang="uk-UA" dirty="0" smtClean="0">
                <a:solidFill>
                  <a:srgbClr val="006600"/>
                </a:solidFill>
              </a:rPr>
              <a:t>приховує панель з усім вмістом</a:t>
            </a:r>
          </a:p>
          <a:p>
            <a:pPr eaLnBrk="1" hangingPunct="1"/>
            <a:r>
              <a:rPr lang="en-US" altLang="uk-UA" dirty="0" smtClean="0"/>
              <a:t>Enabled – </a:t>
            </a:r>
            <a:r>
              <a:rPr lang="uk-UA" altLang="uk-UA" dirty="0" smtClean="0"/>
              <a:t>керує доступністю компонента</a:t>
            </a:r>
          </a:p>
          <a:p>
            <a:pPr lvl="1" eaLnBrk="1" hangingPunct="1"/>
            <a:r>
              <a:rPr lang="en-US" altLang="uk-UA" dirty="0" err="1" smtClean="0"/>
              <a:t>button.Enabled</a:t>
            </a:r>
            <a:r>
              <a:rPr lang="en-US" altLang="uk-UA" dirty="0" smtClean="0"/>
              <a:t> = </a:t>
            </a:r>
            <a:r>
              <a:rPr lang="en-US" altLang="uk-UA" dirty="0" smtClean="0">
                <a:solidFill>
                  <a:srgbClr val="0000CC"/>
                </a:solidFill>
              </a:rPr>
              <a:t>false</a:t>
            </a:r>
            <a:r>
              <a:rPr lang="en-US" altLang="uk-UA" dirty="0" smtClean="0"/>
              <a:t>; </a:t>
            </a:r>
            <a:r>
              <a:rPr lang="en-US" altLang="uk-UA" dirty="0" smtClean="0">
                <a:solidFill>
                  <a:srgbClr val="006600"/>
                </a:solidFill>
              </a:rPr>
              <a:t>// </a:t>
            </a:r>
            <a:r>
              <a:rPr lang="uk-UA" altLang="uk-UA" dirty="0" smtClean="0">
                <a:solidFill>
                  <a:srgbClr val="006600"/>
                </a:solidFill>
              </a:rPr>
              <a:t>“завмерла” кнопка, сірий напис</a:t>
            </a:r>
          </a:p>
          <a:p>
            <a:pPr lvl="1" eaLnBrk="1" hangingPunct="1"/>
            <a:r>
              <a:rPr lang="en-US" altLang="uk-UA" dirty="0" err="1" smtClean="0"/>
              <a:t>timer.Enabled</a:t>
            </a:r>
            <a:r>
              <a:rPr lang="en-US" altLang="uk-UA" dirty="0" smtClean="0"/>
              <a:t> = </a:t>
            </a:r>
            <a:r>
              <a:rPr lang="en-US" altLang="uk-UA" dirty="0" smtClean="0">
                <a:solidFill>
                  <a:srgbClr val="0000CC"/>
                </a:solidFill>
              </a:rPr>
              <a:t>false</a:t>
            </a:r>
            <a:r>
              <a:rPr lang="en-US" altLang="uk-UA" dirty="0" smtClean="0"/>
              <a:t>; </a:t>
            </a:r>
            <a:r>
              <a:rPr lang="en-US" altLang="uk-UA" dirty="0" smtClean="0">
                <a:solidFill>
                  <a:srgbClr val="006600"/>
                </a:solidFill>
              </a:rPr>
              <a:t>// </a:t>
            </a:r>
            <a:r>
              <a:rPr lang="uk-UA" altLang="uk-UA" dirty="0" smtClean="0">
                <a:solidFill>
                  <a:srgbClr val="006600"/>
                </a:solidFill>
              </a:rPr>
              <a:t>зупиняє таймер</a:t>
            </a:r>
          </a:p>
          <a:p>
            <a:pPr lvl="1" eaLnBrk="1" hangingPunct="1"/>
            <a:r>
              <a:rPr lang="en-US" altLang="uk-UA" dirty="0" err="1" smtClean="0"/>
              <a:t>timer.Enabled</a:t>
            </a:r>
            <a:r>
              <a:rPr lang="en-US" altLang="uk-UA" dirty="0" smtClean="0"/>
              <a:t> = </a:t>
            </a:r>
            <a:r>
              <a:rPr lang="en-US" altLang="uk-UA" dirty="0" smtClean="0">
                <a:solidFill>
                  <a:srgbClr val="0000CC"/>
                </a:solidFill>
              </a:rPr>
              <a:t>true</a:t>
            </a:r>
            <a:r>
              <a:rPr lang="en-US" altLang="uk-UA" dirty="0" smtClean="0"/>
              <a:t>; </a:t>
            </a:r>
            <a:r>
              <a:rPr lang="en-US" altLang="uk-UA" dirty="0" smtClean="0">
                <a:solidFill>
                  <a:srgbClr val="006600"/>
                </a:solidFill>
              </a:rPr>
              <a:t>// </a:t>
            </a:r>
            <a:r>
              <a:rPr lang="uk-UA" altLang="uk-UA" dirty="0" smtClean="0">
                <a:solidFill>
                  <a:srgbClr val="006600"/>
                </a:solidFill>
              </a:rPr>
              <a:t>поновлює роботу таймера</a:t>
            </a:r>
          </a:p>
          <a:p>
            <a:pPr eaLnBrk="1" hangingPunct="1"/>
            <a:r>
              <a:rPr lang="en-US" altLang="uk-UA" dirty="0" err="1" smtClean="0"/>
              <a:t>aControl.Focus</a:t>
            </a:r>
            <a:r>
              <a:rPr lang="en-US" altLang="uk-UA" dirty="0" smtClean="0"/>
              <a:t>()</a:t>
            </a:r>
            <a:r>
              <a:rPr lang="uk-UA" altLang="uk-UA" dirty="0" smtClean="0"/>
              <a:t>;</a:t>
            </a:r>
            <a:r>
              <a:rPr lang="en-US" altLang="uk-UA" dirty="0" smtClean="0"/>
              <a:t> –</a:t>
            </a:r>
            <a:r>
              <a:rPr lang="uk-UA" altLang="uk-UA" dirty="0" smtClean="0"/>
              <a:t> </a:t>
            </a:r>
            <a:r>
              <a:rPr lang="en-US" altLang="uk-UA" dirty="0" smtClean="0"/>
              <a:t> </a:t>
            </a:r>
            <a:r>
              <a:rPr lang="uk-UA" altLang="uk-UA" dirty="0" smtClean="0"/>
              <a:t>передає елементові керування фокус уведення</a:t>
            </a:r>
          </a:p>
          <a:p>
            <a:pPr eaLnBrk="1" hangingPunct="1"/>
            <a:r>
              <a:rPr lang="uk-UA" altLang="uk-UA" dirty="0" smtClean="0"/>
              <a:t>Програмно можна змінювати розташування елементів, написи на них, спосіб заповнення фігури, інтервал таймера тощо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CF0F2-5009-4000-9BEB-D67208BA4479}" type="slidenum">
              <a:rPr lang="uk-UA" altLang="en-US" sz="1000" smtClean="0"/>
              <a:pPr/>
              <a:t>7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12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Навчальний проект 2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Програма тестування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Завантажує з файла перелік предметів і тестові запитання з варіантами відповідей до кожного з них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Завантажує з файла коди відповідей до тестів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Надає змогу вибрати предмет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Відображає тест з вибраного предмета: два закритих питання з однією відповіддю, два закритих з декількома відповідями, одне відкрите питання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Оцінює отримані відповіді та повідомляє про результат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Вікно програми можна масштабувати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Які елементи керування використати?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Які структури даних використати?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Як виконати перевірку?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4" ma:contentTypeDescription="Створення нового документа." ma:contentTypeScope="" ma:versionID="98d0fa0c6656cae8063f37c35cd5a86f">
  <xsd:schema xmlns:xsd="http://www.w3.org/2001/XMLSchema" xmlns:xs="http://www.w3.org/2001/XMLSchema" xmlns:p="http://schemas.microsoft.com/office/2006/metadata/properties" xmlns:ns2="6165a4db-b7e9-495c-af32-635dbac9cbd3" xmlns:ns3="3c994dca-82ff-4cc8-8752-b5bfaa6f57e7" targetNamespace="http://schemas.microsoft.com/office/2006/metadata/properties" ma:root="true" ma:fieldsID="676b960a8837b860ab3969d9b2ba50ee" ns2:_="" ns3:_="">
    <xsd:import namespace="6165a4db-b7e9-495c-af32-635dbac9cbd3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6544B4-D364-4695-B709-C6B6A5FAF5AD}"/>
</file>

<file path=customXml/itemProps2.xml><?xml version="1.0" encoding="utf-8"?>
<ds:datastoreItem xmlns:ds="http://schemas.openxmlformats.org/officeDocument/2006/customXml" ds:itemID="{E44DAA7D-A4D4-4901-BF72-870BA879B8DC}"/>
</file>

<file path=customXml/itemProps3.xml><?xml version="1.0" encoding="utf-8"?>
<ds:datastoreItem xmlns:ds="http://schemas.openxmlformats.org/officeDocument/2006/customXml" ds:itemID="{51479382-C2D1-4F40-A5CB-2EA78788722E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3686</TotalTime>
  <Words>441</Words>
  <Application>Microsoft Office PowerPoint</Application>
  <PresentationFormat>Екран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Arial</vt:lpstr>
      <vt:lpstr>Wingdings</vt:lpstr>
      <vt:lpstr>Network</vt:lpstr>
      <vt:lpstr>Елементи керування Windows Forms</vt:lpstr>
      <vt:lpstr>Навчальний проект 1</vt:lpstr>
      <vt:lpstr>Реалізація світлофора</vt:lpstr>
      <vt:lpstr>Налаштування під час проектування</vt:lpstr>
      <vt:lpstr>Задання поведінки під час проектування</vt:lpstr>
      <vt:lpstr>Зміна властивостей під час виконання</vt:lpstr>
      <vt:lpstr>Навчальний проект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97</cp:revision>
  <cp:lastPrinted>1601-01-01T00:00:00Z</cp:lastPrinted>
  <dcterms:created xsi:type="dcterms:W3CDTF">1601-01-01T00:00:00Z</dcterms:created>
  <dcterms:modified xsi:type="dcterms:W3CDTF">2021-04-22T05:45:43Z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48700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