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9" r:id="rId12"/>
    <p:sldId id="273" r:id="rId13"/>
    <p:sldId id="280" r:id="rId14"/>
    <p:sldId id="281" r:id="rId15"/>
    <p:sldId id="277" r:id="rId16"/>
    <p:sldId id="279" r:id="rId17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0000"/>
    <a:srgbClr val="FF0000"/>
    <a:srgbClr val="FF3300"/>
    <a:srgbClr val="0000CC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F3BC8AF-4C15-43E4-A853-848D7BE9A151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243028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68BBE9-3A23-4A21-8C66-C14438B594A3}" type="slidenum">
              <a:rPr lang="uk-UA" altLang="uk-UA" smtClean="0"/>
              <a:pPr/>
              <a:t>2</a:t>
            </a:fld>
            <a:endParaRPr lang="uk-UA" altLang="uk-UA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uk-UA" altLang="uk-UA" smtClean="0"/>
          </a:p>
        </p:txBody>
      </p:sp>
    </p:spTree>
    <p:extLst>
      <p:ext uri="{BB962C8B-B14F-4D97-AF65-F5344CB8AC3E}">
        <p14:creationId xmlns:p14="http://schemas.microsoft.com/office/powerpoint/2010/main" val="44137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5C46D-E0C9-4DB5-B335-B7EE3C19BC08}" type="slidenum">
              <a:rPr lang="uk-UA" altLang="en-US"/>
              <a:pPr>
                <a:defRPr/>
              </a:pPr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85148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02906-0D60-407F-B61D-041D85304C56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30682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E0DFD-6C73-41E0-BC4D-6DA9EC1098D4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3179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CDACF-B512-44D9-9F78-95DD3A822E88}" type="slidenum">
              <a:rPr lang="uk-UA" altLang="en-US"/>
              <a:pPr>
                <a:defRPr/>
              </a:pPr>
              <a:t>‹№›</a:t>
            </a:fld>
            <a:r>
              <a:rPr lang="en-US" altLang="en-US" dirty="0"/>
              <a:t> / </a:t>
            </a:r>
            <a:r>
              <a:rPr lang="en-US" altLang="en-US" dirty="0" smtClean="0"/>
              <a:t>1</a:t>
            </a:r>
            <a:r>
              <a:rPr lang="uk-UA" altLang="en-US" dirty="0" smtClean="0"/>
              <a:t>6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02171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C2B6B-790F-4B5C-816B-27834B6F34E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31480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EB3BA-000D-43C4-8B5A-94BE28DA833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4292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D5D18-5F2A-4229-AF87-8E4E928BF65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36889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E1977-5BAA-4BAB-96E1-6080EBDE1969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6232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27550-2309-4B26-B1EF-798484874018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35984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977EF-0B95-4242-B9A5-B0927425E1B2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1479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CC24A-FC16-4FD5-9A3E-B1DB76DB2BD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6115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5A6A039-D78A-483E-A888-E9505F824133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Архітектура </a:t>
            </a:r>
            <a:r>
              <a:rPr lang="en-US" altLang="uk-UA" smtClean="0"/>
              <a:t>.NET</a:t>
            </a:r>
            <a:br>
              <a:rPr lang="en-US" altLang="uk-UA" smtClean="0"/>
            </a:br>
            <a:r>
              <a:rPr lang="uk-UA" altLang="uk-UA" smtClean="0"/>
              <a:t>Основи </a:t>
            </a:r>
            <a:r>
              <a:rPr lang="en-US" altLang="uk-UA" smtClean="0"/>
              <a:t>C#</a:t>
            </a:r>
            <a:endParaRPr lang="uk-UA" altLang="uk-UA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uk-UA" sz="2400" smtClean="0"/>
              <a:t>Common Language Runtime</a:t>
            </a:r>
            <a:br>
              <a:rPr lang="en-US" altLang="uk-UA" sz="2400" smtClean="0"/>
            </a:br>
            <a:r>
              <a:rPr lang="en-US" altLang="uk-UA" sz="2400" smtClean="0"/>
              <a:t>Intermediate Language.</a:t>
            </a:r>
            <a:br>
              <a:rPr lang="en-US" altLang="uk-UA" sz="2400" smtClean="0"/>
            </a:br>
            <a:r>
              <a:rPr lang="en-US" altLang="uk-UA" sz="2400" smtClean="0"/>
              <a:t>Assembly</a:t>
            </a:r>
            <a:br>
              <a:rPr lang="en-US" altLang="uk-UA" sz="2400" smtClean="0"/>
            </a:br>
            <a:r>
              <a:rPr lang="uk-UA" altLang="uk-UA" sz="2400" smtClean="0"/>
              <a:t>Класи </a:t>
            </a:r>
            <a:r>
              <a:rPr lang="en-US" altLang="uk-UA" sz="2400" smtClean="0"/>
              <a:t>.NET Framework</a:t>
            </a:r>
            <a:br>
              <a:rPr lang="en-US" altLang="uk-UA" sz="2400" smtClean="0"/>
            </a:br>
            <a:r>
              <a:rPr lang="en-US" altLang="uk-UA" sz="2400" smtClean="0"/>
              <a:t>.NET Application by C#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400" smtClean="0"/>
              <a:t>Змінні. Типи. Операції</a:t>
            </a:r>
            <a:br>
              <a:rPr lang="uk-UA" altLang="uk-UA" sz="2400" smtClean="0"/>
            </a:br>
            <a:r>
              <a:rPr lang="uk-UA" altLang="uk-UA" sz="2400" smtClean="0"/>
              <a:t>Простори імен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6F1B65-06CC-4751-9F29-15A2FF621F05}" type="slidenum">
              <a:rPr lang="uk-UA" altLang="en-US" smtClean="0"/>
              <a:pPr/>
              <a:t>10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Типи даних </a:t>
            </a:r>
            <a:r>
              <a:rPr lang="en-US" altLang="uk-UA" smtClean="0"/>
              <a:t>C#</a:t>
            </a:r>
            <a:endParaRPr lang="uk-UA" altLang="uk-UA" smtClean="0"/>
          </a:p>
        </p:txBody>
      </p:sp>
      <p:graphicFrame>
        <p:nvGraphicFramePr>
          <p:cNvPr id="64796" name="Group 284"/>
          <p:cNvGraphicFramePr>
            <a:graphicFrameLocks noGrp="1"/>
          </p:cNvGraphicFramePr>
          <p:nvPr>
            <p:ph sz="half" idx="1"/>
          </p:nvPr>
        </p:nvGraphicFramePr>
        <p:xfrm>
          <a:off x="457200" y="1752600"/>
          <a:ext cx="8153400" cy="1600200"/>
        </p:xfrm>
        <a:graphic>
          <a:graphicData uri="http://schemas.openxmlformats.org/drawingml/2006/table">
            <a:tbl>
              <a:tblPr/>
              <a:tblGrid>
                <a:gridCol w="1227138"/>
                <a:gridCol w="2459037"/>
                <a:gridCol w="690563"/>
                <a:gridCol w="628650"/>
                <a:gridCol w="3148012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uk-U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</a:t>
                      </a:r>
                      <a:r>
                        <a:rPr kumimoji="0" lang="en-US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CTS</a:t>
                      </a:r>
                      <a:endParaRPr kumimoji="0" lang="uk-UA" altLang="uk-U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Діапазон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float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System.Single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uk-UA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altLang="uk-UA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-45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 3.4 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altLang="uk-UA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kumimoji="0" lang="uk-UA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System.Double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kumimoji="0" lang="uk-UA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altLang="uk-UA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-324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 1.7 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altLang="uk-UA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308</a:t>
                      </a:r>
                      <a:endParaRPr kumimoji="0" lang="uk-UA" altLang="uk-UA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0" name="Text Box 55"/>
          <p:cNvSpPr txBox="1">
            <a:spLocks noChangeArrowheads="1"/>
          </p:cNvSpPr>
          <p:nvPr/>
        </p:nvSpPr>
        <p:spPr bwMode="auto">
          <a:xfrm>
            <a:off x="457200" y="1219200"/>
            <a:ext cx="664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800" b="1"/>
              <a:t>Дійсні</a:t>
            </a:r>
            <a:r>
              <a:rPr lang="uk-UA" altLang="uk-UA" sz="2800"/>
              <a:t> </a:t>
            </a:r>
            <a:r>
              <a:rPr lang="uk-UA" altLang="uk-UA" sz="2400"/>
              <a:t>                  </a:t>
            </a:r>
            <a:r>
              <a:rPr lang="en-US" altLang="uk-UA" sz="2400"/>
              <a:t>1.5; -2.09; 1e-6; .5;  12.3F</a:t>
            </a:r>
            <a:endParaRPr lang="uk-UA" altLang="uk-UA" sz="2800" b="1"/>
          </a:p>
        </p:txBody>
      </p:sp>
      <p:sp>
        <p:nvSpPr>
          <p:cNvPr id="15391" name="Text Box 111"/>
          <p:cNvSpPr txBox="1">
            <a:spLocks noChangeArrowheads="1"/>
          </p:cNvSpPr>
          <p:nvPr/>
        </p:nvSpPr>
        <p:spPr bwMode="auto">
          <a:xfrm>
            <a:off x="457200" y="34290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800" b="1"/>
              <a:t>Десятковий</a:t>
            </a:r>
            <a:r>
              <a:rPr lang="en-US" altLang="uk-UA" sz="2800" b="1"/>
              <a:t> (</a:t>
            </a:r>
            <a:r>
              <a:rPr lang="uk-UA" altLang="uk-UA" sz="2800" b="1"/>
              <a:t>фінансовий)</a:t>
            </a:r>
            <a:r>
              <a:rPr lang="en-US" altLang="uk-UA" sz="2800" b="1"/>
              <a:t> </a:t>
            </a:r>
            <a:r>
              <a:rPr lang="en-US" altLang="uk-UA" sz="2400"/>
              <a:t>     12.50M</a:t>
            </a:r>
            <a:endParaRPr lang="uk-UA" altLang="uk-UA" sz="2800" b="1"/>
          </a:p>
        </p:txBody>
      </p:sp>
      <p:graphicFrame>
        <p:nvGraphicFramePr>
          <p:cNvPr id="64795" name="Group 283"/>
          <p:cNvGraphicFramePr>
            <a:graphicFrameLocks noGrp="1"/>
          </p:cNvGraphicFramePr>
          <p:nvPr>
            <p:ph sz="half" idx="2"/>
          </p:nvPr>
        </p:nvGraphicFramePr>
        <p:xfrm>
          <a:off x="457200" y="3929063"/>
          <a:ext cx="8147050" cy="1016000"/>
        </p:xfrm>
        <a:graphic>
          <a:graphicData uri="http://schemas.openxmlformats.org/drawingml/2006/table">
            <a:tbl>
              <a:tblPr/>
              <a:tblGrid>
                <a:gridCol w="1322388"/>
                <a:gridCol w="2570162"/>
                <a:gridCol w="736600"/>
                <a:gridCol w="617538"/>
                <a:gridCol w="2900362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uk-U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</a:t>
                      </a:r>
                      <a:r>
                        <a:rPr kumimoji="0" lang="en-US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CTS</a:t>
                      </a:r>
                      <a:endParaRPr kumimoji="0" lang="uk-UA" altLang="uk-U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Діапазон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System.Decimal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uk-UA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altLang="uk-UA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-28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 7.9 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altLang="uk-UA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kumimoji="0" lang="uk-UA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2" name="Text Box 285"/>
          <p:cNvSpPr txBox="1">
            <a:spLocks noChangeArrowheads="1"/>
          </p:cNvSpPr>
          <p:nvPr/>
        </p:nvSpPr>
        <p:spPr bwMode="auto">
          <a:xfrm>
            <a:off x="457200" y="50292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800" b="1"/>
              <a:t>Логічний</a:t>
            </a:r>
          </a:p>
        </p:txBody>
      </p:sp>
      <p:graphicFrame>
        <p:nvGraphicFramePr>
          <p:cNvPr id="64890" name="Group 378"/>
          <p:cNvGraphicFramePr>
            <a:graphicFrameLocks noGrp="1"/>
          </p:cNvGraphicFramePr>
          <p:nvPr/>
        </p:nvGraphicFramePr>
        <p:xfrm>
          <a:off x="457200" y="5486400"/>
          <a:ext cx="8153400" cy="944563"/>
        </p:xfrm>
        <a:graphic>
          <a:graphicData uri="http://schemas.openxmlformats.org/drawingml/2006/table">
            <a:tbl>
              <a:tblPr/>
              <a:tblGrid>
                <a:gridCol w="1524000"/>
                <a:gridCol w="2743200"/>
                <a:gridCol w="3886200"/>
              </a:tblGrid>
              <a:tr h="457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uk-U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</a:t>
                      </a:r>
                      <a:r>
                        <a:rPr kumimoji="0" lang="en-US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CTS</a:t>
                      </a:r>
                      <a:endParaRPr kumimoji="0" lang="uk-UA" altLang="uk-U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Значення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5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System.Boolean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   |</a:t>
                      </a:r>
                      <a:r>
                        <a:rPr kumimoji="0" lang="uk-UA" altLang="uk-UA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uk-UA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false</a:t>
                      </a:r>
                      <a:endParaRPr kumimoji="0" lang="uk-UA" altLang="uk-UA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A26C90-45EE-4A55-9E3D-EC313042BB8F}" type="slidenum">
              <a:rPr lang="uk-UA" altLang="en-US" smtClean="0"/>
              <a:pPr/>
              <a:t>11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Типи даних </a:t>
            </a:r>
            <a:r>
              <a:rPr lang="en-US" altLang="uk-UA" smtClean="0"/>
              <a:t>C#</a:t>
            </a:r>
            <a:endParaRPr lang="uk-UA" altLang="uk-UA" smtClean="0"/>
          </a:p>
        </p:txBody>
      </p:sp>
      <p:graphicFrame>
        <p:nvGraphicFramePr>
          <p:cNvPr id="80041" name="Group 169"/>
          <p:cNvGraphicFramePr>
            <a:graphicFrameLocks noGrp="1"/>
          </p:cNvGraphicFramePr>
          <p:nvPr>
            <p:ph sz="half" idx="1"/>
          </p:nvPr>
        </p:nvGraphicFramePr>
        <p:xfrm>
          <a:off x="457200" y="1676400"/>
          <a:ext cx="8153400" cy="884238"/>
        </p:xfrm>
        <a:graphic>
          <a:graphicData uri="http://schemas.openxmlformats.org/drawingml/2006/table">
            <a:tbl>
              <a:tblPr/>
              <a:tblGrid>
                <a:gridCol w="1227138"/>
                <a:gridCol w="2459037"/>
                <a:gridCol w="690563"/>
                <a:gridCol w="3776662"/>
              </a:tblGrid>
              <a:tr h="396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</a:t>
                      </a:r>
                      <a:r>
                        <a:rPr kumimoji="0" lang="en-US" alt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CTS</a:t>
                      </a:r>
                      <a:endParaRPr kumimoji="0" lang="uk-UA" alt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Значення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System.Char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Unicode-</a:t>
                      </a: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символ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5" name="Text Box 29"/>
          <p:cNvSpPr txBox="1">
            <a:spLocks noChangeArrowheads="1"/>
          </p:cNvSpPr>
          <p:nvPr/>
        </p:nvSpPr>
        <p:spPr bwMode="auto">
          <a:xfrm>
            <a:off x="457200" y="12192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800" b="1"/>
              <a:t>Символьний</a:t>
            </a:r>
            <a:r>
              <a:rPr lang="uk-UA" altLang="uk-UA" sz="2800"/>
              <a:t> </a:t>
            </a:r>
            <a:r>
              <a:rPr lang="uk-UA" altLang="uk-UA" sz="2400"/>
              <a:t>       </a:t>
            </a:r>
            <a:r>
              <a:rPr lang="en-US" altLang="uk-UA" sz="2400"/>
              <a:t>'A'; (char)65; '\u0041'; '\x0041'</a:t>
            </a:r>
            <a:endParaRPr lang="uk-UA" altLang="uk-UA" sz="2400"/>
          </a:p>
        </p:txBody>
      </p:sp>
      <p:sp>
        <p:nvSpPr>
          <p:cNvPr id="16406" name="Text Box 30"/>
          <p:cNvSpPr txBox="1">
            <a:spLocks noChangeArrowheads="1"/>
          </p:cNvSpPr>
          <p:nvPr/>
        </p:nvSpPr>
        <p:spPr bwMode="auto">
          <a:xfrm>
            <a:off x="457200" y="2514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i="1"/>
              <a:t>спеціальні літери (взяти в апострофи)</a:t>
            </a:r>
          </a:p>
        </p:txBody>
      </p:sp>
      <p:graphicFrame>
        <p:nvGraphicFramePr>
          <p:cNvPr id="80054" name="Group 182"/>
          <p:cNvGraphicFramePr>
            <a:graphicFrameLocks noGrp="1"/>
          </p:cNvGraphicFramePr>
          <p:nvPr>
            <p:ph sz="half" idx="2"/>
          </p:nvPr>
        </p:nvGraphicFramePr>
        <p:xfrm>
          <a:off x="457200" y="2819400"/>
          <a:ext cx="8147050" cy="1395413"/>
        </p:xfrm>
        <a:graphic>
          <a:graphicData uri="http://schemas.openxmlformats.org/drawingml/2006/table">
            <a:tbl>
              <a:tblPr/>
              <a:tblGrid>
                <a:gridCol w="457200"/>
                <a:gridCol w="1981200"/>
                <a:gridCol w="457200"/>
                <a:gridCol w="1752600"/>
                <a:gridCol w="381000"/>
                <a:gridCol w="3117850"/>
              </a:tblGrid>
              <a:tr h="361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апостроф</a:t>
                      </a: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\a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звук</a:t>
                      </a: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\r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переведення каретки</a:t>
                      </a: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7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\"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лапки</a:t>
                      </a: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\b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повернення</a:t>
                      </a: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\t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горизонтальна табуляція</a:t>
                      </a:r>
                    </a:p>
                  </a:txBody>
                  <a:tcPr marL="90000" marR="18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\\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обернена коса</a:t>
                      </a: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\f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форма</a:t>
                      </a: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\v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вертикальна табуляція</a:t>
                      </a: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7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\0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(char)0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\n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кінець рядка</a:t>
                      </a: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88" marB="179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44" name="Text Box 51"/>
          <p:cNvSpPr txBox="1">
            <a:spLocks noChangeArrowheads="1"/>
          </p:cNvSpPr>
          <p:nvPr/>
        </p:nvSpPr>
        <p:spPr bwMode="auto">
          <a:xfrm>
            <a:off x="457200" y="43434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400" b="1"/>
              <a:t>Вбудовані типи посилання</a:t>
            </a:r>
          </a:p>
        </p:txBody>
      </p:sp>
      <p:graphicFrame>
        <p:nvGraphicFramePr>
          <p:cNvPr id="80056" name="Group 184"/>
          <p:cNvGraphicFramePr>
            <a:graphicFrameLocks noGrp="1"/>
          </p:cNvGraphicFramePr>
          <p:nvPr/>
        </p:nvGraphicFramePr>
        <p:xfrm>
          <a:off x="457200" y="4773613"/>
          <a:ext cx="8153400" cy="1717675"/>
        </p:xfrm>
        <a:graphic>
          <a:graphicData uri="http://schemas.openxmlformats.org/drawingml/2006/table">
            <a:tbl>
              <a:tblPr/>
              <a:tblGrid>
                <a:gridCol w="1143000"/>
                <a:gridCol w="2362200"/>
                <a:gridCol w="4648200"/>
              </a:tblGrid>
              <a:tr h="340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91" marB="179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</a:t>
                      </a:r>
                      <a:r>
                        <a:rPr kumimoji="0" lang="en-US" alt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CTS</a:t>
                      </a:r>
                      <a:endParaRPr kumimoji="0" lang="uk-UA" alt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Значення</a:t>
                      </a:r>
                    </a:p>
                  </a:txBody>
                  <a:tcPr marL="90000" marR="90000" marT="17991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System.Object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Єдиний кореневий тип </a:t>
                      </a: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GetType(), ToString(), …</a:t>
                      </a:r>
                      <a:endParaRPr kumimoji="0" lang="uk-UA" alt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4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System.String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Рядок символів </a:t>
                      </a:r>
                      <a:r>
                        <a:rPr kumimoji="0" lang="en-US" alt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"Hello!"      @"C:\Learn\first.txt"</a:t>
                      </a:r>
                      <a:endParaRPr kumimoji="0" lang="uk-UA" alt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0" marB="179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15507-6D02-4217-A00C-519C841E7428}" type="slidenum">
              <a:rPr lang="uk-UA" altLang="en-US" smtClean="0"/>
              <a:pPr/>
              <a:t>12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Оголошення змінних, констант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800" smtClean="0"/>
              <a:t>Оголошення змінних</a:t>
            </a:r>
          </a:p>
          <a:p>
            <a:pPr lvl="1" eaLnBrk="1" hangingPunct="1"/>
            <a:r>
              <a:rPr lang="uk-UA" altLang="uk-UA" sz="2400" smtClean="0">
                <a:solidFill>
                  <a:srgbClr val="0000CC"/>
                </a:solidFill>
              </a:rPr>
              <a:t>тип</a:t>
            </a:r>
            <a:r>
              <a:rPr lang="uk-UA" altLang="uk-UA" sz="2400" smtClean="0"/>
              <a:t> ім</a:t>
            </a:r>
            <a:r>
              <a:rPr lang="en-US" altLang="uk-UA" sz="2400" smtClean="0"/>
              <a:t>’</a:t>
            </a:r>
            <a:r>
              <a:rPr lang="uk-UA" altLang="uk-UA" sz="2400" smtClean="0"/>
              <a:t>я_змінної = </a:t>
            </a:r>
            <a:r>
              <a:rPr lang="uk-UA" altLang="uk-UA" sz="2400" smtClean="0">
                <a:solidFill>
                  <a:srgbClr val="CC0000"/>
                </a:solidFill>
              </a:rPr>
              <a:t>значення</a:t>
            </a:r>
            <a:r>
              <a:rPr lang="uk-UA" altLang="uk-UA" sz="2400" smtClean="0"/>
              <a:t>;  </a:t>
            </a:r>
            <a:r>
              <a:rPr lang="uk-UA" altLang="uk-UA" sz="2400" smtClean="0">
                <a:solidFill>
                  <a:srgbClr val="006600"/>
                </a:solidFill>
              </a:rPr>
              <a:t>// ініціалізація !</a:t>
            </a:r>
          </a:p>
          <a:p>
            <a:pPr lvl="1" eaLnBrk="1" hangingPunct="1"/>
            <a:r>
              <a:rPr lang="en-US" altLang="uk-UA" sz="2400" smtClean="0"/>
              <a:t>double a = 1.57, s = 0.0;</a:t>
            </a:r>
          </a:p>
          <a:p>
            <a:pPr lvl="1" eaLnBrk="1" hangingPunct="1"/>
            <a:r>
              <a:rPr lang="en-US" altLang="uk-UA" sz="2400" smtClean="0"/>
              <a:t>{ </a:t>
            </a:r>
            <a:r>
              <a:rPr lang="en-US" altLang="uk-UA" sz="2400" smtClean="0">
                <a:solidFill>
                  <a:srgbClr val="0000CC"/>
                </a:solidFill>
              </a:rPr>
              <a:t>int</a:t>
            </a:r>
            <a:r>
              <a:rPr lang="en-US" altLang="uk-UA" sz="2400" smtClean="0"/>
              <a:t> k; … k = 1; </a:t>
            </a:r>
            <a:r>
              <a:rPr lang="en-US" altLang="uk-UA" sz="2400" smtClean="0">
                <a:solidFill>
                  <a:srgbClr val="0000CC"/>
                </a:solidFill>
              </a:rPr>
              <a:t>int</a:t>
            </a:r>
            <a:r>
              <a:rPr lang="en-US" altLang="uk-UA" sz="2400" smtClean="0"/>
              <a:t> m = k + 1; …}</a:t>
            </a:r>
            <a:endParaRPr lang="ru-RU" altLang="uk-UA" sz="2400" smtClean="0"/>
          </a:p>
          <a:p>
            <a:pPr lvl="1" eaLnBrk="1" hangingPunct="1"/>
            <a:r>
              <a:rPr lang="en-US" altLang="uk-UA" sz="2400" smtClean="0"/>
              <a:t>MyClass object = </a:t>
            </a:r>
            <a:r>
              <a:rPr lang="en-US" altLang="uk-UA" sz="2400" smtClean="0">
                <a:solidFill>
                  <a:srgbClr val="0000CC"/>
                </a:solidFill>
              </a:rPr>
              <a:t>new</a:t>
            </a:r>
            <a:r>
              <a:rPr lang="en-US" altLang="uk-UA" sz="2400" smtClean="0"/>
              <a:t> MyClass();</a:t>
            </a:r>
          </a:p>
          <a:p>
            <a:pPr lvl="1" eaLnBrk="1" hangingPunct="1"/>
            <a:r>
              <a:rPr lang="en-US" altLang="uk-UA" sz="2400" smtClean="0">
                <a:solidFill>
                  <a:srgbClr val="0000CC"/>
                </a:solidFill>
              </a:rPr>
              <a:t>var</a:t>
            </a:r>
            <a:r>
              <a:rPr lang="en-US" altLang="uk-UA" sz="2400" smtClean="0"/>
              <a:t> x = 5;  </a:t>
            </a:r>
            <a:r>
              <a:rPr lang="en-US" altLang="uk-UA" sz="2400" smtClean="0">
                <a:solidFill>
                  <a:srgbClr val="006600"/>
                </a:solidFill>
              </a:rPr>
              <a:t>// </a:t>
            </a:r>
            <a:r>
              <a:rPr lang="ru-RU" altLang="uk-UA" sz="2400" smtClean="0">
                <a:solidFill>
                  <a:srgbClr val="006600"/>
                </a:solidFill>
              </a:rPr>
              <a:t>виведення типу</a:t>
            </a:r>
            <a:endParaRPr lang="en-US" altLang="uk-UA" sz="2400" smtClean="0">
              <a:solidFill>
                <a:srgbClr val="006600"/>
              </a:solidFill>
            </a:endParaRPr>
          </a:p>
          <a:p>
            <a:pPr lvl="1" eaLnBrk="1" hangingPunct="1"/>
            <a:r>
              <a:rPr lang="uk-UA" altLang="uk-UA" sz="2400" smtClean="0"/>
              <a:t>заборона перекриття локальних імен</a:t>
            </a:r>
          </a:p>
          <a:p>
            <a:pPr eaLnBrk="1" hangingPunct="1"/>
            <a:r>
              <a:rPr lang="uk-UA" altLang="uk-UA" sz="2800" smtClean="0"/>
              <a:t>Константи</a:t>
            </a:r>
          </a:p>
          <a:p>
            <a:pPr lvl="1" eaLnBrk="1" hangingPunct="1"/>
            <a:r>
              <a:rPr lang="en-US" altLang="uk-UA" sz="2400" smtClean="0">
                <a:solidFill>
                  <a:srgbClr val="0000CC"/>
                </a:solidFill>
              </a:rPr>
              <a:t>const </a:t>
            </a:r>
            <a:r>
              <a:rPr lang="uk-UA" altLang="uk-UA" sz="2400" smtClean="0">
                <a:solidFill>
                  <a:srgbClr val="0000CC"/>
                </a:solidFill>
              </a:rPr>
              <a:t>тип</a:t>
            </a:r>
            <a:r>
              <a:rPr lang="uk-UA" altLang="uk-UA" sz="2400" smtClean="0"/>
              <a:t> символьне_ім</a:t>
            </a:r>
            <a:r>
              <a:rPr lang="en-US" altLang="uk-UA" sz="2400" smtClean="0"/>
              <a:t>’</a:t>
            </a:r>
            <a:r>
              <a:rPr lang="uk-UA" altLang="uk-UA" sz="2400" smtClean="0"/>
              <a:t>я = </a:t>
            </a:r>
            <a:r>
              <a:rPr lang="uk-UA" altLang="uk-UA" sz="2400" smtClean="0">
                <a:solidFill>
                  <a:srgbClr val="CC0000"/>
                </a:solidFill>
              </a:rPr>
              <a:t>константне_значення</a:t>
            </a:r>
            <a:r>
              <a:rPr lang="uk-UA" altLang="uk-UA" sz="2400" smtClean="0"/>
              <a:t>;</a:t>
            </a:r>
            <a:endParaRPr lang="en-US" altLang="uk-UA" sz="2400" smtClean="0"/>
          </a:p>
          <a:p>
            <a:pPr lvl="1" eaLnBrk="1" hangingPunct="1"/>
            <a:r>
              <a:rPr lang="en-US" altLang="uk-UA" sz="2400" smtClean="0">
                <a:solidFill>
                  <a:srgbClr val="0000CC"/>
                </a:solidFill>
              </a:rPr>
              <a:t>const</a:t>
            </a:r>
            <a:r>
              <a:rPr lang="en-US" altLang="uk-UA" sz="2400" smtClean="0"/>
              <a:t> </a:t>
            </a:r>
            <a:r>
              <a:rPr lang="en-US" altLang="uk-UA" sz="2400" smtClean="0">
                <a:solidFill>
                  <a:srgbClr val="0000CC"/>
                </a:solidFill>
              </a:rPr>
              <a:t>int</a:t>
            </a:r>
            <a:r>
              <a:rPr lang="en-US" altLang="uk-UA" sz="2400" smtClean="0"/>
              <a:t> size = 256;  </a:t>
            </a:r>
            <a:r>
              <a:rPr lang="en-US" altLang="uk-UA" sz="2400" smtClean="0">
                <a:solidFill>
                  <a:srgbClr val="006600"/>
                </a:solidFill>
              </a:rPr>
              <a:t>// </a:t>
            </a:r>
            <a:r>
              <a:rPr lang="uk-UA" altLang="uk-UA" sz="2400" smtClean="0">
                <a:solidFill>
                  <a:srgbClr val="006600"/>
                </a:solidFill>
              </a:rPr>
              <a:t>неявно статичне значення</a:t>
            </a:r>
          </a:p>
          <a:p>
            <a:pPr lvl="1" eaLnBrk="1" hangingPunct="1"/>
            <a:r>
              <a:rPr lang="uk-UA" altLang="uk-UA" sz="2400" smtClean="0"/>
              <a:t>нема константних методів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9A8C9F-B7E8-4B0D-A14C-4A410652F93F}" type="slidenum">
              <a:rPr lang="uk-UA" altLang="en-US" smtClean="0"/>
              <a:pPr/>
              <a:t>13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Загальний перелік</a:t>
            </a:r>
            <a:r>
              <a:rPr lang="en-US" altLang="uk-UA" smtClean="0"/>
              <a:t> </a:t>
            </a:r>
            <a:r>
              <a:rPr lang="uk-UA" altLang="uk-UA" smtClean="0"/>
              <a:t>операцій</a:t>
            </a:r>
          </a:p>
        </p:txBody>
      </p:sp>
      <p:graphicFrame>
        <p:nvGraphicFramePr>
          <p:cNvPr id="91288" name="Group 152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945063"/>
        </p:xfrm>
        <a:graphic>
          <a:graphicData uri="http://schemas.openxmlformats.org/drawingml/2006/table">
            <a:tbl>
              <a:tblPr/>
              <a:tblGrid>
                <a:gridCol w="1752600"/>
                <a:gridCol w="2362200"/>
                <a:gridCol w="2057400"/>
                <a:gridCol w="2057400"/>
              </a:tblGrid>
              <a:tr h="380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Категорія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Операції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Категорія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Операції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Арифметичні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- 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/  %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Приведення типу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 )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Логічні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&amp;  |  ^  ~  &amp;&amp;  ||  !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Тернарна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 :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Конкатенація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Делегатні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-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Ін-, декремент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++  --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Створення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Бітовий зсув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&lt;&lt;  &gt;&gt;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Інформаційні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typeof sizeof is as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Порівняння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==  !=  &lt;  &gt;  &lt;=  &gt;=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Звертання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 ]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Присвоєння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 +=  -= 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 /=  %= &amp;=  !=  ^=  &lt;&lt;=  &gt;&gt;=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Контроль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checked unchecked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Доступ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 члена класу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Кваліфікація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синоніму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::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Індексація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 ]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Поглинання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null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??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6781F8-EB3E-45E0-8C29-BEEAF27327C8}" type="slidenum">
              <a:rPr lang="uk-UA" altLang="en-US" smtClean="0"/>
              <a:pPr/>
              <a:t>14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533400"/>
          </a:xfrm>
        </p:spPr>
        <p:txBody>
          <a:bodyPr/>
          <a:lstStyle/>
          <a:p>
            <a:pPr eaLnBrk="1" hangingPunct="1"/>
            <a:r>
              <a:rPr lang="uk-UA" altLang="uk-UA" sz="3100" smtClean="0"/>
              <a:t>Пріоритети операцій</a:t>
            </a:r>
          </a:p>
        </p:txBody>
      </p:sp>
      <p:graphicFrame>
        <p:nvGraphicFramePr>
          <p:cNvPr id="128065" name="Group 65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/>
              <a:tblGrid>
                <a:gridCol w="1905000"/>
                <a:gridCol w="1524000"/>
                <a:gridCol w="2743200"/>
                <a:gridCol w="2057400"/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Групи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Операції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Первинні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 ) 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  [ ]  x++  x--  new  typeof  sizeof  checked  unchecked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Унарні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-  !  ~  ++x  --x  (</a:t>
                      </a: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приведення)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Множення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 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Додавання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Зсуву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&lt;&lt;   &gt;&gt;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Відношення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   &gt;   &lt;=   &gt;=   is   as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Порівняння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==   !=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Бітове “і”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&amp;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“Виключне або”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^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Бітове “або”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|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Кон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юнкція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&amp;&amp;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Диз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юнкція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||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Тернарна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 :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Поглинання </a:t>
                      </a: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null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??</a:t>
                      </a:r>
                      <a:endParaRPr kumimoji="0" lang="uk-UA" altLang="uk-U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Присвоєння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  +=   -=   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uk-U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  /=   %=   &amp;=   !=   ^=   &lt;&lt;=   &gt;&gt;= </a:t>
                      </a:r>
                      <a:endParaRPr kumimoji="0" lang="uk-UA" altLang="uk-U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A864CC-DA29-40F3-8F56-A69B84147A0A}" type="slidenum">
              <a:rPr lang="uk-UA" altLang="en-US" smtClean="0"/>
              <a:pPr/>
              <a:t>15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Простори імен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Структурування імен, логічне поєднання класів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“Простір до файла” – “багато до багатьох”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smtClean="0">
                <a:solidFill>
                  <a:srgbClr val="0000CC"/>
                </a:solidFill>
              </a:rPr>
              <a:t>namespace</a:t>
            </a:r>
            <a:r>
              <a:rPr lang="en-US" altLang="uk-UA" sz="2000" smtClean="0"/>
              <a:t> LNU {</a:t>
            </a:r>
            <a:br>
              <a:rPr lang="en-US" altLang="uk-UA" sz="2000" smtClean="0"/>
            </a:br>
            <a:r>
              <a:rPr lang="en-US" altLang="uk-UA" sz="2000" smtClean="0"/>
              <a:t>    </a:t>
            </a:r>
            <a:r>
              <a:rPr lang="en-US" altLang="uk-UA" sz="2000" smtClean="0">
                <a:solidFill>
                  <a:srgbClr val="0000CC"/>
                </a:solidFill>
              </a:rPr>
              <a:t>namespace</a:t>
            </a:r>
            <a:r>
              <a:rPr lang="en-US" altLang="uk-UA" sz="2000" smtClean="0"/>
              <a:t> CSharp {</a:t>
            </a:r>
            <a:br>
              <a:rPr lang="en-US" altLang="uk-UA" sz="2000" smtClean="0"/>
            </a:br>
            <a:r>
              <a:rPr lang="en-US" altLang="uk-UA" sz="2000" smtClean="0"/>
              <a:t>        </a:t>
            </a:r>
            <a:r>
              <a:rPr lang="en-US" altLang="uk-UA" sz="2000" smtClean="0">
                <a:solidFill>
                  <a:srgbClr val="0000CC"/>
                </a:solidFill>
              </a:rPr>
              <a:t>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Lesson01</a:t>
            </a:r>
            <a:r>
              <a:rPr lang="en-US" altLang="uk-UA" sz="2000" smtClean="0"/>
              <a:t>  {</a:t>
            </a:r>
            <a:br>
              <a:rPr lang="en-US" altLang="uk-UA" sz="2000" smtClean="0"/>
            </a:br>
            <a:r>
              <a:rPr lang="en-US" altLang="uk-UA" sz="2000" smtClean="0"/>
              <a:t>           </a:t>
            </a:r>
            <a:r>
              <a:rPr lang="en-US" altLang="uk-UA" sz="2000" smtClean="0">
                <a:solidFill>
                  <a:srgbClr val="0000CC"/>
                </a:solidFill>
              </a:rPr>
              <a:t>public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0000CC"/>
                </a:solidFill>
              </a:rPr>
              <a:t>string</a:t>
            </a:r>
            <a:r>
              <a:rPr lang="en-US" altLang="uk-UA" sz="2000" smtClean="0"/>
              <a:t> GetNamespace()</a:t>
            </a:r>
            <a:br>
              <a:rPr lang="en-US" altLang="uk-UA" sz="2000" smtClean="0"/>
            </a:br>
            <a:r>
              <a:rPr lang="en-US" altLang="uk-UA" sz="2000" smtClean="0"/>
              <a:t>           {   </a:t>
            </a:r>
            <a:r>
              <a:rPr lang="en-US" altLang="uk-UA" sz="2000" smtClean="0">
                <a:solidFill>
                  <a:srgbClr val="0000CC"/>
                </a:solidFill>
              </a:rPr>
              <a:t>return</a:t>
            </a:r>
            <a:r>
              <a:rPr lang="en-US" altLang="uk-UA" sz="2000" smtClean="0"/>
              <a:t> this.GetType().Namespace;   }</a:t>
            </a:r>
            <a:br>
              <a:rPr lang="en-US" altLang="uk-UA" sz="2000" smtClean="0"/>
            </a:br>
            <a:r>
              <a:rPr lang="en-US" altLang="uk-UA" sz="2000" smtClean="0"/>
              <a:t>        }</a:t>
            </a:r>
            <a:br>
              <a:rPr lang="en-US" altLang="uk-UA" sz="2000" smtClean="0"/>
            </a:br>
            <a:r>
              <a:rPr lang="en-US" altLang="uk-UA" sz="2000" smtClean="0"/>
              <a:t>    }</a:t>
            </a:r>
            <a:br>
              <a:rPr lang="en-US" altLang="uk-UA" sz="2000" smtClean="0"/>
            </a:br>
            <a:r>
              <a:rPr lang="en-US" altLang="uk-UA" sz="20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smtClean="0">
                <a:solidFill>
                  <a:srgbClr val="0000CC"/>
                </a:solidFill>
              </a:rPr>
              <a:t>namespace</a:t>
            </a:r>
            <a:r>
              <a:rPr lang="en-US" altLang="uk-UA" sz="2000" smtClean="0"/>
              <a:t> LNU.CSharp {</a:t>
            </a:r>
            <a:br>
              <a:rPr lang="en-US" altLang="uk-UA" sz="2000" smtClean="0"/>
            </a:br>
            <a:r>
              <a:rPr lang="en-US" altLang="uk-UA" sz="2000" smtClean="0"/>
              <a:t>        </a:t>
            </a:r>
            <a:r>
              <a:rPr lang="en-US" altLang="uk-UA" sz="2000" smtClean="0">
                <a:solidFill>
                  <a:srgbClr val="0000CC"/>
                </a:solidFill>
              </a:rPr>
              <a:t>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Lesson01</a:t>
            </a:r>
            <a:r>
              <a:rPr lang="en-US" altLang="uk-UA" sz="2000" smtClean="0"/>
              <a:t>  {   …  }</a:t>
            </a:r>
            <a:br>
              <a:rPr lang="en-US" altLang="uk-UA" sz="2000" smtClean="0"/>
            </a:br>
            <a:r>
              <a:rPr lang="en-US" altLang="uk-UA" sz="20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smtClean="0"/>
              <a:t>LNU.CSharp. </a:t>
            </a:r>
            <a:r>
              <a:rPr lang="en-US" altLang="uk-UA" sz="2000" smtClean="0">
                <a:solidFill>
                  <a:srgbClr val="336699"/>
                </a:solidFill>
              </a:rPr>
              <a:t>Lesson01 </a:t>
            </a:r>
            <a:r>
              <a:rPr lang="en-US" altLang="uk-UA" sz="2000" smtClean="0"/>
              <a:t>inst; … inst.GetNamespace();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smtClean="0">
                <a:solidFill>
                  <a:srgbClr val="0000CC"/>
                </a:solidFill>
              </a:rPr>
              <a:t>using</a:t>
            </a:r>
            <a:r>
              <a:rPr lang="en-US" altLang="uk-UA" sz="2000" smtClean="0"/>
              <a:t> LNU.CSharp;   </a:t>
            </a:r>
            <a:r>
              <a:rPr lang="en-US" altLang="uk-UA" sz="2000" smtClean="0">
                <a:solidFill>
                  <a:srgbClr val="336699"/>
                </a:solidFill>
              </a:rPr>
              <a:t>Lesson01 </a:t>
            </a:r>
            <a:r>
              <a:rPr lang="en-US" altLang="uk-UA" sz="2000" smtClean="0"/>
              <a:t>inst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Lesson01</a:t>
            </a:r>
            <a:r>
              <a:rPr lang="en-US" altLang="uk-UA" sz="2000" smtClean="0"/>
              <a:t>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smtClean="0">
                <a:solidFill>
                  <a:srgbClr val="0000CC"/>
                </a:solidFill>
              </a:rPr>
              <a:t>using</a:t>
            </a:r>
            <a:r>
              <a:rPr lang="en-US" altLang="uk-UA" sz="2000" smtClean="0"/>
              <a:t> S1 = LNU.CSharp;   S1::</a:t>
            </a:r>
            <a:r>
              <a:rPr lang="en-US" altLang="uk-UA" sz="2000" smtClean="0">
                <a:solidFill>
                  <a:srgbClr val="336699"/>
                </a:solidFill>
              </a:rPr>
              <a:t>Lesson01 </a:t>
            </a:r>
            <a:r>
              <a:rPr lang="en-US" altLang="uk-UA" sz="2000" smtClean="0"/>
              <a:t>inst …;</a:t>
            </a:r>
            <a:endParaRPr lang="uk-UA" altLang="uk-UA" sz="20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A7019D-2863-4C11-BE9A-5991DF1E067C}" type="slidenum">
              <a:rPr lang="uk-UA" altLang="en-US" smtClean="0"/>
              <a:pPr/>
              <a:t>16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Консольне введення-виведення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uk-UA" sz="2200" smtClean="0">
                <a:solidFill>
                  <a:srgbClr val="0000CC"/>
                </a:solidFill>
              </a:rPr>
              <a:t>int</a:t>
            </a:r>
            <a:r>
              <a:rPr lang="en-US" altLang="uk-UA" sz="2200" smtClean="0"/>
              <a:t> System.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.Read(); </a:t>
            </a:r>
            <a:r>
              <a:rPr lang="en-US" altLang="uk-UA" sz="2200" smtClean="0">
                <a:solidFill>
                  <a:srgbClr val="006600"/>
                </a:solidFill>
              </a:rPr>
              <a:t>//</a:t>
            </a:r>
            <a:r>
              <a:rPr lang="uk-UA" altLang="uk-UA" sz="2200" smtClean="0">
                <a:solidFill>
                  <a:srgbClr val="006600"/>
                </a:solidFill>
              </a:rPr>
              <a:t>код одного прочитаного символа</a:t>
            </a:r>
            <a:endParaRPr lang="en-US" altLang="uk-UA" sz="2200" smtClean="0">
              <a:solidFill>
                <a:srgbClr val="006600"/>
              </a:solidFill>
            </a:endParaRPr>
          </a:p>
          <a:p>
            <a:pPr eaLnBrk="1" hangingPunct="1"/>
            <a:r>
              <a:rPr lang="en-US" altLang="uk-UA" sz="2200" smtClean="0">
                <a:solidFill>
                  <a:srgbClr val="0000CC"/>
                </a:solidFill>
              </a:rPr>
              <a:t>string</a:t>
            </a:r>
            <a:r>
              <a:rPr lang="en-US" altLang="uk-UA" sz="2200" smtClean="0"/>
              <a:t> System.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.ReadLine(); </a:t>
            </a:r>
            <a:r>
              <a:rPr lang="en-US" altLang="uk-UA" sz="2200" smtClean="0">
                <a:solidFill>
                  <a:srgbClr val="006600"/>
                </a:solidFill>
              </a:rPr>
              <a:t>// </a:t>
            </a:r>
            <a:r>
              <a:rPr lang="uk-UA" altLang="uk-UA" sz="2200" smtClean="0">
                <a:solidFill>
                  <a:srgbClr val="006600"/>
                </a:solidFill>
              </a:rPr>
              <a:t>прочитаний рядок</a:t>
            </a:r>
            <a:endParaRPr lang="en-US" altLang="uk-UA" sz="1200" smtClean="0"/>
          </a:p>
          <a:p>
            <a:pPr eaLnBrk="1" hangingPunct="1"/>
            <a:r>
              <a:rPr lang="en-US" altLang="uk-UA" sz="2200" smtClean="0">
                <a:solidFill>
                  <a:srgbClr val="0000CC"/>
                </a:solidFill>
              </a:rPr>
              <a:t>int</a:t>
            </a:r>
            <a:r>
              <a:rPr lang="en-US" altLang="uk-UA" sz="2200" smtClean="0"/>
              <a:t> K = </a:t>
            </a:r>
            <a:r>
              <a:rPr lang="en-US" altLang="uk-UA" sz="2200" smtClean="0">
                <a:solidFill>
                  <a:srgbClr val="0000CC"/>
                </a:solidFill>
              </a:rPr>
              <a:t>int</a:t>
            </a:r>
            <a:r>
              <a:rPr lang="en-US" altLang="uk-UA" sz="2200" smtClean="0"/>
              <a:t>.Parse(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.ReadLine()); </a:t>
            </a:r>
            <a:r>
              <a:rPr lang="en-US" altLang="uk-UA" sz="2200" smtClean="0">
                <a:solidFill>
                  <a:srgbClr val="006600"/>
                </a:solidFill>
              </a:rPr>
              <a:t>/</a:t>
            </a:r>
            <a:r>
              <a:rPr lang="uk-UA" altLang="uk-UA" sz="2200" smtClean="0">
                <a:solidFill>
                  <a:srgbClr val="006600"/>
                </a:solidFill>
              </a:rPr>
              <a:t>/</a:t>
            </a:r>
            <a:r>
              <a:rPr lang="en-US" altLang="uk-UA" sz="2200" smtClean="0">
                <a:solidFill>
                  <a:srgbClr val="006600"/>
                </a:solidFill>
              </a:rPr>
              <a:t> </a:t>
            </a:r>
            <a:r>
              <a:rPr lang="uk-UA" altLang="uk-UA" sz="2200" smtClean="0">
                <a:solidFill>
                  <a:srgbClr val="006600"/>
                </a:solidFill>
              </a:rPr>
              <a:t>несимвольні величини</a:t>
            </a:r>
          </a:p>
          <a:p>
            <a:pPr eaLnBrk="1" hangingPunct="1"/>
            <a:endParaRPr lang="uk-UA" altLang="uk-UA" sz="2200" smtClean="0"/>
          </a:p>
          <a:p>
            <a:pPr eaLnBrk="1" hangingPunct="1"/>
            <a:r>
              <a:rPr lang="en-US" altLang="uk-UA" sz="2200" smtClean="0">
                <a:solidFill>
                  <a:srgbClr val="0000CC"/>
                </a:solidFill>
              </a:rPr>
              <a:t>void</a:t>
            </a:r>
            <a:r>
              <a:rPr lang="en-US" altLang="uk-UA" sz="2200" smtClean="0"/>
              <a:t> System.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.Write(</a:t>
            </a:r>
            <a:r>
              <a:rPr lang="en-US" altLang="uk-UA" sz="2200" smtClean="0">
                <a:solidFill>
                  <a:srgbClr val="CC0000"/>
                </a:solidFill>
              </a:rPr>
              <a:t>aVal</a:t>
            </a:r>
            <a:r>
              <a:rPr lang="en-US" altLang="uk-UA" sz="2200" smtClean="0"/>
              <a:t>); </a:t>
            </a:r>
            <a:r>
              <a:rPr lang="en-US" altLang="uk-UA" sz="2200" smtClean="0">
                <a:solidFill>
                  <a:srgbClr val="006600"/>
                </a:solidFill>
              </a:rPr>
              <a:t>//</a:t>
            </a:r>
            <a:r>
              <a:rPr lang="uk-UA" altLang="uk-UA" sz="2200" smtClean="0">
                <a:solidFill>
                  <a:srgbClr val="006600"/>
                </a:solidFill>
              </a:rPr>
              <a:t> виведення відомого типу</a:t>
            </a:r>
            <a:endParaRPr lang="en-US" altLang="uk-UA" sz="2200" smtClean="0"/>
          </a:p>
          <a:p>
            <a:pPr eaLnBrk="1" hangingPunct="1"/>
            <a:r>
              <a:rPr lang="en-US" altLang="uk-UA" sz="2200" smtClean="0">
                <a:solidFill>
                  <a:srgbClr val="0000CC"/>
                </a:solidFill>
              </a:rPr>
              <a:t>void</a:t>
            </a:r>
            <a:r>
              <a:rPr lang="en-US" altLang="uk-UA" sz="2200" smtClean="0"/>
              <a:t> System.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.WriteLine(</a:t>
            </a:r>
            <a:r>
              <a:rPr lang="en-US" altLang="uk-UA" sz="2200" smtClean="0">
                <a:solidFill>
                  <a:srgbClr val="CC0000"/>
                </a:solidFill>
              </a:rPr>
              <a:t>aVal</a:t>
            </a:r>
            <a:r>
              <a:rPr lang="en-US" altLang="uk-UA" sz="2200" smtClean="0"/>
              <a:t>); </a:t>
            </a:r>
            <a:r>
              <a:rPr lang="en-US" altLang="uk-UA" sz="2200" smtClean="0">
                <a:solidFill>
                  <a:srgbClr val="006600"/>
                </a:solidFill>
              </a:rPr>
              <a:t>// </a:t>
            </a:r>
            <a:r>
              <a:rPr lang="uk-UA" altLang="uk-UA" sz="2200" smtClean="0">
                <a:solidFill>
                  <a:srgbClr val="006600"/>
                </a:solidFill>
              </a:rPr>
              <a:t>те саме + кінець рядка</a:t>
            </a:r>
            <a:endParaRPr lang="uk-UA" altLang="uk-UA" sz="1200" smtClean="0"/>
          </a:p>
          <a:p>
            <a:pPr eaLnBrk="1" hangingPunct="1"/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.Write(K); 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.WriteLine(K.ToString());</a:t>
            </a:r>
            <a:br>
              <a:rPr lang="en-US" altLang="uk-UA" sz="2200" smtClean="0"/>
            </a:b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.WriteLine(</a:t>
            </a:r>
            <a:r>
              <a:rPr lang="en-US" altLang="uk-UA" sz="2200" smtClean="0">
                <a:solidFill>
                  <a:srgbClr val="CC0000"/>
                </a:solidFill>
              </a:rPr>
              <a:t>" K = "</a:t>
            </a:r>
            <a:r>
              <a:rPr lang="en-US" altLang="uk-UA" sz="2200" smtClean="0"/>
              <a:t> + K);</a:t>
            </a:r>
          </a:p>
          <a:p>
            <a:pPr eaLnBrk="1" hangingPunct="1"/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.WriteLine(</a:t>
            </a:r>
            <a:r>
              <a:rPr lang="en-US" altLang="uk-UA" sz="2200" smtClean="0">
                <a:solidFill>
                  <a:srgbClr val="CC0000"/>
                </a:solidFill>
              </a:rPr>
              <a:t>"</a:t>
            </a:r>
            <a:r>
              <a:rPr lang="uk-UA" altLang="uk-UA" sz="2200" smtClean="0">
                <a:solidFill>
                  <a:srgbClr val="CC0000"/>
                </a:solidFill>
              </a:rPr>
              <a:t>наступне після </a:t>
            </a:r>
            <a:r>
              <a:rPr lang="en-US" altLang="uk-UA" sz="2200" smtClean="0">
                <a:solidFill>
                  <a:srgbClr val="CC0000"/>
                </a:solidFill>
              </a:rPr>
              <a:t>{0} </a:t>
            </a:r>
            <a:r>
              <a:rPr lang="ru-RU" altLang="uk-UA" sz="2200" smtClean="0">
                <a:solidFill>
                  <a:srgbClr val="CC0000"/>
                </a:solidFill>
              </a:rPr>
              <a:t>р</a:t>
            </a:r>
            <a:r>
              <a:rPr lang="uk-UA" altLang="uk-UA" sz="2200" smtClean="0">
                <a:solidFill>
                  <a:srgbClr val="CC0000"/>
                </a:solidFill>
              </a:rPr>
              <a:t>і</a:t>
            </a:r>
            <a:r>
              <a:rPr lang="ru-RU" altLang="uk-UA" sz="2200" smtClean="0">
                <a:solidFill>
                  <a:srgbClr val="CC0000"/>
                </a:solidFill>
              </a:rPr>
              <a:t>вне</a:t>
            </a:r>
            <a:r>
              <a:rPr lang="en-US" altLang="uk-UA" sz="2200" smtClean="0">
                <a:solidFill>
                  <a:srgbClr val="CC0000"/>
                </a:solidFill>
              </a:rPr>
              <a:t>{1,10:D4}"</a:t>
            </a:r>
            <a:r>
              <a:rPr lang="en-US" altLang="uk-UA" sz="2200" smtClean="0"/>
              <a:t>,K,K+1);</a:t>
            </a:r>
          </a:p>
          <a:p>
            <a:pPr lvl="1" eaLnBrk="1" hangingPunct="1"/>
            <a:r>
              <a:rPr lang="en-US" altLang="uk-UA" sz="2000" smtClean="0"/>
              <a:t>C – </a:t>
            </a:r>
            <a:r>
              <a:rPr lang="uk-UA" altLang="uk-UA" sz="2000" smtClean="0"/>
              <a:t>грошовий формат;</a:t>
            </a:r>
            <a:r>
              <a:rPr lang="en-US" altLang="uk-UA" sz="2000" smtClean="0"/>
              <a:t>        G – </a:t>
            </a:r>
            <a:r>
              <a:rPr lang="uk-UA" altLang="uk-UA" sz="2000" smtClean="0"/>
              <a:t>загальний (</a:t>
            </a:r>
            <a:r>
              <a:rPr lang="en-US" altLang="uk-UA" sz="2000" smtClean="0"/>
              <a:t>E </a:t>
            </a:r>
            <a:r>
              <a:rPr lang="uk-UA" altLang="uk-UA" sz="2000" smtClean="0"/>
              <a:t>або </a:t>
            </a:r>
            <a:r>
              <a:rPr lang="en-US" altLang="uk-UA" sz="2000" smtClean="0"/>
              <a:t>F</a:t>
            </a:r>
            <a:r>
              <a:rPr lang="ru-RU" altLang="uk-UA" sz="2000" smtClean="0"/>
              <a:t>)</a:t>
            </a:r>
            <a:r>
              <a:rPr lang="en-US" altLang="uk-UA" sz="2000" smtClean="0"/>
              <a:t>;</a:t>
            </a:r>
          </a:p>
          <a:p>
            <a:pPr lvl="1" eaLnBrk="1" hangingPunct="1"/>
            <a:r>
              <a:rPr lang="en-US" altLang="uk-UA" sz="2000" smtClean="0"/>
              <a:t>D</a:t>
            </a:r>
            <a:r>
              <a:rPr lang="uk-UA" altLang="uk-UA" sz="2000" smtClean="0"/>
              <a:t> – десятковий (0015);</a:t>
            </a:r>
            <a:r>
              <a:rPr lang="en-US" altLang="uk-UA" sz="2000" smtClean="0"/>
              <a:t>        N</a:t>
            </a:r>
            <a:r>
              <a:rPr lang="uk-UA" altLang="uk-UA" sz="2000" smtClean="0"/>
              <a:t> – числовий з розділювачами;</a:t>
            </a:r>
            <a:endParaRPr lang="en-US" altLang="uk-UA" sz="2000" smtClean="0"/>
          </a:p>
          <a:p>
            <a:pPr lvl="1" eaLnBrk="1" hangingPunct="1"/>
            <a:r>
              <a:rPr lang="en-US" altLang="uk-UA" sz="2000" smtClean="0"/>
              <a:t>E</a:t>
            </a:r>
            <a:r>
              <a:rPr lang="uk-UA" altLang="uk-UA" sz="2000" smtClean="0"/>
              <a:t> – експотенційний;</a:t>
            </a:r>
            <a:r>
              <a:rPr lang="en-US" altLang="uk-UA" sz="2000" smtClean="0"/>
              <a:t>             P</a:t>
            </a:r>
            <a:r>
              <a:rPr lang="uk-UA" altLang="uk-UA" sz="2000" smtClean="0"/>
              <a:t> – відсотковий;</a:t>
            </a:r>
            <a:endParaRPr lang="en-US" altLang="uk-UA" sz="2000" smtClean="0"/>
          </a:p>
          <a:p>
            <a:pPr lvl="1" eaLnBrk="1" hangingPunct="1"/>
            <a:r>
              <a:rPr lang="en-US" altLang="uk-UA" sz="2000" smtClean="0"/>
              <a:t>F</a:t>
            </a:r>
            <a:r>
              <a:rPr lang="uk-UA" altLang="uk-UA" sz="2000" smtClean="0"/>
              <a:t> – з фіксованою комою;</a:t>
            </a:r>
            <a:r>
              <a:rPr lang="en-US" altLang="uk-UA" sz="2000" smtClean="0"/>
              <a:t>     X</a:t>
            </a:r>
            <a:r>
              <a:rPr lang="uk-UA" altLang="uk-UA" sz="2000" smtClean="0"/>
              <a:t> – шістнадцятковий.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E8B0F6-20EE-4ADD-9586-6A07C7F73D8E}" type="slidenum">
              <a:rPr lang="uk-UA" altLang="en-US" smtClean="0"/>
              <a:pPr/>
              <a:t>2</a:t>
            </a:fld>
            <a:r>
              <a:rPr lang="en-US" altLang="en-US" smtClean="0"/>
              <a:t> / 1</a:t>
            </a:r>
            <a:r>
              <a:rPr lang="uk-UA" altLang="en-US" smtClean="0"/>
              <a:t>6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Значення </a:t>
            </a:r>
            <a:r>
              <a:rPr lang="en-US" altLang="uk-UA" smtClean="0"/>
              <a:t>.NET </a:t>
            </a:r>
            <a:r>
              <a:rPr lang="uk-UA" altLang="uk-UA" smtClean="0"/>
              <a:t>і </a:t>
            </a:r>
            <a:r>
              <a:rPr lang="en-US" altLang="uk-UA" smtClean="0"/>
              <a:t>C#</a:t>
            </a:r>
            <a:endParaRPr lang="uk-UA" altLang="uk-UA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Новий каркас (середовище), новий системний інтерфейс для програмування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Об'єктно-орієнтований підхід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Зрозумілий дизайн базових класів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Незалежність від мови програмування, досконалі засоби взаємодії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Підтримка динамічних </a:t>
            </a:r>
            <a:r>
              <a:rPr lang="en-US" altLang="uk-UA" sz="2200" smtClean="0"/>
              <a:t>web</a:t>
            </a:r>
            <a:r>
              <a:rPr lang="uk-UA" altLang="uk-UA" sz="2200" smtClean="0"/>
              <a:t>-сторінок, </a:t>
            </a:r>
            <a:r>
              <a:rPr lang="en-US" altLang="uk-UA" sz="2200" smtClean="0"/>
              <a:t>Web-</a:t>
            </a:r>
            <a:r>
              <a:rPr lang="uk-UA" altLang="uk-UA" sz="2200" smtClean="0"/>
              <a:t>служб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Ефективний доступ до даних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smtClean="0"/>
              <a:t>Assembly VS DLL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Підвищена безпека, спрощена інсталяція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Нова мова програмування для середовища </a:t>
            </a:r>
            <a:r>
              <a:rPr lang="en-US" altLang="uk-UA" sz="2600" smtClean="0"/>
              <a:t>.NET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ООП, звичайне наслідування, інтерфейси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Безпека типів, автоматичне збирання сміття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Підтримка всіх можливостей середовища та сучасних технологій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F883B8-E3FD-43A9-B0C8-B8BE02BD315C}" type="slidenum">
              <a:rPr lang="uk-UA" altLang="en-US" smtClean="0"/>
              <a:pPr/>
              <a:t>3</a:t>
            </a:fld>
            <a:r>
              <a:rPr lang="en-US" altLang="en-US" smtClean="0"/>
              <a:t> / </a:t>
            </a:r>
            <a:r>
              <a:rPr lang="uk-UA" altLang="en-US" smtClean="0"/>
              <a:t>16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Спільне середовище виконання мов </a:t>
            </a:r>
            <a:r>
              <a:rPr lang="en-US" altLang="uk-UA" sz="3100" smtClean="0"/>
              <a:t>CLR</a:t>
            </a:r>
            <a:r>
              <a:rPr lang="uk-UA" altLang="uk-UA" sz="3100" smtClean="0"/>
              <a:t>. Проміжна мова </a:t>
            </a:r>
            <a:r>
              <a:rPr lang="en-US" altLang="uk-UA" sz="3100" smtClean="0"/>
              <a:t>IL</a:t>
            </a:r>
            <a:endParaRPr lang="uk-UA" altLang="uk-UA" sz="31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600" smtClean="0"/>
              <a:t>Двокрокова компіляція: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200" smtClean="0"/>
              <a:t>Звичайний компілятор  “</a:t>
            </a:r>
            <a:r>
              <a:rPr lang="en-US" altLang="uk-UA" sz="2200" smtClean="0"/>
              <a:t>C# </a:t>
            </a:r>
            <a:r>
              <a:rPr lang="en-US" altLang="uk-UA" sz="2200" smtClean="0">
                <a:sym typeface="Symbol" panose="05050102010706020507" pitchFamily="18" charset="2"/>
              </a:rPr>
              <a:t> IL(</a:t>
            </a:r>
            <a:r>
              <a:rPr lang="uk-UA" altLang="uk-UA" sz="2200" smtClean="0">
                <a:sym typeface="Symbol" panose="05050102010706020507" pitchFamily="18" charset="2"/>
              </a:rPr>
              <a:t>байт-код)”;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200" smtClean="0">
                <a:sym typeface="Symbol" panose="05050102010706020507" pitchFamily="18" charset="2"/>
              </a:rPr>
              <a:t>JIT-</a:t>
            </a:r>
            <a:r>
              <a:rPr lang="uk-UA" altLang="uk-UA" sz="2200" smtClean="0">
                <a:sym typeface="Symbol" panose="05050102010706020507" pitchFamily="18" charset="2"/>
              </a:rPr>
              <a:t>компілятор  “</a:t>
            </a:r>
            <a:r>
              <a:rPr lang="en-US" altLang="uk-UA" sz="2200" smtClean="0">
                <a:sym typeface="Symbol" panose="05050102010706020507" pitchFamily="18" charset="2"/>
              </a:rPr>
              <a:t>IL</a:t>
            </a:r>
            <a:r>
              <a:rPr lang="uk-UA" altLang="uk-UA" sz="2200" smtClean="0">
                <a:sym typeface="Symbol" panose="05050102010706020507" pitchFamily="18" charset="2"/>
              </a:rPr>
              <a:t> </a:t>
            </a:r>
            <a:r>
              <a:rPr lang="en-US" altLang="uk-UA" sz="2200" smtClean="0">
                <a:sym typeface="Symbol" panose="05050102010706020507" pitchFamily="18" charset="2"/>
              </a:rPr>
              <a:t></a:t>
            </a:r>
            <a:r>
              <a:rPr lang="uk-UA" altLang="uk-UA" sz="2200" smtClean="0">
                <a:sym typeface="Symbol" panose="05050102010706020507" pitchFamily="18" charset="2"/>
              </a:rPr>
              <a:t> машинна мова”;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600" smtClean="0">
                <a:sym typeface="Symbol" panose="05050102010706020507" pitchFamily="18" charset="2"/>
              </a:rPr>
              <a:t>Підвищення продуктивності: зменшення обсягу компіляції, краща оптимізація</a:t>
            </a:r>
            <a:endParaRPr lang="en-US" altLang="uk-UA" sz="26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uk-UA" sz="2600" smtClean="0">
                <a:sym typeface="Symbol" panose="05050102010706020507" pitchFamily="18" charset="2"/>
              </a:rPr>
              <a:t>Взаємодія мов: наслідування класів, включення і передавання об'єктів, надсилання повідомлень, налагодження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600" smtClean="0">
                <a:sym typeface="Symbol" panose="05050102010706020507" pitchFamily="18" charset="2"/>
              </a:rPr>
              <a:t>Тип значення зберігає дані (стек), посилання зберігає адресу (керована купа)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600" smtClean="0">
                <a:sym typeface="Symbol" panose="05050102010706020507" pitchFamily="18" charset="2"/>
              </a:rPr>
              <a:t>Common Type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9B0060-94D4-4750-B0FF-55B26D03C8E0}" type="slidenum">
              <a:rPr lang="uk-UA" altLang="en-US" smtClean="0"/>
              <a:pPr/>
              <a:t>4</a:t>
            </a:fld>
            <a:r>
              <a:rPr lang="en-US" altLang="en-US" smtClean="0"/>
              <a:t> / 1</a:t>
            </a:r>
            <a:r>
              <a:rPr lang="uk-UA" altLang="en-US" smtClean="0"/>
              <a:t>6</a:t>
            </a:r>
          </a:p>
        </p:txBody>
      </p:sp>
      <p:sp>
        <p:nvSpPr>
          <p:cNvPr id="9219" name="AutoShape 91"/>
          <p:cNvSpPr>
            <a:spLocks noChangeArrowheads="1"/>
          </p:cNvSpPr>
          <p:nvPr/>
        </p:nvSpPr>
        <p:spPr bwMode="auto">
          <a:xfrm>
            <a:off x="6565900" y="5984875"/>
            <a:ext cx="1892300" cy="3825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i="1"/>
              <a:t>object (value-type)</a:t>
            </a:r>
            <a:endParaRPr lang="uk-UA" altLang="uk-UA" sz="1600" i="1"/>
          </a:p>
        </p:txBody>
      </p:sp>
      <p:sp>
        <p:nvSpPr>
          <p:cNvPr id="9220" name="AutoShape 83"/>
          <p:cNvSpPr>
            <a:spLocks noChangeArrowheads="1"/>
          </p:cNvSpPr>
          <p:nvPr/>
        </p:nvSpPr>
        <p:spPr bwMode="auto">
          <a:xfrm>
            <a:off x="4038600" y="2971800"/>
            <a:ext cx="1333500" cy="3825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i="1"/>
              <a:t>unsafe </a:t>
            </a:r>
            <a:r>
              <a:rPr lang="uk-UA" altLang="uk-UA" sz="1600" i="1"/>
              <a:t>код</a:t>
            </a:r>
          </a:p>
        </p:txBody>
      </p:sp>
      <p:sp>
        <p:nvSpPr>
          <p:cNvPr id="9221" name="AutoShape 80"/>
          <p:cNvSpPr>
            <a:spLocks noChangeArrowheads="1"/>
          </p:cNvSpPr>
          <p:nvPr/>
        </p:nvSpPr>
        <p:spPr bwMode="auto">
          <a:xfrm>
            <a:off x="4813300" y="5715000"/>
            <a:ext cx="1358900" cy="6524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sz="1600" i="1"/>
              <a:t>Посилання на метод</a:t>
            </a:r>
          </a:p>
        </p:txBody>
      </p:sp>
      <p:sp>
        <p:nvSpPr>
          <p:cNvPr id="9222" name="AutoShape 77"/>
          <p:cNvSpPr>
            <a:spLocks noChangeArrowheads="1"/>
          </p:cNvSpPr>
          <p:nvPr/>
        </p:nvSpPr>
        <p:spPr bwMode="auto">
          <a:xfrm>
            <a:off x="8153400" y="4572000"/>
            <a:ext cx="762000" cy="3825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i="1"/>
              <a:t>Array</a:t>
            </a:r>
            <a:endParaRPr lang="uk-UA" altLang="uk-UA" sz="1600" i="1"/>
          </a:p>
        </p:txBody>
      </p:sp>
      <p:sp>
        <p:nvSpPr>
          <p:cNvPr id="9223" name="AutoShape 34"/>
          <p:cNvSpPr>
            <a:spLocks noChangeArrowheads="1"/>
          </p:cNvSpPr>
          <p:nvPr/>
        </p:nvSpPr>
        <p:spPr bwMode="auto">
          <a:xfrm>
            <a:off x="188913" y="1865313"/>
            <a:ext cx="2289175" cy="923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sz="1600" i="1"/>
              <a:t>Довільне значення в стеку  – абстракт-ний клас</a:t>
            </a:r>
          </a:p>
        </p:txBody>
      </p:sp>
      <p:sp>
        <p:nvSpPr>
          <p:cNvPr id="9224" name="AutoShape 33"/>
          <p:cNvSpPr>
            <a:spLocks noChangeArrowheads="1"/>
          </p:cNvSpPr>
          <p:nvPr/>
        </p:nvSpPr>
        <p:spPr bwMode="auto">
          <a:xfrm>
            <a:off x="2438400" y="1268413"/>
            <a:ext cx="3276600" cy="65246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sz="1600" i="1"/>
              <a:t>Довільний тип – абстрактний клас</a:t>
            </a:r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Система типів </a:t>
            </a:r>
            <a:r>
              <a:rPr lang="en-US" altLang="uk-UA" smtClean="0"/>
              <a:t>IL</a:t>
            </a:r>
            <a:endParaRPr lang="uk-UA" altLang="uk-UA" smtClean="0"/>
          </a:p>
        </p:txBody>
      </p:sp>
      <p:sp>
        <p:nvSpPr>
          <p:cNvPr id="9226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1828800" cy="376238"/>
          </a:xfrm>
          <a:prstGeom prst="rect">
            <a:avLst/>
          </a:prstGeom>
          <a:solidFill>
            <a:schemeClr val="accent1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 b="1"/>
              <a:t>Тип</a:t>
            </a:r>
          </a:p>
        </p:txBody>
      </p:sp>
      <p:sp>
        <p:nvSpPr>
          <p:cNvPr id="9227" name="Text Box 5"/>
          <p:cNvSpPr txBox="1">
            <a:spLocks noChangeArrowheads="1"/>
          </p:cNvSpPr>
          <p:nvPr/>
        </p:nvSpPr>
        <p:spPr bwMode="auto">
          <a:xfrm>
            <a:off x="1295400" y="2514600"/>
            <a:ext cx="1828800" cy="376238"/>
          </a:xfrm>
          <a:prstGeom prst="rect">
            <a:avLst/>
          </a:prstGeom>
          <a:solidFill>
            <a:schemeClr val="accent1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 b="1"/>
              <a:t>Значення</a:t>
            </a:r>
          </a:p>
        </p:txBody>
      </p:sp>
      <p:sp>
        <p:nvSpPr>
          <p:cNvPr id="9228" name="Text Box 6"/>
          <p:cNvSpPr txBox="1">
            <a:spLocks noChangeArrowheads="1"/>
          </p:cNvSpPr>
          <p:nvPr/>
        </p:nvSpPr>
        <p:spPr bwMode="auto">
          <a:xfrm>
            <a:off x="5410200" y="2514600"/>
            <a:ext cx="1828800" cy="376238"/>
          </a:xfrm>
          <a:prstGeom prst="rect">
            <a:avLst/>
          </a:prstGeom>
          <a:solidFill>
            <a:schemeClr val="accent1">
              <a:alpha val="7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 b="1"/>
              <a:t>Посилання</a:t>
            </a:r>
          </a:p>
        </p:txBody>
      </p:sp>
      <p:sp>
        <p:nvSpPr>
          <p:cNvPr id="9229" name="Line 7"/>
          <p:cNvSpPr>
            <a:spLocks noChangeShapeType="1"/>
          </p:cNvSpPr>
          <p:nvPr/>
        </p:nvSpPr>
        <p:spPr bwMode="auto">
          <a:xfrm flipV="1">
            <a:off x="2209800" y="2057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30" name="Line 8"/>
          <p:cNvSpPr>
            <a:spLocks noChangeShapeType="1"/>
          </p:cNvSpPr>
          <p:nvPr/>
        </p:nvSpPr>
        <p:spPr bwMode="auto">
          <a:xfrm flipH="1" flipV="1">
            <a:off x="4267200" y="20574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31" name="Text Box 9"/>
          <p:cNvSpPr txBox="1">
            <a:spLocks noChangeArrowheads="1"/>
          </p:cNvSpPr>
          <p:nvPr/>
        </p:nvSpPr>
        <p:spPr bwMode="auto">
          <a:xfrm>
            <a:off x="381000" y="3352800"/>
            <a:ext cx="1600200" cy="6508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Вбудований тип значень</a:t>
            </a:r>
          </a:p>
        </p:txBody>
      </p:sp>
      <p:sp>
        <p:nvSpPr>
          <p:cNvPr id="9232" name="Text Box 10"/>
          <p:cNvSpPr txBox="1">
            <a:spLocks noChangeArrowheads="1"/>
          </p:cNvSpPr>
          <p:nvPr/>
        </p:nvSpPr>
        <p:spPr bwMode="auto">
          <a:xfrm>
            <a:off x="1219200" y="4191000"/>
            <a:ext cx="1828800" cy="3762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Перелік</a:t>
            </a:r>
          </a:p>
        </p:txBody>
      </p:sp>
      <p:sp>
        <p:nvSpPr>
          <p:cNvPr id="9233" name="Text Box 11"/>
          <p:cNvSpPr txBox="1">
            <a:spLocks noChangeArrowheads="1"/>
          </p:cNvSpPr>
          <p:nvPr/>
        </p:nvSpPr>
        <p:spPr bwMode="auto">
          <a:xfrm>
            <a:off x="2286000" y="3352800"/>
            <a:ext cx="1676400" cy="6508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Тип значень користувача</a:t>
            </a:r>
          </a:p>
        </p:txBody>
      </p:sp>
      <p:sp>
        <p:nvSpPr>
          <p:cNvPr id="9234" name="Line 12"/>
          <p:cNvSpPr>
            <a:spLocks noChangeShapeType="1"/>
          </p:cNvSpPr>
          <p:nvPr/>
        </p:nvSpPr>
        <p:spPr bwMode="auto">
          <a:xfrm flipV="1">
            <a:off x="2133600" y="2895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35" name="Line 13"/>
          <p:cNvSpPr>
            <a:spLocks noChangeShapeType="1"/>
          </p:cNvSpPr>
          <p:nvPr/>
        </p:nvSpPr>
        <p:spPr bwMode="auto">
          <a:xfrm flipV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36" name="Line 14"/>
          <p:cNvSpPr>
            <a:spLocks noChangeShapeType="1"/>
          </p:cNvSpPr>
          <p:nvPr/>
        </p:nvSpPr>
        <p:spPr bwMode="auto">
          <a:xfrm flipH="1" flipV="1">
            <a:off x="22098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37" name="Text Box 15"/>
          <p:cNvSpPr txBox="1">
            <a:spLocks noChangeArrowheads="1"/>
          </p:cNvSpPr>
          <p:nvPr/>
        </p:nvSpPr>
        <p:spPr bwMode="auto">
          <a:xfrm>
            <a:off x="4191000" y="3352800"/>
            <a:ext cx="1371600" cy="3762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Вказівник</a:t>
            </a:r>
          </a:p>
        </p:txBody>
      </p:sp>
      <p:sp>
        <p:nvSpPr>
          <p:cNvPr id="9238" name="Text Box 16"/>
          <p:cNvSpPr txBox="1">
            <a:spLocks noChangeArrowheads="1"/>
          </p:cNvSpPr>
          <p:nvPr/>
        </p:nvSpPr>
        <p:spPr bwMode="auto">
          <a:xfrm>
            <a:off x="5715000" y="3352800"/>
            <a:ext cx="1600200" cy="9255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Самодоку-ментований тип</a:t>
            </a:r>
          </a:p>
        </p:txBody>
      </p:sp>
      <p:sp>
        <p:nvSpPr>
          <p:cNvPr id="9239" name="Text Box 17"/>
          <p:cNvSpPr txBox="1">
            <a:spLocks noChangeArrowheads="1"/>
          </p:cNvSpPr>
          <p:nvPr/>
        </p:nvSpPr>
        <p:spPr bwMode="auto">
          <a:xfrm>
            <a:off x="7467600" y="2971800"/>
            <a:ext cx="1371600" cy="3762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Інтерфейс</a:t>
            </a:r>
          </a:p>
        </p:txBody>
      </p:sp>
      <p:sp>
        <p:nvSpPr>
          <p:cNvPr id="9240" name="Text Box 18"/>
          <p:cNvSpPr txBox="1">
            <a:spLocks noChangeArrowheads="1"/>
          </p:cNvSpPr>
          <p:nvPr/>
        </p:nvSpPr>
        <p:spPr bwMode="auto">
          <a:xfrm>
            <a:off x="4800600" y="4572000"/>
            <a:ext cx="1371600" cy="3762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Клас</a:t>
            </a:r>
          </a:p>
        </p:txBody>
      </p:sp>
      <p:sp>
        <p:nvSpPr>
          <p:cNvPr id="9241" name="Text Box 19"/>
          <p:cNvSpPr txBox="1">
            <a:spLocks noChangeArrowheads="1"/>
          </p:cNvSpPr>
          <p:nvPr/>
        </p:nvSpPr>
        <p:spPr bwMode="auto">
          <a:xfrm>
            <a:off x="6934200" y="4572000"/>
            <a:ext cx="1219200" cy="3762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Масив</a:t>
            </a:r>
          </a:p>
        </p:txBody>
      </p:sp>
      <p:sp>
        <p:nvSpPr>
          <p:cNvPr id="9242" name="Line 20"/>
          <p:cNvSpPr>
            <a:spLocks noChangeShapeType="1"/>
          </p:cNvSpPr>
          <p:nvPr/>
        </p:nvSpPr>
        <p:spPr bwMode="auto">
          <a:xfrm flipH="1" flipV="1">
            <a:off x="6324600" y="2895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43" name="Line 21"/>
          <p:cNvSpPr>
            <a:spLocks noChangeShapeType="1"/>
          </p:cNvSpPr>
          <p:nvPr/>
        </p:nvSpPr>
        <p:spPr bwMode="auto">
          <a:xfrm flipV="1">
            <a:off x="4876800" y="28956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44" name="Line 22"/>
          <p:cNvSpPr>
            <a:spLocks noChangeShapeType="1"/>
          </p:cNvSpPr>
          <p:nvPr/>
        </p:nvSpPr>
        <p:spPr bwMode="auto">
          <a:xfrm flipH="1" flipV="1">
            <a:off x="6400800" y="2895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45" name="Line 23"/>
          <p:cNvSpPr>
            <a:spLocks noChangeShapeType="1"/>
          </p:cNvSpPr>
          <p:nvPr/>
        </p:nvSpPr>
        <p:spPr bwMode="auto">
          <a:xfrm flipV="1">
            <a:off x="5486400" y="4267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46" name="Line 24"/>
          <p:cNvSpPr>
            <a:spLocks noChangeShapeType="1"/>
          </p:cNvSpPr>
          <p:nvPr/>
        </p:nvSpPr>
        <p:spPr bwMode="auto">
          <a:xfrm flipH="1" flipV="1">
            <a:off x="6705600" y="4267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47" name="Text Box 25"/>
          <p:cNvSpPr txBox="1">
            <a:spLocks noChangeArrowheads="1"/>
          </p:cNvSpPr>
          <p:nvPr/>
        </p:nvSpPr>
        <p:spPr bwMode="auto">
          <a:xfrm>
            <a:off x="2971800" y="5334000"/>
            <a:ext cx="1676400" cy="6508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Тип користувача</a:t>
            </a:r>
          </a:p>
        </p:txBody>
      </p:sp>
      <p:sp>
        <p:nvSpPr>
          <p:cNvPr id="9248" name="Text Box 27"/>
          <p:cNvSpPr txBox="1">
            <a:spLocks noChangeArrowheads="1"/>
          </p:cNvSpPr>
          <p:nvPr/>
        </p:nvSpPr>
        <p:spPr bwMode="auto">
          <a:xfrm>
            <a:off x="4800600" y="5334000"/>
            <a:ext cx="1371600" cy="3762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Делегат</a:t>
            </a:r>
          </a:p>
        </p:txBody>
      </p:sp>
      <p:sp>
        <p:nvSpPr>
          <p:cNvPr id="9249" name="Text Box 28"/>
          <p:cNvSpPr txBox="1">
            <a:spLocks noChangeArrowheads="1"/>
          </p:cNvSpPr>
          <p:nvPr/>
        </p:nvSpPr>
        <p:spPr bwMode="auto">
          <a:xfrm>
            <a:off x="6324600" y="5334000"/>
            <a:ext cx="1676400" cy="6508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Огорнутий тип значення</a:t>
            </a:r>
          </a:p>
        </p:txBody>
      </p:sp>
      <p:sp>
        <p:nvSpPr>
          <p:cNvPr id="9250" name="Line 29"/>
          <p:cNvSpPr>
            <a:spLocks noChangeShapeType="1"/>
          </p:cNvSpPr>
          <p:nvPr/>
        </p:nvSpPr>
        <p:spPr bwMode="auto">
          <a:xfrm flipV="1">
            <a:off x="5486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51" name="Line 30"/>
          <p:cNvSpPr>
            <a:spLocks noChangeShapeType="1"/>
          </p:cNvSpPr>
          <p:nvPr/>
        </p:nvSpPr>
        <p:spPr bwMode="auto">
          <a:xfrm flipV="1">
            <a:off x="3810000" y="4953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52" name="Line 31"/>
          <p:cNvSpPr>
            <a:spLocks noChangeShapeType="1"/>
          </p:cNvSpPr>
          <p:nvPr/>
        </p:nvSpPr>
        <p:spPr bwMode="auto">
          <a:xfrm flipH="1" flipV="1">
            <a:off x="5562600" y="4953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53" name="AutoShape 36"/>
          <p:cNvSpPr>
            <a:spLocks noChangeArrowheads="1"/>
          </p:cNvSpPr>
          <p:nvPr/>
        </p:nvSpPr>
        <p:spPr bwMode="auto">
          <a:xfrm>
            <a:off x="5675313" y="1905000"/>
            <a:ext cx="3316287" cy="6524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uk-UA" altLang="uk-UA" sz="1600" i="1"/>
              <a:t>Посилання на довільне значення в купі –  абстрактний клас</a:t>
            </a:r>
          </a:p>
        </p:txBody>
      </p:sp>
      <p:sp>
        <p:nvSpPr>
          <p:cNvPr id="9254" name="AutoShape 65"/>
          <p:cNvSpPr>
            <a:spLocks noChangeArrowheads="1"/>
          </p:cNvSpPr>
          <p:nvPr/>
        </p:nvSpPr>
        <p:spPr bwMode="auto">
          <a:xfrm>
            <a:off x="303213" y="5213350"/>
            <a:ext cx="1806575" cy="1195388"/>
          </a:xfrm>
          <a:prstGeom prst="roundRect">
            <a:avLst>
              <a:gd name="adj" fmla="val 16667"/>
            </a:avLst>
          </a:prstGeom>
          <a:solidFill>
            <a:srgbClr val="CCCC00">
              <a:alpha val="25098"/>
            </a:srgb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sz="1600" i="1"/>
              <a:t>Цілий</a:t>
            </a:r>
            <a:br>
              <a:rPr lang="uk-UA" altLang="uk-UA" sz="1600" i="1"/>
            </a:br>
            <a:r>
              <a:rPr lang="uk-UA" altLang="uk-UA" sz="1600" i="1"/>
              <a:t>Дійсний</a:t>
            </a:r>
            <a:br>
              <a:rPr lang="uk-UA" altLang="uk-UA" sz="1600" i="1"/>
            </a:br>
            <a:r>
              <a:rPr lang="en-US" altLang="uk-UA" sz="1600" i="1"/>
              <a:t>System.Boolean</a:t>
            </a:r>
            <a:br>
              <a:rPr lang="en-US" altLang="uk-UA" sz="1600" i="1"/>
            </a:br>
            <a:r>
              <a:rPr lang="en-US" altLang="uk-UA" sz="1600" i="1"/>
              <a:t>System.Char</a:t>
            </a:r>
            <a:endParaRPr lang="uk-UA" altLang="uk-UA" sz="1600" i="1"/>
          </a:p>
        </p:txBody>
      </p:sp>
      <p:sp>
        <p:nvSpPr>
          <p:cNvPr id="9255" name="Line 67"/>
          <p:cNvSpPr>
            <a:spLocks noChangeShapeType="1"/>
          </p:cNvSpPr>
          <p:nvPr/>
        </p:nvSpPr>
        <p:spPr bwMode="auto">
          <a:xfrm flipV="1">
            <a:off x="838200" y="40052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56" name="Line 68"/>
          <p:cNvSpPr>
            <a:spLocks noChangeShapeType="1"/>
          </p:cNvSpPr>
          <p:nvPr/>
        </p:nvSpPr>
        <p:spPr bwMode="auto">
          <a:xfrm flipV="1">
            <a:off x="990600" y="40052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57" name="Line 69"/>
          <p:cNvSpPr>
            <a:spLocks noChangeShapeType="1"/>
          </p:cNvSpPr>
          <p:nvPr/>
        </p:nvSpPr>
        <p:spPr bwMode="auto">
          <a:xfrm flipV="1">
            <a:off x="685800" y="40052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58" name="Line 70"/>
          <p:cNvSpPr>
            <a:spLocks noChangeShapeType="1"/>
          </p:cNvSpPr>
          <p:nvPr/>
        </p:nvSpPr>
        <p:spPr bwMode="auto">
          <a:xfrm flipV="1">
            <a:off x="533400" y="399415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59" name="AutoShape 71"/>
          <p:cNvSpPr>
            <a:spLocks noChangeArrowheads="1"/>
          </p:cNvSpPr>
          <p:nvPr/>
        </p:nvSpPr>
        <p:spPr bwMode="auto">
          <a:xfrm>
            <a:off x="1524000" y="4724400"/>
            <a:ext cx="838200" cy="373063"/>
          </a:xfrm>
          <a:prstGeom prst="roundRect">
            <a:avLst>
              <a:gd name="adj" fmla="val 16667"/>
            </a:avLst>
          </a:prstGeom>
          <a:solidFill>
            <a:srgbClr val="CCCC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i="1"/>
              <a:t>enum</a:t>
            </a:r>
            <a:endParaRPr lang="uk-UA" altLang="uk-UA" sz="1600" i="1"/>
          </a:p>
        </p:txBody>
      </p:sp>
      <p:sp>
        <p:nvSpPr>
          <p:cNvPr id="9260" name="Line 72"/>
          <p:cNvSpPr>
            <a:spLocks noChangeShapeType="1"/>
          </p:cNvSpPr>
          <p:nvPr/>
        </p:nvSpPr>
        <p:spPr bwMode="auto">
          <a:xfrm flipV="1">
            <a:off x="1828800" y="4572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61" name="AutoShape 73"/>
          <p:cNvSpPr>
            <a:spLocks noChangeArrowheads="1"/>
          </p:cNvSpPr>
          <p:nvPr/>
        </p:nvSpPr>
        <p:spPr bwMode="auto">
          <a:xfrm>
            <a:off x="3124200" y="4267200"/>
            <a:ext cx="838200" cy="373063"/>
          </a:xfrm>
          <a:prstGeom prst="roundRect">
            <a:avLst>
              <a:gd name="adj" fmla="val 16667"/>
            </a:avLst>
          </a:prstGeom>
          <a:solidFill>
            <a:srgbClr val="CCCC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b="1" i="1">
                <a:solidFill>
                  <a:schemeClr val="tx2"/>
                </a:solidFill>
              </a:rPr>
              <a:t>struct</a:t>
            </a:r>
            <a:endParaRPr lang="uk-UA" altLang="uk-UA" sz="1600" b="1" i="1">
              <a:solidFill>
                <a:schemeClr val="tx2"/>
              </a:solidFill>
            </a:endParaRPr>
          </a:p>
        </p:txBody>
      </p:sp>
      <p:sp>
        <p:nvSpPr>
          <p:cNvPr id="9262" name="Line 74"/>
          <p:cNvSpPr>
            <a:spLocks noChangeShapeType="1"/>
          </p:cNvSpPr>
          <p:nvPr/>
        </p:nvSpPr>
        <p:spPr bwMode="auto">
          <a:xfrm flipH="1" flipV="1">
            <a:off x="3124200" y="3995738"/>
            <a:ext cx="30480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63" name="AutoShape 75"/>
          <p:cNvSpPr>
            <a:spLocks noChangeArrowheads="1"/>
          </p:cNvSpPr>
          <p:nvPr/>
        </p:nvSpPr>
        <p:spPr bwMode="auto">
          <a:xfrm>
            <a:off x="2971800" y="6096000"/>
            <a:ext cx="838200" cy="373063"/>
          </a:xfrm>
          <a:prstGeom prst="roundRect">
            <a:avLst>
              <a:gd name="adj" fmla="val 16667"/>
            </a:avLst>
          </a:prstGeom>
          <a:solidFill>
            <a:srgbClr val="CCCC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b="1" i="1">
                <a:solidFill>
                  <a:schemeClr val="tx2"/>
                </a:solidFill>
              </a:rPr>
              <a:t>class</a:t>
            </a:r>
            <a:endParaRPr lang="uk-UA" altLang="uk-UA" sz="1600" b="1" i="1">
              <a:solidFill>
                <a:schemeClr val="tx2"/>
              </a:solidFill>
            </a:endParaRPr>
          </a:p>
        </p:txBody>
      </p:sp>
      <p:sp>
        <p:nvSpPr>
          <p:cNvPr id="9264" name="Line 76"/>
          <p:cNvSpPr>
            <a:spLocks noChangeShapeType="1"/>
          </p:cNvSpPr>
          <p:nvPr/>
        </p:nvSpPr>
        <p:spPr bwMode="auto">
          <a:xfrm flipV="1">
            <a:off x="3276600" y="5976938"/>
            <a:ext cx="53340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65" name="AutoShape 78"/>
          <p:cNvSpPr>
            <a:spLocks noChangeArrowheads="1"/>
          </p:cNvSpPr>
          <p:nvPr/>
        </p:nvSpPr>
        <p:spPr bwMode="auto">
          <a:xfrm>
            <a:off x="8153400" y="5105400"/>
            <a:ext cx="838200" cy="373063"/>
          </a:xfrm>
          <a:prstGeom prst="roundRect">
            <a:avLst>
              <a:gd name="adj" fmla="val 16667"/>
            </a:avLst>
          </a:prstGeom>
          <a:solidFill>
            <a:srgbClr val="CCCC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sz="1600" i="1"/>
              <a:t>тип</a:t>
            </a:r>
            <a:r>
              <a:rPr lang="en-US" altLang="uk-UA" sz="1600" i="1"/>
              <a:t>[ ]</a:t>
            </a:r>
            <a:endParaRPr lang="uk-UA" altLang="uk-UA" sz="1600" i="1"/>
          </a:p>
        </p:txBody>
      </p:sp>
      <p:sp>
        <p:nvSpPr>
          <p:cNvPr id="9266" name="Line 79"/>
          <p:cNvSpPr>
            <a:spLocks noChangeShapeType="1"/>
          </p:cNvSpPr>
          <p:nvPr/>
        </p:nvSpPr>
        <p:spPr bwMode="auto">
          <a:xfrm flipH="1" flipV="1">
            <a:off x="7620000" y="4953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67" name="AutoShape 81"/>
          <p:cNvSpPr>
            <a:spLocks noChangeArrowheads="1"/>
          </p:cNvSpPr>
          <p:nvPr/>
        </p:nvSpPr>
        <p:spPr bwMode="auto">
          <a:xfrm>
            <a:off x="4191000" y="3886200"/>
            <a:ext cx="838200" cy="373063"/>
          </a:xfrm>
          <a:prstGeom prst="roundRect">
            <a:avLst>
              <a:gd name="adj" fmla="val 16667"/>
            </a:avLst>
          </a:prstGeom>
          <a:solidFill>
            <a:srgbClr val="CCCC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sz="1600" i="1"/>
              <a:t>тип *</a:t>
            </a:r>
          </a:p>
        </p:txBody>
      </p:sp>
      <p:sp>
        <p:nvSpPr>
          <p:cNvPr id="9268" name="Line 82"/>
          <p:cNvSpPr>
            <a:spLocks noChangeShapeType="1"/>
          </p:cNvSpPr>
          <p:nvPr/>
        </p:nvSpPr>
        <p:spPr bwMode="auto">
          <a:xfrm flipV="1">
            <a:off x="4343400" y="3733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69" name="AutoShape 84"/>
          <p:cNvSpPr>
            <a:spLocks noChangeArrowheads="1"/>
          </p:cNvSpPr>
          <p:nvPr/>
        </p:nvSpPr>
        <p:spPr bwMode="auto">
          <a:xfrm>
            <a:off x="7708900" y="3505200"/>
            <a:ext cx="1054100" cy="373063"/>
          </a:xfrm>
          <a:prstGeom prst="roundRect">
            <a:avLst>
              <a:gd name="adj" fmla="val 16667"/>
            </a:avLst>
          </a:prstGeom>
          <a:solidFill>
            <a:srgbClr val="CCCC00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i="1"/>
              <a:t>interface</a:t>
            </a:r>
            <a:endParaRPr lang="uk-UA" altLang="uk-UA" sz="1600" i="1"/>
          </a:p>
        </p:txBody>
      </p:sp>
      <p:sp>
        <p:nvSpPr>
          <p:cNvPr id="9270" name="Line 85"/>
          <p:cNvSpPr>
            <a:spLocks noChangeShapeType="1"/>
          </p:cNvSpPr>
          <p:nvPr/>
        </p:nvSpPr>
        <p:spPr bwMode="auto">
          <a:xfrm flipV="1">
            <a:off x="7924800" y="3352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71" name="AutoShape 86"/>
          <p:cNvSpPr>
            <a:spLocks noChangeArrowheads="1"/>
          </p:cNvSpPr>
          <p:nvPr/>
        </p:nvSpPr>
        <p:spPr bwMode="auto">
          <a:xfrm>
            <a:off x="7466013" y="4037013"/>
            <a:ext cx="1549400" cy="382587"/>
          </a:xfrm>
          <a:prstGeom prst="roundRect">
            <a:avLst>
              <a:gd name="adj" fmla="val 16667"/>
            </a:avLst>
          </a:prstGeom>
          <a:solidFill>
            <a:srgbClr val="CCCC00">
              <a:alpha val="25098"/>
            </a:srgb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i="1"/>
              <a:t>System.Object</a:t>
            </a:r>
            <a:endParaRPr lang="uk-UA" altLang="uk-UA" sz="1600" i="1"/>
          </a:p>
        </p:txBody>
      </p:sp>
      <p:sp>
        <p:nvSpPr>
          <p:cNvPr id="9272" name="Line 88"/>
          <p:cNvSpPr>
            <a:spLocks noChangeShapeType="1"/>
          </p:cNvSpPr>
          <p:nvPr/>
        </p:nvSpPr>
        <p:spPr bwMode="auto">
          <a:xfrm flipH="1" flipV="1">
            <a:off x="7315200" y="4114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73" name="AutoShape 89"/>
          <p:cNvSpPr>
            <a:spLocks noChangeArrowheads="1"/>
          </p:cNvSpPr>
          <p:nvPr/>
        </p:nvSpPr>
        <p:spPr bwMode="auto">
          <a:xfrm>
            <a:off x="2843213" y="4799013"/>
            <a:ext cx="1500187" cy="382587"/>
          </a:xfrm>
          <a:prstGeom prst="roundRect">
            <a:avLst>
              <a:gd name="adj" fmla="val 16667"/>
            </a:avLst>
          </a:prstGeom>
          <a:solidFill>
            <a:srgbClr val="CCCC00">
              <a:alpha val="25098"/>
            </a:srgb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i="1"/>
              <a:t>System.String</a:t>
            </a:r>
            <a:endParaRPr lang="uk-UA" altLang="uk-UA" sz="1600" i="1"/>
          </a:p>
        </p:txBody>
      </p:sp>
      <p:sp>
        <p:nvSpPr>
          <p:cNvPr id="9274" name="Line 90"/>
          <p:cNvSpPr>
            <a:spLocks noChangeShapeType="1"/>
          </p:cNvSpPr>
          <p:nvPr/>
        </p:nvSpPr>
        <p:spPr bwMode="auto">
          <a:xfrm flipV="1">
            <a:off x="4343400" y="48768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BC6CD1-2367-4A45-A58A-467CB9092461}" type="slidenum">
              <a:rPr lang="uk-UA" altLang="en-US" smtClean="0"/>
              <a:pPr/>
              <a:t>5</a:t>
            </a:fld>
            <a:r>
              <a:rPr lang="en-US" altLang="en-US" smtClean="0"/>
              <a:t> / </a:t>
            </a:r>
            <a:r>
              <a:rPr lang="uk-UA" altLang="en-US" smtClean="0"/>
              <a:t>16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Особливості внутрішньої мови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uk-UA" sz="2600" smtClean="0"/>
              <a:t>Common Language Specification</a:t>
            </a:r>
            <a:r>
              <a:rPr lang="uk-UA" altLang="uk-UA" sz="2600" smtClean="0"/>
              <a:t>:</a:t>
            </a:r>
            <a:endParaRPr lang="en-US" altLang="uk-UA" sz="2600" smtClean="0"/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мінімальні вимоги до </a:t>
            </a:r>
            <a:r>
              <a:rPr lang="en-US" altLang="uk-UA" sz="2200" smtClean="0"/>
              <a:t>.NET</a:t>
            </a:r>
            <a:r>
              <a:rPr lang="uk-UA" altLang="uk-UA" sz="2200" smtClean="0"/>
              <a:t>-орієнтованих компіляторів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вимоги сумісності до відкритих методів і класів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“Збирання сміття” – недетерміноване виявлення і знищення об</a:t>
            </a:r>
            <a:r>
              <a:rPr lang="en-US" altLang="uk-UA" sz="2600" smtClean="0"/>
              <a:t>’</a:t>
            </a:r>
            <a:r>
              <a:rPr lang="uk-UA" altLang="uk-UA" sz="2600" smtClean="0"/>
              <a:t>єктів, на які нема посилань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Домени аплікацій – спосіб безпечного виконання декількох компонент в межах одного процесу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Опрацювання помилок за допомогою винятків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Атрибути типів і методів – корисні метадані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Збірка – логічна одиниця компільованого коду: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бібліотека або аплікація (має точку входу); 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приватна або загального використання (строге ім</a:t>
            </a:r>
            <a:r>
              <a:rPr lang="en-US" altLang="uk-UA" sz="2200" smtClean="0"/>
              <a:t>’</a:t>
            </a:r>
            <a:r>
              <a:rPr lang="uk-UA" altLang="uk-UA" sz="2200" smtClean="0"/>
              <a:t>я);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містить маніфест і метадані, доступні для рефлексії.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B93E3F-422E-4000-A377-46EFCB356A31}" type="slidenum">
              <a:rPr lang="uk-UA" altLang="en-US" smtClean="0"/>
              <a:pPr/>
              <a:t>6</a:t>
            </a:fld>
            <a:r>
              <a:rPr lang="en-US" altLang="en-US" smtClean="0"/>
              <a:t> / </a:t>
            </a:r>
            <a:r>
              <a:rPr lang="uk-UA" altLang="en-US" smtClean="0"/>
              <a:t>16</a:t>
            </a:r>
          </a:p>
        </p:txBody>
      </p:sp>
      <p:sp>
        <p:nvSpPr>
          <p:cNvPr id="11267" name="Text Box 16"/>
          <p:cNvSpPr txBox="1">
            <a:spLocks noChangeArrowheads="1"/>
          </p:cNvSpPr>
          <p:nvPr/>
        </p:nvSpPr>
        <p:spPr bwMode="auto">
          <a:xfrm>
            <a:off x="2971800" y="1752600"/>
            <a:ext cx="1752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 sz="1600" i="1"/>
              <a:t>Взаємодія через</a:t>
            </a:r>
            <a:r>
              <a:rPr lang="en-US" altLang="uk-UA" sz="1600" i="1"/>
              <a:t/>
            </a:r>
            <a:br>
              <a:rPr lang="en-US" altLang="uk-UA" sz="1600" i="1"/>
            </a:br>
            <a:r>
              <a:rPr lang="en-US" altLang="uk-UA" sz="1600" i="1"/>
              <a:t/>
            </a:r>
            <a:br>
              <a:rPr lang="en-US" altLang="uk-UA" sz="1600" i="1"/>
            </a:br>
            <a:r>
              <a:rPr lang="en-US" altLang="uk-UA" sz="1600" i="1"/>
              <a:t>CTS </a:t>
            </a:r>
            <a:r>
              <a:rPr lang="uk-UA" altLang="uk-UA" sz="1600" i="1"/>
              <a:t>і </a:t>
            </a:r>
            <a:r>
              <a:rPr lang="en-US" altLang="uk-UA" sz="1600" i="1"/>
              <a:t>CLS</a:t>
            </a:r>
            <a:endParaRPr lang="uk-UA" altLang="uk-UA" sz="1600" i="1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Засоби </a:t>
            </a:r>
            <a:r>
              <a:rPr lang="en-US" altLang="uk-UA" sz="3100" smtClean="0"/>
              <a:t>.NET</a:t>
            </a:r>
            <a:r>
              <a:rPr lang="uk-UA" altLang="uk-UA" sz="3100" smtClean="0"/>
              <a:t> компіляції та виконання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81000" y="3429000"/>
            <a:ext cx="83820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 rot="-5400000">
            <a:off x="-119856" y="1950244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b="1">
                <a:solidFill>
                  <a:srgbClr val="CCCC00"/>
                </a:solidFill>
              </a:rPr>
              <a:t>Компіляція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 rot="-5400000">
            <a:off x="-72231" y="4666456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b="1">
                <a:solidFill>
                  <a:srgbClr val="CCCC00"/>
                </a:solidFill>
              </a:rPr>
              <a:t>Виконання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447800" y="1371600"/>
            <a:ext cx="1752600" cy="3762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Програма </a:t>
            </a:r>
            <a:r>
              <a:rPr lang="en-US" altLang="uk-UA"/>
              <a:t>C#</a:t>
            </a:r>
            <a:endParaRPr lang="uk-UA" altLang="uk-UA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4191000" y="1371600"/>
            <a:ext cx="2133600" cy="3762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Програма </a:t>
            </a:r>
            <a:r>
              <a:rPr lang="en-US" altLang="uk-UA"/>
              <a:t>VB.NET</a:t>
            </a:r>
            <a:endParaRPr lang="uk-UA" altLang="uk-UA"/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447800" y="2041525"/>
            <a:ext cx="1752600" cy="3762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Збірка, код </a:t>
            </a:r>
            <a:r>
              <a:rPr lang="en-US" altLang="uk-UA"/>
              <a:t>IL</a:t>
            </a:r>
            <a:endParaRPr lang="uk-UA" altLang="uk-UA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4419600" y="2041525"/>
            <a:ext cx="1752600" cy="3762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Збірка, код </a:t>
            </a:r>
            <a:r>
              <a:rPr lang="en-US" altLang="uk-UA"/>
              <a:t>IL</a:t>
            </a:r>
            <a:endParaRPr lang="uk-UA" altLang="uk-UA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2286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52578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78" name="AutoShape 15"/>
          <p:cNvSpPr>
            <a:spLocks noChangeArrowheads="1"/>
          </p:cNvSpPr>
          <p:nvPr/>
        </p:nvSpPr>
        <p:spPr bwMode="auto">
          <a:xfrm>
            <a:off x="3200400" y="2111375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11279" name="Rectangle 17"/>
          <p:cNvSpPr>
            <a:spLocks noChangeArrowheads="1"/>
          </p:cNvSpPr>
          <p:nvPr/>
        </p:nvSpPr>
        <p:spPr bwMode="auto">
          <a:xfrm>
            <a:off x="1447800" y="3733800"/>
            <a:ext cx="4114800" cy="2590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uk-UA" altLang="uk-UA"/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1447800" y="3733800"/>
            <a:ext cx="22098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1600" i="1"/>
              <a:t>CLR</a:t>
            </a:r>
            <a:r>
              <a:rPr lang="uk-UA" altLang="uk-UA" sz="1600" i="1"/>
              <a:t/>
            </a:r>
            <a:br>
              <a:rPr lang="uk-UA" altLang="uk-UA" sz="1600" i="1"/>
            </a:br>
            <a:r>
              <a:rPr lang="uk-UA" altLang="uk-UA" sz="1600" i="1"/>
              <a:t>організовує: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uk-UA" sz="1600" i="1"/>
              <a:t>JIT </a:t>
            </a:r>
            <a:r>
              <a:rPr lang="uk-UA" altLang="uk-UA" sz="1600" i="1"/>
              <a:t>компіляція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uk-UA" altLang="uk-UA" sz="1600" i="1"/>
              <a:t>Надання прав доступу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uk-UA" altLang="uk-UA" sz="1600" i="1"/>
              <a:t>Перевірка безпеки типів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uk-UA" altLang="uk-UA" sz="1600" i="1"/>
              <a:t>Створення домену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2743200" y="2667000"/>
            <a:ext cx="2209800" cy="385763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Базові класи </a:t>
            </a:r>
            <a:r>
              <a:rPr lang="en-US" altLang="uk-UA"/>
              <a:t>.NET</a:t>
            </a:r>
            <a:endParaRPr lang="uk-UA" altLang="uk-UA"/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>
            <a:off x="2286000" y="2409825"/>
            <a:ext cx="0" cy="132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83" name="Line 21"/>
          <p:cNvSpPr>
            <a:spLocks noChangeShapeType="1"/>
          </p:cNvSpPr>
          <p:nvPr/>
        </p:nvSpPr>
        <p:spPr bwMode="auto">
          <a:xfrm>
            <a:off x="5257800" y="2409825"/>
            <a:ext cx="0" cy="132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84" name="Line 22"/>
          <p:cNvSpPr>
            <a:spLocks noChangeShapeType="1"/>
          </p:cNvSpPr>
          <p:nvPr/>
        </p:nvSpPr>
        <p:spPr bwMode="auto">
          <a:xfrm flipH="1">
            <a:off x="22860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>
            <a:off x="49530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86" name="Text Box 24"/>
          <p:cNvSpPr txBox="1">
            <a:spLocks noChangeArrowheads="1"/>
          </p:cNvSpPr>
          <p:nvPr/>
        </p:nvSpPr>
        <p:spPr bwMode="auto">
          <a:xfrm>
            <a:off x="2971800" y="3810000"/>
            <a:ext cx="2209800" cy="346075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 sz="1600"/>
              <a:t>Завантажені збірки</a:t>
            </a:r>
          </a:p>
        </p:txBody>
      </p:sp>
      <p:sp>
        <p:nvSpPr>
          <p:cNvPr id="11287" name="Line 25"/>
          <p:cNvSpPr>
            <a:spLocks noChangeShapeType="1"/>
          </p:cNvSpPr>
          <p:nvPr/>
        </p:nvSpPr>
        <p:spPr bwMode="auto">
          <a:xfrm flipH="1" flipV="1">
            <a:off x="2286000" y="2971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88" name="Line 26"/>
          <p:cNvSpPr>
            <a:spLocks noChangeShapeType="1"/>
          </p:cNvSpPr>
          <p:nvPr/>
        </p:nvSpPr>
        <p:spPr bwMode="auto">
          <a:xfrm flipV="1">
            <a:off x="4800600" y="29718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4038600" y="4419600"/>
            <a:ext cx="1371600" cy="660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Збирач сміття</a:t>
            </a:r>
          </a:p>
        </p:txBody>
      </p:sp>
      <p:sp>
        <p:nvSpPr>
          <p:cNvPr id="11290" name="Text Box 28"/>
          <p:cNvSpPr txBox="1">
            <a:spLocks noChangeArrowheads="1"/>
          </p:cNvSpPr>
          <p:nvPr/>
        </p:nvSpPr>
        <p:spPr bwMode="auto">
          <a:xfrm>
            <a:off x="4038600" y="5257800"/>
            <a:ext cx="1371600" cy="660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Служби СОМ</a:t>
            </a:r>
          </a:p>
        </p:txBody>
      </p:sp>
      <p:grpSp>
        <p:nvGrpSpPr>
          <p:cNvPr id="11291" name="Group 36"/>
          <p:cNvGrpSpPr>
            <a:grpSpLocks/>
          </p:cNvGrpSpPr>
          <p:nvPr/>
        </p:nvGrpSpPr>
        <p:grpSpPr bwMode="auto">
          <a:xfrm>
            <a:off x="6096000" y="3810000"/>
            <a:ext cx="1752600" cy="2027238"/>
            <a:chOff x="3696" y="2400"/>
            <a:chExt cx="1104" cy="1277"/>
          </a:xfrm>
        </p:grpSpPr>
        <p:sp>
          <p:nvSpPr>
            <p:cNvPr id="11297" name="Text Box 29"/>
            <p:cNvSpPr txBox="1">
              <a:spLocks noChangeArrowheads="1"/>
            </p:cNvSpPr>
            <p:nvPr/>
          </p:nvSpPr>
          <p:spPr bwMode="auto">
            <a:xfrm>
              <a:off x="3696" y="2400"/>
              <a:ext cx="1104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uk-UA" altLang="uk-UA"/>
                <a:t>ПРОЦЕС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uk-UA" altLang="uk-UA"/>
            </a:p>
            <a:p>
              <a:pPr algn="ctr" eaLnBrk="1" hangingPunct="1">
                <a:spcBef>
                  <a:spcPct val="50000"/>
                </a:spcBef>
              </a:pPr>
              <a:endParaRPr lang="uk-UA" altLang="uk-UA"/>
            </a:p>
            <a:p>
              <a:pPr algn="ctr" eaLnBrk="1" hangingPunct="1">
                <a:spcBef>
                  <a:spcPct val="50000"/>
                </a:spcBef>
              </a:pPr>
              <a:endParaRPr lang="uk-UA" altLang="uk-UA"/>
            </a:p>
            <a:p>
              <a:pPr algn="ctr" eaLnBrk="1" hangingPunct="1">
                <a:spcBef>
                  <a:spcPct val="50000"/>
                </a:spcBef>
              </a:pPr>
              <a:endParaRPr lang="uk-UA" altLang="uk-UA"/>
            </a:p>
          </p:txBody>
        </p:sp>
        <p:sp>
          <p:nvSpPr>
            <p:cNvPr id="11298" name="Text Box 30"/>
            <p:cNvSpPr txBox="1">
              <a:spLocks noChangeArrowheads="1"/>
            </p:cNvSpPr>
            <p:nvPr/>
          </p:nvSpPr>
          <p:spPr bwMode="auto">
            <a:xfrm>
              <a:off x="3792" y="2784"/>
              <a:ext cx="912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uk-UA" sz="1600"/>
                <a:t>Домен</a:t>
              </a:r>
            </a:p>
            <a:p>
              <a:pPr algn="ctr" eaLnBrk="1" hangingPunct="1"/>
              <a:endParaRPr lang="uk-UA" altLang="uk-UA" sz="1600"/>
            </a:p>
            <a:p>
              <a:pPr algn="ctr" eaLnBrk="1" hangingPunct="1"/>
              <a:r>
                <a:rPr lang="uk-UA" altLang="uk-UA" sz="1600" i="1"/>
                <a:t>Виконуваний код</a:t>
              </a:r>
            </a:p>
          </p:txBody>
        </p:sp>
      </p:grpSp>
      <p:sp>
        <p:nvSpPr>
          <p:cNvPr id="11292" name="Line 31"/>
          <p:cNvSpPr>
            <a:spLocks noChangeShapeType="1"/>
          </p:cNvSpPr>
          <p:nvPr/>
        </p:nvSpPr>
        <p:spPr bwMode="auto">
          <a:xfrm>
            <a:off x="54102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93" name="Line 32"/>
          <p:cNvSpPr>
            <a:spLocks noChangeShapeType="1"/>
          </p:cNvSpPr>
          <p:nvPr/>
        </p:nvSpPr>
        <p:spPr bwMode="auto">
          <a:xfrm flipV="1">
            <a:off x="5410200" y="5105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94" name="Line 33"/>
          <p:cNvSpPr>
            <a:spLocks noChangeShapeType="1"/>
          </p:cNvSpPr>
          <p:nvPr/>
        </p:nvSpPr>
        <p:spPr bwMode="auto">
          <a:xfrm flipH="1">
            <a:off x="5562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95" name="Text Box 34"/>
          <p:cNvSpPr txBox="1">
            <a:spLocks noChangeArrowheads="1"/>
          </p:cNvSpPr>
          <p:nvPr/>
        </p:nvSpPr>
        <p:spPr bwMode="auto">
          <a:xfrm>
            <a:off x="5791200" y="5978525"/>
            <a:ext cx="3048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 sz="1600"/>
              <a:t>Успадкований СОМ-компонент</a:t>
            </a:r>
          </a:p>
        </p:txBody>
      </p:sp>
      <p:sp>
        <p:nvSpPr>
          <p:cNvPr id="11296" name="Line 35"/>
          <p:cNvSpPr>
            <a:spLocks noChangeShapeType="1"/>
          </p:cNvSpPr>
          <p:nvPr/>
        </p:nvSpPr>
        <p:spPr bwMode="auto">
          <a:xfrm flipH="1" flipV="1">
            <a:off x="5562600" y="6019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2F7C1A-EA39-4C14-AE39-D65FCD8258D0}" type="slidenum">
              <a:rPr lang="uk-UA" altLang="en-US" smtClean="0"/>
              <a:pPr/>
              <a:t>7</a:t>
            </a:fld>
            <a:r>
              <a:rPr lang="en-US" altLang="en-US" smtClean="0"/>
              <a:t> / </a:t>
            </a:r>
            <a:r>
              <a:rPr lang="uk-UA" altLang="en-US" smtClean="0"/>
              <a:t>16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Створення аплікацій </a:t>
            </a:r>
            <a:r>
              <a:rPr lang="en-US" altLang="uk-UA" smtClean="0"/>
              <a:t>.NET</a:t>
            </a:r>
            <a:endParaRPr lang="uk-UA" altLang="uk-UA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Класи </a:t>
            </a:r>
            <a:r>
              <a:rPr lang="en-US" altLang="uk-UA" sz="2600" smtClean="0"/>
              <a:t>.NET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Підтримка системи типів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Підтримка графічного інтерфейсу </a:t>
            </a:r>
            <a:r>
              <a:rPr lang="en-US" altLang="uk-UA" sz="2200" smtClean="0"/>
              <a:t>Windows</a:t>
            </a:r>
            <a:endParaRPr lang="uk-UA" altLang="uk-UA" sz="2200" smtClean="0"/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Підтримка </a:t>
            </a:r>
            <a:r>
              <a:rPr lang="en-US" altLang="uk-UA" sz="2200" smtClean="0"/>
              <a:t>Web Forms (ASP.NET)</a:t>
            </a:r>
            <a:r>
              <a:rPr lang="uk-UA" altLang="uk-UA" sz="2200" smtClean="0"/>
              <a:t>, взаємодія з мережею та доступ до </a:t>
            </a:r>
            <a:r>
              <a:rPr lang="en-US" altLang="uk-UA" sz="2200" smtClean="0"/>
              <a:t>Web</a:t>
            </a:r>
            <a:endParaRPr lang="uk-UA" altLang="uk-UA" sz="2200" smtClean="0"/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Доступ до даних (</a:t>
            </a:r>
            <a:r>
              <a:rPr lang="en-US" altLang="uk-UA" sz="2200" smtClean="0"/>
              <a:t>ADO.NET)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Доступ до каталогів, файлової системи, реєстру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Атрибути, підтримка рефлексії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Доступ до ОС, взаємодія з </a:t>
            </a:r>
            <a:r>
              <a:rPr lang="en-US" altLang="uk-UA" sz="2200" smtClean="0"/>
              <a:t>COM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Простори імен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Категорії аплікацій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Настільні аплікації </a:t>
            </a:r>
            <a:r>
              <a:rPr lang="en-US" altLang="uk-UA" sz="2200" smtClean="0"/>
              <a:t>Windows Forms</a:t>
            </a:r>
            <a:r>
              <a:rPr lang="uk-UA" altLang="uk-UA" sz="2200" smtClean="0"/>
              <a:t> та </a:t>
            </a:r>
            <a:r>
              <a:rPr lang="en-US" altLang="uk-UA" sz="2200" smtClean="0"/>
              <a:t>Windows Presentation Foundation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uk-UA" sz="2200" smtClean="0"/>
              <a:t>Мережеві аплікації </a:t>
            </a:r>
            <a:r>
              <a:rPr lang="en-US" altLang="uk-UA" sz="2200" smtClean="0"/>
              <a:t>Web Forms, ASP.NET</a:t>
            </a:r>
            <a:endParaRPr lang="uk-UA" altLang="uk-UA" sz="22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smtClean="0"/>
              <a:t>Web</a:t>
            </a:r>
            <a:r>
              <a:rPr lang="uk-UA" altLang="uk-UA" sz="2200" smtClean="0"/>
              <a:t>-служби, служби </a:t>
            </a:r>
            <a:r>
              <a:rPr lang="en-US" altLang="uk-UA" sz="2200" smtClean="0"/>
              <a:t>Windows</a:t>
            </a:r>
            <a:r>
              <a:rPr lang="ru-RU" altLang="uk-UA" sz="2200" smtClean="0"/>
              <a:t>,</a:t>
            </a:r>
            <a:r>
              <a:rPr lang="uk-UA" altLang="uk-UA" sz="2200" smtClean="0"/>
              <a:t> транспортування </a:t>
            </a:r>
            <a:r>
              <a:rPr lang="en-US" altLang="uk-UA" sz="2200" smtClean="0"/>
              <a:t>WCF</a:t>
            </a:r>
            <a:r>
              <a:rPr lang="ru-RU" altLang="uk-UA" sz="2200" smtClean="0"/>
              <a:t> </a:t>
            </a:r>
            <a:endParaRPr lang="uk-UA" altLang="uk-UA" sz="22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047262-F148-4620-A3CE-519C0FE6E330}" type="slidenum">
              <a:rPr lang="uk-UA" altLang="en-US" smtClean="0"/>
              <a:pPr/>
              <a:t>8</a:t>
            </a:fld>
            <a:r>
              <a:rPr lang="en-US" altLang="en-US" smtClean="0"/>
              <a:t> / </a:t>
            </a:r>
            <a:r>
              <a:rPr lang="uk-UA" altLang="en-US" smtClean="0"/>
              <a:t>16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“Обов</a:t>
            </a:r>
            <a:r>
              <a:rPr lang="en-US" altLang="uk-UA" smtClean="0"/>
              <a:t>’</a:t>
            </a:r>
            <a:r>
              <a:rPr lang="uk-UA" altLang="uk-UA" smtClean="0"/>
              <a:t>язкова” програма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>
                <a:solidFill>
                  <a:srgbClr val="006600"/>
                </a:solidFill>
              </a:rPr>
              <a:t>/* VS </a:t>
            </a:r>
            <a:r>
              <a:rPr lang="en-US" altLang="uk-UA" sz="2100" noProof="1" smtClean="0">
                <a:solidFill>
                  <a:srgbClr val="006600"/>
                </a:solidFill>
                <a:sym typeface="Wingdings" panose="05000000000000000000" pitchFamily="2" charset="2"/>
              </a:rPr>
              <a:t> New Project…  Visual C#  Windows Desktop  Console Application */</a:t>
            </a:r>
            <a:endParaRPr lang="en-US" altLang="uk-UA" sz="2100" noProof="1" smtClean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uk-UA" sz="2100" noProof="1" smtClean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>
                <a:solidFill>
                  <a:srgbClr val="006600"/>
                </a:solidFill>
              </a:rPr>
              <a:t>//using System;</a:t>
            </a:r>
            <a:endParaRPr lang="uk-UA" altLang="uk-UA" sz="2100" smtClean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>
                <a:solidFill>
                  <a:srgbClr val="0000CC"/>
                </a:solidFill>
              </a:rPr>
              <a:t>namespace</a:t>
            </a:r>
            <a:r>
              <a:rPr lang="en-US" altLang="uk-UA" sz="2100" noProof="1" smtClean="0"/>
              <a:t> LNU.</a:t>
            </a:r>
            <a:r>
              <a:rPr lang="en-US" altLang="uk-UA" sz="2100" smtClean="0"/>
              <a:t>CSharp</a:t>
            </a:r>
            <a:r>
              <a:rPr lang="en-US" altLang="uk-UA" sz="2100" noProof="1" smtClean="0"/>
              <a:t>.</a:t>
            </a:r>
            <a:r>
              <a:rPr lang="en-US" altLang="uk-UA" sz="2100" smtClean="0"/>
              <a:t>Learn</a:t>
            </a:r>
            <a:endParaRPr lang="en-US" altLang="uk-UA" sz="2100" noProof="1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    </a:t>
            </a:r>
            <a:r>
              <a:rPr lang="en-US" altLang="uk-UA" sz="2100" noProof="1" smtClean="0">
                <a:solidFill>
                  <a:srgbClr val="0000CC"/>
                </a:solidFill>
              </a:rPr>
              <a:t>class</a:t>
            </a:r>
            <a:r>
              <a:rPr lang="en-US" altLang="uk-UA" sz="2100" noProof="1" smtClean="0"/>
              <a:t> </a:t>
            </a:r>
            <a:r>
              <a:rPr lang="en-US" altLang="uk-UA" sz="2100" noProof="1" smtClean="0">
                <a:solidFill>
                  <a:srgbClr val="336699"/>
                </a:solidFill>
              </a:rPr>
              <a:t>Program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        </a:t>
            </a:r>
            <a:r>
              <a:rPr lang="en-US" altLang="uk-UA" sz="2100" noProof="1" smtClean="0">
                <a:solidFill>
                  <a:srgbClr val="0000CC"/>
                </a:solidFill>
              </a:rPr>
              <a:t>static void</a:t>
            </a:r>
            <a:r>
              <a:rPr lang="en-US" altLang="uk-UA" sz="2100" noProof="1" smtClean="0"/>
              <a:t> Main()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    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            System.</a:t>
            </a:r>
            <a:r>
              <a:rPr lang="en-US" altLang="uk-UA" sz="2100" noProof="1" smtClean="0">
                <a:solidFill>
                  <a:srgbClr val="336699"/>
                </a:solidFill>
              </a:rPr>
              <a:t>Console</a:t>
            </a:r>
            <a:r>
              <a:rPr lang="en-US" altLang="uk-UA" sz="2100" noProof="1" smtClean="0"/>
              <a:t>.WriteLine(</a:t>
            </a:r>
            <a:r>
              <a:rPr lang="en-US" altLang="uk-UA" sz="2100" noProof="1" smtClean="0">
                <a:solidFill>
                  <a:srgbClr val="CC0000"/>
                </a:solidFill>
              </a:rPr>
              <a:t>"Hello, WORLD!"</a:t>
            </a:r>
            <a:r>
              <a:rPr lang="en-US" altLang="uk-UA" sz="2100" noProof="1" smtClean="0"/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            System.</a:t>
            </a:r>
            <a:r>
              <a:rPr lang="en-US" altLang="uk-UA" sz="2100" noProof="1" smtClean="0">
                <a:solidFill>
                  <a:srgbClr val="336699"/>
                </a:solidFill>
              </a:rPr>
              <a:t>Console</a:t>
            </a:r>
            <a:r>
              <a:rPr lang="en-US" altLang="uk-UA" sz="2100" noProof="1" smtClean="0"/>
              <a:t>.ReadLine();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            </a:t>
            </a:r>
            <a:r>
              <a:rPr lang="en-US" altLang="uk-UA" sz="2100" noProof="1" smtClean="0">
                <a:solidFill>
                  <a:srgbClr val="0000CC"/>
                </a:solidFill>
              </a:rPr>
              <a:t>return</a:t>
            </a:r>
            <a:r>
              <a:rPr lang="en-US" altLang="uk-UA" sz="2100" noProof="1" smtClean="0"/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   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uk-UA" sz="2100" noProof="1" smtClean="0"/>
              <a:t>}</a:t>
            </a:r>
            <a:endParaRPr lang="uk-UA" altLang="uk-UA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C67628-9C00-4D09-8677-CCCC5B4EAC5A}" type="slidenum">
              <a:rPr lang="uk-UA" altLang="en-US" smtClean="0"/>
              <a:pPr/>
              <a:t>9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Типи даних </a:t>
            </a:r>
            <a:r>
              <a:rPr lang="en-US" altLang="uk-UA" smtClean="0"/>
              <a:t>C#</a:t>
            </a:r>
            <a:endParaRPr lang="uk-UA" altLang="uk-UA" smtClean="0"/>
          </a:p>
        </p:txBody>
      </p:sp>
      <p:graphicFrame>
        <p:nvGraphicFramePr>
          <p:cNvPr id="61553" name="Group 11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/>
              <a:tblGrid>
                <a:gridCol w="1143000"/>
                <a:gridCol w="2362200"/>
                <a:gridCol w="685800"/>
                <a:gridCol w="40386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uk-UA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</a:t>
                      </a:r>
                      <a:r>
                        <a:rPr kumimoji="0" lang="en-US" altLang="uk-UA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CTS</a:t>
                      </a:r>
                      <a:endParaRPr kumimoji="0" lang="uk-UA" altLang="uk-UA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Діапазон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sbyte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System.SByte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uk-UA" altLang="uk-UA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-128:127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short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System.Int16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-32768:32767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System.Int32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-2147483648: 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long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System.Int64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-9223372036854775808:9223372036854775807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byte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System.Byte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0:255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ushort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System.Uint16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0:65535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uint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System.Uint32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0:4294967295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ulong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System.Uint64</a:t>
                      </a:r>
                      <a:endParaRPr kumimoji="0" lang="uk-UA" altLang="uk-UA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0:18446744073709551615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2" name="Text Box 108"/>
          <p:cNvSpPr txBox="1">
            <a:spLocks noChangeArrowheads="1"/>
          </p:cNvSpPr>
          <p:nvPr/>
        </p:nvSpPr>
        <p:spPr bwMode="auto">
          <a:xfrm>
            <a:off x="593725" y="1255713"/>
            <a:ext cx="710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sz="2800" b="1"/>
              <a:t>Цілі</a:t>
            </a:r>
            <a:r>
              <a:rPr lang="en-US" altLang="uk-UA" sz="2800"/>
              <a:t>          </a:t>
            </a:r>
            <a:r>
              <a:rPr lang="en-US" altLang="uk-UA" sz="2400"/>
              <a:t>             5; -17; 0x1AB; 255U; 5L; 10UL</a:t>
            </a:r>
            <a:endParaRPr lang="uk-UA" altLang="uk-UA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0" ma:contentTypeDescription="Створення нового документа." ma:contentTypeScope="" ma:versionID="9dcc150425de2a908e45213c8574cd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eee6afa368cefb35bf51763678617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A047D3-0A3C-4851-A231-7190EB4F2FDA}"/>
</file>

<file path=customXml/itemProps2.xml><?xml version="1.0" encoding="utf-8"?>
<ds:datastoreItem xmlns:ds="http://schemas.openxmlformats.org/officeDocument/2006/customXml" ds:itemID="{256BC5D4-6C2C-4BC5-9D8C-F72BF58935AA}"/>
</file>

<file path=customXml/itemProps3.xml><?xml version="1.0" encoding="utf-8"?>
<ds:datastoreItem xmlns:ds="http://schemas.openxmlformats.org/officeDocument/2006/customXml" ds:itemID="{B2207C7A-4939-4A19-8B44-1C63B508D5B4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1374</TotalTime>
  <Words>1105</Words>
  <Application>Microsoft Office PowerPoint</Application>
  <PresentationFormat>Екран (4:3)</PresentationFormat>
  <Paragraphs>356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1" baseType="lpstr">
      <vt:lpstr>Arial</vt:lpstr>
      <vt:lpstr>Wingdings</vt:lpstr>
      <vt:lpstr>Symbol</vt:lpstr>
      <vt:lpstr>Times New Roman</vt:lpstr>
      <vt:lpstr>Network</vt:lpstr>
      <vt:lpstr>Архітектура .NET Основи C#</vt:lpstr>
      <vt:lpstr>Значення .NET і C#</vt:lpstr>
      <vt:lpstr>Спільне середовище виконання мов CLR. Проміжна мова IL</vt:lpstr>
      <vt:lpstr>Система типів IL</vt:lpstr>
      <vt:lpstr>Особливості внутрішньої мови</vt:lpstr>
      <vt:lpstr>Засоби .NET компіляції та виконання</vt:lpstr>
      <vt:lpstr>Створення аплікацій .NET</vt:lpstr>
      <vt:lpstr>“Обов’язкова” програма</vt:lpstr>
      <vt:lpstr>Типи даних C#</vt:lpstr>
      <vt:lpstr>Типи даних C#</vt:lpstr>
      <vt:lpstr>Типи даних C#</vt:lpstr>
      <vt:lpstr>Оголошення змінних, констант</vt:lpstr>
      <vt:lpstr>Загальний перелік операцій</vt:lpstr>
      <vt:lpstr>Пріоритети операцій</vt:lpstr>
      <vt:lpstr>Простори імен</vt:lpstr>
      <vt:lpstr>Консольне введення-виведення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Сергій Ярошко</cp:lastModifiedBy>
  <cp:revision>43</cp:revision>
  <cp:lastPrinted>1601-01-01T00:00:00Z</cp:lastPrinted>
  <dcterms:created xsi:type="dcterms:W3CDTF">1601-01-01T00:00:00Z</dcterms:created>
  <dcterms:modified xsi:type="dcterms:W3CDTF">2021-02-08T12:41:30Z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TemplateUrl">
    <vt:lpwstr/>
  </property>
  <property fmtid="{D5CDD505-2E9C-101B-9397-08002B2CF9AE}" pid="12" name="ComplianceAssetId">
    <vt:lpwstr/>
  </property>
</Properties>
</file>