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sldIdLst>
    <p:sldId id="256" r:id="rId2"/>
    <p:sldId id="270" r:id="rId3"/>
    <p:sldId id="271" r:id="rId4"/>
    <p:sldId id="274" r:id="rId5"/>
    <p:sldId id="275" r:id="rId6"/>
    <p:sldId id="276" r:id="rId7"/>
    <p:sldId id="285" r:id="rId8"/>
    <p:sldId id="272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00CC"/>
    <a:srgbClr val="CC0000"/>
    <a:srgbClr val="FF0000"/>
    <a:srgbClr val="FF3300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 noProof="0" smtClean="0"/>
              <a:t>Click to edit Master text styles</a:t>
            </a:r>
          </a:p>
          <a:p>
            <a:pPr lvl="1"/>
            <a:r>
              <a:rPr lang="uk-UA" altLang="uk-UA" noProof="0" smtClean="0"/>
              <a:t>Second level</a:t>
            </a:r>
          </a:p>
          <a:p>
            <a:pPr lvl="2"/>
            <a:r>
              <a:rPr lang="uk-UA" altLang="uk-UA" noProof="0" smtClean="0"/>
              <a:t>Third level</a:t>
            </a:r>
          </a:p>
          <a:p>
            <a:pPr lvl="3"/>
            <a:r>
              <a:rPr lang="uk-UA" altLang="uk-UA" noProof="0" smtClean="0"/>
              <a:t>Fourth level</a:t>
            </a:r>
          </a:p>
          <a:p>
            <a:pPr lvl="4"/>
            <a:r>
              <a:rPr lang="uk-UA" altLang="uk-UA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uk-UA" altLang="uk-UA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49F23E-38A6-4F93-BC17-193641159F79}" type="slidenum">
              <a:rPr lang="uk-UA" altLang="uk-UA"/>
              <a:pPr>
                <a:defRPr/>
              </a:pPr>
              <a:t>‹№›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38886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13316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7E1494-38DF-4B47-AA57-8F2947E22361}" type="slidenum">
              <a:rPr lang="uk-UA" altLang="uk-UA" smtClean="0"/>
              <a:pPr/>
              <a:t>9</a:t>
            </a:fld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233287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15364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18B4C0-2C01-490C-9BA0-DE5B454D14DF}" type="slidenum">
              <a:rPr lang="uk-UA" altLang="uk-UA" smtClean="0"/>
              <a:pPr/>
              <a:t>10</a:t>
            </a:fld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323714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18436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B8C485-31CC-45BF-B008-C6E11AB36510}" type="slidenum">
              <a:rPr lang="uk-UA" altLang="uk-UA" smtClean="0"/>
              <a:pPr/>
              <a:t>12</a:t>
            </a:fld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268363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20484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02083D-B0A9-41D3-8FD2-98CB1C7BAC8E}" type="slidenum">
              <a:rPr lang="uk-UA" altLang="uk-UA" smtClean="0"/>
              <a:pPr/>
              <a:t>13</a:t>
            </a:fld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907353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Місце для нотаток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  <p:sp>
        <p:nvSpPr>
          <p:cNvPr id="22532" name="Місце для номера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BD85EA-8D2B-47AC-95AF-FCEE776C3802}" type="slidenum">
              <a:rPr lang="uk-UA" altLang="uk-UA" smtClean="0"/>
              <a:pPr/>
              <a:t>14</a:t>
            </a:fld>
            <a:endParaRPr lang="uk-UA" altLang="uk-UA" smtClean="0"/>
          </a:p>
        </p:txBody>
      </p:sp>
    </p:spTree>
    <p:extLst>
      <p:ext uri="{BB962C8B-B14F-4D97-AF65-F5344CB8AC3E}">
        <p14:creationId xmlns:p14="http://schemas.microsoft.com/office/powerpoint/2010/main" val="132503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uk-UA" alt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uk-UA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56340-39EB-4AD6-AF26-32498BECBA89}" type="slidenum">
              <a:rPr lang="uk-UA" altLang="en-US"/>
              <a:pPr>
                <a:defRPr/>
              </a:pPr>
              <a:t>‹№›</a:t>
            </a:fld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2701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F1258-01AF-46C9-B6F2-0A886E19A63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4723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960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960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7EE9B-8FBF-484A-BDFC-8B85293D0477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05991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396F6-AED1-4ACE-8AE3-2D3223B1FFE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7674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6312E-4DEF-48D5-88E2-677999402E13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7997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B4C64-3662-47FD-B96B-B8AF2DC4CB84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4471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9B554-1152-47DD-8BF3-4D7FFA1DCEE9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2609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177B7-FF64-42EF-A113-8A09D301DF72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0800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385F4-1AB3-49B7-B465-E1B9757977AC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0995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81B2-BB88-46E7-B18F-C326E9385CBA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151815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B662F-FACC-4F59-8185-9DFA1A78EDA6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</p:spTree>
    <p:extLst>
      <p:ext uri="{BB962C8B-B14F-4D97-AF65-F5344CB8AC3E}">
        <p14:creationId xmlns:p14="http://schemas.microsoft.com/office/powerpoint/2010/main" val="32884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75438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en-US" smtClean="0"/>
              <a:t>Click to edit Master text styles</a:t>
            </a:r>
          </a:p>
          <a:p>
            <a:pPr lvl="1"/>
            <a:r>
              <a:rPr lang="uk-UA" altLang="en-US" smtClean="0"/>
              <a:t>Second level</a:t>
            </a:r>
          </a:p>
          <a:p>
            <a:pPr lvl="2"/>
            <a:r>
              <a:rPr lang="uk-UA" altLang="en-US" smtClean="0"/>
              <a:t>Third level</a:t>
            </a:r>
          </a:p>
          <a:p>
            <a:pPr lvl="3"/>
            <a:r>
              <a:rPr lang="uk-UA" altLang="en-US" smtClean="0"/>
              <a:t>Fourth level</a:t>
            </a:r>
          </a:p>
          <a:p>
            <a:pPr lvl="4"/>
            <a:r>
              <a:rPr lang="uk-UA" altLang="en-US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uk-UA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CF37AA30-4020-4CEB-8639-6614348659BB}" type="slidenum">
              <a:rPr lang="uk-UA" altLang="en-US"/>
              <a:pPr>
                <a:defRPr/>
              </a:pPr>
              <a:t>‹№›</a:t>
            </a:fld>
            <a:r>
              <a:rPr lang="en-US" altLang="en-US"/>
              <a:t> / 21</a:t>
            </a:r>
            <a:endParaRPr lang="uk-UA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uk-UA" altLang="uk-UA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Основи </a:t>
            </a:r>
            <a:r>
              <a:rPr lang="en-US" altLang="uk-UA" smtClean="0"/>
              <a:t>C#</a:t>
            </a:r>
            <a:endParaRPr lang="uk-UA" altLang="uk-UA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400" smtClean="0"/>
              <a:t>Конструкції керування</a:t>
            </a:r>
            <a:endParaRPr lang="en-US" altLang="uk-UA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uk-UA" sz="2400" smtClean="0"/>
              <a:t>System.Object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400" smtClean="0"/>
              <a:t>Тип перелік</a:t>
            </a:r>
            <a:endParaRPr lang="en-US" altLang="uk-UA" sz="240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400" smtClean="0"/>
              <a:t>Масиви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Оголошення масивів</a:t>
            </a:r>
          </a:p>
        </p:txBody>
      </p:sp>
      <p:sp>
        <p:nvSpPr>
          <p:cNvPr id="14339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53038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uk-UA" altLang="uk-UA" sz="2600" dirty="0" smtClean="0"/>
              <a:t>Одновимірні (всі масиви – підкласи </a:t>
            </a:r>
            <a:r>
              <a:rPr lang="en-US" altLang="uk-UA" sz="2600" dirty="0" smtClean="0"/>
              <a:t>Array)</a:t>
            </a:r>
            <a:endParaRPr lang="uk-UA" altLang="uk-UA" sz="26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 ] A;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smtClean="0"/>
              <a:t>k = 5; A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[5];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>
                <a:solidFill>
                  <a:srgbClr val="0000CC"/>
                </a:solidFill>
              </a:rPr>
              <a:t> </a:t>
            </a:r>
            <a:r>
              <a:rPr lang="en-US" altLang="uk-UA" sz="2200" dirty="0"/>
              <a:t>k = </a:t>
            </a: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 err="1"/>
              <a:t>.Parse</a:t>
            </a:r>
            <a:r>
              <a:rPr lang="en-US" altLang="uk-UA" sz="2200" dirty="0"/>
              <a:t>(</a:t>
            </a:r>
            <a:r>
              <a:rPr lang="en-US" altLang="uk-UA" sz="2200" dirty="0" err="1">
                <a:solidFill>
                  <a:srgbClr val="336699"/>
                </a:solidFill>
              </a:rPr>
              <a:t>Console</a:t>
            </a:r>
            <a:r>
              <a:rPr lang="en-US" altLang="uk-UA" sz="2200" dirty="0" err="1"/>
              <a:t>.ReadLine</a:t>
            </a:r>
            <a:r>
              <a:rPr lang="en-US" altLang="uk-UA" sz="2200" dirty="0"/>
              <a:t>());</a:t>
            </a:r>
            <a:br>
              <a:rPr lang="en-US" altLang="uk-UA" sz="2200" dirty="0"/>
            </a:br>
            <a:r>
              <a:rPr lang="en-US" altLang="uk-UA" sz="2200" dirty="0">
                <a:solidFill>
                  <a:srgbClr val="0000CC"/>
                </a:solidFill>
              </a:rPr>
              <a:t>double</a:t>
            </a:r>
            <a:r>
              <a:rPr lang="en-US" altLang="uk-UA" sz="2200" dirty="0"/>
              <a:t>[] B = </a:t>
            </a:r>
            <a:r>
              <a:rPr lang="en-US" altLang="uk-UA" sz="2200" dirty="0">
                <a:solidFill>
                  <a:srgbClr val="0000CC"/>
                </a:solidFill>
              </a:rPr>
              <a:t>new double</a:t>
            </a:r>
            <a:r>
              <a:rPr lang="en-US" altLang="uk-UA" sz="2200" dirty="0"/>
              <a:t>[k];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 ] C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[5] {2, 4, 8, 16, 32};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 ] D = {2, 4, 8, 16, 32};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smtClean="0">
                <a:solidFill>
                  <a:srgbClr val="006600"/>
                </a:solidFill>
              </a:rPr>
              <a:t>// </a:t>
            </a:r>
            <a:r>
              <a:rPr lang="en-US" altLang="uk-UA" sz="2200" dirty="0" err="1" smtClean="0">
                <a:solidFill>
                  <a:srgbClr val="006600"/>
                </a:solidFill>
              </a:rPr>
              <a:t>int</a:t>
            </a:r>
            <a:r>
              <a:rPr lang="en-US" altLang="uk-UA" sz="2200" dirty="0" smtClean="0">
                <a:solidFill>
                  <a:srgbClr val="006600"/>
                </a:solidFill>
              </a:rPr>
              <a:t>[] E = new </a:t>
            </a:r>
            <a:r>
              <a:rPr lang="en-US" altLang="uk-UA" sz="2200" dirty="0" err="1" smtClean="0">
                <a:solidFill>
                  <a:srgbClr val="006600"/>
                </a:solidFill>
              </a:rPr>
              <a:t>int</a:t>
            </a:r>
            <a:r>
              <a:rPr lang="en-US" altLang="uk-UA" sz="2200" dirty="0" smtClean="0">
                <a:solidFill>
                  <a:srgbClr val="006600"/>
                </a:solidFill>
              </a:rPr>
              <a:t>[5] {0};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const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smtClean="0"/>
              <a:t>k = 15; </a:t>
            </a:r>
            <a:r>
              <a:rPr lang="en-US" altLang="uk-UA" sz="2200" dirty="0" smtClean="0">
                <a:solidFill>
                  <a:srgbClr val="0000CC"/>
                </a:solidFill>
              </a:rPr>
              <a:t>double</a:t>
            </a:r>
            <a:r>
              <a:rPr lang="en-US" altLang="uk-UA" sz="2200" dirty="0" smtClean="0"/>
              <a:t>[] F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double</a:t>
            </a:r>
            <a:r>
              <a:rPr lang="en-US" altLang="uk-UA" sz="2200" dirty="0" smtClean="0"/>
              <a:t>[k];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uk-UA" sz="2200" dirty="0" smtClean="0">
                <a:solidFill>
                  <a:srgbClr val="0000CC"/>
                </a:solidFill>
              </a:rPr>
              <a:t>class</a:t>
            </a:r>
            <a:r>
              <a:rPr lang="en-US" altLang="uk-UA" sz="2200" dirty="0" smtClean="0"/>
              <a:t> </a:t>
            </a:r>
            <a:r>
              <a:rPr lang="en-US" altLang="uk-UA" sz="2200" dirty="0" smtClean="0">
                <a:solidFill>
                  <a:srgbClr val="336699"/>
                </a:solidFill>
              </a:rPr>
              <a:t>Fraction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uk-UA" sz="2200" dirty="0" smtClean="0"/>
              <a:t>{	</a:t>
            </a:r>
            <a:r>
              <a:rPr lang="en-US" altLang="uk-UA" sz="2200" dirty="0" smtClean="0">
                <a:solidFill>
                  <a:srgbClr val="0000CC"/>
                </a:solidFill>
              </a:rPr>
              <a:t>private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num</a:t>
            </a:r>
            <a:r>
              <a:rPr lang="en-US" altLang="uk-UA" sz="2200" dirty="0" smtClean="0"/>
              <a:t>;	</a:t>
            </a:r>
            <a:r>
              <a:rPr lang="en-US" altLang="uk-UA" sz="2200" dirty="0" smtClean="0">
                <a:solidFill>
                  <a:srgbClr val="0000CC"/>
                </a:solidFill>
              </a:rPr>
              <a:t>private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uint</a:t>
            </a:r>
            <a:r>
              <a:rPr lang="en-US" altLang="uk-UA" sz="2200" dirty="0" smtClean="0"/>
              <a:t> den;</a:t>
            </a:r>
            <a:br>
              <a:rPr lang="en-US" altLang="uk-UA" sz="2200" dirty="0" smtClean="0"/>
            </a:br>
            <a:r>
              <a:rPr lang="en-US" altLang="uk-UA" sz="2200" dirty="0" smtClean="0">
                <a:solidFill>
                  <a:srgbClr val="0000CC"/>
                </a:solidFill>
              </a:rPr>
              <a:t>public</a:t>
            </a:r>
            <a:r>
              <a:rPr lang="en-US" altLang="uk-UA" sz="2200" dirty="0" smtClean="0"/>
              <a:t> Fraction(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x,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uint</a:t>
            </a:r>
            <a:r>
              <a:rPr lang="en-US" altLang="uk-UA" sz="2200" dirty="0" smtClean="0"/>
              <a:t> y) { </a:t>
            </a:r>
            <a:r>
              <a:rPr lang="en-US" altLang="uk-UA" sz="2200" dirty="0" err="1" smtClean="0"/>
              <a:t>num</a:t>
            </a:r>
            <a:r>
              <a:rPr lang="en-US" altLang="uk-UA" sz="2200" dirty="0" smtClean="0"/>
              <a:t> = x; </a:t>
            </a:r>
            <a:r>
              <a:rPr lang="en-US" altLang="uk-UA" sz="2200" dirty="0" smtClean="0">
                <a:solidFill>
                  <a:srgbClr val="0000CC"/>
                </a:solidFill>
              </a:rPr>
              <a:t>if</a:t>
            </a:r>
            <a:r>
              <a:rPr lang="en-US" altLang="uk-UA" sz="2200" dirty="0" smtClean="0"/>
              <a:t> (y &gt; 0) den = y ; … }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smtClean="0">
                <a:solidFill>
                  <a:srgbClr val="336699"/>
                </a:solidFill>
              </a:rPr>
              <a:t>Fraction</a:t>
            </a:r>
            <a:r>
              <a:rPr lang="en-US" altLang="uk-UA" sz="2200" dirty="0" smtClean="0"/>
              <a:t>[ ] R = {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Fraction(1, 2), 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Fraction(1, 4)};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2613" y="1096963"/>
            <a:ext cx="48418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!!!</a:t>
            </a:r>
            <a:endParaRPr lang="uk-UA" sz="2800" dirty="0"/>
          </a:p>
        </p:txBody>
      </p:sp>
      <p:sp>
        <p:nvSpPr>
          <p:cNvPr id="14341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A0BB55-7297-470E-B708-DAE4325D14BA}" type="slidenum">
              <a:rPr lang="uk-UA" altLang="en-US" smtClean="0"/>
              <a:pPr/>
              <a:t>10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Перебір. Копіювання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600" dirty="0" smtClean="0">
                <a:solidFill>
                  <a:srgbClr val="000099"/>
                </a:solidFill>
              </a:rPr>
              <a:t>for</a:t>
            </a:r>
            <a:r>
              <a:rPr lang="en-US" sz="2600" dirty="0" smtClean="0"/>
              <a:t>(</a:t>
            </a:r>
            <a:r>
              <a:rPr lang="en-US" sz="2600" dirty="0" err="1" smtClean="0">
                <a:solidFill>
                  <a:srgbClr val="000099"/>
                </a:solidFill>
              </a:rPr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= 0; </a:t>
            </a:r>
            <a:r>
              <a:rPr lang="en-US" sz="2600" dirty="0" err="1" smtClean="0"/>
              <a:t>i</a:t>
            </a:r>
            <a:r>
              <a:rPr lang="en-US" sz="2600" dirty="0" smtClean="0"/>
              <a:t> &lt; </a:t>
            </a:r>
            <a:r>
              <a:rPr lang="en-US" sz="2600" dirty="0" err="1" smtClean="0"/>
              <a:t>A.Length</a:t>
            </a:r>
            <a:r>
              <a:rPr lang="en-US" sz="2600" dirty="0" smtClean="0"/>
              <a:t>; ++</a:t>
            </a:r>
            <a:r>
              <a:rPr lang="en-US" sz="2600" dirty="0" err="1" smtClean="0"/>
              <a:t>i</a:t>
            </a:r>
            <a:r>
              <a:rPr lang="en-US" sz="2600" dirty="0" smtClean="0"/>
              <a:t>) s += A[</a:t>
            </a:r>
            <a:r>
              <a:rPr lang="en-US" sz="2600" dirty="0" err="1" smtClean="0"/>
              <a:t>i</a:t>
            </a:r>
            <a:r>
              <a:rPr lang="en-US" sz="2600" dirty="0" smtClean="0"/>
              <a:t>];</a:t>
            </a:r>
          </a:p>
          <a:p>
            <a:pPr>
              <a:defRPr/>
            </a:pPr>
            <a:r>
              <a:rPr lang="en-US" sz="2600" dirty="0">
                <a:solidFill>
                  <a:srgbClr val="000099"/>
                </a:solidFill>
              </a:rPr>
              <a:t>for</a:t>
            </a:r>
            <a:r>
              <a:rPr lang="en-US" sz="2600" dirty="0"/>
              <a:t>(</a:t>
            </a:r>
            <a:r>
              <a:rPr lang="en-US" sz="2600" dirty="0" err="1">
                <a:solidFill>
                  <a:srgbClr val="000099"/>
                </a:solidFill>
              </a:rPr>
              <a:t>int</a:t>
            </a:r>
            <a:r>
              <a:rPr lang="en-US" sz="2600" dirty="0"/>
              <a:t> </a:t>
            </a:r>
            <a:r>
              <a:rPr lang="en-US" sz="2600" dirty="0" smtClean="0"/>
              <a:t>j </a:t>
            </a:r>
            <a:r>
              <a:rPr lang="en-US" sz="2600" dirty="0"/>
              <a:t>= 0; </a:t>
            </a:r>
            <a:r>
              <a:rPr lang="en-US" sz="2600" dirty="0" smtClean="0"/>
              <a:t>j </a:t>
            </a:r>
            <a:r>
              <a:rPr lang="en-US" sz="2600" dirty="0"/>
              <a:t>&lt; </a:t>
            </a:r>
            <a:r>
              <a:rPr lang="en-US" sz="2600" dirty="0" smtClean="0"/>
              <a:t>k; ++j) F[j] = </a:t>
            </a:r>
            <a:r>
              <a:rPr lang="en-US" sz="2600" dirty="0" err="1" smtClean="0">
                <a:solidFill>
                  <a:srgbClr val="0070C0"/>
                </a:solidFill>
              </a:rPr>
              <a:t>Math</a:t>
            </a:r>
            <a:r>
              <a:rPr lang="en-US" sz="2600" dirty="0" err="1" smtClean="0"/>
              <a:t>.Cos</a:t>
            </a:r>
            <a:r>
              <a:rPr lang="en-US" sz="2600" dirty="0" smtClean="0"/>
              <a:t>(j * 0.1);</a:t>
            </a:r>
          </a:p>
          <a:p>
            <a:pPr>
              <a:defRPr/>
            </a:pPr>
            <a:r>
              <a:rPr lang="en-US" sz="2600" dirty="0" err="1" smtClean="0">
                <a:solidFill>
                  <a:srgbClr val="000099"/>
                </a:solidFill>
              </a:rPr>
              <a:t>foreach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rgbClr val="0070C0"/>
                </a:solidFill>
              </a:rPr>
              <a:t>Fraction</a:t>
            </a:r>
            <a:r>
              <a:rPr lang="en-US" sz="2600" dirty="0" smtClean="0"/>
              <a:t> f </a:t>
            </a:r>
            <a:r>
              <a:rPr lang="en-US" sz="2600" dirty="0">
                <a:solidFill>
                  <a:srgbClr val="000099"/>
                </a:solidFill>
              </a:rPr>
              <a:t>in</a:t>
            </a:r>
            <a:r>
              <a:rPr lang="en-US" sz="2600" dirty="0" smtClean="0"/>
              <a:t> F) </a:t>
            </a:r>
            <a:r>
              <a:rPr lang="en-US" sz="2600" dirty="0" err="1" smtClean="0">
                <a:solidFill>
                  <a:srgbClr val="0070C0"/>
                </a:solidFill>
              </a:rPr>
              <a:t>Console</a:t>
            </a:r>
            <a:r>
              <a:rPr lang="en-US" sz="2600" dirty="0" err="1" smtClean="0"/>
              <a:t>.WrieLine</a:t>
            </a:r>
            <a:r>
              <a:rPr lang="en-US" sz="2600" dirty="0" smtClean="0"/>
              <a:t>(f</a:t>
            </a:r>
            <a:r>
              <a:rPr lang="en-US" dirty="0" smtClean="0"/>
              <a:t>);</a:t>
            </a:r>
          </a:p>
          <a:p>
            <a:pPr lvl="1">
              <a:defRPr/>
            </a:pPr>
            <a:r>
              <a:rPr lang="en-US" sz="2200" dirty="0" err="1" smtClean="0"/>
              <a:t>IEnumerator</a:t>
            </a:r>
            <a:r>
              <a:rPr lang="en-US" sz="2200" dirty="0" smtClean="0"/>
              <a:t> enumerator = </a:t>
            </a:r>
            <a:r>
              <a:rPr lang="en-US" sz="2200" dirty="0" err="1" smtClean="0"/>
              <a:t>F.GetEnumerator</a:t>
            </a:r>
            <a:r>
              <a:rPr lang="en-US" sz="2200" dirty="0" smtClean="0"/>
              <a:t>();</a:t>
            </a:r>
            <a:br>
              <a:rPr lang="en-US" sz="2200" dirty="0" smtClean="0"/>
            </a:br>
            <a:r>
              <a:rPr lang="en-US" sz="2200" dirty="0" smtClean="0"/>
              <a:t>while (</a:t>
            </a:r>
            <a:r>
              <a:rPr lang="en-US" sz="2200" dirty="0" err="1" smtClean="0"/>
              <a:t>enumerator.MoveNext</a:t>
            </a:r>
            <a:r>
              <a:rPr lang="en-US" sz="2200" dirty="0" smtClean="0"/>
              <a:t>())</a:t>
            </a:r>
            <a:br>
              <a:rPr lang="en-US" sz="2200" dirty="0" smtClean="0"/>
            </a:br>
            <a:r>
              <a:rPr lang="en-US" sz="2200" dirty="0" smtClean="0"/>
              <a:t>{  Fraction f = </a:t>
            </a:r>
            <a:r>
              <a:rPr lang="en-US" sz="2200" dirty="0" err="1" smtClean="0"/>
              <a:t>enumerator.Current</a:t>
            </a:r>
            <a:r>
              <a:rPr lang="en-US" sz="2200" dirty="0" smtClean="0"/>
              <a:t> as Fraction;</a:t>
            </a:r>
            <a:br>
              <a:rPr lang="en-US" sz="2200" dirty="0" smtClean="0"/>
            </a:br>
            <a:r>
              <a:rPr lang="en-US" sz="2200" dirty="0" smtClean="0"/>
              <a:t>   </a:t>
            </a:r>
            <a:r>
              <a:rPr lang="en-US" sz="2200" dirty="0" err="1" smtClean="0"/>
              <a:t>Console.WriteLine</a:t>
            </a:r>
            <a:r>
              <a:rPr lang="en-US" sz="2200" dirty="0" smtClean="0"/>
              <a:t>(f);  }</a:t>
            </a:r>
          </a:p>
          <a:p>
            <a:pPr marL="342900" lvl="1" indent="-342900">
              <a:buClr>
                <a:schemeClr val="tx2"/>
              </a:buClr>
              <a:defRPr/>
            </a:pP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/>
              <a:t>[ ] </a:t>
            </a:r>
            <a:r>
              <a:rPr lang="en-US" altLang="uk-UA" sz="2200" dirty="0" smtClean="0"/>
              <a:t>S </a:t>
            </a:r>
            <a:r>
              <a:rPr lang="en-US" altLang="uk-UA" sz="2200" dirty="0"/>
              <a:t>= {2, 4, </a:t>
            </a:r>
            <a:r>
              <a:rPr lang="en-US" altLang="uk-UA" sz="2200" dirty="0" smtClean="0"/>
              <a:t>8};</a:t>
            </a:r>
            <a:br>
              <a:rPr lang="en-US" altLang="uk-UA" sz="2200" dirty="0" smtClean="0"/>
            </a:b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/>
              <a:t>[ ] </a:t>
            </a:r>
            <a:r>
              <a:rPr lang="en-US" altLang="uk-UA" sz="2200" dirty="0" smtClean="0"/>
              <a:t>P </a:t>
            </a:r>
            <a:r>
              <a:rPr lang="en-US" altLang="uk-UA" sz="2200" dirty="0"/>
              <a:t>= </a:t>
            </a:r>
            <a:r>
              <a:rPr lang="en-US" altLang="uk-UA" sz="2200" dirty="0" smtClean="0"/>
              <a:t>S;</a:t>
            </a:r>
            <a:br>
              <a:rPr lang="en-US" altLang="uk-UA" sz="2200" dirty="0" smtClean="0"/>
            </a:b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/>
              <a:t>[ ] </a:t>
            </a:r>
            <a:r>
              <a:rPr lang="en-US" altLang="uk-UA" sz="2200" dirty="0" smtClean="0"/>
              <a:t>Q = (</a:t>
            </a:r>
            <a:r>
              <a:rPr lang="en-US" altLang="uk-UA" sz="2200" dirty="0" err="1">
                <a:solidFill>
                  <a:srgbClr val="0000CC"/>
                </a:solidFill>
              </a:rPr>
              <a:t>int</a:t>
            </a:r>
            <a:r>
              <a:rPr lang="en-US" altLang="uk-UA" sz="2200" dirty="0"/>
              <a:t>[ ]</a:t>
            </a:r>
            <a:r>
              <a:rPr lang="en-US" altLang="uk-UA" sz="2200" dirty="0" smtClean="0"/>
              <a:t>) </a:t>
            </a:r>
            <a:r>
              <a:rPr lang="en-US" altLang="uk-UA" sz="2200" dirty="0" err="1" smtClean="0"/>
              <a:t>S.Clone</a:t>
            </a:r>
            <a:r>
              <a:rPr lang="en-US" altLang="uk-UA" sz="2200" dirty="0" smtClean="0"/>
              <a:t>(); </a:t>
            </a:r>
            <a:r>
              <a:rPr lang="en-US" altLang="uk-UA" sz="2200" dirty="0"/>
              <a:t>P[1] = 10;</a:t>
            </a:r>
            <a:endParaRPr lang="en-US" altLang="uk-UA" sz="2200" dirty="0" smtClean="0"/>
          </a:p>
          <a:p>
            <a:pPr marL="342900" lvl="1" indent="-342900">
              <a:buClr>
                <a:schemeClr val="tx2"/>
              </a:buClr>
              <a:defRPr/>
            </a:pPr>
            <a:r>
              <a:rPr lang="en-US" altLang="uk-UA" sz="2200" dirty="0">
                <a:solidFill>
                  <a:srgbClr val="336699"/>
                </a:solidFill>
              </a:rPr>
              <a:t>Fraction</a:t>
            </a:r>
            <a:r>
              <a:rPr lang="en-US" altLang="uk-UA" sz="2200" dirty="0"/>
              <a:t>[ ] R = {</a:t>
            </a:r>
            <a:r>
              <a:rPr lang="en-US" altLang="uk-UA" sz="2200" dirty="0">
                <a:solidFill>
                  <a:srgbClr val="0000CC"/>
                </a:solidFill>
              </a:rPr>
              <a:t>new</a:t>
            </a:r>
            <a:r>
              <a:rPr lang="en-US" altLang="uk-UA" sz="2200" dirty="0"/>
              <a:t> Fraction(1, 2), </a:t>
            </a:r>
            <a:r>
              <a:rPr lang="en-US" altLang="uk-UA" sz="2200" dirty="0">
                <a:solidFill>
                  <a:srgbClr val="0000CC"/>
                </a:solidFill>
              </a:rPr>
              <a:t>new</a:t>
            </a:r>
            <a:r>
              <a:rPr lang="en-US" altLang="uk-UA" sz="2200" dirty="0"/>
              <a:t> Fraction(1, 4</a:t>
            </a:r>
            <a:r>
              <a:rPr lang="en-US" altLang="uk-UA" sz="2200" dirty="0" smtClean="0"/>
              <a:t>)};</a:t>
            </a:r>
            <a:br>
              <a:rPr lang="en-US" altLang="uk-UA" sz="2200" dirty="0" smtClean="0"/>
            </a:br>
            <a:r>
              <a:rPr lang="en-US" altLang="uk-UA" sz="2200" dirty="0">
                <a:solidFill>
                  <a:srgbClr val="336699"/>
                </a:solidFill>
              </a:rPr>
              <a:t>Fraction</a:t>
            </a:r>
            <a:r>
              <a:rPr lang="en-US" altLang="uk-UA" sz="2200" dirty="0"/>
              <a:t>[ ] </a:t>
            </a:r>
            <a:r>
              <a:rPr lang="en-US" altLang="uk-UA" sz="2200" dirty="0" smtClean="0"/>
              <a:t>W = (</a:t>
            </a:r>
            <a:r>
              <a:rPr lang="en-US" altLang="uk-UA" sz="2200" dirty="0">
                <a:solidFill>
                  <a:srgbClr val="336699"/>
                </a:solidFill>
              </a:rPr>
              <a:t>Fraction</a:t>
            </a:r>
            <a:r>
              <a:rPr lang="en-US" altLang="uk-UA" sz="2200" dirty="0"/>
              <a:t>[ ]</a:t>
            </a:r>
            <a:r>
              <a:rPr lang="en-US" altLang="uk-UA" sz="2200" dirty="0" smtClean="0"/>
              <a:t>) </a:t>
            </a:r>
            <a:r>
              <a:rPr lang="en-US" altLang="uk-UA" sz="2200" dirty="0" err="1" smtClean="0"/>
              <a:t>R.Clone</a:t>
            </a:r>
            <a:r>
              <a:rPr lang="en-US" altLang="uk-UA" sz="2200" dirty="0" smtClean="0"/>
              <a:t>();</a:t>
            </a:r>
            <a:endParaRPr lang="en-US" altLang="uk-UA" sz="2200" dirty="0"/>
          </a:p>
          <a:p>
            <a:pPr marL="342900" lvl="1" indent="-342900">
              <a:buClr>
                <a:schemeClr val="tx2"/>
              </a:buClr>
              <a:defRPr/>
            </a:pPr>
            <a:endParaRPr lang="en-US" altLang="uk-UA" dirty="0"/>
          </a:p>
          <a:p>
            <a:pPr marL="342900" lvl="1" indent="-342900">
              <a:buClr>
                <a:schemeClr val="tx2"/>
              </a:buClr>
              <a:defRPr/>
            </a:pPr>
            <a:endParaRPr lang="en-US" altLang="uk-UA" dirty="0"/>
          </a:p>
          <a:p>
            <a:pPr>
              <a:defRPr/>
            </a:pPr>
            <a:endParaRPr lang="uk-UA" dirty="0"/>
          </a:p>
        </p:txBody>
      </p:sp>
      <p:grpSp>
        <p:nvGrpSpPr>
          <p:cNvPr id="5" name="Полотно 1"/>
          <p:cNvGrpSpPr/>
          <p:nvPr/>
        </p:nvGrpSpPr>
        <p:grpSpPr>
          <a:xfrm>
            <a:off x="6172200" y="2438400"/>
            <a:ext cx="2247900" cy="2667000"/>
            <a:chOff x="0" y="0"/>
            <a:chExt cx="2247900" cy="2667000"/>
          </a:xfrm>
          <a:solidFill>
            <a:schemeClr val="bg1">
              <a:lumMod val="95000"/>
            </a:schemeClr>
          </a:solidFill>
        </p:grpSpPr>
        <p:sp>
          <p:nvSpPr>
            <p:cNvPr id="6" name="Прямокутник 5"/>
            <p:cNvSpPr/>
            <p:nvPr/>
          </p:nvSpPr>
          <p:spPr>
            <a:xfrm>
              <a:off x="0" y="0"/>
              <a:ext cx="2247900" cy="266700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</p:sp>
        <p:sp>
          <p:nvSpPr>
            <p:cNvPr id="7" name="Поле 2"/>
            <p:cNvSpPr txBox="1"/>
            <p:nvPr/>
          </p:nvSpPr>
          <p:spPr>
            <a:xfrm>
              <a:off x="219075" y="304800"/>
              <a:ext cx="283210" cy="314325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1600"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uk-UA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600075" y="314325"/>
              <a:ext cx="342900" cy="31432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9" name="Поле 4"/>
            <p:cNvSpPr txBox="1"/>
            <p:nvPr/>
          </p:nvSpPr>
          <p:spPr>
            <a:xfrm>
              <a:off x="1333500" y="31432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160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uk-UA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оле 4"/>
            <p:cNvSpPr txBox="1"/>
            <p:nvPr/>
          </p:nvSpPr>
          <p:spPr>
            <a:xfrm>
              <a:off x="1333500" y="63817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10</a:t>
              </a:r>
              <a:endParaRPr lang="uk-UA" sz="12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Поле 4"/>
            <p:cNvSpPr txBox="1"/>
            <p:nvPr/>
          </p:nvSpPr>
          <p:spPr>
            <a:xfrm>
              <a:off x="1333500" y="96202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" name="Пряма зі стрілкою 11"/>
            <p:cNvCxnSpPr/>
            <p:nvPr/>
          </p:nvCxnSpPr>
          <p:spPr>
            <a:xfrm flipV="1">
              <a:off x="752475" y="361950"/>
              <a:ext cx="590550" cy="13335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оле 2"/>
            <p:cNvSpPr txBox="1"/>
            <p:nvPr/>
          </p:nvSpPr>
          <p:spPr>
            <a:xfrm>
              <a:off x="219075" y="922950"/>
              <a:ext cx="302260" cy="314325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P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600075" y="932475"/>
              <a:ext cx="342900" cy="31432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uk-UA"/>
            </a:p>
          </p:txBody>
        </p:sp>
        <p:cxnSp>
          <p:nvCxnSpPr>
            <p:cNvPr id="15" name="Пряма зі стрілкою 14"/>
            <p:cNvCxnSpPr>
              <a:endCxn id="9" idx="1"/>
            </p:cNvCxnSpPr>
            <p:nvPr/>
          </p:nvCxnSpPr>
          <p:spPr>
            <a:xfrm flipV="1">
              <a:off x="752475" y="476250"/>
              <a:ext cx="581025" cy="6477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Поле 2"/>
            <p:cNvSpPr txBox="1"/>
            <p:nvPr/>
          </p:nvSpPr>
          <p:spPr>
            <a:xfrm>
              <a:off x="219075" y="1408725"/>
              <a:ext cx="336550" cy="314325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Q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Прямокутник 16"/>
            <p:cNvSpPr/>
            <p:nvPr/>
          </p:nvSpPr>
          <p:spPr>
            <a:xfrm>
              <a:off x="600075" y="1418250"/>
              <a:ext cx="342900" cy="31432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18" name="Поле 4"/>
            <p:cNvSpPr txBox="1"/>
            <p:nvPr/>
          </p:nvSpPr>
          <p:spPr>
            <a:xfrm>
              <a:off x="1333500" y="141825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2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Поле 4"/>
            <p:cNvSpPr txBox="1"/>
            <p:nvPr/>
          </p:nvSpPr>
          <p:spPr>
            <a:xfrm>
              <a:off x="1333500" y="174210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5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4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Поле 4"/>
            <p:cNvSpPr txBox="1"/>
            <p:nvPr/>
          </p:nvSpPr>
          <p:spPr>
            <a:xfrm>
              <a:off x="1333500" y="206595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5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8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1" name="Пряма зі стрілкою 20"/>
            <p:cNvCxnSpPr/>
            <p:nvPr/>
          </p:nvCxnSpPr>
          <p:spPr>
            <a:xfrm flipV="1">
              <a:off x="752475" y="1465875"/>
              <a:ext cx="590550" cy="13335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Полотно 1"/>
          <p:cNvGrpSpPr/>
          <p:nvPr/>
        </p:nvGrpSpPr>
        <p:grpSpPr>
          <a:xfrm>
            <a:off x="1547813" y="1738312"/>
            <a:ext cx="4171950" cy="2324100"/>
            <a:chOff x="0" y="0"/>
            <a:chExt cx="4171950" cy="2324100"/>
          </a:xfrm>
          <a:solidFill>
            <a:schemeClr val="bg1">
              <a:lumMod val="95000"/>
            </a:schemeClr>
          </a:solidFill>
        </p:grpSpPr>
        <p:sp>
          <p:nvSpPr>
            <p:cNvPr id="23" name="Прямокутник 22"/>
            <p:cNvSpPr/>
            <p:nvPr/>
          </p:nvSpPr>
          <p:spPr>
            <a:xfrm>
              <a:off x="0" y="0"/>
              <a:ext cx="4171950" cy="232410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</p:sp>
        <p:sp>
          <p:nvSpPr>
            <p:cNvPr id="24" name="Поле 2"/>
            <p:cNvSpPr txBox="1"/>
            <p:nvPr/>
          </p:nvSpPr>
          <p:spPr>
            <a:xfrm>
              <a:off x="219075" y="304800"/>
              <a:ext cx="299720" cy="314325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1600"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uk-UA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600075" y="314325"/>
              <a:ext cx="342900" cy="31432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26" name="Поле 4"/>
            <p:cNvSpPr txBox="1"/>
            <p:nvPr/>
          </p:nvSpPr>
          <p:spPr>
            <a:xfrm>
              <a:off x="1333500" y="31432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US" sz="1600"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uk-UA" sz="110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Поле 4"/>
            <p:cNvSpPr txBox="1"/>
            <p:nvPr/>
          </p:nvSpPr>
          <p:spPr>
            <a:xfrm>
              <a:off x="1333500" y="63817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Пряма зі стрілкою 27"/>
            <p:cNvCxnSpPr/>
            <p:nvPr/>
          </p:nvCxnSpPr>
          <p:spPr>
            <a:xfrm flipV="1">
              <a:off x="752475" y="361950"/>
              <a:ext cx="590550" cy="13335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Поле 2"/>
            <p:cNvSpPr txBox="1"/>
            <p:nvPr/>
          </p:nvSpPr>
          <p:spPr>
            <a:xfrm>
              <a:off x="219075" y="1408725"/>
              <a:ext cx="381635" cy="314325"/>
            </a:xfrm>
            <a:prstGeom prst="rect">
              <a:avLst/>
            </a:prstGeom>
            <a:grp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W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Прямокутник 29"/>
            <p:cNvSpPr/>
            <p:nvPr/>
          </p:nvSpPr>
          <p:spPr>
            <a:xfrm>
              <a:off x="600075" y="1418250"/>
              <a:ext cx="342900" cy="314325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endParaRPr lang="uk-UA"/>
            </a:p>
          </p:txBody>
        </p:sp>
        <p:sp>
          <p:nvSpPr>
            <p:cNvPr id="31" name="Поле 4"/>
            <p:cNvSpPr txBox="1"/>
            <p:nvPr/>
          </p:nvSpPr>
          <p:spPr>
            <a:xfrm>
              <a:off x="1333500" y="141825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uk-UA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2" name="Поле 4"/>
            <p:cNvSpPr txBox="1"/>
            <p:nvPr/>
          </p:nvSpPr>
          <p:spPr>
            <a:xfrm>
              <a:off x="1333500" y="174210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5000"/>
                </a:lnSpc>
                <a:spcAft>
                  <a:spcPts val="800"/>
                </a:spcAft>
                <a:defRPr/>
              </a:pPr>
              <a:r>
                <a:rPr lang="uk-UA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33" name="Пряма зі стрілкою 32"/>
            <p:cNvCxnSpPr/>
            <p:nvPr/>
          </p:nvCxnSpPr>
          <p:spPr>
            <a:xfrm flipV="1">
              <a:off x="752475" y="1465875"/>
              <a:ext cx="590550" cy="13335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Поле 4"/>
            <p:cNvSpPr txBox="1"/>
            <p:nvPr/>
          </p:nvSpPr>
          <p:spPr>
            <a:xfrm>
              <a:off x="2627925" y="73245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1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Поле 4"/>
            <p:cNvSpPr txBox="1"/>
            <p:nvPr/>
          </p:nvSpPr>
          <p:spPr>
            <a:xfrm>
              <a:off x="3237525" y="732450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6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2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Поле 4"/>
            <p:cNvSpPr txBox="1"/>
            <p:nvPr/>
          </p:nvSpPr>
          <p:spPr>
            <a:xfrm>
              <a:off x="2532675" y="137062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5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1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Поле 4"/>
            <p:cNvSpPr txBox="1"/>
            <p:nvPr/>
          </p:nvSpPr>
          <p:spPr>
            <a:xfrm>
              <a:off x="3142275" y="1370625"/>
              <a:ext cx="609600" cy="323850"/>
            </a:xfrm>
            <a:prstGeom prst="rect">
              <a:avLst/>
            </a:prstGeom>
            <a:grpFill/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r">
                <a:lnSpc>
                  <a:spcPct val="105000"/>
                </a:lnSpc>
                <a:spcAft>
                  <a:spcPts val="800"/>
                </a:spcAft>
                <a:defRPr/>
              </a:pPr>
              <a:r>
                <a:rPr lang="en-US" sz="1600">
                  <a:latin typeface="Times New Roman" panose="02020603050405020304" pitchFamily="18" charset="0"/>
                  <a:ea typeface="Calibri" panose="020F0502020204030204" pitchFamily="34" charset="0"/>
                </a:rPr>
                <a:t>4</a:t>
              </a:r>
              <a:endParaRPr lang="uk-UA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8" name="Пряма зі стрілкою 37"/>
            <p:cNvCxnSpPr>
              <a:endCxn id="34" idx="1"/>
            </p:cNvCxnSpPr>
            <p:nvPr/>
          </p:nvCxnSpPr>
          <p:spPr>
            <a:xfrm>
              <a:off x="1694475" y="484800"/>
              <a:ext cx="933450" cy="4095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 зі стрілкою 38"/>
            <p:cNvCxnSpPr>
              <a:endCxn id="36" idx="1"/>
            </p:cNvCxnSpPr>
            <p:nvPr/>
          </p:nvCxnSpPr>
          <p:spPr>
            <a:xfrm>
              <a:off x="1694475" y="808650"/>
              <a:ext cx="838200" cy="7239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 зі стрілкою 39"/>
            <p:cNvCxnSpPr>
              <a:endCxn id="34" idx="1"/>
            </p:cNvCxnSpPr>
            <p:nvPr/>
          </p:nvCxnSpPr>
          <p:spPr>
            <a:xfrm flipV="1">
              <a:off x="1704000" y="894375"/>
              <a:ext cx="923925" cy="6858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 зі стрілкою 40"/>
            <p:cNvCxnSpPr>
              <a:endCxn id="36" idx="1"/>
            </p:cNvCxnSpPr>
            <p:nvPr/>
          </p:nvCxnSpPr>
          <p:spPr>
            <a:xfrm flipV="1">
              <a:off x="1694475" y="1532550"/>
              <a:ext cx="838200" cy="3714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90" name="Місце для номера слайда 4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33B35-B0B5-4652-9FC6-A39E7DECA1A9}" type="slidenum">
              <a:rPr lang="uk-UA" altLang="en-US" smtClean="0"/>
              <a:pPr/>
              <a:t>11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Оголошення масивів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Багатовимірні (вимірів два і більше)</a:t>
            </a: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[ </a:t>
            </a:r>
            <a:r>
              <a:rPr lang="en-US" altLang="uk-UA" sz="2200" b="1" smtClean="0"/>
              <a:t>, </a:t>
            </a:r>
            <a:r>
              <a:rPr lang="en-US" altLang="uk-UA" sz="2200" smtClean="0"/>
              <a:t>] A = </a:t>
            </a:r>
            <a:r>
              <a:rPr lang="en-US" altLang="uk-UA" sz="2200" smtClean="0">
                <a:solidFill>
                  <a:srgbClr val="0000CC"/>
                </a:solidFill>
              </a:rPr>
              <a:t>new int</a:t>
            </a:r>
            <a:r>
              <a:rPr lang="en-US" altLang="uk-UA" sz="2200" smtClean="0"/>
              <a:t>[4, 5]; </a:t>
            </a:r>
            <a:r>
              <a:rPr lang="en-US" altLang="uk-UA" sz="2200" smtClean="0">
                <a:solidFill>
                  <a:srgbClr val="006600"/>
                </a:solidFill>
              </a:rPr>
              <a:t>// </a:t>
            </a:r>
            <a:r>
              <a:rPr lang="uk-UA" altLang="uk-UA" sz="2200" smtClean="0">
                <a:solidFill>
                  <a:srgbClr val="006600"/>
                </a:solidFill>
              </a:rPr>
              <a:t>прямокутний</a:t>
            </a: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[ </a:t>
            </a:r>
            <a:r>
              <a:rPr lang="en-US" altLang="uk-UA" sz="2200" b="1" smtClean="0"/>
              <a:t>, </a:t>
            </a:r>
            <a:r>
              <a:rPr lang="en-US" altLang="uk-UA" sz="2200" smtClean="0"/>
              <a:t>] unit = {{1, 0, 0}, {0, 1, 0}, {0, 0, 1}};</a:t>
            </a:r>
            <a:endParaRPr lang="en-US" altLang="uk-UA" sz="2200" smtClean="0">
              <a:solidFill>
                <a:srgbClr val="006600"/>
              </a:solidFill>
            </a:endParaRP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[ </a:t>
            </a:r>
            <a:r>
              <a:rPr lang="en-US" altLang="uk-UA" sz="2200" b="1" smtClean="0"/>
              <a:t>, , </a:t>
            </a:r>
            <a:r>
              <a:rPr lang="en-US" altLang="uk-UA" sz="2200" smtClean="0"/>
              <a:t>] Cube = </a:t>
            </a:r>
            <a:r>
              <a:rPr lang="en-US" altLang="uk-UA" sz="2200" smtClean="0">
                <a:solidFill>
                  <a:srgbClr val="0000CC"/>
                </a:solidFill>
              </a:rPr>
              <a:t>new int</a:t>
            </a:r>
            <a:r>
              <a:rPr lang="en-US" altLang="uk-UA" sz="2200" smtClean="0"/>
              <a:t>[2, 6, 5]; </a:t>
            </a:r>
            <a:endParaRPr lang="en-US" altLang="uk-UA" sz="2200" smtClean="0">
              <a:solidFill>
                <a:srgbClr val="006600"/>
              </a:solidFill>
            </a:endParaRPr>
          </a:p>
          <a:p>
            <a:pPr eaLnBrk="1" hangingPunct="1"/>
            <a:r>
              <a:rPr lang="en-US" altLang="uk-UA" sz="2600" smtClean="0"/>
              <a:t>A.Rank == 2             Cube.Rank == 3</a:t>
            </a:r>
          </a:p>
          <a:p>
            <a:pPr eaLnBrk="1" hangingPunct="1"/>
            <a:r>
              <a:rPr lang="en-US" altLang="uk-UA" sz="2600" smtClean="0"/>
              <a:t>A.Length == ?</a:t>
            </a:r>
          </a:p>
          <a:p>
            <a:pPr eaLnBrk="1" hangingPunct="1"/>
            <a:r>
              <a:rPr lang="en-US" altLang="uk-UA" sz="2600" smtClean="0">
                <a:solidFill>
                  <a:srgbClr val="0000CC"/>
                </a:solidFill>
              </a:rPr>
              <a:t>for</a:t>
            </a:r>
            <a:r>
              <a:rPr lang="en-US" altLang="uk-UA" sz="2600" smtClean="0"/>
              <a:t> (</a:t>
            </a:r>
            <a:r>
              <a:rPr lang="en-US" altLang="uk-UA" sz="2600" smtClean="0">
                <a:solidFill>
                  <a:srgbClr val="0000CC"/>
                </a:solidFill>
              </a:rPr>
              <a:t>int</a:t>
            </a:r>
            <a:r>
              <a:rPr lang="en-US" altLang="uk-UA" sz="2600" smtClean="0"/>
              <a:t> i = 0; i &lt; unit.GetLength(0); ++i)</a:t>
            </a:r>
            <a:br>
              <a:rPr lang="en-US" altLang="uk-UA" sz="2600" smtClean="0"/>
            </a:br>
            <a:r>
              <a:rPr lang="en-US" altLang="uk-UA" sz="2600" smtClean="0"/>
              <a:t>{   </a:t>
            </a:r>
            <a:r>
              <a:rPr lang="en-US" altLang="uk-UA" sz="2600" smtClean="0">
                <a:solidFill>
                  <a:srgbClr val="0000CC"/>
                </a:solidFill>
              </a:rPr>
              <a:t>for</a:t>
            </a:r>
            <a:r>
              <a:rPr lang="en-US" altLang="uk-UA" sz="2600" smtClean="0"/>
              <a:t> (</a:t>
            </a:r>
            <a:r>
              <a:rPr lang="en-US" altLang="uk-UA" sz="2600" smtClean="0">
                <a:solidFill>
                  <a:srgbClr val="0000CC"/>
                </a:solidFill>
              </a:rPr>
              <a:t>int</a:t>
            </a:r>
            <a:r>
              <a:rPr lang="en-US" altLang="uk-UA" sz="2600" smtClean="0"/>
              <a:t> j = 0; j &lt; unit.GetLength(1); ++j)</a:t>
            </a:r>
            <a:br>
              <a:rPr lang="en-US" altLang="uk-UA" sz="2600" smtClean="0"/>
            </a:br>
            <a:r>
              <a:rPr lang="en-US" altLang="uk-UA" sz="2600" smtClean="0"/>
              <a:t>         </a:t>
            </a:r>
            <a:r>
              <a:rPr lang="en-US" altLang="uk-UA" sz="2600" smtClean="0">
                <a:solidFill>
                  <a:srgbClr val="336699"/>
                </a:solidFill>
              </a:rPr>
              <a:t>Console</a:t>
            </a:r>
            <a:r>
              <a:rPr lang="en-US" altLang="uk-UA" sz="2600" smtClean="0"/>
              <a:t>.Write(</a:t>
            </a:r>
            <a:r>
              <a:rPr lang="en-US" altLang="uk-UA" sz="2600" smtClean="0">
                <a:solidFill>
                  <a:srgbClr val="CC0000"/>
                </a:solidFill>
              </a:rPr>
              <a:t>"{0,4}"</a:t>
            </a:r>
            <a:r>
              <a:rPr lang="en-US" altLang="uk-UA" sz="2600" smtClean="0"/>
              <a:t>, unit[i, j]);</a:t>
            </a:r>
            <a:br>
              <a:rPr lang="en-US" altLang="uk-UA" sz="2600" smtClean="0"/>
            </a:br>
            <a:r>
              <a:rPr lang="en-US" altLang="uk-UA" sz="2600" smtClean="0"/>
              <a:t>    </a:t>
            </a:r>
            <a:r>
              <a:rPr lang="en-US" altLang="uk-UA" sz="2600" smtClean="0">
                <a:solidFill>
                  <a:srgbClr val="336699"/>
                </a:solidFill>
              </a:rPr>
              <a:t>Console</a:t>
            </a:r>
            <a:r>
              <a:rPr lang="en-US" altLang="uk-UA" sz="2600" smtClean="0"/>
              <a:t>.WriteLine();  }</a:t>
            </a:r>
          </a:p>
          <a:p>
            <a:pPr eaLnBrk="1" hangingPunct="1"/>
            <a:r>
              <a:rPr lang="en-US" altLang="uk-UA" sz="2600" smtClean="0">
                <a:solidFill>
                  <a:srgbClr val="0000CC"/>
                </a:solidFill>
              </a:rPr>
              <a:t>foreach</a:t>
            </a:r>
            <a:r>
              <a:rPr lang="en-US" altLang="uk-UA" sz="2600" smtClean="0"/>
              <a:t> (</a:t>
            </a:r>
            <a:r>
              <a:rPr lang="en-US" altLang="uk-UA" sz="2600" smtClean="0">
                <a:solidFill>
                  <a:srgbClr val="0000CC"/>
                </a:solidFill>
              </a:rPr>
              <a:t>var</a:t>
            </a:r>
            <a:r>
              <a:rPr lang="en-US" altLang="uk-UA" sz="2600" smtClean="0"/>
              <a:t> x </a:t>
            </a:r>
            <a:r>
              <a:rPr lang="en-US" altLang="uk-UA" sz="2600" smtClean="0">
                <a:solidFill>
                  <a:srgbClr val="0000CC"/>
                </a:solidFill>
              </a:rPr>
              <a:t>in</a:t>
            </a:r>
            <a:r>
              <a:rPr lang="en-US" altLang="uk-UA" sz="2600" smtClean="0"/>
              <a:t> Cube) dealWith(x); </a:t>
            </a:r>
            <a:endParaRPr lang="uk-UA" altLang="uk-UA" sz="260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43200" y="3455988"/>
            <a:ext cx="37338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uk-UA" sz="2400"/>
              <a:t>2</a:t>
            </a:r>
            <a:r>
              <a:rPr lang="en-US" altLang="uk-UA" sz="2400"/>
              <a:t>0     A.GetLength(0) == 4</a:t>
            </a:r>
            <a:endParaRPr lang="uk-UA" altLang="uk-UA" sz="2400"/>
          </a:p>
        </p:txBody>
      </p:sp>
      <p:sp>
        <p:nvSpPr>
          <p:cNvPr id="17413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DC4C4D-A847-435E-AA57-F7919374F858}" type="slidenum">
              <a:rPr lang="uk-UA" altLang="en-US" smtClean="0"/>
              <a:pPr/>
              <a:t>12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Оголошення масивів</a:t>
            </a:r>
          </a:p>
        </p:txBody>
      </p:sp>
      <p:sp>
        <p:nvSpPr>
          <p:cNvPr id="19459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Зубчасті (масиви масивів)</a:t>
            </a: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int</a:t>
            </a:r>
            <a:r>
              <a:rPr lang="en-US" altLang="uk-UA" sz="2200" smtClean="0"/>
              <a:t>[ ] [ ] jagged = </a:t>
            </a:r>
            <a:r>
              <a:rPr lang="en-US" altLang="uk-UA" sz="2200" smtClean="0">
                <a:solidFill>
                  <a:srgbClr val="0000CC"/>
                </a:solidFill>
              </a:rPr>
              <a:t>new int</a:t>
            </a:r>
            <a:r>
              <a:rPr lang="en-US" altLang="uk-UA" sz="2200" smtClean="0"/>
              <a:t>[3] [ ];</a:t>
            </a:r>
            <a:br>
              <a:rPr lang="en-US" altLang="uk-UA" sz="2200" smtClean="0"/>
            </a:br>
            <a:r>
              <a:rPr lang="en-US" altLang="uk-UA" sz="2200" smtClean="0"/>
              <a:t>jagged[0] = </a:t>
            </a:r>
            <a:r>
              <a:rPr lang="en-US" altLang="uk-UA" sz="2200" smtClean="0">
                <a:solidFill>
                  <a:srgbClr val="0000CC"/>
                </a:solidFill>
              </a:rPr>
              <a:t>new int</a:t>
            </a:r>
            <a:r>
              <a:rPr lang="en-US" altLang="uk-UA" sz="2200" smtClean="0"/>
              <a:t>[2] {1, 2};</a:t>
            </a:r>
            <a:br>
              <a:rPr lang="en-US" altLang="uk-UA" sz="2200" smtClean="0"/>
            </a:br>
            <a:r>
              <a:rPr lang="en-US" altLang="uk-UA" sz="2200" smtClean="0"/>
              <a:t>jagged[1] = </a:t>
            </a:r>
            <a:r>
              <a:rPr lang="en-US" altLang="uk-UA" sz="2200" smtClean="0">
                <a:solidFill>
                  <a:srgbClr val="0000CC"/>
                </a:solidFill>
              </a:rPr>
              <a:t>new int</a:t>
            </a:r>
            <a:r>
              <a:rPr lang="en-US" altLang="uk-UA" sz="2200" smtClean="0"/>
              <a:t>[6] {3, 4, 5, 6, 7, 8};</a:t>
            </a:r>
            <a:br>
              <a:rPr lang="en-US" altLang="uk-UA" sz="2200" smtClean="0"/>
            </a:br>
            <a:r>
              <a:rPr lang="en-US" altLang="uk-UA" sz="2200" smtClean="0"/>
              <a:t>jagged[2] = </a:t>
            </a:r>
            <a:r>
              <a:rPr lang="en-US" altLang="uk-UA" sz="2200" smtClean="0">
                <a:solidFill>
                  <a:srgbClr val="0000CC"/>
                </a:solidFill>
              </a:rPr>
              <a:t>new int</a:t>
            </a:r>
            <a:r>
              <a:rPr lang="en-US" altLang="uk-UA" sz="2200" smtClean="0"/>
              <a:t>[3] {9, 10, 11};</a:t>
            </a:r>
          </a:p>
          <a:p>
            <a:pPr eaLnBrk="1" hangingPunct="1"/>
            <a:r>
              <a:rPr lang="uk-UA" altLang="uk-UA" sz="2600" smtClean="0"/>
              <a:t>Перебір</a:t>
            </a:r>
          </a:p>
          <a:p>
            <a:pPr lvl="1"/>
            <a:r>
              <a:rPr lang="en-US" altLang="uk-UA" sz="2400" smtClean="0">
                <a:solidFill>
                  <a:srgbClr val="0000CC"/>
                </a:solidFill>
              </a:rPr>
              <a:t>for</a:t>
            </a:r>
            <a:r>
              <a:rPr lang="en-US" altLang="uk-UA" sz="2400" smtClean="0"/>
              <a:t> (</a:t>
            </a:r>
            <a:r>
              <a:rPr lang="en-US" altLang="uk-UA" sz="2400" smtClean="0">
                <a:solidFill>
                  <a:srgbClr val="0000CC"/>
                </a:solidFill>
              </a:rPr>
              <a:t>int </a:t>
            </a:r>
            <a:r>
              <a:rPr lang="en-US" altLang="uk-UA" sz="2400" smtClean="0"/>
              <a:t>row = 0; row &lt; jagged.Length; row++)</a:t>
            </a:r>
            <a:r>
              <a:rPr lang="uk-UA" altLang="uk-UA" sz="2400" smtClean="0"/>
              <a:t/>
            </a:r>
            <a:br>
              <a:rPr lang="uk-UA" altLang="uk-UA" sz="2400" smtClean="0"/>
            </a:br>
            <a:r>
              <a:rPr lang="uk-UA" altLang="uk-UA" sz="2400" smtClean="0"/>
              <a:t>{  </a:t>
            </a:r>
            <a:r>
              <a:rPr lang="en-US" altLang="uk-UA" sz="2400" smtClean="0">
                <a:solidFill>
                  <a:srgbClr val="0000CC"/>
                </a:solidFill>
              </a:rPr>
              <a:t>for</a:t>
            </a:r>
            <a:r>
              <a:rPr lang="en-US" altLang="uk-UA" sz="2400" smtClean="0"/>
              <a:t> (</a:t>
            </a:r>
            <a:r>
              <a:rPr lang="en-US" altLang="uk-UA" sz="2400" smtClean="0">
                <a:solidFill>
                  <a:srgbClr val="0000CC"/>
                </a:solidFill>
              </a:rPr>
              <a:t>int </a:t>
            </a:r>
            <a:r>
              <a:rPr lang="en-US" altLang="uk-UA" sz="2400" smtClean="0"/>
              <a:t>col = 0; element &lt; jagged[row].Length; col++)</a:t>
            </a:r>
            <a:br>
              <a:rPr lang="en-US" altLang="uk-UA" sz="2400" smtClean="0"/>
            </a:br>
            <a:r>
              <a:rPr lang="en-US" altLang="uk-UA" sz="2400" smtClean="0"/>
              <a:t>    </a:t>
            </a:r>
            <a:r>
              <a:rPr lang="uk-UA" altLang="uk-UA" sz="2400" smtClean="0"/>
              <a:t>{</a:t>
            </a:r>
            <a:r>
              <a:rPr lang="en-US" altLang="uk-UA" sz="2400" smtClean="0"/>
              <a:t>   </a:t>
            </a:r>
            <a:r>
              <a:rPr lang="en-US" altLang="uk-UA" sz="2400" smtClean="0">
                <a:solidFill>
                  <a:srgbClr val="336699"/>
                </a:solidFill>
              </a:rPr>
              <a:t>Console</a:t>
            </a:r>
            <a:r>
              <a:rPr lang="en-US" altLang="uk-UA" sz="2400" smtClean="0"/>
              <a:t>.WriteLine(</a:t>
            </a:r>
            <a:r>
              <a:rPr lang="en-US" altLang="uk-UA" sz="2400" smtClean="0">
                <a:solidFill>
                  <a:srgbClr val="CC0000"/>
                </a:solidFill>
              </a:rPr>
              <a:t>"row: {0}, col: {1}, value: {2}"</a:t>
            </a:r>
            <a:r>
              <a:rPr lang="en-US" altLang="uk-UA" sz="2400" smtClean="0"/>
              <a:t>,</a:t>
            </a:r>
            <a:br>
              <a:rPr lang="en-US" altLang="uk-UA" sz="2400" smtClean="0"/>
            </a:br>
            <a:r>
              <a:rPr lang="en-US" altLang="uk-UA" sz="2400" smtClean="0"/>
              <a:t>                 row, col, jagged[row][col]);   </a:t>
            </a:r>
            <a:r>
              <a:rPr lang="uk-UA" altLang="uk-UA" sz="2400" smtClean="0"/>
              <a:t>}     }</a:t>
            </a:r>
            <a:endParaRPr lang="en-US" altLang="uk-UA" sz="2400" smtClean="0"/>
          </a:p>
          <a:p>
            <a:pPr lvl="1"/>
            <a:r>
              <a:rPr lang="en-US" altLang="uk-UA" sz="2400" smtClean="0">
                <a:solidFill>
                  <a:srgbClr val="0000CC"/>
                </a:solidFill>
              </a:rPr>
              <a:t>foreach </a:t>
            </a:r>
            <a:r>
              <a:rPr lang="en-US" altLang="uk-UA" sz="2400" smtClean="0"/>
              <a:t>(</a:t>
            </a:r>
            <a:r>
              <a:rPr lang="en-US" altLang="uk-UA" sz="2400" smtClean="0">
                <a:solidFill>
                  <a:srgbClr val="0000CC"/>
                </a:solidFill>
              </a:rPr>
              <a:t>int</a:t>
            </a:r>
            <a:r>
              <a:rPr lang="en-US" altLang="uk-UA" sz="2400" smtClean="0"/>
              <a:t>[] line </a:t>
            </a:r>
            <a:r>
              <a:rPr lang="en-US" altLang="uk-UA" sz="2400" smtClean="0">
                <a:solidFill>
                  <a:srgbClr val="0000CC"/>
                </a:solidFill>
              </a:rPr>
              <a:t>in</a:t>
            </a:r>
            <a:r>
              <a:rPr lang="en-US" altLang="uk-UA" sz="2400" smtClean="0"/>
              <a:t> jagged)</a:t>
            </a:r>
            <a:br>
              <a:rPr lang="en-US" altLang="uk-UA" sz="2400" smtClean="0"/>
            </a:br>
            <a:r>
              <a:rPr lang="uk-UA" altLang="uk-UA" sz="2400" smtClean="0"/>
              <a:t>{</a:t>
            </a:r>
            <a:r>
              <a:rPr lang="en-US" altLang="uk-UA" sz="2400" smtClean="0"/>
              <a:t>     </a:t>
            </a:r>
            <a:r>
              <a:rPr lang="en-US" altLang="uk-UA" sz="2400" smtClean="0">
                <a:solidFill>
                  <a:srgbClr val="0000CC"/>
                </a:solidFill>
              </a:rPr>
              <a:t>foreach </a:t>
            </a:r>
            <a:r>
              <a:rPr lang="en-US" altLang="uk-UA" sz="2400" smtClean="0"/>
              <a:t>(</a:t>
            </a:r>
            <a:r>
              <a:rPr lang="en-US" altLang="uk-UA" sz="2400" smtClean="0">
                <a:solidFill>
                  <a:srgbClr val="0000CC"/>
                </a:solidFill>
              </a:rPr>
              <a:t>int </a:t>
            </a:r>
            <a:r>
              <a:rPr lang="en-US" altLang="uk-UA" sz="2400" smtClean="0"/>
              <a:t>element </a:t>
            </a:r>
            <a:r>
              <a:rPr lang="en-US" altLang="uk-UA" sz="2400" smtClean="0">
                <a:solidFill>
                  <a:srgbClr val="0000CC"/>
                </a:solidFill>
              </a:rPr>
              <a:t>in</a:t>
            </a:r>
            <a:r>
              <a:rPr lang="en-US" altLang="uk-UA" sz="2400" smtClean="0"/>
              <a:t> line)</a:t>
            </a:r>
            <a:br>
              <a:rPr lang="en-US" altLang="uk-UA" sz="2400" smtClean="0"/>
            </a:br>
            <a:r>
              <a:rPr lang="uk-UA" altLang="uk-UA" sz="2400" smtClean="0"/>
              <a:t>      {</a:t>
            </a:r>
            <a:r>
              <a:rPr lang="en-US" altLang="uk-UA" sz="2400" smtClean="0"/>
              <a:t>     Console.WriteLine(element);</a:t>
            </a:r>
            <a:r>
              <a:rPr lang="uk-UA" altLang="uk-UA" sz="2400" smtClean="0"/>
              <a:t>      }       }</a:t>
            </a:r>
          </a:p>
        </p:txBody>
      </p:sp>
      <p:sp>
        <p:nvSpPr>
          <p:cNvPr id="19460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714405-C9CE-4286-99A4-0D593C065E25}" type="slidenum">
              <a:rPr lang="uk-UA" altLang="en-US" smtClean="0"/>
              <a:pPr/>
              <a:t>13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Динамічна типізація масиву</a:t>
            </a:r>
          </a:p>
        </p:txBody>
      </p:sp>
      <p:sp>
        <p:nvSpPr>
          <p:cNvPr id="5" name="Поле 1"/>
          <p:cNvSpPr txBox="1"/>
          <p:nvPr/>
        </p:nvSpPr>
        <p:spPr>
          <a:xfrm>
            <a:off x="457200" y="1514474"/>
            <a:ext cx="8305800" cy="47339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lengths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2, 3 };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lowerBounds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1, 10 };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uk-UA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.CreateInstance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uk-UA" sz="1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uk-UA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typeof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lengths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lowerBounds</a:t>
            </a:r>
            <a:r>
              <a:rPr lang="uk-UA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uk-UA" sz="1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racers.SetValue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Alain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Prost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1, 10);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racers.SetValue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Emerson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Fittipaldi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),1,11);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racers.SetValue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Ayrton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Senna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1, 12);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racers.SetValue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Ralf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Schumacher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2, 10);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racers.SetValue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Fernando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Alonso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2, 11);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racers.SetValue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Jenson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uk-UA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2, 12);</a:t>
            </a:r>
            <a:endParaRPr lang="uk-UA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racers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uk-UA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etValue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uk-UA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000" dirty="0"/>
              <a:t>Person[,] p2 = (Person[,])racers;</a:t>
            </a:r>
            <a:endParaRPr lang="uk-UA" sz="2000" dirty="0"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000" dirty="0" err="1">
                <a:solidFill>
                  <a:srgbClr val="0000CC"/>
                </a:solidFill>
              </a:rPr>
              <a:t>foreach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(Person p </a:t>
            </a:r>
            <a:r>
              <a:rPr lang="en-US" sz="2000" dirty="0">
                <a:solidFill>
                  <a:srgbClr val="0000CC"/>
                </a:solidFill>
              </a:rPr>
              <a:t>in</a:t>
            </a:r>
            <a:r>
              <a:rPr lang="en-US" sz="2000" dirty="0"/>
              <a:t> racers)</a:t>
            </a:r>
            <a:r>
              <a:rPr lang="uk-UA" sz="2000" dirty="0"/>
              <a:t> …</a:t>
            </a:r>
            <a:endParaRPr lang="uk-UA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50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72FA47-8729-4640-81E5-2E39FA052CA4}" type="slidenum">
              <a:rPr lang="uk-UA" altLang="en-US" smtClean="0"/>
              <a:pPr/>
              <a:t>14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Використання масивів</a:t>
            </a:r>
          </a:p>
        </p:txBody>
      </p:sp>
      <p:sp>
        <p:nvSpPr>
          <p:cNvPr id="23555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uk-UA" altLang="uk-UA" sz="2200" dirty="0" smtClean="0"/>
              <a:t>Копіювання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uk-UA" altLang="uk-UA" sz="2200" dirty="0" smtClean="0"/>
              <a:t>Впорядкування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uk-UA" sz="2000" dirty="0" err="1" smtClean="0"/>
              <a:t>Array.Sort</a:t>
            </a:r>
            <a:r>
              <a:rPr lang="en-US" altLang="uk-UA" sz="2000" dirty="0" smtClean="0"/>
              <a:t>(</a:t>
            </a:r>
            <a:r>
              <a:rPr lang="en-US" altLang="uk-UA" sz="2000" dirty="0" err="1" smtClean="0"/>
              <a:t>myArr</a:t>
            </a:r>
            <a:r>
              <a:rPr lang="en-US" altLang="uk-UA" sz="2000" dirty="0" smtClean="0"/>
              <a:t>); </a:t>
            </a:r>
            <a:r>
              <a:rPr lang="en-US" altLang="uk-UA" sz="2000" dirty="0" smtClean="0">
                <a:solidFill>
                  <a:srgbClr val="006600"/>
                </a:solidFill>
              </a:rPr>
              <a:t>//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myArr</a:t>
            </a:r>
            <a:r>
              <a:rPr lang="en-US" altLang="uk-UA" sz="2000" dirty="0" smtClean="0">
                <a:solidFill>
                  <a:srgbClr val="006600"/>
                </a:solidFill>
              </a:rPr>
              <a:t>[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i</a:t>
            </a:r>
            <a:r>
              <a:rPr lang="en-US" altLang="uk-UA" sz="2000" dirty="0" smtClean="0">
                <a:solidFill>
                  <a:srgbClr val="006600"/>
                </a:solidFill>
              </a:rPr>
              <a:t>] is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IComparable</a:t>
            </a:r>
            <a:endParaRPr lang="en-US" altLang="uk-UA" sz="2000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uk-UA" sz="2000" dirty="0" err="1" smtClean="0"/>
              <a:t>Array.Sort</a:t>
            </a:r>
            <a:r>
              <a:rPr lang="en-US" altLang="uk-UA" sz="2000" dirty="0" smtClean="0"/>
              <a:t>( BB, </a:t>
            </a:r>
            <a:r>
              <a:rPr lang="en-US" altLang="uk-UA" sz="2000" dirty="0" smtClean="0">
                <a:solidFill>
                  <a:srgbClr val="0000CC"/>
                </a:solidFill>
              </a:rPr>
              <a:t>new</a:t>
            </a:r>
            <a:r>
              <a:rPr lang="en-US" altLang="uk-UA" sz="2000" dirty="0" smtClean="0"/>
              <a:t> Fra</a:t>
            </a:r>
            <a:r>
              <a:rPr lang="uk-UA" altLang="uk-UA" sz="2000" dirty="0" err="1" smtClean="0"/>
              <a:t>ctionComparer</a:t>
            </a:r>
            <a:r>
              <a:rPr lang="en-US" altLang="uk-UA" sz="2000" dirty="0" smtClean="0"/>
              <a:t>() );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uk-UA" sz="2000" dirty="0" smtClean="0">
                <a:solidFill>
                  <a:srgbClr val="0000CC"/>
                </a:solidFill>
              </a:rPr>
              <a:t>public class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336699"/>
                </a:solidFill>
              </a:rPr>
              <a:t>Fra</a:t>
            </a:r>
            <a:r>
              <a:rPr lang="uk-UA" altLang="uk-UA" sz="2000" dirty="0" err="1" smtClean="0">
                <a:solidFill>
                  <a:srgbClr val="336699"/>
                </a:solidFill>
              </a:rPr>
              <a:t>ctionComparer</a:t>
            </a:r>
            <a:r>
              <a:rPr lang="en-US" altLang="uk-UA" sz="2000" dirty="0" smtClean="0"/>
              <a:t> : </a:t>
            </a:r>
            <a:r>
              <a:rPr lang="en-US" altLang="uk-UA" sz="2000" dirty="0" err="1" smtClean="0"/>
              <a:t>IComparer</a:t>
            </a:r>
            <a:r>
              <a:rPr lang="en-US" altLang="uk-UA" sz="2000" dirty="0" smtClean="0"/>
              <a:t/>
            </a:r>
            <a:br>
              <a:rPr lang="en-US" altLang="uk-UA" sz="2000" dirty="0" smtClean="0"/>
            </a:br>
            <a:r>
              <a:rPr lang="en-US" altLang="uk-UA" sz="2000" dirty="0" smtClean="0"/>
              <a:t>{  </a:t>
            </a:r>
            <a:r>
              <a:rPr lang="en-US" altLang="uk-UA" sz="2000" dirty="0" smtClean="0">
                <a:solidFill>
                  <a:srgbClr val="0000CC"/>
                </a:solidFill>
              </a:rPr>
              <a:t>public </a:t>
            </a:r>
            <a:r>
              <a:rPr lang="en-US" altLang="uk-UA" sz="20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000" dirty="0" smtClean="0"/>
              <a:t> Compare(</a:t>
            </a:r>
            <a:r>
              <a:rPr lang="en-US" altLang="uk-UA" sz="2000" dirty="0" smtClean="0">
                <a:solidFill>
                  <a:srgbClr val="0000CC"/>
                </a:solidFill>
              </a:rPr>
              <a:t>object</a:t>
            </a:r>
            <a:r>
              <a:rPr lang="en-US" altLang="uk-UA" sz="2000" dirty="0" smtClean="0"/>
              <a:t> x, </a:t>
            </a:r>
            <a:r>
              <a:rPr lang="en-US" altLang="uk-UA" sz="2000" dirty="0" smtClean="0">
                <a:solidFill>
                  <a:srgbClr val="0000CC"/>
                </a:solidFill>
              </a:rPr>
              <a:t>object</a:t>
            </a:r>
            <a:r>
              <a:rPr lang="en-US" altLang="uk-UA" sz="2000" dirty="0" smtClean="0"/>
              <a:t> y) 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uk-UA" altLang="uk-UA" sz="2000" dirty="0" smtClean="0"/>
              <a:t>   </a:t>
            </a:r>
            <a:r>
              <a:rPr lang="en-US" altLang="uk-UA" sz="2000" dirty="0" smtClean="0"/>
              <a:t>{ </a:t>
            </a:r>
            <a:r>
              <a:rPr lang="uk-UA" altLang="uk-UA" sz="2000" dirty="0" smtClean="0"/>
              <a:t> </a:t>
            </a:r>
            <a:r>
              <a:rPr lang="en-US" altLang="uk-UA" sz="2000" dirty="0" smtClean="0">
                <a:solidFill>
                  <a:srgbClr val="336699"/>
                </a:solidFill>
              </a:rPr>
              <a:t>Fraction</a:t>
            </a:r>
            <a:r>
              <a:rPr lang="en-US" altLang="uk-UA" sz="2000" dirty="0" smtClean="0"/>
              <a:t> a = x </a:t>
            </a:r>
            <a:r>
              <a:rPr lang="en-US" altLang="uk-UA" sz="2000" dirty="0" smtClean="0">
                <a:solidFill>
                  <a:srgbClr val="0000CC"/>
                </a:solidFill>
              </a:rPr>
              <a:t>as</a:t>
            </a:r>
            <a:r>
              <a:rPr lang="en-US" altLang="uk-UA" sz="2000" dirty="0" smtClean="0"/>
              <a:t> Fraction;</a:t>
            </a:r>
            <a:br>
              <a:rPr lang="en-US" altLang="uk-UA" sz="2000" dirty="0" smtClean="0"/>
            </a:br>
            <a:r>
              <a:rPr lang="en-US" altLang="uk-UA" sz="2000" dirty="0" smtClean="0"/>
              <a:t>      </a:t>
            </a:r>
            <a:r>
              <a:rPr lang="en-US" altLang="uk-UA" sz="2000" dirty="0" smtClean="0">
                <a:solidFill>
                  <a:srgbClr val="336699"/>
                </a:solidFill>
              </a:rPr>
              <a:t>Fraction</a:t>
            </a:r>
            <a:r>
              <a:rPr lang="en-US" altLang="uk-UA" sz="2000" dirty="0" smtClean="0"/>
              <a:t> b = y </a:t>
            </a:r>
            <a:r>
              <a:rPr lang="en-US" altLang="uk-UA" sz="2000" dirty="0" smtClean="0">
                <a:solidFill>
                  <a:srgbClr val="0000CC"/>
                </a:solidFill>
              </a:rPr>
              <a:t>as</a:t>
            </a:r>
            <a:r>
              <a:rPr lang="en-US" altLang="uk-UA" sz="2000" dirty="0" smtClean="0"/>
              <a:t> Fraction;</a:t>
            </a:r>
            <a:r>
              <a:rPr lang="uk-UA" altLang="uk-UA" sz="2000" dirty="0" smtClean="0"/>
              <a:t/>
            </a:r>
            <a:br>
              <a:rPr lang="uk-UA" altLang="uk-UA" sz="2000" dirty="0" smtClean="0"/>
            </a:br>
            <a:r>
              <a:rPr lang="uk-UA" altLang="uk-UA" sz="2000" dirty="0" smtClean="0"/>
              <a:t>    </a:t>
            </a:r>
            <a:r>
              <a:rPr lang="en-US" altLang="uk-UA" sz="2000" dirty="0" smtClean="0"/>
              <a:t>  </a:t>
            </a:r>
            <a:r>
              <a:rPr lang="en-US" altLang="uk-UA" sz="2000" dirty="0" smtClean="0">
                <a:solidFill>
                  <a:srgbClr val="0000CC"/>
                </a:solidFill>
              </a:rPr>
              <a:t>return</a:t>
            </a:r>
            <a:r>
              <a:rPr lang="en-US" altLang="uk-UA" sz="2000" dirty="0" smtClean="0"/>
              <a:t> </a:t>
            </a:r>
            <a:r>
              <a:rPr lang="en-US" altLang="uk-UA" sz="2000" dirty="0" err="1" smtClean="0"/>
              <a:t>a.ToDouble</a:t>
            </a:r>
            <a:r>
              <a:rPr lang="en-US" altLang="uk-UA" sz="2000" dirty="0" smtClean="0"/>
              <a:t>().</a:t>
            </a:r>
            <a:r>
              <a:rPr lang="en-US" altLang="uk-UA" sz="2000" dirty="0" err="1" smtClean="0"/>
              <a:t>CompareTo</a:t>
            </a:r>
            <a:r>
              <a:rPr lang="en-US" altLang="uk-UA" sz="2000" dirty="0" smtClean="0"/>
              <a:t>(</a:t>
            </a:r>
            <a:r>
              <a:rPr lang="en-US" altLang="uk-UA" sz="2000" dirty="0" err="1" smtClean="0"/>
              <a:t>b.ToDouble</a:t>
            </a:r>
            <a:r>
              <a:rPr lang="en-US" altLang="uk-UA" sz="2000" dirty="0" smtClean="0"/>
              <a:t>()); } }</a:t>
            </a:r>
            <a:endParaRPr lang="uk-UA" altLang="uk-UA" sz="2000" dirty="0" smtClean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uk-UA" altLang="uk-UA" sz="2200" dirty="0" smtClean="0"/>
              <a:t>Підтримка інтерфейсів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uk-UA" sz="2000" dirty="0" err="1" smtClean="0"/>
              <a:t>IEnumerable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006600"/>
                </a:solidFill>
              </a:rPr>
              <a:t>// </a:t>
            </a:r>
            <a:r>
              <a:rPr lang="ru-RU" altLang="uk-UA" sz="2000" dirty="0" err="1" smtClean="0">
                <a:solidFill>
                  <a:srgbClr val="006600"/>
                </a:solidFill>
              </a:rPr>
              <a:t>перел</a:t>
            </a:r>
            <a:r>
              <a:rPr lang="uk-UA" altLang="uk-UA" sz="2000" dirty="0" smtClean="0">
                <a:solidFill>
                  <a:srgbClr val="006600"/>
                </a:solidFill>
              </a:rPr>
              <a:t>і</a:t>
            </a:r>
            <a:r>
              <a:rPr lang="ru-RU" altLang="uk-UA" sz="2000" dirty="0" smtClean="0">
                <a:solidFill>
                  <a:srgbClr val="006600"/>
                </a:solidFill>
              </a:rPr>
              <a:t>к,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foreach</a:t>
            </a:r>
            <a:endParaRPr lang="en-US" altLang="uk-UA" sz="2000" dirty="0" smtClean="0">
              <a:solidFill>
                <a:srgbClr val="006600"/>
              </a:solidFill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uk-UA" sz="2000" dirty="0" err="1" smtClean="0"/>
              <a:t>ICollection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006600"/>
                </a:solidFill>
              </a:rPr>
              <a:t>// Count();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CopyTo</a:t>
            </a:r>
            <a:r>
              <a:rPr lang="en-US" altLang="uk-UA" sz="2000" dirty="0" smtClean="0">
                <a:solidFill>
                  <a:srgbClr val="006600"/>
                </a:solidFill>
              </a:rPr>
              <a:t>();</a:t>
            </a:r>
            <a:endParaRPr lang="en-US" altLang="uk-UA" sz="2000" dirty="0" smtClean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uk-UA" sz="2000" dirty="0" err="1" smtClean="0"/>
              <a:t>IList</a:t>
            </a:r>
            <a:r>
              <a:rPr lang="en-US" altLang="uk-UA" sz="2000" dirty="0" smtClean="0"/>
              <a:t> </a:t>
            </a:r>
            <a:r>
              <a:rPr lang="en-US" altLang="uk-UA" sz="2000" dirty="0" smtClean="0">
                <a:solidFill>
                  <a:srgbClr val="006600"/>
                </a:solidFill>
              </a:rPr>
              <a:t>// Clear(); Contains();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IndexOf</a:t>
            </a:r>
            <a:r>
              <a:rPr lang="en-US" altLang="uk-UA" sz="2000" dirty="0" smtClean="0">
                <a:solidFill>
                  <a:srgbClr val="006600"/>
                </a:solidFill>
              </a:rPr>
              <a:t>(); </a:t>
            </a:r>
            <a:r>
              <a:rPr lang="en-US" altLang="uk-UA" sz="2000" dirty="0" err="1" smtClean="0">
                <a:solidFill>
                  <a:srgbClr val="006600"/>
                </a:solidFill>
              </a:rPr>
              <a:t>isFixedSize</a:t>
            </a:r>
            <a:r>
              <a:rPr lang="en-US" altLang="uk-UA" sz="2000" dirty="0" smtClean="0">
                <a:solidFill>
                  <a:srgbClr val="006600"/>
                </a:solidFill>
              </a:rPr>
              <a:t>(); Item();</a:t>
            </a:r>
            <a:endParaRPr lang="uk-UA" altLang="uk-UA" sz="2000" dirty="0" smtClean="0">
              <a:solidFill>
                <a:srgbClr val="006600"/>
              </a:solidFill>
            </a:endParaRPr>
          </a:p>
        </p:txBody>
      </p:sp>
      <p:sp>
        <p:nvSpPr>
          <p:cNvPr id="23556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069BE3-722D-4234-8C9A-BE725C2A9372}" type="slidenum">
              <a:rPr lang="uk-UA" altLang="en-US" smtClean="0"/>
              <a:pPr/>
              <a:t>15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Кортежі</a:t>
            </a:r>
          </a:p>
        </p:txBody>
      </p:sp>
      <p:sp>
        <p:nvSpPr>
          <p:cNvPr id="24579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uk-UA" sz="2800" smtClean="0">
                <a:solidFill>
                  <a:srgbClr val="0000CC"/>
                </a:solidFill>
              </a:rPr>
              <a:t>class</a:t>
            </a:r>
            <a:r>
              <a:rPr lang="en-US" altLang="uk-UA" sz="2800" smtClean="0"/>
              <a:t> </a:t>
            </a:r>
            <a:r>
              <a:rPr lang="en-US" altLang="uk-UA" sz="2800" smtClean="0">
                <a:solidFill>
                  <a:srgbClr val="336699"/>
                </a:solidFill>
              </a:rPr>
              <a:t>Fraction</a:t>
            </a:r>
            <a:r>
              <a:rPr lang="uk-UA" altLang="uk-UA" sz="2800" smtClean="0">
                <a:solidFill>
                  <a:srgbClr val="336699"/>
                </a:solidFill>
              </a:rPr>
              <a:t/>
            </a:r>
            <a:br>
              <a:rPr lang="uk-UA" altLang="uk-UA" sz="2800" smtClean="0">
                <a:solidFill>
                  <a:srgbClr val="336699"/>
                </a:solidFill>
              </a:rPr>
            </a:br>
            <a:r>
              <a:rPr lang="en-US" altLang="uk-UA" sz="2800" smtClean="0"/>
              <a:t>{	</a:t>
            </a:r>
            <a:r>
              <a:rPr lang="en-US" altLang="uk-UA" sz="2800" smtClean="0">
                <a:solidFill>
                  <a:srgbClr val="0000CC"/>
                </a:solidFill>
              </a:rPr>
              <a:t>private</a:t>
            </a:r>
            <a:r>
              <a:rPr lang="en-US" altLang="uk-UA" sz="2800" smtClean="0"/>
              <a:t> </a:t>
            </a:r>
            <a:r>
              <a:rPr lang="en-US" altLang="uk-UA" sz="2800" smtClean="0">
                <a:solidFill>
                  <a:srgbClr val="0000CC"/>
                </a:solidFill>
              </a:rPr>
              <a:t>int</a:t>
            </a:r>
            <a:r>
              <a:rPr lang="en-US" altLang="uk-UA" sz="2800" smtClean="0"/>
              <a:t> num;	</a:t>
            </a:r>
            <a:r>
              <a:rPr lang="en-US" altLang="uk-UA" sz="2800" smtClean="0">
                <a:solidFill>
                  <a:srgbClr val="0000CC"/>
                </a:solidFill>
              </a:rPr>
              <a:t>private</a:t>
            </a:r>
            <a:r>
              <a:rPr lang="en-US" altLang="uk-UA" sz="2800" smtClean="0"/>
              <a:t> </a:t>
            </a:r>
            <a:r>
              <a:rPr lang="en-US" altLang="uk-UA" sz="2800" smtClean="0">
                <a:solidFill>
                  <a:srgbClr val="0000CC"/>
                </a:solidFill>
              </a:rPr>
              <a:t>uint</a:t>
            </a:r>
            <a:r>
              <a:rPr lang="en-US" altLang="uk-UA" sz="2800" smtClean="0"/>
              <a:t> den;</a:t>
            </a:r>
            <a:br>
              <a:rPr lang="en-US" altLang="uk-UA" sz="2800" smtClean="0"/>
            </a:br>
            <a:r>
              <a:rPr lang="en-US" altLang="uk-UA" sz="2800" smtClean="0"/>
              <a:t>… }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uk-UA" sz="2800" smtClean="0">
                <a:solidFill>
                  <a:srgbClr val="336699"/>
                </a:solidFill>
              </a:rPr>
              <a:t>Fraction </a:t>
            </a:r>
            <a:r>
              <a:rPr lang="en-US" altLang="uk-UA" sz="2800" smtClean="0"/>
              <a:t>F = </a:t>
            </a:r>
            <a:r>
              <a:rPr lang="en-US" altLang="uk-UA" sz="2800" smtClean="0">
                <a:solidFill>
                  <a:srgbClr val="0000CC"/>
                </a:solidFill>
              </a:rPr>
              <a:t>new</a:t>
            </a:r>
            <a:r>
              <a:rPr lang="en-US" altLang="uk-UA" sz="2800" smtClean="0"/>
              <a:t> </a:t>
            </a:r>
            <a:r>
              <a:rPr lang="en-US" altLang="uk-UA" sz="2800" smtClean="0">
                <a:solidFill>
                  <a:srgbClr val="336699"/>
                </a:solidFill>
              </a:rPr>
              <a:t>Fraction</a:t>
            </a:r>
            <a:r>
              <a:rPr lang="en-US" altLang="uk-UA" sz="2800" smtClean="0"/>
              <a:t>(-2, 5);</a:t>
            </a:r>
          </a:p>
          <a:p>
            <a:r>
              <a:rPr lang="en-US" altLang="uk-UA" sz="2600" smtClean="0">
                <a:solidFill>
                  <a:srgbClr val="336699"/>
                </a:solidFill>
              </a:rPr>
              <a:t>Tuple</a:t>
            </a:r>
            <a:r>
              <a:rPr lang="en-US" altLang="uk-UA" sz="2600" smtClean="0"/>
              <a:t>&lt;</a:t>
            </a:r>
            <a:r>
              <a:rPr lang="en-US" altLang="uk-UA" sz="2600" smtClean="0">
                <a:solidFill>
                  <a:srgbClr val="0000CC"/>
                </a:solidFill>
              </a:rPr>
              <a:t>int</a:t>
            </a:r>
            <a:r>
              <a:rPr lang="en-US" altLang="uk-UA" sz="2600" smtClean="0"/>
              <a:t>, </a:t>
            </a:r>
            <a:r>
              <a:rPr lang="en-US" altLang="uk-UA" sz="2600" smtClean="0">
                <a:solidFill>
                  <a:srgbClr val="0000CC"/>
                </a:solidFill>
              </a:rPr>
              <a:t>uint</a:t>
            </a:r>
            <a:r>
              <a:rPr lang="en-US" altLang="uk-UA" sz="2600" smtClean="0"/>
              <a:t>&gt; T = </a:t>
            </a:r>
            <a:r>
              <a:rPr lang="en-US" altLang="uk-UA" sz="2600" smtClean="0">
                <a:solidFill>
                  <a:srgbClr val="336699"/>
                </a:solidFill>
              </a:rPr>
              <a:t>Tuple</a:t>
            </a:r>
            <a:r>
              <a:rPr lang="en-US" altLang="uk-UA" sz="2600" smtClean="0"/>
              <a:t>.Create&lt;</a:t>
            </a:r>
            <a:r>
              <a:rPr lang="en-US" altLang="uk-UA" sz="2600" smtClean="0">
                <a:solidFill>
                  <a:srgbClr val="0000CC"/>
                </a:solidFill>
              </a:rPr>
              <a:t>int</a:t>
            </a:r>
            <a:r>
              <a:rPr lang="en-US" altLang="uk-UA" sz="2600" smtClean="0"/>
              <a:t>, </a:t>
            </a:r>
            <a:r>
              <a:rPr lang="en-US" altLang="uk-UA" sz="2600" smtClean="0">
                <a:solidFill>
                  <a:srgbClr val="0000CC"/>
                </a:solidFill>
              </a:rPr>
              <a:t>uint</a:t>
            </a:r>
            <a:r>
              <a:rPr lang="en-US" altLang="uk-UA" sz="2600" smtClean="0"/>
              <a:t>&gt;(-2, 5);</a:t>
            </a:r>
            <a:br>
              <a:rPr lang="en-US" altLang="uk-UA" sz="2600" smtClean="0"/>
            </a:br>
            <a:r>
              <a:rPr lang="en-US" altLang="uk-UA" sz="2600" smtClean="0"/>
              <a:t>T.Item1 == -2    T.Item2 == 5</a:t>
            </a:r>
            <a:endParaRPr lang="uk-UA" altLang="uk-UA" sz="2600" smtClean="0"/>
          </a:p>
        </p:txBody>
      </p:sp>
      <p:sp>
        <p:nvSpPr>
          <p:cNvPr id="24580" name="Місце для номера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CD249-63DF-43F4-A3CF-A92F9455CC41}" type="slidenum">
              <a:rPr lang="uk-UA" altLang="en-US" smtClean="0"/>
              <a:pPr/>
              <a:t>16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A35594-340F-4D27-A7FF-DCCF2F4EE495}" type="slidenum">
              <a:rPr lang="uk-UA" altLang="en-US" smtClean="0"/>
              <a:pPr/>
              <a:t>2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5123" name="Freeform 10"/>
          <p:cNvSpPr>
            <a:spLocks/>
          </p:cNvSpPr>
          <p:nvPr/>
        </p:nvSpPr>
        <p:spPr bwMode="auto">
          <a:xfrm>
            <a:off x="7162800" y="2940050"/>
            <a:ext cx="1066800" cy="1676400"/>
          </a:xfrm>
          <a:custGeom>
            <a:avLst/>
            <a:gdLst>
              <a:gd name="T0" fmla="*/ 2147483646 w 672"/>
              <a:gd name="T1" fmla="*/ 0 h 1056"/>
              <a:gd name="T2" fmla="*/ 2147483646 w 672"/>
              <a:gd name="T3" fmla="*/ 0 h 1056"/>
              <a:gd name="T4" fmla="*/ 2147483646 w 672"/>
              <a:gd name="T5" fmla="*/ 2147483646 h 1056"/>
              <a:gd name="T6" fmla="*/ 0 w 672"/>
              <a:gd name="T7" fmla="*/ 2147483646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1056">
                <a:moveTo>
                  <a:pt x="480" y="0"/>
                </a:moveTo>
                <a:lnTo>
                  <a:pt x="672" y="0"/>
                </a:lnTo>
                <a:lnTo>
                  <a:pt x="672" y="1056"/>
                </a:lnTo>
                <a:lnTo>
                  <a:pt x="0" y="10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7162800" y="2209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Галуження потоку керування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Вкорочений умовний оператор</a:t>
            </a: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if</a:t>
            </a:r>
            <a:r>
              <a:rPr lang="en-US" altLang="uk-UA" sz="2200" smtClean="0"/>
              <a:t> (</a:t>
            </a:r>
            <a:r>
              <a:rPr lang="uk-UA" altLang="uk-UA" sz="2200" smtClean="0"/>
              <a:t>логічний вираз</a:t>
            </a:r>
            <a:r>
              <a:rPr lang="en-US" altLang="uk-UA" sz="2200" smtClean="0"/>
              <a:t>) </a:t>
            </a:r>
            <a:r>
              <a:rPr lang="uk-UA" altLang="uk-UA" sz="2200" smtClean="0"/>
              <a:t>оператор</a:t>
            </a:r>
            <a:r>
              <a:rPr lang="ru-RU" altLang="uk-UA" sz="2200" smtClean="0"/>
              <a:t> </a:t>
            </a:r>
            <a:r>
              <a:rPr lang="en-US" altLang="uk-UA" sz="2200" smtClean="0"/>
              <a:t>| {</a:t>
            </a:r>
            <a:r>
              <a:rPr lang="uk-UA" altLang="uk-UA" sz="2200" smtClean="0"/>
              <a:t>блок операторів</a:t>
            </a:r>
            <a:r>
              <a:rPr lang="en-US" altLang="uk-UA" sz="2200" smtClean="0"/>
              <a:t>}</a:t>
            </a:r>
            <a:endParaRPr lang="uk-UA" altLang="uk-UA" sz="2200" smtClean="0"/>
          </a:p>
          <a:p>
            <a:pPr eaLnBrk="1" hangingPunct="1"/>
            <a:r>
              <a:rPr lang="uk-UA" altLang="uk-UA" sz="2600" smtClean="0"/>
              <a:t>Умовний оператор</a:t>
            </a: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if</a:t>
            </a:r>
            <a:r>
              <a:rPr lang="en-US" altLang="uk-UA" sz="2200" smtClean="0"/>
              <a:t> (</a:t>
            </a:r>
            <a:r>
              <a:rPr lang="uk-UA" altLang="uk-UA" sz="2200" smtClean="0"/>
              <a:t>логічний вираз</a:t>
            </a:r>
            <a:r>
              <a:rPr lang="en-US" altLang="uk-UA" sz="2200" smtClean="0"/>
              <a:t>)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uk-UA" altLang="uk-UA" sz="2200" smtClean="0"/>
              <a:t>   оператор</a:t>
            </a:r>
            <a:r>
              <a:rPr lang="ru-RU" altLang="uk-UA" sz="2200" smtClean="0"/>
              <a:t> </a:t>
            </a:r>
            <a:r>
              <a:rPr lang="en-US" altLang="uk-UA" sz="2200" smtClean="0"/>
              <a:t>| {</a:t>
            </a:r>
            <a:r>
              <a:rPr lang="uk-UA" altLang="uk-UA" sz="2200" smtClean="0"/>
              <a:t>блок операторів</a:t>
            </a:r>
            <a:r>
              <a:rPr lang="en-US" altLang="uk-UA" sz="2200" smtClean="0"/>
              <a:t>} // 1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else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uk-UA" altLang="uk-UA" sz="2200" smtClean="0"/>
              <a:t>оператор</a:t>
            </a:r>
            <a:r>
              <a:rPr lang="ru-RU" altLang="uk-UA" sz="2200" smtClean="0"/>
              <a:t> </a:t>
            </a:r>
            <a:r>
              <a:rPr lang="en-US" altLang="uk-UA" sz="2200" smtClean="0"/>
              <a:t>| {</a:t>
            </a:r>
            <a:r>
              <a:rPr lang="uk-UA" altLang="uk-UA" sz="2200" smtClean="0"/>
              <a:t>блок операторів</a:t>
            </a:r>
            <a:r>
              <a:rPr lang="en-US" altLang="uk-UA" sz="2200" smtClean="0"/>
              <a:t>} // 2</a:t>
            </a:r>
          </a:p>
          <a:p>
            <a:pPr eaLnBrk="1" hangingPunct="1"/>
            <a:r>
              <a:rPr lang="uk-UA" altLang="uk-UA" sz="2600" smtClean="0"/>
              <a:t>Продовжений умовний оператор</a:t>
            </a:r>
          </a:p>
          <a:p>
            <a:pPr lvl="1" eaLnBrk="1" hangingPunct="1"/>
            <a:r>
              <a:rPr lang="en-US" altLang="uk-UA" sz="2200" smtClean="0">
                <a:solidFill>
                  <a:srgbClr val="0000CC"/>
                </a:solidFill>
              </a:rPr>
              <a:t>if</a:t>
            </a:r>
            <a:r>
              <a:rPr lang="en-US" altLang="uk-UA" sz="2200" smtClean="0"/>
              <a:t> (</a:t>
            </a:r>
            <a:r>
              <a:rPr lang="uk-UA" altLang="uk-UA" sz="2200" smtClean="0"/>
              <a:t>логічний вираз</a:t>
            </a:r>
            <a:r>
              <a:rPr lang="en-US" altLang="uk-UA" sz="2200" smtClean="0"/>
              <a:t>)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uk-UA" altLang="uk-UA" sz="2200" smtClean="0"/>
              <a:t>   оператор</a:t>
            </a:r>
            <a:r>
              <a:rPr lang="ru-RU" altLang="uk-UA" sz="2200" smtClean="0"/>
              <a:t> </a:t>
            </a:r>
            <a:r>
              <a:rPr lang="en-US" altLang="uk-UA" sz="2200" smtClean="0"/>
              <a:t>| {</a:t>
            </a:r>
            <a:r>
              <a:rPr lang="uk-UA" altLang="uk-UA" sz="2200" smtClean="0"/>
              <a:t>блок операторів</a:t>
            </a:r>
            <a:r>
              <a:rPr lang="en-US" altLang="uk-UA" sz="2200" smtClean="0"/>
              <a:t>}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else</a:t>
            </a:r>
            <a:r>
              <a:rPr lang="uk-UA" altLang="uk-UA" sz="2200" smtClean="0"/>
              <a:t> </a:t>
            </a:r>
            <a:r>
              <a:rPr lang="en-US" altLang="uk-UA" sz="2200" smtClean="0">
                <a:solidFill>
                  <a:srgbClr val="0000CC"/>
                </a:solidFill>
              </a:rPr>
              <a:t>if</a:t>
            </a:r>
            <a:r>
              <a:rPr lang="en-US" altLang="uk-UA" sz="2200" smtClean="0"/>
              <a:t> (</a:t>
            </a:r>
            <a:r>
              <a:rPr lang="uk-UA" altLang="uk-UA" sz="2200" smtClean="0"/>
              <a:t>логічний вираз</a:t>
            </a:r>
            <a:r>
              <a:rPr lang="en-US" altLang="uk-UA" sz="2200" smtClean="0"/>
              <a:t>)</a:t>
            </a:r>
            <a:br>
              <a:rPr lang="en-US" altLang="uk-UA" sz="2200" smtClean="0"/>
            </a:br>
            <a:r>
              <a:rPr lang="en-US" altLang="uk-UA" sz="2200" smtClean="0"/>
              <a:t>   </a:t>
            </a:r>
            <a:r>
              <a:rPr lang="uk-UA" altLang="uk-UA" sz="2200" smtClean="0"/>
              <a:t>оператор</a:t>
            </a:r>
            <a:r>
              <a:rPr lang="ru-RU" altLang="uk-UA" sz="2200" smtClean="0"/>
              <a:t> </a:t>
            </a:r>
            <a:r>
              <a:rPr lang="en-US" altLang="uk-UA" sz="2200" smtClean="0"/>
              <a:t>| {</a:t>
            </a:r>
            <a:r>
              <a:rPr lang="uk-UA" altLang="uk-UA" sz="2200" smtClean="0"/>
              <a:t>блок операторів</a:t>
            </a:r>
            <a:r>
              <a:rPr lang="en-US" altLang="uk-UA" sz="2200" smtClean="0"/>
              <a:t>}</a:t>
            </a:r>
            <a:r>
              <a:rPr lang="uk-UA" altLang="uk-UA" sz="2200" smtClean="0"/>
              <a:t/>
            </a:r>
            <a:br>
              <a:rPr lang="uk-UA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else</a:t>
            </a:r>
            <a:r>
              <a:rPr lang="en-US" altLang="uk-UA" sz="2200" smtClean="0"/>
              <a:t> …</a:t>
            </a:r>
            <a:endParaRPr lang="uk-UA" altLang="uk-UA" sz="2200" smtClean="0"/>
          </a:p>
        </p:txBody>
      </p:sp>
      <p:sp>
        <p:nvSpPr>
          <p:cNvPr id="5127" name="AutoShape 4"/>
          <p:cNvSpPr>
            <a:spLocks noChangeArrowheads="1"/>
          </p:cNvSpPr>
          <p:nvPr/>
        </p:nvSpPr>
        <p:spPr bwMode="auto">
          <a:xfrm>
            <a:off x="6400800" y="2438400"/>
            <a:ext cx="1524000" cy="990600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ЛВ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6477000" y="3962400"/>
            <a:ext cx="1371600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оператор1</a:t>
            </a: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7543800" y="3429000"/>
            <a:ext cx="1371600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uk-UA"/>
              <a:t>оператор2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7848600" y="2590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-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6781800" y="3429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AEAA29-C72E-4746-A842-3A5D91F357FC}" type="slidenum">
              <a:rPr lang="uk-UA" altLang="en-US" smtClean="0"/>
              <a:pPr/>
              <a:t>3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Галуження потоку керування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600" smtClean="0"/>
              <a:t>Оператор вибору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>
                <a:solidFill>
                  <a:srgbClr val="0000CC"/>
                </a:solidFill>
              </a:rPr>
              <a:t>switch</a:t>
            </a:r>
            <a:r>
              <a:rPr lang="en-US" altLang="uk-UA" sz="2200" smtClean="0"/>
              <a:t> (expression)</a:t>
            </a:r>
            <a:br>
              <a:rPr lang="en-US" altLang="uk-UA" sz="2200" smtClean="0"/>
            </a:br>
            <a:r>
              <a:rPr lang="en-US" altLang="uk-UA" sz="2200" smtClean="0"/>
              <a:t>{</a:t>
            </a:r>
            <a:br>
              <a:rPr lang="en-US" altLang="uk-UA" sz="2200" smtClean="0"/>
            </a:br>
            <a:r>
              <a:rPr lang="en-US" altLang="uk-UA" sz="2200" smtClean="0"/>
              <a:t>  </a:t>
            </a: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constantValue1: operator(s)</a:t>
            </a:r>
            <a:br>
              <a:rPr lang="en-US" altLang="uk-UA" sz="2200" smtClean="0"/>
            </a:br>
            <a:r>
              <a:rPr lang="en-US" altLang="uk-UA" sz="2200" smtClean="0"/>
              <a:t>    </a:t>
            </a:r>
            <a:r>
              <a:rPr lang="en-US" altLang="uk-UA" sz="2200" smtClean="0">
                <a:solidFill>
                  <a:srgbClr val="0000CC"/>
                </a:solidFill>
              </a:rPr>
              <a:t>break</a:t>
            </a:r>
            <a:r>
              <a:rPr lang="en-US" altLang="uk-UA" sz="2200" smtClean="0"/>
              <a:t>;</a:t>
            </a:r>
            <a:br>
              <a:rPr lang="en-US" altLang="uk-UA" sz="2200" smtClean="0"/>
            </a:b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constantValue2: operator(s)</a:t>
            </a:r>
            <a:br>
              <a:rPr lang="en-US" altLang="uk-UA" sz="2200" smtClean="0"/>
            </a:br>
            <a:r>
              <a:rPr lang="en-US" altLang="uk-UA" sz="2200" smtClean="0"/>
              <a:t>    </a:t>
            </a:r>
            <a:r>
              <a:rPr lang="en-US" altLang="uk-UA" sz="2200" smtClean="0">
                <a:solidFill>
                  <a:srgbClr val="0000CC"/>
                </a:solidFill>
              </a:rPr>
              <a:t>break</a:t>
            </a:r>
            <a:r>
              <a:rPr lang="en-US" altLang="uk-UA" sz="2200" smtClean="0"/>
              <a:t>;    …</a:t>
            </a:r>
            <a:br>
              <a:rPr lang="en-US" altLang="uk-UA" sz="2200" smtClean="0"/>
            </a:b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0000CC"/>
                </a:solidFill>
              </a:rPr>
              <a:t>default</a:t>
            </a:r>
            <a:r>
              <a:rPr lang="en-US" altLang="uk-UA" sz="2200" smtClean="0"/>
              <a:t>: operator(s)</a:t>
            </a:r>
            <a:br>
              <a:rPr lang="en-US" altLang="uk-UA" sz="2200" smtClean="0"/>
            </a:br>
            <a:r>
              <a:rPr lang="en-US" altLang="uk-UA" sz="2200" smtClean="0"/>
              <a:t>    </a:t>
            </a:r>
            <a:r>
              <a:rPr lang="en-US" altLang="uk-UA" sz="2200" smtClean="0">
                <a:solidFill>
                  <a:srgbClr val="0000CC"/>
                </a:solidFill>
              </a:rPr>
              <a:t>break</a:t>
            </a:r>
            <a:r>
              <a:rPr lang="en-US" altLang="uk-UA" sz="2200" smtClean="0"/>
              <a:t>;</a:t>
            </a:r>
            <a:br>
              <a:rPr lang="en-US" altLang="uk-UA" sz="2200" smtClean="0"/>
            </a:br>
            <a:r>
              <a:rPr lang="en-US" altLang="uk-UA" sz="2200" smtClean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uk-UA" sz="2200" smtClean="0">
                <a:solidFill>
                  <a:srgbClr val="0000CC"/>
                </a:solidFill>
              </a:rPr>
              <a:t>switch</a:t>
            </a:r>
            <a:r>
              <a:rPr lang="en-US" altLang="uk-UA" sz="2200" smtClean="0"/>
              <a:t> (country)</a:t>
            </a:r>
            <a:br>
              <a:rPr lang="en-US" altLang="uk-UA" sz="2200" smtClean="0"/>
            </a:br>
            <a:r>
              <a:rPr lang="en-US" altLang="uk-UA" sz="2200" smtClean="0"/>
              <a:t>{</a:t>
            </a:r>
            <a:br>
              <a:rPr lang="en-US" altLang="uk-UA" sz="2200" smtClean="0"/>
            </a:b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CC0000"/>
                </a:solidFill>
              </a:rPr>
              <a:t>"au"</a:t>
            </a:r>
            <a:r>
              <a:rPr lang="en-US" altLang="uk-UA" sz="2200" smtClean="0"/>
              <a:t>: </a:t>
            </a: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CC0000"/>
                </a:solidFill>
              </a:rPr>
              <a:t>"uk"</a:t>
            </a:r>
            <a:r>
              <a:rPr lang="en-US" altLang="uk-UA" sz="2200" smtClean="0"/>
              <a:t>: </a:t>
            </a: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CC0000"/>
                </a:solidFill>
              </a:rPr>
              <a:t>"us"</a:t>
            </a:r>
            <a:r>
              <a:rPr lang="en-US" altLang="uk-UA" sz="2200" smtClean="0"/>
              <a:t>:</a:t>
            </a:r>
            <a:br>
              <a:rPr lang="en-US" altLang="uk-UA" sz="2200" smtClean="0"/>
            </a:br>
            <a:r>
              <a:rPr lang="en-US" altLang="uk-UA" sz="2200" smtClean="0"/>
              <a:t>   language = </a:t>
            </a:r>
            <a:r>
              <a:rPr lang="en-US" altLang="uk-UA" sz="2200" smtClean="0">
                <a:solidFill>
                  <a:srgbClr val="CC0000"/>
                </a:solidFill>
              </a:rPr>
              <a:t>"English"</a:t>
            </a:r>
            <a:r>
              <a:rPr lang="en-US" altLang="uk-UA" sz="2200" smtClean="0"/>
              <a:t>; </a:t>
            </a:r>
            <a:r>
              <a:rPr lang="en-US" altLang="uk-UA" sz="2200" smtClean="0">
                <a:solidFill>
                  <a:srgbClr val="0000CC"/>
                </a:solidFill>
              </a:rPr>
              <a:t>break</a:t>
            </a:r>
            <a:r>
              <a:rPr lang="en-US" altLang="uk-UA" sz="2200" smtClean="0"/>
              <a:t>;</a:t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CC0000"/>
                </a:solidFill>
              </a:rPr>
              <a:t>"at"</a:t>
            </a:r>
            <a:r>
              <a:rPr lang="en-US" altLang="uk-UA" sz="2200" smtClean="0"/>
              <a:t>: </a:t>
            </a:r>
            <a:r>
              <a:rPr lang="en-US" altLang="uk-UA" sz="2200" smtClean="0">
                <a:solidFill>
                  <a:srgbClr val="0000CC"/>
                </a:solidFill>
              </a:rPr>
              <a:t>case</a:t>
            </a:r>
            <a:r>
              <a:rPr lang="en-US" altLang="uk-UA" sz="2200" smtClean="0"/>
              <a:t> </a:t>
            </a:r>
            <a:r>
              <a:rPr lang="en-US" altLang="uk-UA" sz="2200" smtClean="0">
                <a:solidFill>
                  <a:srgbClr val="CC0000"/>
                </a:solidFill>
              </a:rPr>
              <a:t>"de"</a:t>
            </a:r>
            <a:r>
              <a:rPr lang="en-US" altLang="uk-UA" sz="2200" smtClean="0"/>
              <a:t>:</a:t>
            </a:r>
            <a:br>
              <a:rPr lang="en-US" altLang="uk-UA" sz="2200" smtClean="0"/>
            </a:br>
            <a:r>
              <a:rPr lang="en-US" altLang="uk-UA" sz="2200" smtClean="0"/>
              <a:t>   language = </a:t>
            </a:r>
            <a:r>
              <a:rPr lang="en-US" altLang="uk-UA" sz="2200" smtClean="0">
                <a:solidFill>
                  <a:srgbClr val="CC0000"/>
                </a:solidFill>
              </a:rPr>
              <a:t>"German"</a:t>
            </a:r>
            <a:r>
              <a:rPr lang="en-US" altLang="uk-UA" sz="2200" smtClean="0"/>
              <a:t>; </a:t>
            </a:r>
            <a:r>
              <a:rPr lang="en-US" altLang="uk-UA" sz="2200" smtClean="0">
                <a:solidFill>
                  <a:srgbClr val="0000CC"/>
                </a:solidFill>
              </a:rPr>
              <a:t>break</a:t>
            </a:r>
            <a:r>
              <a:rPr lang="en-US" altLang="uk-UA" sz="2200" smtClean="0"/>
              <a:t>;  </a:t>
            </a:r>
            <a:br>
              <a:rPr lang="en-US" altLang="uk-UA" sz="2200" smtClean="0"/>
            </a:br>
            <a:r>
              <a:rPr lang="en-US" altLang="uk-UA" sz="2200" smtClean="0"/>
              <a:t>}</a:t>
            </a:r>
            <a:endParaRPr lang="uk-UA" altLang="uk-UA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6D4900-BF0E-4CC3-87CB-D75A780A3AFE}" type="slidenum">
              <a:rPr lang="uk-UA" altLang="en-US" smtClean="0"/>
              <a:pPr/>
              <a:t>4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7171" name="Line 5"/>
          <p:cNvSpPr>
            <a:spLocks noChangeShapeType="1"/>
          </p:cNvSpPr>
          <p:nvPr/>
        </p:nvSpPr>
        <p:spPr bwMode="auto">
          <a:xfrm>
            <a:off x="7086600" y="2133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Повторення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uk-UA" sz="2400" dirty="0" smtClean="0">
                <a:solidFill>
                  <a:srgbClr val="0000CC"/>
                </a:solidFill>
              </a:rPr>
              <a:t>for</a:t>
            </a:r>
            <a:r>
              <a:rPr lang="en-US" altLang="uk-UA" sz="2400" dirty="0" smtClean="0"/>
              <a:t> (</a:t>
            </a:r>
            <a:r>
              <a:rPr lang="uk-UA" altLang="uk-UA" sz="2400" dirty="0" err="1" smtClean="0"/>
              <a:t>ініціалізатор</a:t>
            </a:r>
            <a:r>
              <a:rPr lang="uk-UA" altLang="uk-UA" sz="2400" dirty="0" smtClean="0"/>
              <a:t>; умова; модифікатор)</a:t>
            </a:r>
            <a:r>
              <a:rPr lang="en-US" altLang="uk-UA" sz="2400" dirty="0" smtClean="0"/>
              <a:t/>
            </a:r>
            <a:br>
              <a:rPr lang="en-US" altLang="uk-UA" sz="2400" dirty="0" smtClean="0"/>
            </a:br>
            <a:r>
              <a:rPr lang="en-US" altLang="uk-UA" sz="2400" dirty="0" smtClean="0"/>
              <a:t>             </a:t>
            </a:r>
            <a:r>
              <a:rPr lang="uk-UA" altLang="uk-UA" sz="2400" dirty="0" smtClean="0"/>
              <a:t>оператор </a:t>
            </a:r>
            <a:r>
              <a:rPr lang="en-US" altLang="uk-UA" sz="2400" dirty="0" smtClean="0"/>
              <a:t>|</a:t>
            </a:r>
            <a:r>
              <a:rPr lang="uk-UA" altLang="uk-UA" sz="2400" dirty="0" smtClean="0"/>
              <a:t> блок</a:t>
            </a:r>
          </a:p>
          <a:p>
            <a:pPr lvl="1" eaLnBrk="1" hangingPunct="1"/>
            <a:r>
              <a:rPr lang="en-US" altLang="uk-UA" sz="21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100" dirty="0" smtClean="0"/>
              <a:t> f = 1; </a:t>
            </a:r>
            <a:r>
              <a:rPr lang="en-US" altLang="uk-UA" sz="2100" dirty="0" smtClean="0">
                <a:solidFill>
                  <a:srgbClr val="0000CC"/>
                </a:solidFill>
              </a:rPr>
              <a:t>for</a:t>
            </a:r>
            <a:r>
              <a:rPr lang="en-US" altLang="uk-UA" sz="2100" dirty="0" smtClean="0"/>
              <a:t> (</a:t>
            </a:r>
            <a:r>
              <a:rPr lang="en-US" altLang="uk-UA" sz="21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100" dirty="0" smtClean="0"/>
              <a:t>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 = 1;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&lt;=n; ++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) f *=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;</a:t>
            </a:r>
          </a:p>
          <a:p>
            <a:pPr lvl="1" eaLnBrk="1" hangingPunct="1"/>
            <a:r>
              <a:rPr lang="en-US" altLang="uk-UA" sz="2100" noProof="1" smtClean="0">
                <a:solidFill>
                  <a:srgbClr val="0000CC"/>
                </a:solidFill>
              </a:rPr>
              <a:t>for</a:t>
            </a:r>
            <a:r>
              <a:rPr lang="en-US" altLang="uk-UA" sz="2100" noProof="1" smtClean="0"/>
              <a:t> (</a:t>
            </a:r>
            <a:r>
              <a:rPr lang="en-US" altLang="uk-UA" sz="2100" noProof="1" smtClean="0">
                <a:solidFill>
                  <a:srgbClr val="0000CC"/>
                </a:solidFill>
              </a:rPr>
              <a:t>int</a:t>
            </a:r>
            <a:r>
              <a:rPr lang="en-US" altLang="uk-UA" sz="2100" noProof="1" smtClean="0"/>
              <a:t> k = 1, j = 9; k != j; ++k, --j)</a:t>
            </a:r>
            <a:r>
              <a:rPr lang="en-US" altLang="uk-UA" sz="2100" dirty="0" smtClean="0"/>
              <a:t/>
            </a:r>
            <a:br>
              <a:rPr lang="en-US" altLang="uk-UA" sz="2100" dirty="0" smtClean="0"/>
            </a:br>
            <a:r>
              <a:rPr lang="en-US" altLang="uk-UA" sz="2100" dirty="0" smtClean="0"/>
              <a:t>   </a:t>
            </a:r>
            <a:r>
              <a:rPr lang="en-US" altLang="uk-UA" sz="2100" noProof="1" smtClean="0"/>
              <a:t>System.</a:t>
            </a:r>
            <a:r>
              <a:rPr lang="en-US" altLang="uk-UA" sz="2100" noProof="1" smtClean="0">
                <a:solidFill>
                  <a:srgbClr val="336699"/>
                </a:solidFill>
              </a:rPr>
              <a:t>Console</a:t>
            </a:r>
            <a:r>
              <a:rPr lang="en-US" altLang="uk-UA" sz="2100" noProof="1" smtClean="0"/>
              <a:t>.WriteLine(</a:t>
            </a:r>
            <a:r>
              <a:rPr lang="en-US" altLang="uk-UA" sz="2100" dirty="0" smtClean="0"/>
              <a:t/>
            </a:r>
            <a:br>
              <a:rPr lang="en-US" altLang="uk-UA" sz="2100" dirty="0" smtClean="0"/>
            </a:br>
            <a:r>
              <a:rPr lang="en-US" altLang="uk-UA" sz="2100" dirty="0" smtClean="0"/>
              <a:t>      </a:t>
            </a:r>
            <a:r>
              <a:rPr lang="en-US" altLang="uk-UA" sz="2100" noProof="1" smtClean="0"/>
              <a:t>k.ToString() + </a:t>
            </a:r>
            <a:r>
              <a:rPr lang="en-US" altLang="uk-UA" sz="2100" noProof="1" smtClean="0">
                <a:solidFill>
                  <a:srgbClr val="CC0000"/>
                </a:solidFill>
              </a:rPr>
              <a:t>"   "</a:t>
            </a:r>
            <a:r>
              <a:rPr lang="en-US" altLang="uk-UA" sz="2100" noProof="1" smtClean="0"/>
              <a:t> + j.ToString());</a:t>
            </a:r>
            <a:endParaRPr lang="en-US" altLang="uk-UA" sz="2100" dirty="0" smtClean="0"/>
          </a:p>
          <a:p>
            <a:pPr lvl="1" eaLnBrk="1" hangingPunct="1"/>
            <a:r>
              <a:rPr lang="en-US" altLang="uk-UA" sz="2100" dirty="0" smtClean="0">
                <a:solidFill>
                  <a:srgbClr val="0000CC"/>
                </a:solidFill>
              </a:rPr>
              <a:t>for</a:t>
            </a:r>
            <a:r>
              <a:rPr lang="en-US" altLang="uk-UA" sz="2100" dirty="0" smtClean="0"/>
              <a:t> (</a:t>
            </a:r>
            <a:r>
              <a:rPr lang="en-US" altLang="uk-UA" sz="21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100" dirty="0" smtClean="0"/>
              <a:t>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 = 0;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 &lt; 100;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 += 10)</a:t>
            </a:r>
            <a:br>
              <a:rPr lang="en-US" altLang="uk-UA" sz="2100" dirty="0" smtClean="0"/>
            </a:br>
            <a:r>
              <a:rPr lang="en-US" altLang="uk-UA" sz="2100" dirty="0" smtClean="0"/>
              <a:t>{</a:t>
            </a:r>
            <a:br>
              <a:rPr lang="en-US" altLang="uk-UA" sz="2100" dirty="0" smtClean="0"/>
            </a:br>
            <a:r>
              <a:rPr lang="en-US" altLang="uk-UA" sz="2100" dirty="0" smtClean="0"/>
              <a:t>   </a:t>
            </a:r>
            <a:r>
              <a:rPr lang="en-US" altLang="uk-UA" sz="2100" dirty="0" smtClean="0">
                <a:solidFill>
                  <a:srgbClr val="0000CC"/>
                </a:solidFill>
              </a:rPr>
              <a:t>for</a:t>
            </a:r>
            <a:r>
              <a:rPr lang="en-US" altLang="uk-UA" sz="2100" dirty="0" smtClean="0"/>
              <a:t> (</a:t>
            </a:r>
            <a:r>
              <a:rPr lang="en-US" altLang="uk-UA" sz="21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100" dirty="0" smtClean="0"/>
              <a:t> j = </a:t>
            </a:r>
            <a:r>
              <a:rPr lang="en-US" altLang="uk-UA" sz="2100" dirty="0" err="1" smtClean="0"/>
              <a:t>i</a:t>
            </a:r>
            <a:r>
              <a:rPr lang="en-US" altLang="uk-UA" sz="2100" dirty="0" smtClean="0"/>
              <a:t>; j &lt; i+10; ++j)</a:t>
            </a:r>
            <a:br>
              <a:rPr lang="en-US" altLang="uk-UA" sz="2100" dirty="0" smtClean="0"/>
            </a:br>
            <a:r>
              <a:rPr lang="en-US" altLang="uk-UA" sz="2100" dirty="0" smtClean="0"/>
              <a:t>   {</a:t>
            </a:r>
            <a:br>
              <a:rPr lang="en-US" altLang="uk-UA" sz="2100" dirty="0" smtClean="0"/>
            </a:br>
            <a:r>
              <a:rPr lang="en-US" altLang="uk-UA" sz="2100" dirty="0" smtClean="0"/>
              <a:t>      </a:t>
            </a:r>
            <a:r>
              <a:rPr lang="en-US" altLang="uk-UA" sz="2100" dirty="0" err="1" smtClean="0">
                <a:solidFill>
                  <a:srgbClr val="336699"/>
                </a:solidFill>
              </a:rPr>
              <a:t>Console</a:t>
            </a:r>
            <a:r>
              <a:rPr lang="en-US" altLang="uk-UA" sz="2100" dirty="0" err="1" smtClean="0"/>
              <a:t>.Write</a:t>
            </a:r>
            <a:r>
              <a:rPr lang="en-US" altLang="uk-UA" sz="2100" dirty="0" smtClean="0"/>
              <a:t>(</a:t>
            </a:r>
            <a:r>
              <a:rPr lang="en-US" altLang="uk-UA" sz="2100" noProof="1">
                <a:solidFill>
                  <a:srgbClr val="CC0000"/>
                </a:solidFill>
              </a:rPr>
              <a:t>"   "</a:t>
            </a:r>
            <a:r>
              <a:rPr lang="en-US" altLang="uk-UA" sz="2100" noProof="1"/>
              <a:t> </a:t>
            </a:r>
            <a:r>
              <a:rPr lang="en-US" altLang="uk-UA" sz="2100" dirty="0" smtClean="0"/>
              <a:t>+ j);</a:t>
            </a:r>
            <a:br>
              <a:rPr lang="en-US" altLang="uk-UA" sz="2100" dirty="0" smtClean="0"/>
            </a:br>
            <a:r>
              <a:rPr lang="en-US" altLang="uk-UA" sz="2100" dirty="0" smtClean="0"/>
              <a:t>   }</a:t>
            </a:r>
            <a:br>
              <a:rPr lang="en-US" altLang="uk-UA" sz="2100" dirty="0" smtClean="0"/>
            </a:br>
            <a:r>
              <a:rPr lang="en-US" altLang="uk-UA" sz="2100" dirty="0" smtClean="0"/>
              <a:t>   </a:t>
            </a:r>
            <a:r>
              <a:rPr lang="en-US" altLang="uk-UA" sz="2100" dirty="0" err="1" smtClean="0">
                <a:solidFill>
                  <a:srgbClr val="336699"/>
                </a:solidFill>
              </a:rPr>
              <a:t>Console</a:t>
            </a:r>
            <a:r>
              <a:rPr lang="en-US" altLang="uk-UA" sz="2100" dirty="0" err="1" smtClean="0"/>
              <a:t>.WriteLine</a:t>
            </a:r>
            <a:r>
              <a:rPr lang="en-US" altLang="uk-UA" sz="2100" dirty="0" smtClean="0"/>
              <a:t>();</a:t>
            </a:r>
            <a:br>
              <a:rPr lang="en-US" altLang="uk-UA" sz="2100" dirty="0" smtClean="0"/>
            </a:br>
            <a:r>
              <a:rPr lang="en-US" altLang="uk-UA" sz="2100" dirty="0" smtClean="0"/>
              <a:t>}</a:t>
            </a:r>
          </a:p>
          <a:p>
            <a:pPr lvl="1" eaLnBrk="1" hangingPunct="1"/>
            <a:r>
              <a:rPr lang="en-US" altLang="uk-UA" sz="2100" dirty="0" smtClean="0">
                <a:solidFill>
                  <a:srgbClr val="0000CC"/>
                </a:solidFill>
              </a:rPr>
              <a:t>for</a:t>
            </a:r>
            <a:r>
              <a:rPr lang="en-US" altLang="uk-UA" sz="2100" dirty="0" smtClean="0"/>
              <a:t> ( ; ; ) </a:t>
            </a:r>
            <a:r>
              <a:rPr lang="en-US" altLang="uk-UA" sz="2100" dirty="0" err="1" smtClean="0"/>
              <a:t>DoSomethingUntilBreak</a:t>
            </a:r>
            <a:r>
              <a:rPr lang="en-US" altLang="uk-UA" sz="2100" dirty="0" smtClean="0"/>
              <a:t>();</a:t>
            </a:r>
            <a:endParaRPr lang="uk-UA" altLang="uk-UA" sz="2100" dirty="0" smtClean="0"/>
          </a:p>
        </p:txBody>
      </p:sp>
      <p:sp>
        <p:nvSpPr>
          <p:cNvPr id="7174" name="AutoShape 4"/>
          <p:cNvSpPr>
            <a:spLocks noChangeArrowheads="1"/>
          </p:cNvSpPr>
          <p:nvPr/>
        </p:nvSpPr>
        <p:spPr bwMode="auto">
          <a:xfrm>
            <a:off x="6324600" y="2362200"/>
            <a:ext cx="1522413" cy="5334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ініціалізатор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6324600" y="3124200"/>
            <a:ext cx="1524000" cy="609600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умова</a:t>
            </a:r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6324600" y="3962400"/>
            <a:ext cx="1522413" cy="5334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оператор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6324600" y="4724400"/>
            <a:ext cx="1524000" cy="533400"/>
          </a:xfrm>
          <a:prstGeom prst="flowChartPreparat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 sz="1600"/>
              <a:t>модифікатор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6172200" y="3009900"/>
            <a:ext cx="914400" cy="1981200"/>
          </a:xfrm>
          <a:custGeom>
            <a:avLst/>
            <a:gdLst>
              <a:gd name="T0" fmla="*/ 2147483646 w 576"/>
              <a:gd name="T1" fmla="*/ 2147483646 h 1200"/>
              <a:gd name="T2" fmla="*/ 0 w 576"/>
              <a:gd name="T3" fmla="*/ 2147483646 h 1200"/>
              <a:gd name="T4" fmla="*/ 0 w 576"/>
              <a:gd name="T5" fmla="*/ 0 h 1200"/>
              <a:gd name="T6" fmla="*/ 2147483646 w 576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200">
                <a:moveTo>
                  <a:pt x="96" y="1200"/>
                </a:moveTo>
                <a:lnTo>
                  <a:pt x="0" y="1200"/>
                </a:ln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7848600" y="3429000"/>
            <a:ext cx="152400" cy="2133600"/>
          </a:xfrm>
          <a:custGeom>
            <a:avLst/>
            <a:gdLst>
              <a:gd name="T0" fmla="*/ 0 w 96"/>
              <a:gd name="T1" fmla="*/ 0 h 1344"/>
              <a:gd name="T2" fmla="*/ 2147483646 w 96"/>
              <a:gd name="T3" fmla="*/ 0 h 1344"/>
              <a:gd name="T4" fmla="*/ 2147483646 w 96"/>
              <a:gd name="T5" fmla="*/ 2147483646 h 1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344">
                <a:moveTo>
                  <a:pt x="0" y="0"/>
                </a:moveTo>
                <a:lnTo>
                  <a:pt x="96" y="0"/>
                </a:lnTo>
                <a:lnTo>
                  <a:pt x="96" y="13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781800" y="3657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+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772400" y="3124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2F44ED-D870-4725-AA3E-C52B9CCAD4DD}" type="slidenum">
              <a:rPr lang="uk-UA" altLang="en-US" smtClean="0"/>
              <a:pPr/>
              <a:t>5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Повторення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600" smtClean="0">
                <a:solidFill>
                  <a:srgbClr val="0000CC"/>
                </a:solidFill>
              </a:rPr>
              <a:t>while</a:t>
            </a:r>
            <a:r>
              <a:rPr lang="en-US" altLang="uk-UA" sz="2600" smtClean="0"/>
              <a:t> (</a:t>
            </a:r>
            <a:r>
              <a:rPr lang="uk-UA" altLang="uk-UA" sz="2600" smtClean="0"/>
              <a:t>умова) оператор </a:t>
            </a:r>
            <a:r>
              <a:rPr lang="en-US" altLang="uk-UA" sz="2600" smtClean="0"/>
              <a:t>|</a:t>
            </a:r>
            <a:r>
              <a:rPr lang="uk-UA" altLang="uk-UA" sz="2600" smtClean="0"/>
              <a:t> блок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smtClean="0">
                <a:solidFill>
                  <a:srgbClr val="0000CC"/>
                </a:solidFill>
              </a:rPr>
              <a:t>bool</a:t>
            </a:r>
            <a:r>
              <a:rPr lang="en-US" altLang="uk-UA" sz="2200" smtClean="0"/>
              <a:t> condition = </a:t>
            </a:r>
            <a:r>
              <a:rPr lang="en-US" altLang="uk-UA" sz="2200" smtClean="0">
                <a:solidFill>
                  <a:srgbClr val="0000CC"/>
                </a:solidFill>
              </a:rPr>
              <a:t>true</a:t>
            </a:r>
            <a:r>
              <a:rPr lang="en-US" altLang="uk-UA" sz="2200" smtClean="0"/>
              <a:t>;</a:t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while</a:t>
            </a:r>
            <a:r>
              <a:rPr lang="en-US" altLang="uk-UA" sz="2200" smtClean="0"/>
              <a:t> (condition)</a:t>
            </a:r>
            <a:br>
              <a:rPr lang="en-US" altLang="uk-UA" sz="2200" smtClean="0"/>
            </a:br>
            <a:r>
              <a:rPr lang="en-US" altLang="uk-UA" sz="2200" smtClean="0"/>
              <a:t>{</a:t>
            </a:r>
            <a:br>
              <a:rPr lang="en-US" altLang="uk-UA" sz="2200" smtClean="0"/>
            </a:br>
            <a:r>
              <a:rPr lang="en-US" altLang="uk-UA" sz="2200" smtClean="0"/>
              <a:t>   DoSomeWork();</a:t>
            </a:r>
            <a:br>
              <a:rPr lang="en-US" altLang="uk-UA" sz="2200" smtClean="0"/>
            </a:br>
            <a:r>
              <a:rPr lang="en-US" altLang="uk-UA" sz="2200" smtClean="0"/>
              <a:t>   condition = CheckCond();</a:t>
            </a:r>
            <a:br>
              <a:rPr lang="en-US" altLang="uk-UA" sz="2200" smtClean="0"/>
            </a:br>
            <a:r>
              <a:rPr lang="en-US" altLang="uk-UA" sz="22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600" smtClean="0">
                <a:solidFill>
                  <a:srgbClr val="0000CC"/>
                </a:solidFill>
              </a:rPr>
              <a:t>do</a:t>
            </a:r>
            <a:r>
              <a:rPr lang="en-US" altLang="uk-UA" sz="2600" smtClean="0"/>
              <a:t> </a:t>
            </a:r>
            <a:r>
              <a:rPr lang="uk-UA" altLang="uk-UA" sz="2600" smtClean="0"/>
              <a:t>оператор </a:t>
            </a:r>
            <a:r>
              <a:rPr lang="en-US" altLang="uk-UA" sz="2600" smtClean="0"/>
              <a:t>| </a:t>
            </a:r>
            <a:r>
              <a:rPr lang="uk-UA" altLang="uk-UA" sz="2600" smtClean="0"/>
              <a:t>блок </a:t>
            </a:r>
            <a:r>
              <a:rPr lang="en-US" altLang="uk-UA" sz="2600" smtClean="0">
                <a:solidFill>
                  <a:srgbClr val="0000CC"/>
                </a:solidFill>
              </a:rPr>
              <a:t>while</a:t>
            </a:r>
            <a:r>
              <a:rPr lang="en-US" altLang="uk-UA" sz="2600" smtClean="0"/>
              <a:t> (</a:t>
            </a:r>
            <a:r>
              <a:rPr lang="uk-UA" altLang="uk-UA" sz="2600" smtClean="0"/>
              <a:t>умова)</a:t>
            </a:r>
            <a:r>
              <a:rPr lang="en-US" altLang="uk-UA" sz="2600" smtClean="0"/>
              <a:t>;</a:t>
            </a:r>
            <a:endParaRPr lang="uk-UA" altLang="uk-UA" sz="26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uk-UA" sz="2200" smtClean="0">
                <a:solidFill>
                  <a:srgbClr val="0000CC"/>
                </a:solidFill>
              </a:rPr>
              <a:t>do</a:t>
            </a:r>
            <a:r>
              <a:rPr lang="en-US" altLang="uk-UA" sz="2200" smtClean="0"/>
              <a:t/>
            </a:r>
            <a:br>
              <a:rPr lang="en-US" altLang="uk-UA" sz="2200" smtClean="0"/>
            </a:br>
            <a:r>
              <a:rPr lang="en-US" altLang="uk-UA" sz="2200" smtClean="0"/>
              <a:t>{</a:t>
            </a:r>
            <a:br>
              <a:rPr lang="en-US" altLang="uk-UA" sz="2200" smtClean="0"/>
            </a:br>
            <a:r>
              <a:rPr lang="en-US" altLang="uk-UA" sz="2200" smtClean="0"/>
              <a:t>   MustBeExecutedAtLeastOnce();</a:t>
            </a:r>
            <a:br>
              <a:rPr lang="en-US" altLang="uk-UA" sz="2200" smtClean="0"/>
            </a:br>
            <a:r>
              <a:rPr lang="en-US" altLang="uk-UA" sz="2200" smtClean="0"/>
              <a:t>   condition = CheckCond();</a:t>
            </a:r>
            <a:br>
              <a:rPr lang="en-US" altLang="uk-UA" sz="2200" smtClean="0"/>
            </a:br>
            <a:r>
              <a:rPr lang="en-US" altLang="uk-UA" sz="2200" smtClean="0"/>
              <a:t>} </a:t>
            </a:r>
            <a:br>
              <a:rPr lang="en-US" altLang="uk-UA" sz="2200" smtClean="0"/>
            </a:br>
            <a:r>
              <a:rPr lang="en-US" altLang="uk-UA" sz="2200" smtClean="0">
                <a:solidFill>
                  <a:srgbClr val="0000CC"/>
                </a:solidFill>
              </a:rPr>
              <a:t>while</a:t>
            </a:r>
            <a:r>
              <a:rPr lang="en-US" altLang="uk-UA" sz="2200" smtClean="0"/>
              <a:t> (condition);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600" smtClean="0">
                <a:solidFill>
                  <a:srgbClr val="0000CC"/>
                </a:solidFill>
              </a:rPr>
              <a:t>foreach</a:t>
            </a:r>
            <a:r>
              <a:rPr lang="en-US" altLang="uk-UA" sz="2600" smtClean="0"/>
              <a:t> (</a:t>
            </a:r>
            <a:r>
              <a:rPr lang="en-US" altLang="uk-UA" sz="2600" smtClean="0">
                <a:solidFill>
                  <a:srgbClr val="0000CC"/>
                </a:solidFill>
              </a:rPr>
              <a:t>var</a:t>
            </a:r>
            <a:r>
              <a:rPr lang="en-US" altLang="uk-UA" sz="2600" smtClean="0"/>
              <a:t> X </a:t>
            </a:r>
            <a:r>
              <a:rPr lang="en-US" altLang="uk-UA" sz="2600" smtClean="0">
                <a:solidFill>
                  <a:srgbClr val="0000CC"/>
                </a:solidFill>
              </a:rPr>
              <a:t>in</a:t>
            </a:r>
            <a:r>
              <a:rPr lang="en-US" altLang="uk-UA" sz="2600" smtClean="0"/>
              <a:t> AnEnumerable) </a:t>
            </a:r>
            <a:r>
              <a:rPr lang="uk-UA" altLang="uk-UA" sz="2600" smtClean="0"/>
              <a:t>оператор </a:t>
            </a:r>
            <a:r>
              <a:rPr lang="en-US" altLang="uk-UA" sz="2600" smtClean="0"/>
              <a:t>|</a:t>
            </a:r>
            <a:r>
              <a:rPr lang="uk-UA" altLang="uk-UA" sz="2600" smtClean="0"/>
              <a:t> блок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6019800" y="1676400"/>
            <a:ext cx="1524000" cy="609600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умова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6019800" y="2514600"/>
            <a:ext cx="1522413" cy="5334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оператор</a:t>
            </a:r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5867400" y="1524000"/>
            <a:ext cx="914400" cy="1257300"/>
          </a:xfrm>
          <a:custGeom>
            <a:avLst/>
            <a:gdLst>
              <a:gd name="T0" fmla="*/ 2147483646 w 576"/>
              <a:gd name="T1" fmla="*/ 2147483646 h 1200"/>
              <a:gd name="T2" fmla="*/ 0 w 576"/>
              <a:gd name="T3" fmla="*/ 2147483646 h 1200"/>
              <a:gd name="T4" fmla="*/ 0 w 576"/>
              <a:gd name="T5" fmla="*/ 0 h 1200"/>
              <a:gd name="T6" fmla="*/ 2147483646 w 576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200">
                <a:moveTo>
                  <a:pt x="96" y="1200"/>
                </a:moveTo>
                <a:lnTo>
                  <a:pt x="0" y="1200"/>
                </a:ln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7543800" y="1981200"/>
            <a:ext cx="152400" cy="1219200"/>
          </a:xfrm>
          <a:custGeom>
            <a:avLst/>
            <a:gdLst>
              <a:gd name="T0" fmla="*/ 0 w 96"/>
              <a:gd name="T1" fmla="*/ 0 h 1344"/>
              <a:gd name="T2" fmla="*/ 2147483646 w 96"/>
              <a:gd name="T3" fmla="*/ 0 h 1344"/>
              <a:gd name="T4" fmla="*/ 2147483646 w 96"/>
              <a:gd name="T5" fmla="*/ 2147483646 h 1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344">
                <a:moveTo>
                  <a:pt x="0" y="0"/>
                </a:moveTo>
                <a:lnTo>
                  <a:pt x="96" y="0"/>
                </a:lnTo>
                <a:lnTo>
                  <a:pt x="96" y="13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6477000" y="2209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+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7467600" y="1676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-</a:t>
            </a:r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7239000" y="37480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5" name="AutoShape 15"/>
          <p:cNvSpPr>
            <a:spLocks noChangeArrowheads="1"/>
          </p:cNvSpPr>
          <p:nvPr/>
        </p:nvSpPr>
        <p:spPr bwMode="auto">
          <a:xfrm>
            <a:off x="6477000" y="4738688"/>
            <a:ext cx="1524000" cy="609600"/>
          </a:xfrm>
          <a:prstGeom prst="flowChartDecisio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умова</a:t>
            </a:r>
          </a:p>
        </p:txBody>
      </p:sp>
      <p:sp>
        <p:nvSpPr>
          <p:cNvPr id="8206" name="AutoShape 16"/>
          <p:cNvSpPr>
            <a:spLocks noChangeArrowheads="1"/>
          </p:cNvSpPr>
          <p:nvPr/>
        </p:nvSpPr>
        <p:spPr bwMode="auto">
          <a:xfrm>
            <a:off x="6477000" y="4052888"/>
            <a:ext cx="1522413" cy="53340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uk-UA"/>
              <a:t>оператор</a:t>
            </a:r>
          </a:p>
        </p:txBody>
      </p:sp>
      <p:sp>
        <p:nvSpPr>
          <p:cNvPr id="8207" name="Freeform 18"/>
          <p:cNvSpPr>
            <a:spLocks/>
          </p:cNvSpPr>
          <p:nvPr/>
        </p:nvSpPr>
        <p:spPr bwMode="auto">
          <a:xfrm>
            <a:off x="6324600" y="3900488"/>
            <a:ext cx="914400" cy="1143000"/>
          </a:xfrm>
          <a:custGeom>
            <a:avLst/>
            <a:gdLst>
              <a:gd name="T0" fmla="*/ 2147483646 w 576"/>
              <a:gd name="T1" fmla="*/ 2147483646 h 1200"/>
              <a:gd name="T2" fmla="*/ 0 w 576"/>
              <a:gd name="T3" fmla="*/ 2147483646 h 1200"/>
              <a:gd name="T4" fmla="*/ 0 w 576"/>
              <a:gd name="T5" fmla="*/ 0 h 1200"/>
              <a:gd name="T6" fmla="*/ 2147483646 w 576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200">
                <a:moveTo>
                  <a:pt x="96" y="1200"/>
                </a:moveTo>
                <a:lnTo>
                  <a:pt x="0" y="1200"/>
                </a:ln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6324600" y="46624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+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6934200" y="52720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uk-UA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32B061-BBD0-481D-8411-CEC660C2A9F1}" type="slidenum">
              <a:rPr lang="uk-UA" altLang="en-US" smtClean="0"/>
              <a:pPr/>
              <a:t>6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Переходи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uk-UA" sz="2600" smtClean="0">
                <a:solidFill>
                  <a:srgbClr val="0000CC"/>
                </a:solidFill>
              </a:rPr>
              <a:t>goto</a:t>
            </a:r>
            <a:r>
              <a:rPr lang="en-US" altLang="uk-UA" sz="2600" smtClean="0"/>
              <a:t> Label;</a:t>
            </a:r>
          </a:p>
          <a:p>
            <a:pPr lvl="1" eaLnBrk="1" hangingPunct="1"/>
            <a:r>
              <a:rPr lang="uk-UA" altLang="uk-UA" sz="2200" smtClean="0"/>
              <a:t>вихід з вкладених циклів</a:t>
            </a:r>
          </a:p>
          <a:p>
            <a:pPr lvl="1" eaLnBrk="1" hangingPunct="1"/>
            <a:r>
              <a:rPr lang="uk-UA" altLang="uk-UA" sz="2200" smtClean="0"/>
              <a:t>перехід між альтернативами </a:t>
            </a:r>
            <a:r>
              <a:rPr lang="en-US" altLang="uk-UA" sz="2200" smtClean="0"/>
              <a:t>switch</a:t>
            </a:r>
          </a:p>
          <a:p>
            <a:pPr lvl="1" eaLnBrk="1" hangingPunct="1"/>
            <a:r>
              <a:rPr lang="uk-UA" altLang="uk-UA" sz="2200" smtClean="0"/>
              <a:t>заборонено входити в блок циклу чи галуження, виходити з класу чи блока </a:t>
            </a:r>
            <a:r>
              <a:rPr lang="en-US" altLang="uk-UA" sz="2200" smtClean="0"/>
              <a:t>finally</a:t>
            </a:r>
          </a:p>
          <a:p>
            <a:pPr eaLnBrk="1" hangingPunct="1"/>
            <a:r>
              <a:rPr lang="en-US" altLang="uk-UA" sz="2600" smtClean="0">
                <a:solidFill>
                  <a:srgbClr val="0000CC"/>
                </a:solidFill>
              </a:rPr>
              <a:t>break</a:t>
            </a:r>
            <a:r>
              <a:rPr lang="en-US" altLang="uk-UA" sz="2600" smtClean="0"/>
              <a:t>;</a:t>
            </a:r>
          </a:p>
          <a:p>
            <a:pPr lvl="1" eaLnBrk="1" hangingPunct="1"/>
            <a:r>
              <a:rPr lang="uk-UA" altLang="uk-UA" sz="2200" smtClean="0"/>
              <a:t>перериває виконання структурованого оператора</a:t>
            </a:r>
            <a:endParaRPr lang="en-US" altLang="uk-UA" sz="2200" smtClean="0"/>
          </a:p>
          <a:p>
            <a:pPr eaLnBrk="1" hangingPunct="1"/>
            <a:r>
              <a:rPr lang="en-US" altLang="uk-UA" sz="2600" smtClean="0">
                <a:solidFill>
                  <a:srgbClr val="0000CC"/>
                </a:solidFill>
              </a:rPr>
              <a:t>continue</a:t>
            </a:r>
            <a:r>
              <a:rPr lang="en-US" altLang="uk-UA" sz="2600" smtClean="0"/>
              <a:t>;</a:t>
            </a:r>
            <a:endParaRPr lang="uk-UA" altLang="uk-UA" sz="2600" smtClean="0"/>
          </a:p>
          <a:p>
            <a:pPr lvl="1" eaLnBrk="1" hangingPunct="1"/>
            <a:r>
              <a:rPr lang="uk-UA" altLang="uk-UA" sz="2200" smtClean="0"/>
              <a:t>перериває одну ітерацію циклу</a:t>
            </a:r>
            <a:endParaRPr lang="en-US" altLang="uk-UA" sz="2200" smtClean="0"/>
          </a:p>
          <a:p>
            <a:pPr eaLnBrk="1" hangingPunct="1"/>
            <a:r>
              <a:rPr lang="en-US" altLang="uk-UA" sz="2600" smtClean="0">
                <a:solidFill>
                  <a:srgbClr val="0000CC"/>
                </a:solidFill>
              </a:rPr>
              <a:t>return</a:t>
            </a:r>
            <a:r>
              <a:rPr lang="en-US" altLang="uk-UA" sz="2600" smtClean="0"/>
              <a:t>;</a:t>
            </a:r>
            <a:r>
              <a:rPr lang="uk-UA" altLang="uk-UA" sz="2600" smtClean="0"/>
              <a:t> або </a:t>
            </a:r>
            <a:r>
              <a:rPr lang="en-US" altLang="uk-UA" sz="2600" smtClean="0">
                <a:solidFill>
                  <a:srgbClr val="0000CC"/>
                </a:solidFill>
              </a:rPr>
              <a:t>return</a:t>
            </a:r>
            <a:r>
              <a:rPr lang="en-US" altLang="uk-UA" sz="2600" smtClean="0"/>
              <a:t> Value;</a:t>
            </a:r>
            <a:endParaRPr lang="uk-UA" altLang="uk-UA" sz="2600" smtClean="0"/>
          </a:p>
          <a:p>
            <a:pPr lvl="1" eaLnBrk="1" hangingPunct="1"/>
            <a:r>
              <a:rPr lang="uk-UA" altLang="uk-UA" sz="2200" smtClean="0"/>
              <a:t>завершення виконання методу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7E5F72-ADDB-4348-A877-D29848D004B9}" type="slidenum">
              <a:rPr lang="uk-UA" altLang="en-US" smtClean="0"/>
              <a:pPr/>
              <a:t>7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100" smtClean="0"/>
              <a:t>Методи </a:t>
            </a:r>
            <a:r>
              <a:rPr lang="en-US" altLang="uk-UA" sz="3100" smtClean="0"/>
              <a:t>System.Object</a:t>
            </a:r>
            <a:endParaRPr lang="uk-UA" altLang="uk-UA" sz="31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uk-UA" sz="2100" smtClean="0"/>
              <a:t>ToString()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smtClean="0"/>
              <a:t>віртуальний, повертає назву класу; зазвичай перевизначають</a:t>
            </a:r>
            <a:endParaRPr lang="en-US" altLang="uk-UA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uk-UA" sz="2100" smtClean="0"/>
              <a:t>GetHashCode()</a:t>
            </a:r>
            <a:endParaRPr lang="uk-UA" altLang="uk-UA" sz="210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smtClean="0"/>
              <a:t>перевизначають в класах, чиї екземпляри планують використати як ключі словника</a:t>
            </a:r>
            <a:endParaRPr lang="en-US" altLang="uk-UA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uk-UA" sz="2100" smtClean="0"/>
              <a:t>Equals(), ReferenceEquals()</a:t>
            </a:r>
            <a:endParaRPr lang="uk-UA" altLang="uk-UA" sz="210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smtClean="0"/>
              <a:t>враховують тонкі моменти порівняння об</a:t>
            </a:r>
            <a:r>
              <a:rPr lang="en-US" altLang="uk-UA" sz="2000" smtClean="0"/>
              <a:t>’</a:t>
            </a:r>
            <a:r>
              <a:rPr lang="uk-UA" altLang="uk-UA" sz="2000" smtClean="0"/>
              <a:t>єктів </a:t>
            </a:r>
            <a:r>
              <a:rPr lang="en-US" altLang="uk-UA" sz="2000" smtClean="0"/>
              <a:t>.NET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100" smtClean="0"/>
              <a:t>Finalize()</a:t>
            </a:r>
            <a:endParaRPr lang="uk-UA" altLang="uk-UA" sz="210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smtClean="0"/>
              <a:t>використовують для звільнення некерованих ресурсів, працює в ході “збирання сміття” (аналог деструктора)</a:t>
            </a:r>
            <a:endParaRPr lang="en-US" altLang="uk-UA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uk-UA" sz="2100" smtClean="0"/>
              <a:t>GetType()</a:t>
            </a:r>
            <a:endParaRPr lang="uk-UA" altLang="uk-UA" sz="2100" smtClean="0"/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smtClean="0"/>
              <a:t>постачає інформацію про клас в екземплярі </a:t>
            </a:r>
            <a:r>
              <a:rPr lang="en-US" altLang="uk-UA" sz="2000" smtClean="0"/>
              <a:t>System.Type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uk-UA" sz="2100" smtClean="0"/>
              <a:t>MemberwiseClone()</a:t>
            </a:r>
          </a:p>
          <a:p>
            <a:pPr lvl="1" eaLnBrk="1" hangingPunct="1">
              <a:lnSpc>
                <a:spcPct val="90000"/>
              </a:lnSpc>
            </a:pPr>
            <a:r>
              <a:rPr lang="uk-UA" altLang="uk-UA" sz="2000" smtClean="0"/>
              <a:t>створює “поверхову” копію отримувача, повертає посилання на неї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5C20F9-D461-4886-8421-7196266706E9}" type="slidenum">
              <a:rPr lang="uk-UA" altLang="en-US" smtClean="0"/>
              <a:pPr/>
              <a:t>8</a:t>
            </a:fld>
            <a:r>
              <a:rPr lang="en-US" altLang="en-US" smtClean="0"/>
              <a:t> / 16</a:t>
            </a:r>
            <a:endParaRPr lang="uk-UA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3500" smtClean="0"/>
              <a:t>Окремі типи користувача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uk-UA" altLang="uk-UA" sz="2600" smtClean="0"/>
              <a:t>Перелік (цілий тип користувача)</a:t>
            </a:r>
          </a:p>
          <a:p>
            <a:pPr lvl="1" eaLnBrk="1" hangingPunct="1"/>
            <a:r>
              <a:rPr lang="en-US" altLang="uk-UA" sz="2400" smtClean="0">
                <a:solidFill>
                  <a:srgbClr val="0000CC"/>
                </a:solidFill>
              </a:rPr>
              <a:t>enum</a:t>
            </a:r>
            <a:r>
              <a:rPr lang="en-US" altLang="uk-UA" sz="2400" smtClean="0"/>
              <a:t> –</a:t>
            </a:r>
            <a:r>
              <a:rPr lang="uk-UA" altLang="uk-UA" sz="2400" smtClean="0"/>
              <a:t> нащадок </a:t>
            </a:r>
            <a:r>
              <a:rPr lang="en-US" altLang="uk-UA" sz="2400" smtClean="0"/>
              <a:t>System.Enum</a:t>
            </a:r>
          </a:p>
          <a:p>
            <a:pPr lvl="1" eaLnBrk="1" hangingPunct="1"/>
            <a:r>
              <a:rPr lang="en-US" altLang="uk-UA" sz="2400" smtClean="0">
                <a:solidFill>
                  <a:srgbClr val="0000CC"/>
                </a:solidFill>
              </a:rPr>
              <a:t>public</a:t>
            </a:r>
            <a:r>
              <a:rPr lang="en-US" altLang="uk-UA" sz="2400" smtClean="0"/>
              <a:t> </a:t>
            </a:r>
            <a:r>
              <a:rPr lang="en-US" altLang="uk-UA" sz="2400" smtClean="0">
                <a:solidFill>
                  <a:srgbClr val="0000CC"/>
                </a:solidFill>
              </a:rPr>
              <a:t>enum</a:t>
            </a:r>
            <a:r>
              <a:rPr lang="en-US" altLang="uk-UA" sz="2400" smtClean="0"/>
              <a:t> TimeOfDay</a:t>
            </a:r>
            <a:br>
              <a:rPr lang="en-US" altLang="uk-UA" sz="2400" smtClean="0"/>
            </a:br>
            <a:r>
              <a:rPr lang="en-US" altLang="uk-UA" sz="2400" smtClean="0"/>
              <a:t>  </a:t>
            </a:r>
            <a:r>
              <a:rPr lang="uk-UA" altLang="uk-UA" sz="2400" smtClean="0"/>
              <a:t>   </a:t>
            </a:r>
            <a:r>
              <a:rPr lang="en-US" altLang="uk-UA" sz="2400" smtClean="0"/>
              <a:t>{ Morning=0, Afternoon=1,Evening=2 }</a:t>
            </a:r>
            <a:br>
              <a:rPr lang="en-US" altLang="uk-UA" sz="2400" smtClean="0"/>
            </a:br>
            <a:r>
              <a:rPr lang="en-US" altLang="uk-UA" sz="2400" smtClean="0"/>
              <a:t>TimeOfDay time = TimeOfDay.Afternoon;</a:t>
            </a:r>
            <a:br>
              <a:rPr lang="en-US" altLang="uk-UA" sz="2400" smtClean="0"/>
            </a:br>
            <a:r>
              <a:rPr lang="en-US" altLang="uk-UA" sz="2400" smtClean="0">
                <a:solidFill>
                  <a:srgbClr val="336699"/>
                </a:solidFill>
              </a:rPr>
              <a:t>Console</a:t>
            </a:r>
            <a:r>
              <a:rPr lang="en-US" altLang="uk-UA" sz="2400" smtClean="0"/>
              <a:t>.WriteLine(time.ToString());</a:t>
            </a:r>
            <a:br>
              <a:rPr lang="en-US" altLang="uk-UA" sz="2400" smtClean="0"/>
            </a:br>
            <a:r>
              <a:rPr lang="en-US" altLang="uk-UA" sz="2400" smtClean="0"/>
              <a:t>TimeOfDay time2 = (TimeOfDay) </a:t>
            </a:r>
            <a:r>
              <a:rPr lang="en-US" altLang="uk-UA" sz="2400" smtClean="0">
                <a:solidFill>
                  <a:srgbClr val="336699"/>
                </a:solidFill>
              </a:rPr>
              <a:t>Enum</a:t>
            </a:r>
            <a:r>
              <a:rPr lang="en-US" altLang="uk-UA" sz="2400" smtClean="0"/>
              <a:t>.Parse(</a:t>
            </a:r>
            <a:br>
              <a:rPr lang="en-US" altLang="uk-UA" sz="2400" smtClean="0"/>
            </a:br>
            <a:r>
              <a:rPr lang="en-US" altLang="uk-UA" sz="2400" smtClean="0"/>
              <a:t>   </a:t>
            </a:r>
            <a:r>
              <a:rPr lang="uk-UA" altLang="uk-UA" sz="2400" smtClean="0"/>
              <a:t>  </a:t>
            </a:r>
            <a:r>
              <a:rPr lang="en-US" altLang="uk-UA" sz="2400" smtClean="0">
                <a:solidFill>
                  <a:srgbClr val="0000CC"/>
                </a:solidFill>
              </a:rPr>
              <a:t>typeof</a:t>
            </a:r>
            <a:r>
              <a:rPr lang="en-US" altLang="uk-UA" sz="2400" smtClean="0"/>
              <a:t>(TimeOfDay), </a:t>
            </a:r>
            <a:r>
              <a:rPr lang="en-US" altLang="uk-UA" sz="2400" smtClean="0">
                <a:solidFill>
                  <a:srgbClr val="CC0000"/>
                </a:solidFill>
              </a:rPr>
              <a:t>"afternoon"</a:t>
            </a:r>
            <a:r>
              <a:rPr lang="en-US" altLang="uk-UA" sz="2400" smtClean="0"/>
              <a:t>, </a:t>
            </a:r>
            <a:r>
              <a:rPr lang="en-US" altLang="uk-UA" sz="2400" smtClean="0">
                <a:solidFill>
                  <a:srgbClr val="0000CC"/>
                </a:solidFill>
              </a:rPr>
              <a:t>true</a:t>
            </a:r>
            <a:r>
              <a:rPr lang="en-US" altLang="uk-UA" sz="2400" smtClean="0"/>
              <a:t>);</a:t>
            </a:r>
          </a:p>
          <a:p>
            <a:pPr eaLnBrk="1" hangingPunct="1"/>
            <a:r>
              <a:rPr lang="uk-UA" altLang="uk-UA" sz="2600" smtClean="0"/>
              <a:t>Масив (посилання на структуру)</a:t>
            </a:r>
          </a:p>
          <a:p>
            <a:pPr lvl="1" eaLnBrk="1" hangingPunct="1"/>
            <a:r>
              <a:rPr lang="uk-UA" altLang="uk-UA" sz="2400" smtClean="0"/>
              <a:t>тип </a:t>
            </a:r>
            <a:r>
              <a:rPr lang="en-US" altLang="uk-UA" sz="2400" smtClean="0"/>
              <a:t>[ ] </a:t>
            </a:r>
            <a:r>
              <a:rPr lang="uk-UA" altLang="uk-UA" sz="2400" smtClean="0"/>
              <a:t>посилання</a:t>
            </a:r>
            <a:endParaRPr lang="en-US" altLang="uk-UA" sz="2400" smtClean="0"/>
          </a:p>
          <a:p>
            <a:pPr lvl="1" eaLnBrk="1" hangingPunct="1"/>
            <a:r>
              <a:rPr lang="en-US" altLang="uk-UA" sz="2400" smtClean="0">
                <a:solidFill>
                  <a:srgbClr val="0000CC"/>
                </a:solidFill>
              </a:rPr>
              <a:t>int</a:t>
            </a:r>
            <a:r>
              <a:rPr lang="en-US" altLang="uk-UA" sz="2400" smtClean="0"/>
              <a:t> [ ] arr = </a:t>
            </a:r>
            <a:r>
              <a:rPr lang="en-US" altLang="uk-UA" sz="2400" smtClean="0">
                <a:solidFill>
                  <a:srgbClr val="0000CC"/>
                </a:solidFill>
              </a:rPr>
              <a:t>new</a:t>
            </a:r>
            <a:r>
              <a:rPr lang="en-US" altLang="uk-UA" sz="2400" smtClean="0"/>
              <a:t> </a:t>
            </a:r>
            <a:r>
              <a:rPr lang="en-US" altLang="uk-UA" sz="2400" smtClean="0">
                <a:solidFill>
                  <a:srgbClr val="0000CC"/>
                </a:solidFill>
              </a:rPr>
              <a:t>int</a:t>
            </a:r>
            <a:r>
              <a:rPr lang="en-US" altLang="uk-UA" sz="2400" smtClean="0"/>
              <a:t> [32];</a:t>
            </a:r>
          </a:p>
          <a:p>
            <a:pPr lvl="1" eaLnBrk="1" hangingPunct="1"/>
            <a:r>
              <a:rPr lang="en-US" altLang="uk-UA" sz="2400" smtClean="0"/>
              <a:t>arr[0] = 5; arr[i] = arr[i-1]+3; … arr[31]…</a:t>
            </a:r>
            <a:endParaRPr lang="uk-UA" altLang="uk-UA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mtClean="0"/>
              <a:t>Оголошення масивів</a:t>
            </a:r>
          </a:p>
        </p:txBody>
      </p:sp>
      <p:sp>
        <p:nvSpPr>
          <p:cNvPr id="12291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096963"/>
            <a:ext cx="8229600" cy="5303837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uk-UA" altLang="uk-UA" sz="2600" dirty="0" smtClean="0"/>
              <a:t>Одновимірні (всі масиви – підкласи </a:t>
            </a:r>
            <a:r>
              <a:rPr lang="en-US" altLang="uk-UA" sz="2600" dirty="0" smtClean="0"/>
              <a:t>Array)</a:t>
            </a:r>
            <a:endParaRPr lang="uk-UA" altLang="uk-UA" sz="2600" dirty="0" smtClean="0"/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 ] A;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smtClean="0"/>
              <a:t>k = 5; A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[5];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smtClean="0"/>
              <a:t>k =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err="1" smtClean="0"/>
              <a:t>.Parse</a:t>
            </a:r>
            <a:r>
              <a:rPr lang="en-US" altLang="uk-UA" sz="2200" dirty="0" smtClean="0"/>
              <a:t>(</a:t>
            </a:r>
            <a:r>
              <a:rPr lang="en-US" altLang="uk-UA" sz="2200" dirty="0" err="1" smtClean="0">
                <a:solidFill>
                  <a:srgbClr val="336699"/>
                </a:solidFill>
              </a:rPr>
              <a:t>Console</a:t>
            </a:r>
            <a:r>
              <a:rPr lang="en-US" altLang="uk-UA" sz="2200" dirty="0" err="1" smtClean="0"/>
              <a:t>.ReadLine</a:t>
            </a:r>
            <a:r>
              <a:rPr lang="en-US" altLang="uk-UA" sz="2200" dirty="0" smtClean="0"/>
              <a:t>());</a:t>
            </a:r>
            <a:br>
              <a:rPr lang="en-US" altLang="uk-UA" sz="2200" dirty="0" smtClean="0"/>
            </a:br>
            <a:r>
              <a:rPr lang="en-US" altLang="uk-UA" sz="2200" dirty="0" smtClean="0">
                <a:solidFill>
                  <a:srgbClr val="0000CC"/>
                </a:solidFill>
              </a:rPr>
              <a:t>double</a:t>
            </a:r>
            <a:r>
              <a:rPr lang="en-US" altLang="uk-UA" sz="2200" dirty="0" smtClean="0"/>
              <a:t>[] B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double</a:t>
            </a:r>
            <a:r>
              <a:rPr lang="en-US" altLang="uk-UA" sz="2200" dirty="0" smtClean="0"/>
              <a:t>[k];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 ] C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[5] {2, 4, 8, 16, 32};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 ] D = {2, 4, 8, 16, 32};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[] E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[5] {0};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err="1" smtClean="0">
                <a:solidFill>
                  <a:srgbClr val="0000CC"/>
                </a:solidFill>
              </a:rPr>
              <a:t>const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>
                <a:solidFill>
                  <a:srgbClr val="0000CC"/>
                </a:solidFill>
              </a:rPr>
              <a:t> </a:t>
            </a:r>
            <a:r>
              <a:rPr lang="en-US" altLang="uk-UA" sz="2200" dirty="0" smtClean="0"/>
              <a:t>k = 15; </a:t>
            </a:r>
            <a:r>
              <a:rPr lang="en-US" altLang="uk-UA" sz="2200" dirty="0" smtClean="0">
                <a:solidFill>
                  <a:srgbClr val="0000CC"/>
                </a:solidFill>
              </a:rPr>
              <a:t>double</a:t>
            </a:r>
            <a:r>
              <a:rPr lang="en-US" altLang="uk-UA" sz="2200" dirty="0" smtClean="0"/>
              <a:t>[] F = </a:t>
            </a:r>
            <a:r>
              <a:rPr lang="en-US" altLang="uk-UA" sz="2200" dirty="0" smtClean="0">
                <a:solidFill>
                  <a:srgbClr val="0000CC"/>
                </a:solidFill>
              </a:rPr>
              <a:t>new double</a:t>
            </a:r>
            <a:r>
              <a:rPr lang="en-US" altLang="uk-UA" sz="2200" dirty="0" smtClean="0"/>
              <a:t>[k];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uk-UA" sz="2200" dirty="0" smtClean="0">
                <a:solidFill>
                  <a:srgbClr val="0000CC"/>
                </a:solidFill>
              </a:rPr>
              <a:t>class</a:t>
            </a:r>
            <a:r>
              <a:rPr lang="en-US" altLang="uk-UA" sz="2200" dirty="0" smtClean="0"/>
              <a:t> </a:t>
            </a:r>
            <a:r>
              <a:rPr lang="en-US" altLang="uk-UA" sz="2200" dirty="0" smtClean="0">
                <a:solidFill>
                  <a:srgbClr val="336699"/>
                </a:solidFill>
              </a:rPr>
              <a:t>Fraction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uk-UA" sz="2200" dirty="0" smtClean="0"/>
              <a:t>{	</a:t>
            </a:r>
            <a:r>
              <a:rPr lang="en-US" altLang="uk-UA" sz="2200" dirty="0" smtClean="0">
                <a:solidFill>
                  <a:srgbClr val="0000CC"/>
                </a:solidFill>
              </a:rPr>
              <a:t>private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/>
              <a:t>num</a:t>
            </a:r>
            <a:r>
              <a:rPr lang="en-US" altLang="uk-UA" sz="2200" dirty="0" smtClean="0"/>
              <a:t>;	</a:t>
            </a:r>
            <a:r>
              <a:rPr lang="en-US" altLang="uk-UA" sz="2200" dirty="0" smtClean="0">
                <a:solidFill>
                  <a:srgbClr val="0000CC"/>
                </a:solidFill>
              </a:rPr>
              <a:t>private</a:t>
            </a:r>
            <a:r>
              <a:rPr lang="en-US" altLang="uk-UA" sz="2200" dirty="0" smtClean="0"/>
              <a:t>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uint</a:t>
            </a:r>
            <a:r>
              <a:rPr lang="en-US" altLang="uk-UA" sz="2200" dirty="0" smtClean="0"/>
              <a:t> den;</a:t>
            </a:r>
            <a:br>
              <a:rPr lang="en-US" altLang="uk-UA" sz="2200" dirty="0" smtClean="0"/>
            </a:br>
            <a:r>
              <a:rPr lang="en-US" altLang="uk-UA" sz="2200" dirty="0" smtClean="0">
                <a:solidFill>
                  <a:srgbClr val="0000CC"/>
                </a:solidFill>
              </a:rPr>
              <a:t>public</a:t>
            </a:r>
            <a:r>
              <a:rPr lang="en-US" altLang="uk-UA" sz="2200" dirty="0" smtClean="0"/>
              <a:t> Fraction(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int</a:t>
            </a:r>
            <a:r>
              <a:rPr lang="en-US" altLang="uk-UA" sz="2200" dirty="0" smtClean="0"/>
              <a:t> x, </a:t>
            </a:r>
            <a:r>
              <a:rPr lang="en-US" altLang="uk-UA" sz="2200" dirty="0" err="1" smtClean="0">
                <a:solidFill>
                  <a:srgbClr val="0000CC"/>
                </a:solidFill>
              </a:rPr>
              <a:t>uint</a:t>
            </a:r>
            <a:r>
              <a:rPr lang="en-US" altLang="uk-UA" sz="2200" dirty="0" smtClean="0"/>
              <a:t> y) { </a:t>
            </a:r>
            <a:r>
              <a:rPr lang="en-US" altLang="uk-UA" sz="2200" dirty="0" err="1" smtClean="0"/>
              <a:t>num</a:t>
            </a:r>
            <a:r>
              <a:rPr lang="en-US" altLang="uk-UA" sz="2200" dirty="0" smtClean="0"/>
              <a:t> = x; </a:t>
            </a:r>
            <a:r>
              <a:rPr lang="en-US" altLang="uk-UA" sz="2200" dirty="0" smtClean="0">
                <a:solidFill>
                  <a:srgbClr val="0000CC"/>
                </a:solidFill>
              </a:rPr>
              <a:t>if</a:t>
            </a:r>
            <a:r>
              <a:rPr lang="en-US" altLang="uk-UA" sz="2200" dirty="0" smtClean="0"/>
              <a:t> (y &gt; 0) den = y ; … }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uk-UA" sz="2200" dirty="0" smtClean="0">
                <a:solidFill>
                  <a:srgbClr val="336699"/>
                </a:solidFill>
              </a:rPr>
              <a:t>Fraction</a:t>
            </a:r>
            <a:r>
              <a:rPr lang="en-US" altLang="uk-UA" sz="2200" dirty="0" smtClean="0"/>
              <a:t>[ ] R = {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Fraction(1, 2), </a:t>
            </a:r>
            <a:r>
              <a:rPr lang="en-US" altLang="uk-UA" sz="2200" dirty="0" smtClean="0">
                <a:solidFill>
                  <a:srgbClr val="0000CC"/>
                </a:solidFill>
              </a:rPr>
              <a:t>new</a:t>
            </a:r>
            <a:r>
              <a:rPr lang="en-US" altLang="uk-UA" sz="2200" dirty="0" smtClean="0"/>
              <a:t> Fraction(1, 4)};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1038" y="1096963"/>
            <a:ext cx="385762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?</a:t>
            </a:r>
            <a:endParaRPr lang="uk-UA" sz="2800" dirty="0"/>
          </a:p>
        </p:txBody>
      </p:sp>
      <p:sp>
        <p:nvSpPr>
          <p:cNvPr id="12293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D3333C-4BB7-4384-9963-B1D0843C415A}" type="slidenum">
              <a:rPr lang="uk-UA" altLang="en-US" smtClean="0"/>
              <a:pPr/>
              <a:t>9</a:t>
            </a:fld>
            <a:r>
              <a:rPr lang="uk-UA" altLang="en-US" smtClean="0"/>
              <a:t> / </a:t>
            </a:r>
            <a:r>
              <a:rPr lang="en-US" altLang="en-US" smtClean="0"/>
              <a:t>16</a:t>
            </a:r>
            <a:endParaRPr lang="uk-UA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F41E2A76991024D91AFBB8E3D5383B6" ma:contentTypeVersion="0" ma:contentTypeDescription="Створення нового документа." ma:contentTypeScope="" ma:versionID="9dcc150425de2a908e45213c8574cd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eee6afa368cefb35bf51763678617c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D8EF21-5E69-4478-BA31-3110F347504B}"/>
</file>

<file path=customXml/itemProps2.xml><?xml version="1.0" encoding="utf-8"?>
<ds:datastoreItem xmlns:ds="http://schemas.openxmlformats.org/officeDocument/2006/customXml" ds:itemID="{EEA54D05-E08E-47A4-9D60-5FF5F0052482}"/>
</file>

<file path=customXml/itemProps3.xml><?xml version="1.0" encoding="utf-8"?>
<ds:datastoreItem xmlns:ds="http://schemas.openxmlformats.org/officeDocument/2006/customXml" ds:itemID="{F546685B-9D87-4BA2-B0F4-7ACF5CA0268B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1405</TotalTime>
  <Words>668</Words>
  <Application>Microsoft Office PowerPoint</Application>
  <PresentationFormat>Екран (4:3)</PresentationFormat>
  <Paragraphs>194</Paragraphs>
  <Slides>16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Times New Roman</vt:lpstr>
      <vt:lpstr>Wingdings</vt:lpstr>
      <vt:lpstr>Network</vt:lpstr>
      <vt:lpstr>Основи C#</vt:lpstr>
      <vt:lpstr>Галуження потоку керування</vt:lpstr>
      <vt:lpstr>Галуження потоку керування</vt:lpstr>
      <vt:lpstr>Повторення</vt:lpstr>
      <vt:lpstr>Повторення</vt:lpstr>
      <vt:lpstr>Переходи</vt:lpstr>
      <vt:lpstr>Методи System.Object</vt:lpstr>
      <vt:lpstr>Окремі типи користувача</vt:lpstr>
      <vt:lpstr>Оголошення масивів</vt:lpstr>
      <vt:lpstr>Оголошення масивів</vt:lpstr>
      <vt:lpstr>Перебір. Копіювання</vt:lpstr>
      <vt:lpstr>Оголошення масивів</vt:lpstr>
      <vt:lpstr>Оголошення масивів</vt:lpstr>
      <vt:lpstr>Динамічна типізація масиву</vt:lpstr>
      <vt:lpstr>Використання масивів</vt:lpstr>
      <vt:lpstr>Кортежі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Сергій Ярошко</cp:lastModifiedBy>
  <cp:revision>50</cp:revision>
  <cp:lastPrinted>1601-01-01T00:00:00Z</cp:lastPrinted>
  <dcterms:created xsi:type="dcterms:W3CDTF">1601-01-01T00:00:00Z</dcterms:created>
  <dcterms:modified xsi:type="dcterms:W3CDTF">2021-02-08T12:43:28Z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0x010100FF41E2A76991024D91AFBB8E3D5383B6</vt:lpwstr>
  </property>
  <property fmtid="{D5CDD505-2E9C-101B-9397-08002B2CF9AE}" pid="4" name="Order">
    <vt:r8>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TemplateUrl">
    <vt:lpwstr/>
  </property>
  <property fmtid="{D5CDD505-2E9C-101B-9397-08002B2CF9AE}" pid="12" name="ComplianceAssetId">
    <vt:lpwstr/>
  </property>
</Properties>
</file>