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" initials="A" lastIdx="0" clrIdx="0">
    <p:extLst>
      <p:ext uri="{19B8F6BF-5375-455C-9EA6-DF929625EA0E}">
        <p15:presenceInfo xmlns:p15="http://schemas.microsoft.com/office/powerpoint/2012/main" userId="Se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0000"/>
    <a:srgbClr val="FF0000"/>
    <a:srgbClr val="FF3300"/>
    <a:srgbClr val="0000CC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E583F0-589B-4BFE-98B9-1C3F01E98FCD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071537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83F0-589B-4BFE-98B9-1C3F01E98FCD}" type="slidenum">
              <a:rPr lang="uk-UA" altLang="uk-UA" smtClean="0"/>
              <a:pPr>
                <a:defRPr/>
              </a:pPr>
              <a:t>1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601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83F0-589B-4BFE-98B9-1C3F01E98FCD}" type="slidenum">
              <a:rPr lang="uk-UA" altLang="uk-UA" smtClean="0"/>
              <a:pPr>
                <a:defRPr/>
              </a:pPr>
              <a:t>2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088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9291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1369-2A6F-460D-95AF-E0B2120A900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3758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26E8-08E2-47D2-857B-A24FA0F41FAF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525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683B5-B631-4EE7-B7C8-6FCC088F08E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01038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8F4A-7A97-4A49-A218-4915C9B243C5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418650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5B9F0-7618-42E7-968D-56B91E6FDC0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3354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03F2-5665-4BD4-A01F-90326B6BB25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09738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B0E13-6FC0-464D-A48A-FF2F4E95D67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4520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08CB-4B0C-4CA8-B9EF-03501C0BC6B0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681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69A64-ABC2-4CA0-990F-CE19A5A9421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71977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C99D2-8234-44E5-94C9-A5C3220093A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943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EFBA550C-4419-42A9-924E-06643E806BF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8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 alt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Створення аплікацій за допомогою </a:t>
            </a:r>
            <a:r>
              <a:rPr lang="en-US" altLang="uk-UA" dirty="0" smtClean="0"/>
              <a:t>Windows Forms</a:t>
            </a:r>
            <a:endParaRPr lang="uk-UA" altLang="uk-UA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9588"/>
            <a:ext cx="7010400" cy="2970212"/>
          </a:xfrm>
        </p:spPr>
        <p:txBody>
          <a:bodyPr/>
          <a:lstStyle/>
          <a:p>
            <a:pPr eaLnBrk="1" hangingPunct="1"/>
            <a:r>
              <a:rPr lang="uk-UA" altLang="uk-UA" smtClean="0"/>
              <a:t>особливості ОС</a:t>
            </a:r>
            <a:br>
              <a:rPr lang="uk-UA" altLang="uk-UA" smtClean="0"/>
            </a:br>
            <a:r>
              <a:rPr lang="uk-UA" altLang="uk-UA" smtClean="0"/>
              <a:t>структура аплікації</a:t>
            </a:r>
            <a:endParaRPr lang="en-US" altLang="uk-UA" smtClean="0"/>
          </a:p>
          <a:p>
            <a:pPr eaLnBrk="1" hangingPunct="1"/>
            <a:r>
              <a:rPr lang="uk-UA" altLang="uk-UA" smtClean="0"/>
              <a:t>класи</a:t>
            </a:r>
            <a:br>
              <a:rPr lang="uk-UA" altLang="uk-UA" smtClean="0"/>
            </a:br>
            <a:r>
              <a:rPr lang="uk-UA" altLang="uk-UA" smtClean="0"/>
              <a:t>головні елементи керування</a:t>
            </a:r>
            <a:br>
              <a:rPr lang="uk-UA" altLang="uk-UA" smtClean="0"/>
            </a:br>
            <a:r>
              <a:rPr lang="uk-UA" altLang="uk-UA" smtClean="0"/>
              <a:t>програмування інтерфейсу</a:t>
            </a:r>
            <a:br>
              <a:rPr lang="uk-UA" altLang="uk-UA" smtClean="0"/>
            </a:br>
            <a:r>
              <a:rPr lang="uk-UA" altLang="uk-UA" smtClean="0"/>
              <a:t>опрацювання подій елементів керування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17AA44-5455-4101-81AB-5DA2201CE6A3}" type="slidenum">
              <a:rPr lang="uk-UA" altLang="en-US" sz="1000"/>
              <a:pPr/>
              <a:t>2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Особливості </a:t>
            </a:r>
            <a:r>
              <a:rPr lang="en-US" altLang="uk-UA" dirty="0" smtClean="0"/>
              <a:t>Microsoft Windows</a:t>
            </a:r>
            <a:endParaRPr lang="uk-UA" altLang="uk-UA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Графічний інтерфейс користувача </a:t>
            </a:r>
            <a:endParaRPr lang="en-US" altLang="uk-UA" dirty="0" smtClean="0"/>
          </a:p>
          <a:p>
            <a:pPr lvl="1" eaLnBrk="1" hangingPunct="1"/>
            <a:r>
              <a:rPr lang="uk-UA" altLang="uk-UA" dirty="0" smtClean="0"/>
              <a:t>стандартизована специфікація 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Керування подіями</a:t>
            </a:r>
            <a:r>
              <a:rPr lang="en-US" altLang="uk-UA" dirty="0" smtClean="0"/>
              <a:t> </a:t>
            </a:r>
            <a:r>
              <a:rPr lang="uk-UA" altLang="uk-UA" sz="2200" dirty="0" smtClean="0"/>
              <a:t>(ідентифікатор, параметри)</a:t>
            </a:r>
            <a:endParaRPr lang="en-US" altLang="uk-UA" sz="2200" dirty="0" smtClean="0"/>
          </a:p>
          <a:p>
            <a:pPr eaLnBrk="1" hangingPunct="1"/>
            <a:r>
              <a:rPr lang="uk-UA" altLang="uk-UA" dirty="0" smtClean="0"/>
              <a:t>Апаратно незалежна графіка </a:t>
            </a:r>
            <a:r>
              <a:rPr lang="uk-UA" altLang="uk-UA" sz="2200" dirty="0" smtClean="0"/>
              <a:t>(контекст пристрою)</a:t>
            </a:r>
          </a:p>
          <a:p>
            <a:pPr eaLnBrk="1" hangingPunct="1"/>
            <a:r>
              <a:rPr lang="uk-UA" altLang="uk-UA" dirty="0" smtClean="0"/>
              <a:t>Багатозадачність. Гнучке керування пам’яттю</a:t>
            </a:r>
          </a:p>
          <a:p>
            <a:pPr eaLnBrk="1" hangingPunct="1"/>
            <a:r>
              <a:rPr lang="uk-UA" altLang="uk-UA" dirty="0" smtClean="0"/>
              <a:t>Структура W</a:t>
            </a:r>
            <a:r>
              <a:rPr lang="en-US" altLang="uk-UA" dirty="0" smtClean="0"/>
              <a:t>indo</a:t>
            </a:r>
            <a:r>
              <a:rPr lang="uk-UA" altLang="uk-UA" dirty="0" err="1" smtClean="0"/>
              <a:t>ws</a:t>
            </a:r>
            <a:r>
              <a:rPr lang="uk-UA" altLang="uk-UA" dirty="0" smtClean="0"/>
              <a:t>-програми</a:t>
            </a:r>
          </a:p>
          <a:p>
            <a:pPr lvl="1" eaLnBrk="1" hangingPunct="1"/>
            <a:r>
              <a:rPr lang="uk-UA" altLang="uk-UA" dirty="0" smtClean="0"/>
              <a:t>W</a:t>
            </a:r>
            <a:r>
              <a:rPr lang="en-US" altLang="uk-UA" dirty="0" smtClean="0"/>
              <a:t>in</a:t>
            </a:r>
            <a:r>
              <a:rPr lang="uk-UA" altLang="uk-UA" dirty="0" err="1" smtClean="0"/>
              <a:t>dow</a:t>
            </a:r>
            <a:r>
              <a:rPr lang="en-US" altLang="uk-UA" dirty="0" smtClean="0"/>
              <a:t>s</a:t>
            </a:r>
            <a:r>
              <a:rPr lang="uk-UA" altLang="uk-UA" dirty="0" smtClean="0"/>
              <a:t>-програма описує і реєструє клас вікон</a:t>
            </a:r>
          </a:p>
          <a:p>
            <a:pPr lvl="1" eaLnBrk="1" hangingPunct="1"/>
            <a:r>
              <a:rPr lang="uk-UA" altLang="uk-UA" dirty="0" smtClean="0"/>
              <a:t>Windows-екземпляр створює вікно, запускає цикл обробки повідомлень</a:t>
            </a:r>
          </a:p>
          <a:p>
            <a:pPr lvl="1" eaLnBrk="1" hangingPunct="1"/>
            <a:r>
              <a:rPr lang="uk-UA" altLang="uk-UA" dirty="0" smtClean="0"/>
              <a:t>Процедура</a:t>
            </a:r>
            <a:r>
              <a:rPr lang="ru-RU" altLang="uk-UA" dirty="0" smtClean="0"/>
              <a:t> </a:t>
            </a:r>
            <a:r>
              <a:rPr lang="en-US" altLang="uk-UA" dirty="0" err="1" smtClean="0"/>
              <a:t>WinMain</a:t>
            </a:r>
            <a:r>
              <a:rPr lang="uk-UA" altLang="uk-UA" dirty="0" smtClean="0"/>
              <a:t> описує специфічні реакції програми</a:t>
            </a:r>
          </a:p>
          <a:p>
            <a:pPr lvl="1" eaLnBrk="1" hangingPunct="1"/>
            <a:r>
              <a:rPr lang="en-US" altLang="uk-UA" i="1" dirty="0" err="1" smtClean="0"/>
              <a:t>WinMain</a:t>
            </a:r>
            <a:r>
              <a:rPr lang="uk-UA" altLang="uk-UA" dirty="0" smtClean="0"/>
              <a:t>, </a:t>
            </a:r>
            <a:r>
              <a:rPr lang="en-US" altLang="uk-UA" i="1" dirty="0" err="1" smtClean="0"/>
              <a:t>InitApplicalion</a:t>
            </a:r>
            <a:r>
              <a:rPr lang="uk-UA" altLang="uk-UA" dirty="0" smtClean="0"/>
              <a:t>, </a:t>
            </a:r>
            <a:r>
              <a:rPr lang="en-US" altLang="uk-UA" i="1" dirty="0" err="1" smtClean="0"/>
              <a:t>InitInstance</a:t>
            </a:r>
            <a:r>
              <a:rPr lang="uk-UA" altLang="uk-UA" dirty="0" smtClean="0"/>
              <a:t>, </a:t>
            </a:r>
            <a:r>
              <a:rPr lang="uk-UA" altLang="uk-UA" i="1" dirty="0" err="1" smtClean="0"/>
              <a:t>MainWndProc</a:t>
            </a:r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9F06B-0FDB-4ECD-8515-90B9322783D9}" type="slidenum">
              <a:rPr lang="uk-UA" altLang="en-US" sz="1000"/>
              <a:pPr/>
              <a:t>3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Частина “древньої” аплікації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b="1" dirty="0" err="1" smtClean="0"/>
              <a:t>function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InitApplication:BOOL</a:t>
            </a:r>
            <a:r>
              <a:rPr lang="uk-UA" altLang="uk-UA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</a:t>
            </a:r>
            <a:r>
              <a:rPr lang="uk-UA" altLang="uk-UA" sz="2000" b="1" dirty="0" err="1" smtClean="0"/>
              <a:t>var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wcl</a:t>
            </a:r>
            <a:r>
              <a:rPr lang="uk-UA" altLang="uk-UA" sz="2000" dirty="0" smtClean="0"/>
              <a:t>: </a:t>
            </a:r>
            <a:r>
              <a:rPr lang="uk-UA" altLang="uk-UA" sz="2000" dirty="0" err="1" smtClean="0"/>
              <a:t>TWndClass</a:t>
            </a:r>
            <a:r>
              <a:rPr lang="uk-UA" altLang="uk-UA" sz="2000" dirty="0" smtClean="0"/>
              <a:t>;   </a:t>
            </a:r>
            <a:r>
              <a:rPr lang="uk-UA" altLang="uk-UA" sz="2000" i="1" dirty="0" smtClean="0"/>
              <a:t>{задати загальні властивості класу вікон}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</a:t>
            </a:r>
            <a:r>
              <a:rPr lang="uk-UA" altLang="uk-UA" sz="2000" b="1" dirty="0" err="1" smtClean="0"/>
              <a:t>begin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wcl.style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cs_HRedraw</a:t>
            </a:r>
            <a:r>
              <a:rPr lang="uk-UA" altLang="uk-UA" sz="2000" dirty="0" smtClean="0"/>
              <a:t> </a:t>
            </a:r>
            <a:r>
              <a:rPr lang="uk-UA" altLang="uk-UA" sz="2000" b="1" dirty="0" err="1" smtClean="0"/>
              <a:t>or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cs_VRedraw</a:t>
            </a:r>
            <a:r>
              <a:rPr lang="uk-UA" altLang="uk-UA" sz="2000" dirty="0" smtClean="0"/>
              <a:t>;  </a:t>
            </a:r>
            <a:r>
              <a:rPr lang="uk-UA" altLang="uk-UA" sz="2000" i="1" dirty="0" smtClean="0"/>
              <a:t>{стиль вікон класу}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wcl.lpfnWndProc</a:t>
            </a:r>
            <a:r>
              <a:rPr lang="uk-UA" altLang="uk-UA" sz="2000" dirty="0" smtClean="0"/>
              <a:t>:=@</a:t>
            </a:r>
            <a:r>
              <a:rPr lang="uk-UA" altLang="uk-UA" sz="2000" dirty="0" err="1" smtClean="0"/>
              <a:t>MainWndProc</a:t>
            </a:r>
            <a:r>
              <a:rPr lang="uk-UA" altLang="uk-UA" sz="2000" dirty="0" smtClean="0"/>
              <a:t>;  </a:t>
            </a:r>
            <a:r>
              <a:rPr lang="ru-RU" altLang="uk-UA" sz="2000" i="1" dirty="0" smtClean="0"/>
              <a:t>{</a:t>
            </a:r>
            <a:r>
              <a:rPr lang="uk-UA" altLang="uk-UA" sz="2000" i="1" dirty="0" smtClean="0"/>
              <a:t>адреса віконної функції</a:t>
            </a:r>
            <a:r>
              <a:rPr lang="ru-RU" altLang="uk-UA" sz="2000" i="1" dirty="0" smtClean="0"/>
              <a:t>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wcl.cbClsExtra</a:t>
            </a:r>
            <a:r>
              <a:rPr lang="uk-UA" altLang="uk-UA" sz="2000" dirty="0" smtClean="0"/>
              <a:t>:=0; </a:t>
            </a:r>
            <a:r>
              <a:rPr lang="uk-UA" altLang="uk-UA" sz="2000" dirty="0" err="1" smtClean="0"/>
              <a:t>wcl.cbWndExtra</a:t>
            </a:r>
            <a:r>
              <a:rPr lang="uk-UA" altLang="uk-UA" sz="2000" dirty="0" smtClean="0"/>
              <a:t>:=0; </a:t>
            </a:r>
            <a:r>
              <a:rPr lang="uk-UA" altLang="uk-UA" sz="2000" i="1" dirty="0" smtClean="0"/>
              <a:t>{додаткова пам’ять}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wcl.hInstance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HInstance</a:t>
            </a:r>
            <a:r>
              <a:rPr lang="uk-UA" altLang="uk-UA" sz="2000" dirty="0" smtClean="0"/>
              <a:t>;        </a:t>
            </a:r>
            <a:r>
              <a:rPr lang="uk-UA" altLang="uk-UA" sz="2000" i="1" dirty="0" smtClean="0"/>
              <a:t>{посилання на екземпляр}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wcl.hIcon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LoadIcon</a:t>
            </a:r>
            <a:r>
              <a:rPr lang="uk-UA" altLang="uk-UA" sz="2000" dirty="0" smtClean="0"/>
              <a:t>(0,idi_Application); </a:t>
            </a:r>
            <a:r>
              <a:rPr lang="uk-UA" altLang="uk-UA" sz="2000" i="1" dirty="0" smtClean="0"/>
              <a:t>{</a:t>
            </a:r>
            <a:r>
              <a:rPr lang="uk-UA" altLang="uk-UA" sz="2000" i="1" dirty="0" err="1" smtClean="0"/>
              <a:t>посил.на</a:t>
            </a:r>
            <a:r>
              <a:rPr lang="uk-UA" altLang="uk-UA" sz="2000" i="1" dirty="0" smtClean="0"/>
              <a:t> іконку}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wcl.hCursor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LoadCursor</a:t>
            </a:r>
            <a:r>
              <a:rPr lang="uk-UA" altLang="uk-UA" sz="2000" dirty="0" smtClean="0"/>
              <a:t>(0,idc_Arrow); </a:t>
            </a:r>
            <a:r>
              <a:rPr lang="uk-UA" altLang="uk-UA" sz="2000" i="1" dirty="0" smtClean="0"/>
              <a:t>{</a:t>
            </a:r>
            <a:r>
              <a:rPr lang="uk-UA" altLang="uk-UA" sz="2000" i="1" dirty="0" err="1" smtClean="0"/>
              <a:t>посилан.на</a:t>
            </a:r>
            <a:r>
              <a:rPr lang="uk-UA" altLang="uk-UA" sz="2000" i="1" dirty="0" smtClean="0"/>
              <a:t> курсор}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wcl.hbrBackGround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GetStockObject</a:t>
            </a:r>
            <a:r>
              <a:rPr lang="uk-UA" altLang="uk-UA" sz="2000" dirty="0" smtClean="0"/>
              <a:t>(</a:t>
            </a:r>
            <a:r>
              <a:rPr lang="uk-UA" altLang="uk-UA" sz="2000" dirty="0" err="1" smtClean="0"/>
              <a:t>white_Brush</a:t>
            </a:r>
            <a:r>
              <a:rPr lang="uk-UA" altLang="uk-UA" sz="2000" dirty="0" smtClean="0"/>
              <a:t>);     </a:t>
            </a:r>
            <a:r>
              <a:rPr lang="en-US" altLang="uk-UA" sz="2000" i="1" dirty="0" smtClean="0"/>
              <a:t>{</a:t>
            </a:r>
            <a:r>
              <a:rPr lang="uk-UA" altLang="uk-UA" sz="2000" i="1" dirty="0" smtClean="0"/>
              <a:t>фон</a:t>
            </a:r>
            <a:r>
              <a:rPr lang="en-US" altLang="uk-UA" sz="2000" i="1" dirty="0" smtClean="0"/>
              <a:t>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wcl.lpszMenuName</a:t>
            </a:r>
            <a:r>
              <a:rPr lang="uk-UA" altLang="uk-UA" sz="2000" dirty="0" smtClean="0"/>
              <a:t>:=</a:t>
            </a:r>
            <a:r>
              <a:rPr lang="uk-UA" altLang="uk-UA" sz="2000" b="1" i="1" dirty="0" smtClean="0"/>
              <a:t>'</a:t>
            </a:r>
            <a:r>
              <a:rPr lang="uk-UA" altLang="uk-UA" sz="2000" b="1" i="1" dirty="0" err="1" smtClean="0"/>
              <a:t>RotateMenu</a:t>
            </a:r>
            <a:r>
              <a:rPr lang="uk-UA" altLang="uk-UA" sz="2000" b="1" i="1" dirty="0" smtClean="0"/>
              <a:t>'</a:t>
            </a:r>
            <a:r>
              <a:rPr lang="uk-UA" altLang="uk-UA" sz="2000" dirty="0" smtClean="0"/>
              <a:t>;     </a:t>
            </a:r>
            <a:r>
              <a:rPr lang="uk-UA" altLang="uk-UA" sz="2000" i="1" dirty="0" smtClean="0"/>
              <a:t>{ім’я ресурсу "меню"}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wcl.lpszClassName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AppName</a:t>
            </a:r>
            <a:r>
              <a:rPr lang="uk-UA" altLang="uk-UA" sz="2000" dirty="0" smtClean="0"/>
              <a:t>;            </a:t>
            </a:r>
            <a:r>
              <a:rPr lang="uk-UA" altLang="uk-UA" sz="2000" i="1" dirty="0" smtClean="0"/>
              <a:t>{ім’я класу вікон}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      </a:t>
            </a:r>
            <a:r>
              <a:rPr lang="uk-UA" altLang="uk-UA" sz="2000" dirty="0" err="1" smtClean="0"/>
              <a:t>InitApplication</a:t>
            </a:r>
            <a:r>
              <a:rPr lang="uk-UA" altLang="uk-UA" sz="2000" dirty="0" smtClean="0"/>
              <a:t>:=</a:t>
            </a:r>
            <a:r>
              <a:rPr lang="uk-UA" altLang="uk-UA" sz="2000" dirty="0" err="1" smtClean="0"/>
              <a:t>RegisterClass</a:t>
            </a:r>
            <a:r>
              <a:rPr lang="uk-UA" altLang="uk-UA" sz="2000" dirty="0" smtClean="0"/>
              <a:t>(</a:t>
            </a:r>
            <a:r>
              <a:rPr lang="uk-UA" altLang="uk-UA" sz="2000" dirty="0" err="1" smtClean="0"/>
              <a:t>wcl</a:t>
            </a:r>
            <a:r>
              <a:rPr lang="uk-UA" altLang="uk-UA" sz="2000" dirty="0" smtClean="0"/>
              <a:t>) </a:t>
            </a:r>
            <a:r>
              <a:rPr lang="en-US" altLang="uk-UA" sz="2000" i="1" dirty="0" smtClean="0"/>
              <a:t>{</a:t>
            </a:r>
            <a:r>
              <a:rPr lang="uk-UA" altLang="uk-UA" sz="2000" i="1" dirty="0" smtClean="0"/>
              <a:t>Зареєструвати клас!</a:t>
            </a:r>
            <a:r>
              <a:rPr lang="en-US" altLang="uk-UA" sz="2000" i="1" dirty="0" smtClean="0"/>
              <a:t>}</a:t>
            </a:r>
            <a:endParaRPr lang="uk-UA" altLang="uk-UA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000" dirty="0" smtClean="0"/>
              <a:t>  </a:t>
            </a:r>
            <a:r>
              <a:rPr lang="uk-UA" altLang="uk-UA" sz="2000" b="1" dirty="0" err="1" smtClean="0"/>
              <a:t>end</a:t>
            </a:r>
            <a:r>
              <a:rPr lang="uk-UA" altLang="uk-UA" sz="2000" dirty="0" smtClean="0"/>
              <a:t>;</a:t>
            </a:r>
            <a:r>
              <a:rPr lang="uk-UA" altLang="uk-UA" sz="2000" i="1" dirty="0" smtClean="0"/>
              <a:t>{</a:t>
            </a:r>
            <a:r>
              <a:rPr lang="uk-UA" altLang="uk-UA" sz="2000" i="1" dirty="0" err="1" smtClean="0"/>
              <a:t>InitApplication</a:t>
            </a:r>
            <a:r>
              <a:rPr lang="uk-UA" altLang="uk-UA" sz="20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18DC3C-5345-445B-9C03-08C56EF51CEB}" type="slidenum">
              <a:rPr lang="uk-UA" altLang="en-US" sz="1000"/>
              <a:pPr/>
              <a:t>4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Використання ресурсів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ROTATEMENU MENU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POPUP "&amp;Help"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     MENUITEM "&amp;AboutRotate.</a:t>
            </a:r>
            <a:r>
              <a:rPr lang="uk-UA" altLang="uk-UA" sz="1300" smtClean="0"/>
              <a:t>..", 101</a:t>
            </a:r>
            <a:endParaRPr lang="en-US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END</a:t>
            </a:r>
            <a:endParaRPr lang="uk-UA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ABOUTBOX DIALOG</a:t>
            </a:r>
            <a:r>
              <a:rPr lang="uk-UA" altLang="uk-UA" sz="1300" smtClean="0"/>
              <a:t> 22, 17, 104, 75</a:t>
            </a:r>
            <a:endParaRPr lang="en-US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STYLE DS_MODALFRAME | VS_OVERLAPPED | VS_CAPTION</a:t>
            </a:r>
            <a:endParaRPr lang="uk-UA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uk-UA" sz="1300" smtClean="0"/>
              <a:t>          </a:t>
            </a:r>
            <a:r>
              <a:rPr lang="en-US" altLang="uk-UA" sz="1300" smtClean="0"/>
              <a:t>          | VS_SYSMENU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CAPTION "About Rotate"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CONTROL "Rotate Shapes",</a:t>
            </a:r>
            <a:r>
              <a:rPr lang="uk-UA" altLang="uk-UA" sz="1300" smtClean="0"/>
              <a:t> -1,</a:t>
            </a:r>
            <a:r>
              <a:rPr lang="en-US" altLang="uk-UA" sz="1300" smtClean="0"/>
              <a:t> "STATIC", SS_CENTER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| WS_CHILD | WS_VISIBLE | WS_GROUP,</a:t>
            </a:r>
            <a:r>
              <a:rPr lang="uk-UA" altLang="uk-UA" sz="1300" smtClean="0"/>
              <a:t> 0, 5, 104, 8</a:t>
            </a:r>
            <a:endParaRPr lang="en-US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CONTROL "Abstract Screen Class"</a:t>
            </a:r>
            <a:r>
              <a:rPr lang="uk-UA" altLang="uk-UA" sz="1300" smtClean="0"/>
              <a:t>,</a:t>
            </a:r>
            <a:r>
              <a:rPr lang="en-US" altLang="uk-UA" sz="1300" smtClean="0"/>
              <a:t> </a:t>
            </a:r>
            <a:r>
              <a:rPr lang="uk-UA" altLang="uk-UA" sz="1300" smtClean="0"/>
              <a:t>-1,</a:t>
            </a:r>
            <a:r>
              <a:rPr lang="en-US" altLang="uk-UA" sz="1300" smtClean="0"/>
              <a:t> "STATIC"</a:t>
            </a:r>
            <a:r>
              <a:rPr lang="uk-UA" altLang="uk-UA" sz="1300" smtClean="0"/>
              <a:t>, S</a:t>
            </a:r>
            <a:r>
              <a:rPr lang="en-US" altLang="uk-UA" sz="1300" smtClean="0"/>
              <a:t>S_CENTER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| WS_CHILD | WS_VISIBLE | WS_GROUP,</a:t>
            </a:r>
            <a:r>
              <a:rPr lang="uk-UA" altLang="uk-UA" sz="1300" smtClean="0"/>
              <a:t> 0, 20, 104, 8</a:t>
            </a:r>
            <a:endParaRPr lang="en-US" altLang="uk-UA" sz="13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CONTROL "adapted for", -1, "STATIC", SS_CENTER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| WS_CHILD | WS_VISIBLE | WS_GROUP, 7 0, 29, 104,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CONTROL "Microsoft Windows", -1, "STATIC", SS_CENTER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| WS_CHILD | WS_VISIBLE | WS_GROUP, 0, 38, 104,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CONTROL "OK", 1</a:t>
            </a:r>
            <a:r>
              <a:rPr lang="uk-UA" altLang="uk-UA" sz="1300" smtClean="0"/>
              <a:t>,</a:t>
            </a:r>
            <a:r>
              <a:rPr lang="en-US" altLang="uk-UA" sz="1300" smtClean="0"/>
              <a:t> "BUTTON", BS_DEFPUSHBUTTON | WS_CHILD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     | WS_VISIBLE | WS_TABSTOP, 35, 55, 32, 14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uk-UA" sz="1300" smtClean="0"/>
              <a:t>END</a:t>
            </a:r>
            <a:endParaRPr lang="uk-UA" altLang="uk-UA" sz="1300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3124200" y="2362200"/>
          <a:ext cx="5772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Bitmap Image" r:id="rId3" imgW="5771949" imgH="685815" progId="Paint.Picture">
                  <p:embed/>
                </p:oleObj>
              </mc:Choice>
              <mc:Fallback>
                <p:oleObj name="Bitmap Image" r:id="rId3" imgW="5771949" imgH="68581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5772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aphicFrame>
        <p:nvGraphicFramePr>
          <p:cNvPr id="7176" name="Object 6"/>
          <p:cNvGraphicFramePr>
            <a:graphicFrameLocks noChangeAspect="1"/>
          </p:cNvGraphicFramePr>
          <p:nvPr/>
        </p:nvGraphicFramePr>
        <p:xfrm>
          <a:off x="6324600" y="4191000"/>
          <a:ext cx="21050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Bitmap Image" r:id="rId5" imgW="2104918" imgH="1733627" progId="Paint.Picture">
                  <p:embed/>
                </p:oleObj>
              </mc:Choice>
              <mc:Fallback>
                <p:oleObj name="Bitmap Image" r:id="rId5" imgW="2104918" imgH="17336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91000"/>
                        <a:ext cx="210502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D4D95-7F93-4C06-9271-864999A221E0}" type="slidenum">
              <a:rPr lang="uk-UA" altLang="en-US" sz="1000"/>
              <a:pPr/>
              <a:t>5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Базові класи </a:t>
            </a:r>
            <a:r>
              <a:rPr lang="en-US" altLang="uk-UA" sz="3100" smtClean="0"/>
              <a:t>System.Windows.Forms</a:t>
            </a:r>
            <a:endParaRPr lang="uk-UA" altLang="uk-UA" sz="31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uk-UA" altLang="uk-UA" dirty="0" smtClean="0"/>
          </a:p>
          <a:p>
            <a:pPr eaLnBrk="1" hangingPunct="1"/>
            <a:r>
              <a:rPr lang="en-US" altLang="uk-UA" dirty="0" smtClean="0"/>
              <a:t>Control – </a:t>
            </a:r>
            <a:r>
              <a:rPr lang="uk-UA" altLang="uk-UA" dirty="0" smtClean="0"/>
              <a:t>базова функціональність всього, що бачить користувач</a:t>
            </a:r>
          </a:p>
          <a:p>
            <a:pPr eaLnBrk="1" hangingPunct="1"/>
            <a:r>
              <a:rPr lang="en-US" altLang="uk-UA" dirty="0" err="1" smtClean="0"/>
              <a:t>ScrollableControl</a:t>
            </a:r>
            <a:r>
              <a:rPr lang="en-US" altLang="uk-UA" dirty="0" smtClean="0"/>
              <a:t> </a:t>
            </a:r>
            <a:r>
              <a:rPr lang="uk-UA" altLang="uk-UA" dirty="0" smtClean="0"/>
              <a:t>– елемент керування з автоматичними засобами прокручування</a:t>
            </a:r>
          </a:p>
          <a:p>
            <a:pPr eaLnBrk="1" hangingPunct="1"/>
            <a:r>
              <a:rPr lang="en-US" altLang="uk-UA" dirty="0" err="1" smtClean="0"/>
              <a:t>ContainerControl</a:t>
            </a:r>
            <a:r>
              <a:rPr lang="en-US" altLang="uk-UA" dirty="0" smtClean="0"/>
              <a:t> – </a:t>
            </a:r>
            <a:r>
              <a:rPr lang="uk-UA" altLang="uk-UA" dirty="0" smtClean="0"/>
              <a:t>груповий елемент </a:t>
            </a:r>
            <a:r>
              <a:rPr lang="uk-UA" altLang="uk-UA" dirty="0" smtClean="0"/>
              <a:t>керування, що може містити декілька вкладених компонент. Груповий елемент керує властивостями вкладених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A68FD2-FC94-45A7-83CC-0E1820420F15}" type="slidenum">
              <a:rPr lang="uk-UA" altLang="en-US" sz="1000"/>
              <a:pPr/>
              <a:t>6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uk-UA" smtClean="0"/>
              <a:t>Control</a:t>
            </a:r>
            <a:endParaRPr lang="uk-UA" altLang="uk-UA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Властивості: розмір </a:t>
            </a:r>
            <a:r>
              <a:rPr lang="uk-UA" altLang="uk-UA" dirty="0" smtClean="0"/>
              <a:t>і розташування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smtClean="0"/>
              <a:t>Location, Size;  </a:t>
            </a:r>
            <a:r>
              <a:rPr lang="uk-UA" altLang="uk-UA" dirty="0" err="1" smtClean="0"/>
              <a:t>Top</a:t>
            </a:r>
            <a:r>
              <a:rPr lang="uk-UA" altLang="uk-UA" dirty="0" smtClean="0"/>
              <a:t>, </a:t>
            </a:r>
            <a:r>
              <a:rPr lang="uk-UA" altLang="uk-UA" dirty="0" err="1" smtClean="0"/>
              <a:t>Bottom</a:t>
            </a:r>
            <a:r>
              <a:rPr lang="uk-UA" altLang="uk-UA" dirty="0" smtClean="0"/>
              <a:t>,</a:t>
            </a:r>
            <a:r>
              <a:rPr lang="en-US" altLang="uk-UA" dirty="0" smtClean="0"/>
              <a:t> Height, Width; Left,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/>
              <a:t>PointToClient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PointToScreen</a:t>
            </a:r>
            <a:r>
              <a:rPr lang="en-US" altLang="uk-UA" dirty="0" smtClean="0"/>
              <a:t>;  Dock, Anchor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/>
              <a:t>Властивості: </a:t>
            </a:r>
            <a:r>
              <a:rPr lang="uk-UA" altLang="uk-UA" dirty="0" smtClean="0"/>
              <a:t>зовнішній </a:t>
            </a:r>
            <a:r>
              <a:rPr lang="uk-UA" altLang="uk-UA" dirty="0" smtClean="0"/>
              <a:t>вигляд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/>
              <a:t>BackColor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ForeColor</a:t>
            </a:r>
            <a:r>
              <a:rPr lang="en-US" altLang="uk-UA" dirty="0" smtClean="0"/>
              <a:t>;  </a:t>
            </a:r>
            <a:r>
              <a:rPr lang="en-US" altLang="uk-UA" dirty="0" err="1" smtClean="0"/>
              <a:t>BackGroundImage</a:t>
            </a:r>
            <a:endParaRPr lang="en-US" altLang="uk-UA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smtClean="0"/>
              <a:t>Font;  Text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Події: взаємодія </a:t>
            </a:r>
            <a:r>
              <a:rPr lang="uk-UA" altLang="uk-UA" dirty="0" smtClean="0"/>
              <a:t>з користувачем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smtClean="0"/>
              <a:t>Click, DoubleClick; </a:t>
            </a:r>
            <a:r>
              <a:rPr lang="en-US" altLang="uk-UA" dirty="0" err="1" smtClean="0"/>
              <a:t>MouseDown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MouseUp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MouseEnter</a:t>
            </a:r>
            <a:r>
              <a:rPr lang="en-US" altLang="uk-UA" dirty="0" smtClean="0"/>
              <a:t>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err="1" smtClean="0"/>
              <a:t>KeyDown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KeyPress</a:t>
            </a:r>
            <a:r>
              <a:rPr lang="en-US" altLang="uk-UA" dirty="0" smtClean="0"/>
              <a:t>, </a:t>
            </a:r>
            <a:r>
              <a:rPr lang="en-US" altLang="uk-UA" dirty="0" err="1" smtClean="0"/>
              <a:t>KeyUp</a:t>
            </a:r>
            <a:endParaRPr lang="en-US" altLang="uk-UA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smtClean="0"/>
              <a:t>Enter, </a:t>
            </a:r>
            <a:r>
              <a:rPr lang="en-US" altLang="uk-UA" dirty="0" err="1" smtClean="0"/>
              <a:t>GotFocus</a:t>
            </a:r>
            <a:r>
              <a:rPr lang="en-US" altLang="uk-UA" dirty="0" smtClean="0"/>
              <a:t>, Leave, Validating, Validated, </a:t>
            </a:r>
            <a:r>
              <a:rPr lang="en-US" altLang="uk-UA" dirty="0" err="1" smtClean="0"/>
              <a:t>LostFocus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Функціональність </a:t>
            </a:r>
            <a:r>
              <a:rPr lang="en-US" altLang="uk-UA" dirty="0" smtClean="0"/>
              <a:t>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dirty="0" smtClean="0"/>
              <a:t>Handle;  Invalidate</a:t>
            </a:r>
          </a:p>
          <a:p>
            <a:pPr lvl="1" eaLnBrk="1" hangingPunct="1">
              <a:lnSpc>
                <a:spcPct val="90000"/>
              </a:lnSpc>
            </a:pPr>
            <a:endParaRPr lang="uk-UA" altLang="uk-UA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7A09F-F336-4A03-9B2E-2CE6C12914B5}" type="slidenum">
              <a:rPr lang="uk-UA" altLang="en-US" sz="1000"/>
              <a:pPr/>
              <a:t>7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Стандартні елементи керування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19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200" dirty="0" smtClean="0"/>
              <a:t>Button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/>
              <a:t>Click, </a:t>
            </a:r>
            <a:r>
              <a:rPr lang="en-US" altLang="uk-UA" sz="2000" dirty="0" err="1" smtClean="0"/>
              <a:t>PerformClick</a:t>
            </a:r>
            <a:endParaRPr lang="en-US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err="1" smtClean="0"/>
              <a:t>AcceptButton</a:t>
            </a:r>
            <a:r>
              <a:rPr lang="en-US" altLang="uk-UA" sz="2000" dirty="0" smtClean="0"/>
              <a:t>, </a:t>
            </a:r>
            <a:r>
              <a:rPr lang="en-US" altLang="uk-UA" sz="2000" dirty="0" err="1" smtClean="0"/>
              <a:t>CancelButton</a:t>
            </a:r>
            <a:endParaRPr lang="en-US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/>
              <a:t>Text, Image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/>
              <a:t>CheckBox</a:t>
            </a:r>
            <a:endParaRPr lang="en-US" altLang="uk-UA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err="1" smtClean="0"/>
              <a:t>ThreeState</a:t>
            </a:r>
            <a:r>
              <a:rPr lang="en-US" altLang="uk-UA" sz="2000" dirty="0" smtClean="0"/>
              <a:t>, </a:t>
            </a:r>
            <a:r>
              <a:rPr lang="en-US" altLang="uk-UA" sz="2000" dirty="0" err="1" smtClean="0"/>
              <a:t>CheckState</a:t>
            </a:r>
            <a:endParaRPr lang="en-US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err="1" smtClean="0"/>
              <a:t>CheckChanged</a:t>
            </a:r>
            <a:endParaRPr lang="en-US" altLang="uk-UA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err="1" smtClean="0"/>
              <a:t>RadioButton</a:t>
            </a:r>
            <a:endParaRPr lang="en-US" altLang="uk-UA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/>
              <a:t>Appearance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/>
              <a:t>Checked; </a:t>
            </a:r>
            <a:r>
              <a:rPr lang="en-US" altLang="uk-UA" sz="2000" dirty="0" err="1" smtClean="0"/>
              <a:t>CheckChanged</a:t>
            </a:r>
            <a:endParaRPr lang="en-US" altLang="uk-UA" sz="2000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ComboBox</a:t>
            </a:r>
            <a:r>
              <a:rPr lang="uk-UA" altLang="uk-UA" sz="2200" dirty="0" smtClean="0"/>
              <a:t>, </a:t>
            </a:r>
            <a:r>
              <a:rPr lang="uk-UA" altLang="uk-UA" sz="2200" dirty="0" err="1" smtClean="0"/>
              <a:t>ListBox</a:t>
            </a:r>
            <a:r>
              <a:rPr lang="en-US" altLang="uk-UA" sz="2200" dirty="0" smtClean="0"/>
              <a:t>,</a:t>
            </a:r>
            <a:r>
              <a:rPr lang="uk-UA" altLang="uk-UA" sz="2200" dirty="0" smtClean="0"/>
              <a:t> </a:t>
            </a:r>
            <a:r>
              <a:rPr lang="uk-UA" altLang="uk-UA" sz="2200" dirty="0" err="1" smtClean="0"/>
              <a:t>CheckedListBox</a:t>
            </a:r>
            <a:r>
              <a:rPr lang="en-US" altLang="uk-UA" sz="2200" dirty="0" smtClean="0"/>
              <a:t> : </a:t>
            </a:r>
            <a:r>
              <a:rPr lang="en-US" altLang="uk-UA" sz="2200" dirty="0" err="1" smtClean="0"/>
              <a:t>ListControl</a:t>
            </a:r>
            <a:endParaRPr lang="en-US" altLang="uk-UA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000" dirty="0" smtClean="0"/>
              <a:t>Items, </a:t>
            </a:r>
            <a:r>
              <a:rPr lang="uk-UA" altLang="uk-UA" sz="2000" dirty="0" err="1" smtClean="0"/>
              <a:t>DisplayMember</a:t>
            </a:r>
            <a:r>
              <a:rPr lang="en-US" altLang="uk-UA" sz="2000" dirty="0" smtClean="0"/>
              <a:t>, </a:t>
            </a:r>
            <a:r>
              <a:rPr lang="uk-UA" altLang="uk-UA" sz="2000" dirty="0" err="1" smtClean="0"/>
              <a:t>ValueMember</a:t>
            </a:r>
            <a:endParaRPr lang="en-US" altLang="uk-UA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dirty="0" err="1" smtClean="0"/>
              <a:t>Selectedltem</a:t>
            </a:r>
            <a:r>
              <a:rPr lang="en-US" altLang="uk-UA" sz="2000" dirty="0" smtClean="0"/>
              <a:t>,</a:t>
            </a:r>
            <a:r>
              <a:rPr lang="uk-UA" altLang="uk-UA" sz="2000" dirty="0" smtClean="0"/>
              <a:t> </a:t>
            </a:r>
            <a:r>
              <a:rPr lang="uk-UA" altLang="uk-UA" sz="2000" dirty="0" err="1" smtClean="0"/>
              <a:t>Selectedlndex</a:t>
            </a:r>
            <a:endParaRPr lang="uk-UA" altLang="uk-UA" sz="2000" dirty="0" smtClean="0"/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DataGridView</a:t>
            </a:r>
            <a:endParaRPr lang="en-US" altLang="uk-UA" sz="2200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ImageList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Label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PictureBox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ProgressBar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TextBox</a:t>
            </a:r>
            <a:r>
              <a:rPr lang="uk-UA" altLang="uk-UA" sz="2200" dirty="0" smtClean="0"/>
              <a:t>, </a:t>
            </a:r>
            <a:r>
              <a:rPr lang="uk-UA" altLang="uk-UA" sz="2200" dirty="0" err="1" smtClean="0"/>
              <a:t>RichTextBox</a:t>
            </a:r>
            <a:r>
              <a:rPr lang="en-US" altLang="uk-UA" sz="2200" dirty="0" smtClean="0"/>
              <a:t>, </a:t>
            </a:r>
            <a:r>
              <a:rPr lang="uk-UA" altLang="uk-UA" sz="2200" dirty="0" smtClean="0"/>
              <a:t> </a:t>
            </a:r>
            <a:r>
              <a:rPr lang="uk-UA" altLang="uk-UA" sz="2200" dirty="0" err="1" smtClean="0"/>
              <a:t>MaskedTextBox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200" dirty="0" smtClean="0"/>
              <a:t>Panel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TabControl</a:t>
            </a:r>
            <a:r>
              <a:rPr lang="en-US" altLang="uk-UA" sz="2200" dirty="0" smtClean="0"/>
              <a:t>, </a:t>
            </a:r>
            <a:r>
              <a:rPr lang="uk-UA" altLang="uk-UA" sz="2200" dirty="0" err="1" smtClean="0"/>
              <a:t>Tab</a:t>
            </a:r>
            <a:r>
              <a:rPr lang="uk-UA" altLang="uk-UA" sz="2200" dirty="0" smtClean="0"/>
              <a:t> </a:t>
            </a:r>
            <a:r>
              <a:rPr lang="uk-UA" altLang="uk-UA" sz="2200" dirty="0" err="1" smtClean="0"/>
              <a:t>Pages</a:t>
            </a:r>
            <a:r>
              <a:rPr lang="uk-UA" altLang="uk-UA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ToolStrip</a:t>
            </a:r>
            <a:endParaRPr lang="en-US" altLang="uk-UA" sz="2200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MenuStrip</a:t>
            </a:r>
            <a:r>
              <a:rPr lang="en-US" altLang="uk-UA" sz="2200" dirty="0" smtClean="0"/>
              <a:t>, </a:t>
            </a:r>
            <a:r>
              <a:rPr lang="uk-UA" altLang="uk-UA" sz="2200" dirty="0" err="1" smtClean="0"/>
              <a:t>ContextMenuStrip</a:t>
            </a:r>
            <a:endParaRPr lang="en-US" altLang="uk-UA" sz="2200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200" dirty="0" err="1" smtClean="0"/>
              <a:t>ToolStripMenuItem</a:t>
            </a:r>
            <a:r>
              <a:rPr lang="uk-UA" altLang="uk-UA" sz="22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F94EA-3392-4BD6-8050-5420CA3C175F}" type="slidenum">
              <a:rPr lang="uk-UA" altLang="en-US" sz="1000"/>
              <a:pPr/>
              <a:t>8</a:t>
            </a:fld>
            <a:r>
              <a:rPr lang="en-US" altLang="en-US" sz="1000"/>
              <a:t> / 8</a:t>
            </a:r>
            <a:endParaRPr lang="uk-UA" altLang="en-US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Навчальні проекти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Модель світлофора</a:t>
            </a:r>
          </a:p>
          <a:p>
            <a:pPr lvl="1" eaLnBrk="1" hangingPunct="1"/>
            <a:r>
              <a:rPr lang="uk-UA" altLang="uk-UA" dirty="0" smtClean="0"/>
              <a:t>Зобразити зовнішній вигляд світлофора</a:t>
            </a:r>
          </a:p>
          <a:p>
            <a:pPr lvl="1" eaLnBrk="1" hangingPunct="1"/>
            <a:r>
              <a:rPr lang="uk-UA" altLang="uk-UA" dirty="0" smtClean="0"/>
              <a:t>Забезпечити ручне перемикання світла</a:t>
            </a:r>
          </a:p>
          <a:p>
            <a:pPr lvl="1" eaLnBrk="1" hangingPunct="1"/>
            <a:r>
              <a:rPr lang="uk-UA" altLang="uk-UA" dirty="0" smtClean="0"/>
              <a:t>Забезпечити автоматичне перемикання світла</a:t>
            </a:r>
          </a:p>
          <a:p>
            <a:pPr lvl="1" eaLnBrk="1" hangingPunct="1"/>
            <a:r>
              <a:rPr lang="uk-UA" altLang="uk-UA" dirty="0" smtClean="0"/>
              <a:t>Дозволити налаштування тривалостей </a:t>
            </a:r>
            <a:r>
              <a:rPr lang="uk-UA" altLang="uk-UA" dirty="0" smtClean="0"/>
              <a:t>світіння</a:t>
            </a:r>
            <a:endParaRPr lang="en-US" altLang="uk-UA" dirty="0" smtClean="0"/>
          </a:p>
          <a:p>
            <a:pPr eaLnBrk="1" hangingPunct="1"/>
            <a:r>
              <a:rPr lang="uk-UA" altLang="uk-UA" dirty="0"/>
              <a:t>Програма тестування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/>
              <a:t>Завантажує з файла перелік предметів і тестові запитання з варіантами відповідей до кожного з них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/>
              <a:t>Завантажує з файла коди відповідей до тестів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/>
              <a:t>Надає змогу вибрати предмет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dirty="0"/>
              <a:t>Відображає тест з вибраного </a:t>
            </a:r>
            <a:r>
              <a:rPr lang="uk-UA" altLang="uk-UA" dirty="0" smtClean="0"/>
              <a:t>предмета</a:t>
            </a:r>
            <a:endParaRPr lang="uk-UA" altLang="uk-UA" dirty="0"/>
          </a:p>
          <a:p>
            <a:pPr lvl="1" eaLnBrk="1" hangingPunct="1">
              <a:lnSpc>
                <a:spcPct val="90000"/>
              </a:lnSpc>
            </a:pPr>
            <a:r>
              <a:rPr lang="uk-UA" altLang="uk-UA" dirty="0"/>
              <a:t>Оцінює отримані відповіді та повідомляє про результат</a:t>
            </a:r>
            <a:endParaRPr lang="uk-UA" altLang="uk-UA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2" ma:contentTypeDescription="Створення нового документа." ma:contentTypeScope="" ma:versionID="ba265d2b596891a4717c226207988c61">
  <xsd:schema xmlns:xsd="http://www.w3.org/2001/XMLSchema" xmlns:xs="http://www.w3.org/2001/XMLSchema" xmlns:p="http://schemas.microsoft.com/office/2006/metadata/properties" xmlns:ns2="6165a4db-b7e9-495c-af32-635dbac9cbd3" targetNamespace="http://schemas.microsoft.com/office/2006/metadata/properties" ma:root="true" ma:fieldsID="933ff37117cb3bedcf13e1e34def36df" ns2:_="">
    <xsd:import namespace="6165a4db-b7e9-495c-af32-635dbac9cb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5a4db-b7e9-495c-af32-635dbac9c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EA7009-F088-41BE-84ED-09F214E98F53}"/>
</file>

<file path=customXml/itemProps2.xml><?xml version="1.0" encoding="utf-8"?>
<ds:datastoreItem xmlns:ds="http://schemas.openxmlformats.org/officeDocument/2006/customXml" ds:itemID="{59B820F7-3080-44F1-AF2B-02B8A2126D59}"/>
</file>

<file path=customXml/itemProps3.xml><?xml version="1.0" encoding="utf-8"?>
<ds:datastoreItem xmlns:ds="http://schemas.openxmlformats.org/officeDocument/2006/customXml" ds:itemID="{9E0D8969-F53C-4693-A2B7-4AC4F9DC8821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3626</TotalTime>
  <Words>639</Words>
  <Application>Microsoft Office PowerPoint</Application>
  <PresentationFormat>Екран (4:3)</PresentationFormat>
  <Paragraphs>118</Paragraphs>
  <Slides>8</Slides>
  <Notes>2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Wingdings</vt:lpstr>
      <vt:lpstr>Network</vt:lpstr>
      <vt:lpstr>Bitmap Image</vt:lpstr>
      <vt:lpstr>Створення аплікацій за допомогою Windows Forms</vt:lpstr>
      <vt:lpstr>Особливості Microsoft Windows</vt:lpstr>
      <vt:lpstr>Частина “древньої” аплікації</vt:lpstr>
      <vt:lpstr>Використання ресурсів</vt:lpstr>
      <vt:lpstr>Базові класи System.Windows.Forms</vt:lpstr>
      <vt:lpstr>Control</vt:lpstr>
      <vt:lpstr>Стандартні елементи керування</vt:lpstr>
      <vt:lpstr>Навчальні проекти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Serg</cp:lastModifiedBy>
  <cp:revision>95</cp:revision>
  <cp:lastPrinted>1601-01-01T00:00:00Z</cp:lastPrinted>
  <dcterms:created xsi:type="dcterms:W3CDTF">1601-01-01T00:00:00Z</dcterms:created>
  <dcterms:modified xsi:type="dcterms:W3CDTF">2020-04-16T11:41:24Z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37900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