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sldIdLst>
    <p:sldId id="256" r:id="rId2"/>
    <p:sldId id="271" r:id="rId3"/>
    <p:sldId id="272" r:id="rId4"/>
    <p:sldId id="273" r:id="rId5"/>
    <p:sldId id="285" r:id="rId6"/>
    <p:sldId id="274" r:id="rId7"/>
    <p:sldId id="276" r:id="rId8"/>
    <p:sldId id="280" r:id="rId9"/>
    <p:sldId id="277" r:id="rId10"/>
    <p:sldId id="278" r:id="rId11"/>
    <p:sldId id="279" r:id="rId12"/>
    <p:sldId id="282" r:id="rId13"/>
    <p:sldId id="283" r:id="rId14"/>
    <p:sldId id="281" r:id="rId15"/>
    <p:sldId id="284" r:id="rId16"/>
    <p:sldId id="275" r:id="rId17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0000"/>
    <a:srgbClr val="FF0000"/>
    <a:srgbClr val="FF3300"/>
    <a:srgbClr val="0000CC"/>
    <a:srgbClr val="00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 smtClean="0"/>
              <a:t>Click to edit Master text styles</a:t>
            </a:r>
          </a:p>
          <a:p>
            <a:pPr lvl="1"/>
            <a:r>
              <a:rPr lang="uk-UA" altLang="uk-UA" noProof="0" smtClean="0"/>
              <a:t>Second level</a:t>
            </a:r>
          </a:p>
          <a:p>
            <a:pPr lvl="2"/>
            <a:r>
              <a:rPr lang="uk-UA" altLang="uk-UA" noProof="0" smtClean="0"/>
              <a:t>Third level</a:t>
            </a:r>
          </a:p>
          <a:p>
            <a:pPr lvl="3"/>
            <a:r>
              <a:rPr lang="uk-UA" altLang="uk-UA" noProof="0" smtClean="0"/>
              <a:t>Fourth level</a:t>
            </a:r>
          </a:p>
          <a:p>
            <a:pPr lvl="4"/>
            <a:r>
              <a:rPr lang="uk-UA" altLang="uk-UA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69601E-EDFB-4545-95BF-469054C8600C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980853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93788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B7D43-4CE7-4D53-B347-1996E59E9D0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695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6D24-AEE0-447D-B4CA-4DDF1F00E7FE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2465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E2E5-6BB4-400D-896A-B8CABD434AB2}" type="slidenum">
              <a:rPr lang="uk-UA" altLang="en-US"/>
              <a:pPr>
                <a:defRPr/>
              </a:pPr>
              <a:t>‹№›</a:t>
            </a:fld>
            <a:r>
              <a:rPr lang="en-US" altLang="en-US" dirty="0"/>
              <a:t> / </a:t>
            </a:r>
            <a:r>
              <a:rPr lang="uk-UA" alt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63564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390BB-0985-4FCE-9458-08FDA09D038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065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A68F8-A1CB-4235-9A75-694A6183BEA6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87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16435-6A83-4AD8-A2C6-D368E41FE2D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3265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C120C-6A93-4D5F-8D0F-FFE04909ABA0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1128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16BA-BFD3-4264-81C7-5980A3C65A1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35723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DC854-0229-4F79-B337-670FEB434905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8303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11E51-B003-42CC-9E09-42385F8A4B34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33120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E4204FF-5F35-418B-A368-6ABB03410635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14</a:t>
            </a: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Багатовіконні програми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9588"/>
            <a:ext cx="7010400" cy="2970212"/>
          </a:xfrm>
        </p:spPr>
        <p:txBody>
          <a:bodyPr/>
          <a:lstStyle/>
          <a:p>
            <a:pPr eaLnBrk="1" hangingPunct="1"/>
            <a:r>
              <a:rPr lang="uk-UA" altLang="uk-UA" smtClean="0"/>
              <a:t>вікна повідомлень</a:t>
            </a:r>
            <a:br>
              <a:rPr lang="uk-UA" altLang="uk-UA" smtClean="0"/>
            </a:br>
            <a:r>
              <a:rPr lang="uk-UA" altLang="uk-UA" smtClean="0"/>
              <a:t>отримання даних від користувача</a:t>
            </a:r>
            <a:br>
              <a:rPr lang="uk-UA" altLang="uk-UA" smtClean="0"/>
            </a:br>
            <a:r>
              <a:rPr lang="uk-UA" altLang="uk-UA" smtClean="0"/>
              <a:t>стандартні діалоги</a:t>
            </a:r>
            <a:br>
              <a:rPr lang="uk-UA" altLang="uk-UA" smtClean="0"/>
            </a:br>
            <a:r>
              <a:rPr lang="uk-UA" altLang="uk-UA" smtClean="0"/>
              <a:t>меню та панелі інструментів</a:t>
            </a:r>
            <a:br>
              <a:rPr lang="uk-UA" altLang="uk-UA" smtClean="0"/>
            </a:br>
            <a:r>
              <a:rPr lang="uk-UA" altLang="uk-UA" smtClean="0"/>
              <a:t>багатодокументний інтерфейс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247C98-724D-4706-BB6A-11E99BCDBF90}" type="slidenum">
              <a:rPr lang="uk-UA" altLang="en-US" sz="1000" smtClean="0"/>
              <a:pPr/>
              <a:t>10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Панель інструментів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mtClean="0"/>
              <a:t>Додайте до форми </a:t>
            </a:r>
            <a:r>
              <a:rPr lang="en-US" altLang="uk-UA" smtClean="0"/>
              <a:t>ToolStrip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Наповніть його розділами та підрозділами автоматично: </a:t>
            </a:r>
            <a:r>
              <a:rPr lang="uk-UA" altLang="uk-UA" smtClean="0">
                <a:cs typeface="Arial" panose="020B0604020202020204" pitchFamily="34" charset="0"/>
              </a:rPr>
              <a:t>►</a:t>
            </a:r>
            <a:r>
              <a:rPr lang="en-US" altLang="uk-UA" smtClean="0">
                <a:cs typeface="Arial" panose="020B0604020202020204" pitchFamily="34" charset="0"/>
              </a:rPr>
              <a:t>ToolStrip Tasks </a:t>
            </a:r>
            <a:r>
              <a:rPr lang="en-US" altLang="uk-UA" smtClean="0">
                <a:cs typeface="Arial" panose="020B0604020202020204" pitchFamily="34" charset="0"/>
                <a:sym typeface="Wingdings" panose="05000000000000000000" pitchFamily="2" charset="2"/>
              </a:rPr>
              <a:t> Insert Standard Items</a:t>
            </a:r>
          </a:p>
          <a:p>
            <a:pPr lvl="2" eaLnBrk="1" hangingPunct="1">
              <a:lnSpc>
                <a:spcPct val="90000"/>
              </a:lnSpc>
            </a:pPr>
            <a:r>
              <a:rPr lang="uk-UA" altLang="uk-UA" smtClean="0">
                <a:cs typeface="Arial" panose="020B0604020202020204" pitchFamily="34" charset="0"/>
                <a:sym typeface="Wingdings" panose="05000000000000000000" pitchFamily="2" charset="2"/>
              </a:rPr>
              <a:t>додаткове налаштування: доповнення-вилучення, перейменування</a:t>
            </a:r>
            <a:r>
              <a:rPr lang="en-US" altLang="uk-UA" smtClean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uk-UA" altLang="uk-UA" smtClean="0">
                <a:cs typeface="Arial" panose="020B0604020202020204" pitchFamily="34" charset="0"/>
              </a:rPr>
              <a:t>►</a:t>
            </a:r>
            <a:r>
              <a:rPr lang="en-US" altLang="uk-UA" smtClean="0">
                <a:cs typeface="Arial" panose="020B0604020202020204" pitchFamily="34" charset="0"/>
              </a:rPr>
              <a:t>ToolStrip Tasks </a:t>
            </a:r>
            <a:r>
              <a:rPr lang="en-US" altLang="uk-UA" smtClean="0">
                <a:cs typeface="Arial" panose="020B0604020202020204" pitchFamily="34" charset="0"/>
                <a:sym typeface="Wingdings" panose="05000000000000000000" pitchFamily="2" charset="2"/>
              </a:rPr>
              <a:t> Edit Items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>
                <a:cs typeface="Arial" panose="020B0604020202020204" pitchFamily="34" charset="0"/>
                <a:sym typeface="Wingdings" panose="05000000000000000000" pitchFamily="2" charset="2"/>
              </a:rPr>
              <a:t>Наповніть його вручну: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uk-UA" smtClean="0"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uk-UA" altLang="uk-UA" smtClean="0">
                <a:cs typeface="Arial" panose="020B0604020202020204" pitchFamily="34" charset="0"/>
              </a:rPr>
              <a:t>▼</a:t>
            </a:r>
            <a:r>
              <a:rPr lang="en-US" altLang="uk-UA" smtClean="0">
                <a:cs typeface="Arial" panose="020B0604020202020204" pitchFamily="34" charset="0"/>
              </a:rPr>
              <a:t> Button | Label | SplitButton | DropDownButton | Separator | ComboBox | TextBox | ProgressBar</a:t>
            </a:r>
          </a:p>
          <a:p>
            <a:pPr lvl="2" eaLnBrk="1" hangingPunct="1">
              <a:lnSpc>
                <a:spcPct val="90000"/>
              </a:lnSpc>
            </a:pPr>
            <a:r>
              <a:rPr lang="uk-UA" altLang="uk-UA" smtClean="0">
                <a:cs typeface="Arial" panose="020B0604020202020204" pitchFamily="34" charset="0"/>
              </a:rPr>
              <a:t>Задайте зображення</a:t>
            </a:r>
            <a:endParaRPr lang="en-US" altLang="uk-UA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uk-UA" smtClean="0">
                <a:cs typeface="Arial" panose="020B0604020202020204" pitchFamily="34" charset="0"/>
              </a:rPr>
              <a:t>CheckOnClick; ToolTipText</a:t>
            </a:r>
            <a:endParaRPr lang="uk-UA" altLang="uk-UA" smtClean="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>
                <a:cs typeface="Arial" panose="020B0604020202020204" pitchFamily="34" charset="0"/>
              </a:rPr>
              <a:t>Узгодьте поведінку кнопки з пунктом меню</a:t>
            </a:r>
          </a:p>
          <a:p>
            <a:pPr lvl="2" eaLnBrk="1" hangingPunct="1">
              <a:lnSpc>
                <a:spcPct val="90000"/>
              </a:lnSpc>
            </a:pPr>
            <a:r>
              <a:rPr lang="uk-UA" altLang="uk-UA" smtClean="0">
                <a:cs typeface="Arial" panose="020B0604020202020204" pitchFamily="34" charset="0"/>
              </a:rPr>
              <a:t>призначення того самого обробітника</a:t>
            </a:r>
          </a:p>
          <a:p>
            <a:pPr lvl="2" eaLnBrk="1" hangingPunct="1">
              <a:lnSpc>
                <a:spcPct val="90000"/>
              </a:lnSpc>
            </a:pPr>
            <a:r>
              <a:rPr lang="uk-UA" altLang="uk-UA" smtClean="0">
                <a:cs typeface="Arial" panose="020B0604020202020204" pitchFamily="34" charset="0"/>
              </a:rPr>
              <a:t>власний обробітник</a:t>
            </a:r>
            <a:br>
              <a:rPr lang="uk-UA" altLang="uk-UA" smtClean="0">
                <a:cs typeface="Arial" panose="020B0604020202020204" pitchFamily="34" charset="0"/>
              </a:rPr>
            </a:br>
            <a:r>
              <a:rPr lang="en-US" altLang="uk-UA" smtClean="0">
                <a:cs typeface="Arial" panose="020B0604020202020204" pitchFamily="34" charset="0"/>
              </a:rPr>
              <a:t>{  the</a:t>
            </a:r>
            <a:r>
              <a:rPr lang="en-US" altLang="uk-UA" noProof="1" smtClean="0"/>
              <a:t>ToolStripMenuItem.PerformClick();</a:t>
            </a:r>
            <a:r>
              <a:rPr lang="en-US" altLang="uk-UA" smtClean="0"/>
              <a:t>  }</a:t>
            </a:r>
            <a:endParaRPr lang="uk-UA" altLang="uk-UA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2684A-B6EE-4BE1-917E-DE9450677170}" type="slidenum">
              <a:rPr lang="uk-UA" altLang="en-US" sz="1000" smtClean="0"/>
              <a:pPr/>
              <a:t>11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Багатодокументний інтерфейс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Створення батьківської форми</a:t>
            </a:r>
          </a:p>
          <a:p>
            <a:pPr lvl="1" eaLnBrk="1" hangingPunct="1"/>
            <a:r>
              <a:rPr lang="uk-UA" altLang="uk-UA" smtClean="0"/>
              <a:t>спроектуйте “звичайний” підклас </a:t>
            </a:r>
            <a:r>
              <a:rPr lang="en-US" altLang="uk-UA" smtClean="0"/>
              <a:t>Form</a:t>
            </a:r>
          </a:p>
          <a:p>
            <a:pPr lvl="1" eaLnBrk="1" hangingPunct="1"/>
            <a:r>
              <a:rPr lang="uk-UA" altLang="uk-UA" smtClean="0"/>
              <a:t>IsMdiContainer </a:t>
            </a:r>
            <a:r>
              <a:rPr lang="en-US" altLang="uk-UA" smtClean="0"/>
              <a:t>= True</a:t>
            </a:r>
          </a:p>
          <a:p>
            <a:pPr lvl="1" eaLnBrk="1" hangingPunct="1"/>
            <a:r>
              <a:rPr lang="uk-UA" altLang="uk-UA" smtClean="0"/>
              <a:t>додайте головне меню (+ панель інструментів)</a:t>
            </a:r>
          </a:p>
          <a:p>
            <a:pPr lvl="1" eaLnBrk="1" hangingPunct="1"/>
            <a:r>
              <a:rPr lang="uk-UA" altLang="uk-UA" smtClean="0"/>
              <a:t>додайте пункт меню </a:t>
            </a:r>
            <a:r>
              <a:rPr lang="en-US" altLang="uk-UA" smtClean="0"/>
              <a:t>“Window”</a:t>
            </a:r>
            <a:r>
              <a:rPr lang="uk-UA" altLang="uk-UA" smtClean="0"/>
              <a:t> і наповніть його командами “каскад”, “черепиця” тощо</a:t>
            </a:r>
          </a:p>
          <a:p>
            <a:pPr lvl="1" eaLnBrk="1" hangingPunct="1"/>
            <a:r>
              <a:rPr lang="uk-UA" altLang="uk-UA" smtClean="0"/>
              <a:t>зробіть пункт </a:t>
            </a:r>
            <a:r>
              <a:rPr lang="en-US" altLang="uk-UA" smtClean="0"/>
              <a:t>“Window”</a:t>
            </a:r>
            <a:r>
              <a:rPr lang="uk-UA" altLang="uk-UA" smtClean="0"/>
              <a:t> значенням властивості </a:t>
            </a:r>
            <a:r>
              <a:rPr lang="en-US" altLang="uk-UA" smtClean="0"/>
              <a:t>MdiWindowListItem</a:t>
            </a:r>
            <a:r>
              <a:rPr lang="uk-UA" altLang="uk-UA" smtClean="0"/>
              <a:t> головного меню – автоматичне додавання імен дочірніх вікон в меню</a:t>
            </a:r>
            <a:endParaRPr lang="en-US" altLang="uk-UA" smtClean="0"/>
          </a:p>
          <a:p>
            <a:pPr lvl="1" eaLnBrk="1" hangingPunct="1"/>
            <a:r>
              <a:rPr lang="en-US" altLang="uk-UA" noProof="1" smtClean="0">
                <a:solidFill>
                  <a:srgbClr val="0000CC"/>
                </a:solidFill>
              </a:rPr>
              <a:t>private void</a:t>
            </a:r>
            <a:r>
              <a:rPr lang="en-US" altLang="uk-UA" noProof="1" smtClean="0"/>
              <a:t> cascadeToolStripMenuItem_Click</a:t>
            </a:r>
            <a:r>
              <a:rPr lang="en-US" altLang="uk-UA" smtClean="0"/>
              <a:t/>
            </a:r>
            <a:br>
              <a:rPr lang="en-US" altLang="uk-UA" smtClean="0"/>
            </a:br>
            <a:r>
              <a:rPr lang="en-US" altLang="uk-UA" smtClean="0"/>
              <a:t>				</a:t>
            </a:r>
            <a:r>
              <a:rPr lang="en-US" altLang="uk-UA" noProof="1" smtClean="0"/>
              <a:t>(</a:t>
            </a:r>
            <a:r>
              <a:rPr lang="en-US" altLang="uk-UA" noProof="1" smtClean="0">
                <a:solidFill>
                  <a:srgbClr val="0000CC"/>
                </a:solidFill>
              </a:rPr>
              <a:t>object</a:t>
            </a:r>
            <a:r>
              <a:rPr lang="en-US" altLang="uk-UA" noProof="1" smtClean="0"/>
              <a:t> sender, </a:t>
            </a:r>
            <a:r>
              <a:rPr lang="en-US" altLang="uk-UA" noProof="1" smtClean="0">
                <a:solidFill>
                  <a:srgbClr val="336699"/>
                </a:solidFill>
              </a:rPr>
              <a:t>EventArgs</a:t>
            </a:r>
            <a:r>
              <a:rPr lang="en-US" altLang="uk-UA" noProof="1" smtClean="0"/>
              <a:t> e)</a:t>
            </a:r>
            <a:r>
              <a:rPr lang="en-US" altLang="uk-UA" smtClean="0"/>
              <a:t/>
            </a:r>
            <a:br>
              <a:rPr lang="en-US" altLang="uk-UA" smtClean="0"/>
            </a:br>
            <a:r>
              <a:rPr lang="en-US" altLang="uk-UA" noProof="1" smtClean="0"/>
              <a:t>{        LayoutMdi(</a:t>
            </a:r>
            <a:r>
              <a:rPr lang="en-US" altLang="uk-UA" noProof="1" smtClean="0">
                <a:solidFill>
                  <a:srgbClr val="336699"/>
                </a:solidFill>
              </a:rPr>
              <a:t>MdiLayout</a:t>
            </a:r>
            <a:r>
              <a:rPr lang="en-US" altLang="uk-UA" noProof="1" smtClean="0"/>
              <a:t>.Cascade);        }</a:t>
            </a:r>
            <a:endParaRPr lang="uk-UA" altLang="uk-UA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EFA93C-4E1D-411F-8C89-329E36BBBA72}" type="slidenum">
              <a:rPr lang="uk-UA" altLang="en-US" sz="1000" smtClean="0"/>
              <a:pPr/>
              <a:t>12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Багатодокументний інтерфейс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Створення дочірньої форми</a:t>
            </a:r>
          </a:p>
          <a:p>
            <a:pPr lvl="1" eaLnBrk="1" hangingPunct="1"/>
            <a:r>
              <a:rPr lang="uk-UA" altLang="uk-UA" smtClean="0"/>
              <a:t>додайте до проекту нову </a:t>
            </a:r>
            <a:r>
              <a:rPr lang="en-US" altLang="uk-UA" smtClean="0"/>
              <a:t>Windows Form</a:t>
            </a:r>
            <a:r>
              <a:rPr lang="uk-UA" altLang="uk-UA" smtClean="0"/>
              <a:t>, назвіть її, наприклад, </a:t>
            </a:r>
            <a:r>
              <a:rPr lang="en-US" altLang="uk-UA" smtClean="0"/>
              <a:t>ChildForm; </a:t>
            </a:r>
            <a:r>
              <a:rPr lang="uk-UA" altLang="uk-UA" smtClean="0"/>
              <a:t>змініть її конструктор:</a:t>
            </a:r>
          </a:p>
          <a:p>
            <a:pPr lvl="1" eaLnBrk="1" hangingPunct="1"/>
            <a:r>
              <a:rPr lang="en-US" altLang="uk-UA" noProof="1" smtClean="0">
                <a:solidFill>
                  <a:srgbClr val="0000CC"/>
                </a:solidFill>
              </a:rPr>
              <a:t>public</a:t>
            </a:r>
            <a:r>
              <a:rPr lang="en-US" altLang="uk-UA" noProof="1" smtClean="0"/>
              <a:t> ChildForm(</a:t>
            </a:r>
            <a:r>
              <a:rPr lang="uk-UA" altLang="uk-UA" smtClean="0"/>
              <a:t> </a:t>
            </a:r>
            <a:r>
              <a:rPr lang="en-US" altLang="uk-UA" noProof="1" smtClean="0">
                <a:solidFill>
                  <a:srgbClr val="336699"/>
                </a:solidFill>
              </a:rPr>
              <a:t>Form</a:t>
            </a:r>
            <a:r>
              <a:rPr lang="en-US" altLang="uk-UA" noProof="1" smtClean="0"/>
              <a:t> parent</a:t>
            </a:r>
            <a:r>
              <a:rPr lang="uk-UA" altLang="uk-UA" smtClean="0"/>
              <a:t> </a:t>
            </a:r>
            <a:r>
              <a:rPr lang="uk-UA" altLang="uk-UA" noProof="1" smtClean="0"/>
              <a:t>)</a:t>
            </a:r>
            <a:r>
              <a:rPr lang="uk-UA" altLang="uk-UA" smtClean="0"/>
              <a:t/>
            </a:r>
            <a:br>
              <a:rPr lang="uk-UA" altLang="uk-UA" smtClean="0"/>
            </a:br>
            <a:r>
              <a:rPr lang="en-US" altLang="uk-UA" noProof="1" smtClean="0"/>
              <a:t>{       InitializeComponent();</a:t>
            </a:r>
            <a:r>
              <a:rPr lang="uk-UA" altLang="uk-UA" smtClean="0"/>
              <a:t/>
            </a:r>
            <a:br>
              <a:rPr lang="uk-UA" altLang="uk-UA" smtClean="0"/>
            </a:br>
            <a:r>
              <a:rPr lang="uk-UA" altLang="uk-UA" noProof="1" smtClean="0"/>
              <a:t>         </a:t>
            </a:r>
            <a:r>
              <a:rPr lang="en-US" altLang="uk-UA" noProof="1" smtClean="0">
                <a:solidFill>
                  <a:srgbClr val="0000CC"/>
                </a:solidFill>
              </a:rPr>
              <a:t>this</a:t>
            </a:r>
            <a:r>
              <a:rPr lang="en-US" altLang="uk-UA" noProof="1" smtClean="0"/>
              <a:t>.MdiParent = parent;        }</a:t>
            </a:r>
          </a:p>
          <a:p>
            <a:pPr lvl="1" eaLnBrk="1" hangingPunct="1"/>
            <a:r>
              <a:rPr lang="uk-UA" altLang="uk-UA" smtClean="0"/>
              <a:t>запрограмуйте створення і реєстрацію екземпляра форми:</a:t>
            </a:r>
          </a:p>
          <a:p>
            <a:pPr lvl="1" eaLnBrk="1" hangingPunct="1"/>
            <a:r>
              <a:rPr lang="en-US" altLang="uk-UA" noProof="1" smtClean="0">
                <a:solidFill>
                  <a:srgbClr val="0000CC"/>
                </a:solidFill>
              </a:rPr>
              <a:t>private void</a:t>
            </a:r>
            <a:r>
              <a:rPr lang="en-US" altLang="uk-UA" noProof="1" smtClean="0"/>
              <a:t> newToolStripMenuItem_Click</a:t>
            </a:r>
            <a:r>
              <a:rPr lang="uk-UA" altLang="uk-UA" smtClean="0"/>
              <a:t/>
            </a:r>
            <a:br>
              <a:rPr lang="uk-UA" altLang="uk-UA" smtClean="0"/>
            </a:br>
            <a:r>
              <a:rPr lang="uk-UA" altLang="uk-UA" smtClean="0"/>
              <a:t>				</a:t>
            </a:r>
            <a:r>
              <a:rPr lang="uk-UA" altLang="uk-UA" noProof="1" smtClean="0"/>
              <a:t>(</a:t>
            </a:r>
            <a:r>
              <a:rPr lang="en-US" altLang="uk-UA" noProof="1" smtClean="0">
                <a:solidFill>
                  <a:srgbClr val="0000CC"/>
                </a:solidFill>
              </a:rPr>
              <a:t>object</a:t>
            </a:r>
            <a:r>
              <a:rPr lang="en-US" altLang="uk-UA" noProof="1" smtClean="0"/>
              <a:t> sender, </a:t>
            </a:r>
            <a:r>
              <a:rPr lang="en-US" altLang="uk-UA" noProof="1" smtClean="0">
                <a:solidFill>
                  <a:srgbClr val="336699"/>
                </a:solidFill>
              </a:rPr>
              <a:t>EventArgs</a:t>
            </a:r>
            <a:r>
              <a:rPr lang="en-US" altLang="uk-UA" noProof="1" smtClean="0"/>
              <a:t> e)</a:t>
            </a:r>
            <a:r>
              <a:rPr lang="uk-UA" altLang="uk-UA" smtClean="0"/>
              <a:t/>
            </a:r>
            <a:br>
              <a:rPr lang="uk-UA" altLang="uk-UA" smtClean="0"/>
            </a:br>
            <a:r>
              <a:rPr lang="uk-UA" altLang="uk-UA" noProof="1" smtClean="0"/>
              <a:t>{         </a:t>
            </a:r>
            <a:r>
              <a:rPr lang="en-US" altLang="uk-UA" noProof="1" smtClean="0">
                <a:solidFill>
                  <a:srgbClr val="336699"/>
                </a:solidFill>
              </a:rPr>
              <a:t>ChildForm</a:t>
            </a:r>
            <a:r>
              <a:rPr lang="en-US" altLang="uk-UA" noProof="1" smtClean="0"/>
              <a:t> child = </a:t>
            </a:r>
            <a:r>
              <a:rPr lang="en-US" altLang="uk-UA" noProof="1" smtClean="0">
                <a:solidFill>
                  <a:srgbClr val="0000CC"/>
                </a:solidFill>
              </a:rPr>
              <a:t>new</a:t>
            </a:r>
            <a:r>
              <a:rPr lang="en-US" altLang="uk-UA" noProof="1" smtClean="0"/>
              <a:t> ChildForm(</a:t>
            </a:r>
            <a:r>
              <a:rPr lang="en-US" altLang="uk-UA" noProof="1" smtClean="0">
                <a:solidFill>
                  <a:srgbClr val="0000CC"/>
                </a:solidFill>
              </a:rPr>
              <a:t>this</a:t>
            </a:r>
            <a:r>
              <a:rPr lang="en-US" altLang="uk-UA" noProof="1" smtClean="0"/>
              <a:t>);</a:t>
            </a:r>
            <a:r>
              <a:rPr lang="uk-UA" altLang="uk-UA" smtClean="0"/>
              <a:t/>
            </a:r>
            <a:br>
              <a:rPr lang="uk-UA" altLang="uk-UA" smtClean="0"/>
            </a:br>
            <a:r>
              <a:rPr lang="uk-UA" altLang="uk-UA" smtClean="0"/>
              <a:t> </a:t>
            </a:r>
            <a:r>
              <a:rPr lang="en-US" altLang="uk-UA" noProof="1" smtClean="0"/>
              <a:t>          child.Show();        }</a:t>
            </a:r>
            <a:endParaRPr lang="uk-UA" altLang="uk-UA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6D0102-02C6-4CD4-A528-E332D3D359DD}" type="slidenum">
              <a:rPr lang="uk-UA" altLang="en-US" sz="1000" smtClean="0"/>
              <a:pPr/>
              <a:t>13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Додаткові засоби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mtClean="0"/>
              <a:t>Об</a:t>
            </a:r>
            <a:r>
              <a:rPr lang="en-US" altLang="uk-UA" smtClean="0"/>
              <a:t>’</a:t>
            </a:r>
            <a:r>
              <a:rPr lang="uk-UA" altLang="uk-UA" smtClean="0"/>
              <a:t>єднання меню вікон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меню дочірнього вікна може влитися у меню батьківського, якщо AllowMerge = </a:t>
            </a:r>
            <a:r>
              <a:rPr lang="en-US" altLang="uk-UA" smtClean="0"/>
              <a:t>True</a:t>
            </a:r>
            <a:endParaRPr lang="uk-UA" altLang="uk-UA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MergeAction = Append </a:t>
            </a:r>
            <a:r>
              <a:rPr lang="en-US" altLang="uk-UA" smtClean="0"/>
              <a:t>| Insert (</a:t>
            </a:r>
            <a:r>
              <a:rPr lang="uk-UA" altLang="uk-UA" smtClean="0"/>
              <a:t>Merge</a:t>
            </a:r>
            <a:r>
              <a:rPr lang="en-US" altLang="uk-UA" smtClean="0"/>
              <a:t>I</a:t>
            </a:r>
            <a:r>
              <a:rPr lang="uk-UA" altLang="uk-UA" smtClean="0"/>
              <a:t>ndex</a:t>
            </a:r>
            <a:r>
              <a:rPr lang="en-US" altLang="uk-UA" smtClean="0"/>
              <a:t>) | </a:t>
            </a:r>
            <a:r>
              <a:rPr lang="uk-UA" altLang="uk-UA" smtClean="0"/>
              <a:t>MatchOnly</a:t>
            </a:r>
            <a:endParaRPr lang="en-US" altLang="uk-UA" smtClean="0"/>
          </a:p>
          <a:p>
            <a:pPr eaLnBrk="1" hangingPunct="1">
              <a:lnSpc>
                <a:spcPct val="90000"/>
              </a:lnSpc>
            </a:pPr>
            <a:r>
              <a:rPr lang="uk-UA" altLang="uk-UA" smtClean="0"/>
              <a:t>Керування дочірнім вікном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noProof="1" smtClean="0">
                <a:solidFill>
                  <a:srgbClr val="336699"/>
                </a:solidFill>
              </a:rPr>
              <a:t>ChildForm</a:t>
            </a:r>
            <a:r>
              <a:rPr lang="en-US" altLang="uk-UA" noProof="1" smtClean="0"/>
              <a:t> child </a:t>
            </a:r>
            <a:r>
              <a:rPr lang="uk-UA" altLang="uk-UA" smtClean="0"/>
              <a:t>= (</a:t>
            </a:r>
            <a:r>
              <a:rPr lang="en-US" altLang="uk-UA" noProof="1" smtClean="0">
                <a:solidFill>
                  <a:srgbClr val="336699"/>
                </a:solidFill>
              </a:rPr>
              <a:t>ChildForm</a:t>
            </a:r>
            <a:r>
              <a:rPr lang="uk-UA" altLang="uk-UA" smtClean="0"/>
              <a:t>) </a:t>
            </a:r>
            <a:r>
              <a:rPr lang="en-US" altLang="uk-UA" noProof="1" smtClean="0">
                <a:solidFill>
                  <a:srgbClr val="0000CC"/>
                </a:solidFill>
              </a:rPr>
              <a:t>this</a:t>
            </a:r>
            <a:r>
              <a:rPr lang="en-US" altLang="uk-UA" noProof="1" smtClean="0"/>
              <a:t>.ActiveMdiChild;</a:t>
            </a:r>
            <a:endParaRPr lang="uk-UA" altLang="uk-UA" smtClean="0"/>
          </a:p>
          <a:p>
            <a:pPr eaLnBrk="1" hangingPunct="1">
              <a:lnSpc>
                <a:spcPct val="90000"/>
              </a:lnSpc>
            </a:pPr>
            <a:r>
              <a:rPr lang="uk-UA" altLang="uk-UA" smtClean="0"/>
              <a:t>Підказки про елементи програми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mtClean="0"/>
              <a:t>ShowItemToolTip; ToolTipText //</a:t>
            </a:r>
            <a:r>
              <a:rPr lang="uk-UA" altLang="uk-UA" smtClean="0"/>
              <a:t> для меню та інструметів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/>
              <a:t>компонента </a:t>
            </a:r>
            <a:r>
              <a:rPr lang="en-US" altLang="uk-UA" smtClean="0"/>
              <a:t>ToolTip</a:t>
            </a:r>
            <a:r>
              <a:rPr lang="uk-UA" altLang="uk-UA" smtClean="0"/>
              <a:t> для інших частин інтерфейсу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noProof="1" smtClean="0"/>
              <a:t> </a:t>
            </a:r>
            <a:r>
              <a:rPr lang="en-US" altLang="uk-UA" noProof="1" smtClean="0">
                <a:solidFill>
                  <a:srgbClr val="0000CC"/>
                </a:solidFill>
              </a:rPr>
              <a:t>private void</a:t>
            </a:r>
            <a:r>
              <a:rPr lang="en-US" altLang="uk-UA" noProof="1" smtClean="0"/>
              <a:t> Form1_Load(</a:t>
            </a:r>
            <a:r>
              <a:rPr lang="uk-UA" altLang="uk-UA" smtClean="0"/>
              <a:t> </a:t>
            </a:r>
            <a:r>
              <a:rPr lang="en-US" altLang="uk-UA" noProof="1" smtClean="0">
                <a:solidFill>
                  <a:srgbClr val="0000CC"/>
                </a:solidFill>
              </a:rPr>
              <a:t>object</a:t>
            </a:r>
            <a:r>
              <a:rPr lang="en-US" altLang="uk-UA" noProof="1" smtClean="0"/>
              <a:t> sender, </a:t>
            </a:r>
            <a:r>
              <a:rPr lang="en-US" altLang="uk-UA" noProof="1" smtClean="0">
                <a:solidFill>
                  <a:srgbClr val="336699"/>
                </a:solidFill>
              </a:rPr>
              <a:t>EventArgs</a:t>
            </a:r>
            <a:r>
              <a:rPr lang="en-US" altLang="uk-UA" noProof="1" smtClean="0"/>
              <a:t> e</a:t>
            </a:r>
            <a:r>
              <a:rPr lang="uk-UA" altLang="uk-UA" smtClean="0"/>
              <a:t> </a:t>
            </a:r>
            <a:r>
              <a:rPr lang="uk-UA" altLang="uk-UA" noProof="1" smtClean="0"/>
              <a:t>)</a:t>
            </a:r>
            <a:r>
              <a:rPr lang="uk-UA" altLang="uk-UA" smtClean="0"/>
              <a:t/>
            </a:r>
            <a:br>
              <a:rPr lang="uk-UA" altLang="uk-UA" smtClean="0"/>
            </a:br>
            <a:r>
              <a:rPr lang="uk-UA" altLang="uk-UA" noProof="1" smtClean="0"/>
              <a:t>{</a:t>
            </a:r>
            <a:r>
              <a:rPr lang="uk-UA" altLang="uk-UA" smtClean="0"/>
              <a:t/>
            </a:r>
            <a:br>
              <a:rPr lang="uk-UA" altLang="uk-UA" smtClean="0"/>
            </a:br>
            <a:r>
              <a:rPr lang="en-US" altLang="uk-UA" noProof="1" smtClean="0"/>
              <a:t>       toolTip1.SetToolTip(button1, </a:t>
            </a:r>
            <a:r>
              <a:rPr lang="en-US" altLang="uk-UA" noProof="1" smtClean="0">
                <a:solidFill>
                  <a:srgbClr val="CC0000"/>
                </a:solidFill>
              </a:rPr>
              <a:t>"MessageBox"</a:t>
            </a:r>
            <a:r>
              <a:rPr lang="en-US" altLang="uk-UA" noProof="1" smtClean="0"/>
              <a:t>);</a:t>
            </a:r>
            <a:r>
              <a:rPr lang="uk-UA" altLang="uk-UA" smtClean="0"/>
              <a:t/>
            </a:r>
            <a:br>
              <a:rPr lang="uk-UA" altLang="uk-UA" smtClean="0"/>
            </a:br>
            <a:r>
              <a:rPr lang="en-US" altLang="uk-UA" noProof="1" smtClean="0"/>
              <a:t>       toolTip1.SetToolTip(button2, </a:t>
            </a:r>
            <a:r>
              <a:rPr lang="en-US" altLang="uk-UA" noProof="1" smtClean="0">
                <a:solidFill>
                  <a:srgbClr val="CC0000"/>
                </a:solidFill>
              </a:rPr>
              <a:t>"AboutPanel"</a:t>
            </a:r>
            <a:r>
              <a:rPr lang="en-US" altLang="uk-UA" noProof="1" smtClean="0"/>
              <a:t>);</a:t>
            </a:r>
            <a:r>
              <a:rPr lang="uk-UA" altLang="uk-UA" smtClean="0"/>
              <a:t/>
            </a:r>
            <a:br>
              <a:rPr lang="uk-UA" altLang="uk-UA" smtClean="0"/>
            </a:br>
            <a:r>
              <a:rPr lang="uk-UA" altLang="uk-UA" smtClean="0"/>
              <a:t> </a:t>
            </a:r>
            <a:r>
              <a:rPr lang="uk-UA" altLang="uk-UA" noProof="1" smtClean="0"/>
              <a:t>}</a:t>
            </a:r>
            <a:endParaRPr lang="uk-UA" altLang="uk-UA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992852-9C0B-4DE4-8949-F7ED4D9CCDA4}" type="slidenum">
              <a:rPr lang="uk-UA" altLang="en-US" sz="1000" smtClean="0"/>
              <a:pPr/>
              <a:t>14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Рядок стану програми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200" smtClean="0"/>
              <a:t>Додайте до форми </a:t>
            </a:r>
            <a:r>
              <a:rPr lang="en-US" altLang="uk-UA" sz="2200" smtClean="0"/>
              <a:t>StatusStrip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smtClean="0"/>
              <a:t>Додайте до неї декілька елементів (</a:t>
            </a:r>
            <a:r>
              <a:rPr lang="en-US" altLang="uk-UA" sz="2200" smtClean="0"/>
              <a:t>ToolStripStatusLabel)</a:t>
            </a:r>
            <a:r>
              <a:rPr lang="uk-UA" altLang="uk-UA" sz="2200" smtClean="0"/>
              <a:t>, налаштуйте їхній вигляд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smtClean="0"/>
              <a:t>Покладіть обов</a:t>
            </a:r>
            <a:r>
              <a:rPr lang="en-US" altLang="uk-UA" sz="2200" smtClean="0"/>
              <a:t>’</a:t>
            </a:r>
            <a:r>
              <a:rPr lang="uk-UA" altLang="uk-UA" sz="2200" smtClean="0"/>
              <a:t>язок оновлення стану на програму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noProof="1" smtClean="0">
                <a:solidFill>
                  <a:srgbClr val="0000CC"/>
                </a:solidFill>
              </a:rPr>
              <a:t>private void</a:t>
            </a:r>
            <a:r>
              <a:rPr lang="en-US" altLang="uk-UA" sz="2000" noProof="1" smtClean="0"/>
              <a:t> Application_Idle(</a:t>
            </a:r>
            <a:r>
              <a:rPr lang="en-US" altLang="uk-UA" sz="2000" noProof="1" smtClean="0">
                <a:solidFill>
                  <a:srgbClr val="0000CC"/>
                </a:solidFill>
              </a:rPr>
              <a:t>object</a:t>
            </a:r>
            <a:r>
              <a:rPr lang="en-US" altLang="uk-UA" sz="2000" noProof="1" smtClean="0"/>
              <a:t> sender, </a:t>
            </a:r>
            <a:r>
              <a:rPr lang="en-US" altLang="uk-UA" sz="2000" noProof="1" smtClean="0">
                <a:solidFill>
                  <a:srgbClr val="336699"/>
                </a:solidFill>
              </a:rPr>
              <a:t>EventArgs</a:t>
            </a:r>
            <a:r>
              <a:rPr lang="en-US" altLang="uk-UA" sz="2000" noProof="1" smtClean="0"/>
              <a:t> e)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{    </a:t>
            </a:r>
            <a:r>
              <a:rPr lang="en-US" altLang="uk-UA" sz="2000" noProof="1" smtClean="0">
                <a:solidFill>
                  <a:srgbClr val="336699"/>
                </a:solidFill>
              </a:rPr>
              <a:t>ChildForm</a:t>
            </a:r>
            <a:r>
              <a:rPr lang="en-US" altLang="uk-UA" sz="2000" noProof="1" smtClean="0"/>
              <a:t> child = </a:t>
            </a:r>
            <a:r>
              <a:rPr lang="en-US" altLang="uk-UA" sz="2000" noProof="1" smtClean="0">
                <a:solidFill>
                  <a:srgbClr val="0000CC"/>
                </a:solidFill>
              </a:rPr>
              <a:t>this</a:t>
            </a:r>
            <a:r>
              <a:rPr lang="en-US" altLang="uk-UA" sz="2000" noProof="1" smtClean="0"/>
              <a:t>.ActiveMdiChild </a:t>
            </a:r>
            <a:r>
              <a:rPr lang="en-US" altLang="uk-UA" sz="2000" noProof="1" smtClean="0">
                <a:solidFill>
                  <a:srgbClr val="0000CC"/>
                </a:solidFill>
              </a:rPr>
              <a:t>as</a:t>
            </a:r>
            <a:r>
              <a:rPr lang="en-US" altLang="uk-UA" sz="2000" noProof="1" smtClean="0"/>
              <a:t> </a:t>
            </a:r>
            <a:r>
              <a:rPr lang="en-US" altLang="uk-UA" sz="2000" noProof="1" smtClean="0">
                <a:solidFill>
                  <a:srgbClr val="336699"/>
                </a:solidFill>
              </a:rPr>
              <a:t>ChildForm</a:t>
            </a:r>
            <a:r>
              <a:rPr lang="en-US" altLang="uk-UA" sz="2000" noProof="1" smtClean="0"/>
              <a:t>;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      </a:t>
            </a:r>
            <a:r>
              <a:rPr lang="en-US" altLang="uk-UA" sz="2000" noProof="1" smtClean="0">
                <a:solidFill>
                  <a:srgbClr val="0000CC"/>
                </a:solidFill>
              </a:rPr>
              <a:t>if</a:t>
            </a:r>
            <a:r>
              <a:rPr lang="en-US" altLang="uk-UA" sz="2000" noProof="1" smtClean="0"/>
              <a:t> (child != </a:t>
            </a:r>
            <a:r>
              <a:rPr lang="en-US" altLang="uk-UA" sz="2000" noProof="1" smtClean="0">
                <a:solidFill>
                  <a:srgbClr val="0000CC"/>
                </a:solidFill>
              </a:rPr>
              <a:t>null</a:t>
            </a:r>
            <a:r>
              <a:rPr lang="en-US" altLang="uk-UA" sz="2000" noProof="1" smtClean="0"/>
              <a:t>)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en-US" altLang="uk-UA" sz="2000" noProof="1" smtClean="0"/>
              <a:t>           toolStripStatusLabel1.Text = </a:t>
            </a:r>
            <a:r>
              <a:rPr lang="en-US" altLang="uk-UA" sz="2000" noProof="1" smtClean="0">
                <a:solidFill>
                  <a:srgbClr val="CC0000"/>
                </a:solidFill>
              </a:rPr>
              <a:t>"</a:t>
            </a:r>
            <a:r>
              <a:rPr lang="uk-UA" altLang="uk-UA" sz="2000" noProof="1" smtClean="0">
                <a:solidFill>
                  <a:srgbClr val="CC0000"/>
                </a:solidFill>
              </a:rPr>
              <a:t>Кількість символів "</a:t>
            </a:r>
            <a:r>
              <a:rPr lang="uk-UA" altLang="uk-UA" sz="2000" noProof="1" smtClean="0"/>
              <a:t> +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smtClean="0"/>
              <a:t>			</a:t>
            </a:r>
            <a:r>
              <a:rPr lang="en-US" altLang="uk-UA" sz="2000" noProof="1" smtClean="0"/>
              <a:t>child.textBox1.Text.Length;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      </a:t>
            </a:r>
            <a:r>
              <a:rPr lang="en-US" altLang="uk-UA" sz="2000" noProof="1" smtClean="0">
                <a:solidFill>
                  <a:srgbClr val="0000CC"/>
                </a:solidFill>
              </a:rPr>
              <a:t>else</a:t>
            </a:r>
            <a:r>
              <a:rPr lang="en-US" altLang="uk-UA" sz="2000" noProof="1" smtClean="0"/>
              <a:t> toolStripStatusLabel1.Text = </a:t>
            </a:r>
            <a:r>
              <a:rPr lang="en-US" altLang="uk-UA" sz="2000" noProof="1" smtClean="0">
                <a:solidFill>
                  <a:srgbClr val="CC0000"/>
                </a:solidFill>
              </a:rPr>
              <a:t>""</a:t>
            </a:r>
            <a:r>
              <a:rPr lang="en-US" altLang="uk-UA" sz="2000" noProof="1" smtClean="0"/>
              <a:t>;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smtClean="0"/>
              <a:t>      </a:t>
            </a:r>
            <a:r>
              <a:rPr lang="en-US" altLang="uk-UA" sz="2000" noProof="1" smtClean="0"/>
              <a:t>toolStripStatusLabel2.Text</a:t>
            </a:r>
            <a:r>
              <a:rPr lang="uk-UA" altLang="uk-UA" sz="2000" smtClean="0"/>
              <a:t> </a:t>
            </a:r>
            <a:r>
              <a:rPr lang="uk-UA" altLang="uk-UA" sz="2000" noProof="1" smtClean="0"/>
              <a:t>=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smtClean="0"/>
              <a:t>		</a:t>
            </a:r>
            <a:r>
              <a:rPr lang="en-US" altLang="uk-UA" sz="2000" noProof="1" smtClean="0">
                <a:solidFill>
                  <a:srgbClr val="336699"/>
                </a:solidFill>
              </a:rPr>
              <a:t>DateTime</a:t>
            </a:r>
            <a:r>
              <a:rPr lang="en-US" altLang="uk-UA" sz="2000" noProof="1" smtClean="0"/>
              <a:t>.Now.ToLongTimeString();      }</a:t>
            </a:r>
            <a:endParaRPr lang="uk-UA" altLang="uk-UA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noProof="1" smtClean="0">
                <a:solidFill>
                  <a:srgbClr val="0000CC"/>
                </a:solidFill>
              </a:rPr>
              <a:t>private void</a:t>
            </a:r>
            <a:r>
              <a:rPr lang="en-US" altLang="uk-UA" sz="2000" noProof="1" smtClean="0"/>
              <a:t> MainForm_Load(</a:t>
            </a:r>
            <a:r>
              <a:rPr lang="en-US" altLang="uk-UA" sz="2000" noProof="1" smtClean="0">
                <a:solidFill>
                  <a:srgbClr val="0000CC"/>
                </a:solidFill>
              </a:rPr>
              <a:t>object</a:t>
            </a:r>
            <a:r>
              <a:rPr lang="en-US" altLang="uk-UA" sz="2000" noProof="1" smtClean="0"/>
              <a:t> sender, </a:t>
            </a:r>
            <a:r>
              <a:rPr lang="en-US" altLang="uk-UA" sz="2000" noProof="1" smtClean="0">
                <a:solidFill>
                  <a:srgbClr val="336699"/>
                </a:solidFill>
              </a:rPr>
              <a:t>EventArgs</a:t>
            </a:r>
            <a:r>
              <a:rPr lang="en-US" altLang="uk-UA" sz="2000" noProof="1" smtClean="0"/>
              <a:t> e)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{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     </a:t>
            </a:r>
            <a:r>
              <a:rPr lang="en-US" altLang="uk-UA" sz="2000" noProof="1" smtClean="0">
                <a:solidFill>
                  <a:srgbClr val="336699"/>
                </a:solidFill>
              </a:rPr>
              <a:t>Application</a:t>
            </a:r>
            <a:r>
              <a:rPr lang="en-US" altLang="uk-UA" sz="2000" noProof="1" smtClean="0"/>
              <a:t>.Idle += new </a:t>
            </a:r>
            <a:r>
              <a:rPr lang="en-US" altLang="uk-UA" sz="2000" noProof="1" smtClean="0">
                <a:solidFill>
                  <a:srgbClr val="336699"/>
                </a:solidFill>
              </a:rPr>
              <a:t>EventHandler</a:t>
            </a:r>
            <a:r>
              <a:rPr lang="en-US" altLang="uk-UA" sz="2000" noProof="1" smtClean="0"/>
              <a:t>(Application_Idle);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}</a:t>
            </a:r>
            <a:endParaRPr lang="uk-UA" altLang="uk-UA" sz="20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Використання </a:t>
            </a:r>
            <a:r>
              <a:rPr lang="en-US" altLang="uk-UA" smtClean="0"/>
              <a:t>DataGridView</a:t>
            </a:r>
            <a:endParaRPr lang="uk-UA" altLang="uk-UA" smtClean="0"/>
          </a:p>
        </p:txBody>
      </p:sp>
      <p:sp>
        <p:nvSpPr>
          <p:cNvPr id="19459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Властивість </a:t>
            </a:r>
            <a:r>
              <a:rPr lang="en-US" altLang="uk-UA" smtClean="0"/>
              <a:t>AutoGenerateColumns = true;</a:t>
            </a:r>
            <a:endParaRPr lang="uk-UA" altLang="uk-UA" smtClean="0"/>
          </a:p>
          <a:p>
            <a:pPr eaLnBrk="1" hangingPunct="1"/>
            <a:r>
              <a:rPr lang="uk-UA" altLang="uk-UA" smtClean="0"/>
              <a:t>Властивість </a:t>
            </a:r>
            <a:r>
              <a:rPr lang="en-US" altLang="uk-UA" smtClean="0"/>
              <a:t>DataSource</a:t>
            </a:r>
          </a:p>
          <a:p>
            <a:pPr lvl="1" eaLnBrk="1" hangingPunct="1"/>
            <a:r>
              <a:rPr lang="uk-UA" altLang="uk-UA" smtClean="0"/>
              <a:t>Контейнер об</a:t>
            </a:r>
            <a:r>
              <a:rPr lang="en-US" altLang="uk-UA" smtClean="0"/>
              <a:t>’</a:t>
            </a:r>
            <a:r>
              <a:rPr lang="uk-UA" altLang="uk-UA" smtClean="0"/>
              <a:t>єктів</a:t>
            </a:r>
          </a:p>
          <a:p>
            <a:pPr lvl="1" eaLnBrk="1" hangingPunct="1"/>
            <a:r>
              <a:rPr lang="en-US" altLang="uk-UA" smtClean="0"/>
              <a:t>LINQ </a:t>
            </a:r>
            <a:r>
              <a:rPr lang="uk-UA" altLang="uk-UA" smtClean="0"/>
              <a:t>запит</a:t>
            </a:r>
          </a:p>
          <a:p>
            <a:pPr lvl="1" eaLnBrk="1" hangingPunct="1"/>
            <a:r>
              <a:rPr lang="uk-UA" altLang="uk-UA" smtClean="0"/>
              <a:t>Запакування значень в об</a:t>
            </a:r>
            <a:r>
              <a:rPr lang="en-US" altLang="uk-UA" smtClean="0"/>
              <a:t>’</a:t>
            </a:r>
            <a:r>
              <a:rPr lang="uk-UA" altLang="uk-UA" smtClean="0"/>
              <a:t>єкти</a:t>
            </a:r>
          </a:p>
          <a:p>
            <a:pPr eaLnBrk="1" hangingPunct="1"/>
            <a:r>
              <a:rPr lang="uk-UA" altLang="uk-UA" smtClean="0"/>
              <a:t>Програмне наповнення:</a:t>
            </a:r>
          </a:p>
          <a:p>
            <a:pPr lvl="1" eaLnBrk="1" hangingPunct="1"/>
            <a:r>
              <a:rPr lang="uk-UA" altLang="uk-UA" smtClean="0"/>
              <a:t>Створити структуру стовпців</a:t>
            </a:r>
          </a:p>
          <a:p>
            <a:pPr lvl="1" eaLnBrk="1" hangingPunct="1"/>
            <a:r>
              <a:rPr lang="uk-UA" altLang="uk-UA" smtClean="0"/>
              <a:t>Створити, наповнити рядок</a:t>
            </a:r>
          </a:p>
          <a:p>
            <a:pPr lvl="1" eaLnBrk="1" hangingPunct="1"/>
            <a:r>
              <a:rPr lang="uk-UA" altLang="uk-UA" smtClean="0"/>
              <a:t>Додати до </a:t>
            </a:r>
            <a:r>
              <a:rPr lang="en-US" altLang="uk-UA" smtClean="0"/>
              <a:t>aDataGridView</a:t>
            </a:r>
            <a:endParaRPr lang="uk-UA" altLang="uk-UA" smtClean="0"/>
          </a:p>
        </p:txBody>
      </p:sp>
      <p:sp>
        <p:nvSpPr>
          <p:cNvPr id="19460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82EE15-78D7-4EE5-8F04-F6CBE3A1FB88}" type="slidenum">
              <a:rPr lang="uk-UA" altLang="en-US" sz="1000" smtClean="0"/>
              <a:pPr/>
              <a:t>15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3D6C7A-BE60-4825-AA1C-3C6C21716D0F}" type="slidenum">
              <a:rPr lang="uk-UA" altLang="en-US" sz="1000" smtClean="0"/>
              <a:pPr/>
              <a:t>16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Самостійне вивчення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Побудова заставки програми (</a:t>
            </a:r>
            <a:r>
              <a:rPr lang="en-US" altLang="uk-UA" smtClean="0"/>
              <a:t>splash screen)</a:t>
            </a:r>
          </a:p>
          <a:p>
            <a:pPr eaLnBrk="1" hangingPunct="1"/>
            <a:r>
              <a:rPr lang="uk-UA" altLang="uk-UA" smtClean="0"/>
              <a:t>Виведення інформації у вікно-заставку про хід ініціалізації програми</a:t>
            </a:r>
          </a:p>
          <a:p>
            <a:pPr eaLnBrk="1" hangingPunct="1"/>
            <a:r>
              <a:rPr lang="uk-UA" altLang="uk-UA" smtClean="0"/>
              <a:t>Використання діалогу вибору шрифта</a:t>
            </a:r>
          </a:p>
          <a:p>
            <a:pPr eaLnBrk="1" hangingPunct="1"/>
            <a:r>
              <a:rPr lang="uk-UA" altLang="uk-UA" smtClean="0"/>
              <a:t>Друк документів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213403-2D4C-406B-9FD2-6FC7DFC6BAD1}" type="slidenum">
              <a:rPr lang="uk-UA" altLang="en-US" sz="1000" smtClean="0"/>
              <a:pPr/>
              <a:t>2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Повідомлення користувачеві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uk-UA" altLang="uk-UA" smtClean="0">
                <a:solidFill>
                  <a:schemeClr val="tx2"/>
                </a:solidFill>
              </a:rPr>
              <a:t>Методи класу </a:t>
            </a:r>
            <a:r>
              <a:rPr lang="en-US" altLang="uk-UA" smtClean="0">
                <a:solidFill>
                  <a:srgbClr val="336699"/>
                </a:solidFill>
              </a:rPr>
              <a:t>MessageBox</a:t>
            </a:r>
            <a:endParaRPr lang="en-US" altLang="uk-UA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>
                <a:solidFill>
                  <a:srgbClr val="0000CC"/>
                </a:solidFill>
              </a:rPr>
              <a:t>public static</a:t>
            </a:r>
            <a:r>
              <a:rPr lang="uk-UA" altLang="uk-UA" smtClean="0"/>
              <a:t> DialogResult Show( </a:t>
            </a:r>
            <a:r>
              <a:rPr lang="uk-UA" altLang="uk-UA" smtClean="0">
                <a:solidFill>
                  <a:srgbClr val="0000CC"/>
                </a:solidFill>
              </a:rPr>
              <a:t>string</a:t>
            </a:r>
            <a:r>
              <a:rPr lang="uk-UA" altLang="uk-UA" smtClean="0"/>
              <a:t> </a:t>
            </a:r>
            <a:r>
              <a:rPr lang="en-US" altLang="uk-UA" smtClean="0"/>
              <a:t>message</a:t>
            </a:r>
            <a:r>
              <a:rPr lang="uk-UA" altLang="uk-UA" smtClean="0"/>
              <a:t> )</a:t>
            </a:r>
            <a:endParaRPr lang="en-US" altLang="uk-UA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>
                <a:solidFill>
                  <a:srgbClr val="0000CC"/>
                </a:solidFill>
              </a:rPr>
              <a:t>public static</a:t>
            </a:r>
            <a:r>
              <a:rPr lang="uk-UA" altLang="uk-UA" smtClean="0"/>
              <a:t> DialogResult Show( </a:t>
            </a:r>
            <a:r>
              <a:rPr lang="uk-UA" altLang="uk-UA" smtClean="0">
                <a:solidFill>
                  <a:srgbClr val="0000CC"/>
                </a:solidFill>
              </a:rPr>
              <a:t>string</a:t>
            </a:r>
            <a:r>
              <a:rPr lang="uk-UA" altLang="uk-UA" smtClean="0"/>
              <a:t> </a:t>
            </a:r>
            <a:r>
              <a:rPr lang="en-US" altLang="uk-UA" smtClean="0"/>
              <a:t>message, </a:t>
            </a:r>
            <a:r>
              <a:rPr lang="en-US" altLang="uk-UA" smtClean="0">
                <a:solidFill>
                  <a:srgbClr val="0000CC"/>
                </a:solidFill>
              </a:rPr>
              <a:t>string</a:t>
            </a:r>
            <a:r>
              <a:rPr lang="en-US" altLang="uk-UA" smtClean="0"/>
              <a:t> caption</a:t>
            </a:r>
            <a:r>
              <a:rPr lang="uk-UA" altLang="uk-UA" smtClean="0"/>
              <a:t> )</a:t>
            </a:r>
            <a:endParaRPr lang="en-US" altLang="uk-UA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>
                <a:solidFill>
                  <a:srgbClr val="0000CC"/>
                </a:solidFill>
              </a:rPr>
              <a:t>public static</a:t>
            </a:r>
            <a:r>
              <a:rPr lang="uk-UA" altLang="uk-UA" smtClean="0"/>
              <a:t> DialogResult Show( </a:t>
            </a:r>
            <a:r>
              <a:rPr lang="uk-UA" altLang="uk-UA" smtClean="0">
                <a:solidFill>
                  <a:srgbClr val="0000CC"/>
                </a:solidFill>
              </a:rPr>
              <a:t>string</a:t>
            </a:r>
            <a:r>
              <a:rPr lang="uk-UA" altLang="uk-UA" smtClean="0"/>
              <a:t> </a:t>
            </a:r>
            <a:r>
              <a:rPr lang="en-US" altLang="uk-UA" smtClean="0"/>
              <a:t>message, </a:t>
            </a:r>
            <a:r>
              <a:rPr lang="en-US" altLang="uk-UA" smtClean="0">
                <a:solidFill>
                  <a:srgbClr val="0000CC"/>
                </a:solidFill>
              </a:rPr>
              <a:t>string</a:t>
            </a:r>
            <a:r>
              <a:rPr lang="en-US" altLang="uk-UA" smtClean="0"/>
              <a:t> caption, </a:t>
            </a:r>
            <a:r>
              <a:rPr lang="en-US" altLang="uk-UA" smtClean="0">
                <a:solidFill>
                  <a:srgbClr val="336699"/>
                </a:solidFill>
              </a:rPr>
              <a:t>MessageBoxButtons</a:t>
            </a:r>
            <a:r>
              <a:rPr lang="en-US" altLang="uk-UA" smtClean="0"/>
              <a:t> buttons</a:t>
            </a:r>
            <a:r>
              <a:rPr lang="uk-UA" altLang="uk-UA" smtClean="0"/>
              <a:t> )</a:t>
            </a:r>
            <a:endParaRPr lang="en-US" altLang="uk-UA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>
                <a:solidFill>
                  <a:srgbClr val="0000CC"/>
                </a:solidFill>
              </a:rPr>
              <a:t>public static</a:t>
            </a:r>
            <a:r>
              <a:rPr lang="uk-UA" altLang="uk-UA" smtClean="0"/>
              <a:t> DialogResult Show( </a:t>
            </a:r>
            <a:r>
              <a:rPr lang="uk-UA" altLang="uk-UA" smtClean="0">
                <a:solidFill>
                  <a:srgbClr val="0000CC"/>
                </a:solidFill>
              </a:rPr>
              <a:t>string</a:t>
            </a:r>
            <a:r>
              <a:rPr lang="uk-UA" altLang="uk-UA" smtClean="0"/>
              <a:t> </a:t>
            </a:r>
            <a:r>
              <a:rPr lang="en-US" altLang="uk-UA" smtClean="0"/>
              <a:t>message, </a:t>
            </a:r>
            <a:r>
              <a:rPr lang="en-US" altLang="uk-UA" smtClean="0">
                <a:solidFill>
                  <a:srgbClr val="0000CC"/>
                </a:solidFill>
              </a:rPr>
              <a:t>string</a:t>
            </a:r>
            <a:r>
              <a:rPr lang="en-US" altLang="uk-UA" smtClean="0"/>
              <a:t> caption, </a:t>
            </a:r>
            <a:r>
              <a:rPr lang="en-US" altLang="uk-UA" smtClean="0">
                <a:solidFill>
                  <a:srgbClr val="336699"/>
                </a:solidFill>
              </a:rPr>
              <a:t>MessageBoxButtons</a:t>
            </a:r>
            <a:r>
              <a:rPr lang="en-US" altLang="uk-UA" smtClean="0"/>
              <a:t> buttons, </a:t>
            </a:r>
            <a:r>
              <a:rPr lang="en-US" altLang="uk-UA" smtClean="0">
                <a:solidFill>
                  <a:srgbClr val="336699"/>
                </a:solidFill>
              </a:rPr>
              <a:t>MessageBoxIcon</a:t>
            </a:r>
            <a:r>
              <a:rPr lang="en-US" altLang="uk-UA" smtClean="0"/>
              <a:t> icon</a:t>
            </a:r>
            <a:r>
              <a:rPr lang="uk-UA" altLang="uk-UA" smtClean="0"/>
              <a:t> )</a:t>
            </a:r>
            <a:endParaRPr lang="en-US" altLang="uk-UA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mtClean="0">
                <a:solidFill>
                  <a:srgbClr val="0000CC"/>
                </a:solidFill>
              </a:rPr>
              <a:t>public static</a:t>
            </a:r>
            <a:r>
              <a:rPr lang="uk-UA" altLang="uk-UA" smtClean="0"/>
              <a:t> DialogResult Show( </a:t>
            </a:r>
            <a:r>
              <a:rPr lang="uk-UA" altLang="uk-UA" smtClean="0">
                <a:solidFill>
                  <a:srgbClr val="0000CC"/>
                </a:solidFill>
              </a:rPr>
              <a:t>string</a:t>
            </a:r>
            <a:r>
              <a:rPr lang="uk-UA" altLang="uk-UA" smtClean="0"/>
              <a:t> </a:t>
            </a:r>
            <a:r>
              <a:rPr lang="en-US" altLang="uk-UA" smtClean="0"/>
              <a:t>message, </a:t>
            </a:r>
            <a:r>
              <a:rPr lang="en-US" altLang="uk-UA" smtClean="0">
                <a:solidFill>
                  <a:srgbClr val="0000CC"/>
                </a:solidFill>
              </a:rPr>
              <a:t>string</a:t>
            </a:r>
            <a:r>
              <a:rPr lang="en-US" altLang="uk-UA" smtClean="0"/>
              <a:t> caption, </a:t>
            </a:r>
            <a:r>
              <a:rPr lang="en-US" altLang="uk-UA" smtClean="0">
                <a:solidFill>
                  <a:srgbClr val="336699"/>
                </a:solidFill>
              </a:rPr>
              <a:t>MessageBoxButtons</a:t>
            </a:r>
            <a:r>
              <a:rPr lang="en-US" altLang="uk-UA" smtClean="0"/>
              <a:t> buttons, </a:t>
            </a:r>
            <a:r>
              <a:rPr lang="en-US" altLang="uk-UA" smtClean="0">
                <a:solidFill>
                  <a:srgbClr val="336699"/>
                </a:solidFill>
              </a:rPr>
              <a:t>MessageBoxIcon</a:t>
            </a:r>
            <a:r>
              <a:rPr lang="en-US" altLang="uk-UA" smtClean="0"/>
              <a:t> icon,</a:t>
            </a:r>
            <a:br>
              <a:rPr lang="en-US" altLang="uk-UA" smtClean="0"/>
            </a:br>
            <a:r>
              <a:rPr lang="en-US" altLang="uk-UA" smtClean="0">
                <a:solidFill>
                  <a:srgbClr val="336699"/>
                </a:solidFill>
              </a:rPr>
              <a:t>MessageBoxDefaultButton</a:t>
            </a:r>
            <a:r>
              <a:rPr lang="en-US" altLang="uk-UA" smtClean="0"/>
              <a:t> defButton</a:t>
            </a:r>
            <a:r>
              <a:rPr lang="uk-UA" altLang="uk-UA" smtClean="0"/>
              <a:t> 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62E02D-4D33-4E8B-A4FB-A9DAE440FFE0}" type="slidenum">
              <a:rPr lang="uk-UA" altLang="en-US" sz="1000" smtClean="0"/>
              <a:pPr/>
              <a:t>3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Отримання відповіді користувача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uk-UA" sz="2200" smtClean="0"/>
              <a:t>FormBorderStyle = </a:t>
            </a:r>
            <a:r>
              <a:rPr lang="uk-UA" altLang="uk-UA" sz="2200" smtClean="0"/>
              <a:t>FixedDialog</a:t>
            </a:r>
            <a:endParaRPr lang="en-US" altLang="uk-UA" sz="2200" smtClean="0"/>
          </a:p>
          <a:p>
            <a:pPr eaLnBrk="1" hangingPunct="1"/>
            <a:r>
              <a:rPr lang="en-US" altLang="uk-UA" sz="2200" smtClean="0"/>
              <a:t>StartPosition = CenterScreen</a:t>
            </a:r>
          </a:p>
          <a:p>
            <a:pPr eaLnBrk="1" hangingPunct="1"/>
            <a:r>
              <a:rPr lang="en-US" altLang="uk-UA" sz="2200" smtClean="0"/>
              <a:t>AcceptButton = buttonOk</a:t>
            </a:r>
          </a:p>
          <a:p>
            <a:pPr eaLnBrk="1" hangingPunct="1"/>
            <a:r>
              <a:rPr lang="en-US" altLang="uk-UA" sz="2200" smtClean="0"/>
              <a:t>CancelButton = buttonCancel</a:t>
            </a:r>
          </a:p>
          <a:p>
            <a:pPr eaLnBrk="1" hangingPunct="1"/>
            <a:r>
              <a:rPr lang="en-US" altLang="uk-UA" sz="2200" smtClean="0"/>
              <a:t>MaximizeBox = False</a:t>
            </a:r>
          </a:p>
          <a:p>
            <a:pPr eaLnBrk="1" hangingPunct="1"/>
            <a:r>
              <a:rPr lang="en-US" altLang="uk-UA" sz="2200" smtClean="0"/>
              <a:t>MinimizeBox = False</a:t>
            </a:r>
            <a:endParaRPr lang="uk-UA" altLang="uk-UA" sz="2200" smtClean="0"/>
          </a:p>
          <a:p>
            <a:pPr eaLnBrk="1" hangingPunct="1"/>
            <a:endParaRPr lang="en-US" altLang="uk-UA" sz="2200" smtClean="0"/>
          </a:p>
          <a:p>
            <a:pPr eaLnBrk="1" hangingPunct="1"/>
            <a:r>
              <a:rPr lang="en-US" altLang="uk-UA" sz="2200" smtClean="0"/>
              <a:t>public property string Result</a:t>
            </a:r>
            <a:br>
              <a:rPr lang="en-US" altLang="uk-UA" sz="2200" smtClean="0"/>
            </a:br>
            <a:r>
              <a:rPr lang="en-US" altLang="uk-UA" sz="2200" smtClean="0"/>
              <a:t>    { get; private set; } = textBox1.Text;</a:t>
            </a:r>
            <a:endParaRPr lang="uk-UA" altLang="uk-UA" sz="2200" smtClean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848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4572000" y="1371600"/>
            <a:ext cx="27114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/>
              <a:t>Відсутній </a:t>
            </a:r>
            <a:r>
              <a:rPr lang="en-US" altLang="uk-UA"/>
              <a:t>InputBox</a:t>
            </a:r>
            <a:endParaRPr lang="uk-UA" altLang="uk-UA"/>
          </a:p>
          <a:p>
            <a:pPr eaLnBrk="1" hangingPunct="1"/>
            <a:endParaRPr lang="en-US" altLang="uk-UA"/>
          </a:p>
          <a:p>
            <a:pPr eaLnBrk="1" hangingPunct="1"/>
            <a:r>
              <a:rPr lang="uk-UA" altLang="uk-UA"/>
              <a:t>Проектуємо власну форму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C3E987-6AE2-4D2D-B441-896E990A6BE8}" type="slidenum">
              <a:rPr lang="uk-UA" altLang="en-US" sz="1000" smtClean="0"/>
              <a:pPr/>
              <a:t>4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Отримання відповіді користувача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>
                <a:solidFill>
                  <a:srgbClr val="0000CC"/>
                </a:solidFill>
              </a:rPr>
              <a:t>public partial class</a:t>
            </a:r>
            <a:r>
              <a:rPr lang="en-US" altLang="uk-UA" sz="2000" noProof="1" smtClean="0"/>
              <a:t> Form2 : </a:t>
            </a:r>
            <a:r>
              <a:rPr lang="en-US" altLang="uk-UA" sz="2000" noProof="1" smtClean="0">
                <a:solidFill>
                  <a:srgbClr val="336699"/>
                </a:solidFill>
              </a:rPr>
              <a:t>Form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</a:t>
            </a:r>
            <a:r>
              <a:rPr lang="en-US" altLang="uk-UA" sz="2000" noProof="1" smtClean="0">
                <a:solidFill>
                  <a:srgbClr val="0000CC"/>
                </a:solidFill>
              </a:rPr>
              <a:t>public string</a:t>
            </a:r>
            <a:r>
              <a:rPr lang="en-US" altLang="uk-UA" sz="2000" noProof="1" smtClean="0"/>
              <a:t> Result { </a:t>
            </a:r>
            <a:r>
              <a:rPr lang="en-US" altLang="uk-UA" sz="2000" noProof="1" smtClean="0">
                <a:solidFill>
                  <a:srgbClr val="0000CC"/>
                </a:solidFill>
              </a:rPr>
              <a:t>get</a:t>
            </a:r>
            <a:r>
              <a:rPr lang="en-US" altLang="uk-UA" sz="2000" noProof="1" smtClean="0"/>
              <a:t>; </a:t>
            </a:r>
            <a:r>
              <a:rPr lang="en-US" altLang="uk-UA" sz="2000" noProof="1" smtClean="0">
                <a:solidFill>
                  <a:srgbClr val="0000CC"/>
                </a:solidFill>
              </a:rPr>
              <a:t>private set</a:t>
            </a:r>
            <a:r>
              <a:rPr lang="en-US" altLang="uk-UA" sz="2000" noProof="1" smtClean="0"/>
              <a:t>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</a:t>
            </a:r>
            <a:r>
              <a:rPr lang="en-US" altLang="uk-UA" sz="2000" noProof="1" smtClean="0">
                <a:solidFill>
                  <a:srgbClr val="0000CC"/>
                </a:solidFill>
              </a:rPr>
              <a:t>public</a:t>
            </a:r>
            <a:r>
              <a:rPr lang="en-US" altLang="uk-UA" sz="2000" noProof="1" smtClean="0"/>
              <a:t> Form2()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{        InitializeComponent();        Result = </a:t>
            </a:r>
            <a:r>
              <a:rPr lang="en-US" altLang="uk-UA" sz="2000" noProof="1" smtClean="0">
                <a:solidFill>
                  <a:srgbClr val="CC0000"/>
                </a:solidFill>
              </a:rPr>
              <a:t>""</a:t>
            </a:r>
            <a:r>
              <a:rPr lang="en-US" altLang="uk-UA" sz="2000" noProof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</a:t>
            </a:r>
            <a:r>
              <a:rPr lang="en-US" altLang="uk-UA" sz="2000" noProof="1" smtClean="0">
                <a:solidFill>
                  <a:srgbClr val="0000CC"/>
                </a:solidFill>
              </a:rPr>
              <a:t>public</a:t>
            </a:r>
            <a:r>
              <a:rPr lang="en-US" altLang="uk-UA" sz="2000" noProof="1" smtClean="0"/>
              <a:t> Form2(</a:t>
            </a:r>
            <a:r>
              <a:rPr lang="en-US" altLang="uk-UA" sz="2000" noProof="1" smtClean="0">
                <a:solidFill>
                  <a:srgbClr val="0000CC"/>
                </a:solidFill>
              </a:rPr>
              <a:t>string</a:t>
            </a:r>
            <a:r>
              <a:rPr lang="en-US" altLang="uk-UA" sz="2000" noProof="1" smtClean="0"/>
              <a:t> mess, </a:t>
            </a:r>
            <a:r>
              <a:rPr lang="en-US" altLang="uk-UA" sz="2000" noProof="1" smtClean="0">
                <a:solidFill>
                  <a:srgbClr val="0000CC"/>
                </a:solidFill>
              </a:rPr>
              <a:t>string</a:t>
            </a:r>
            <a:r>
              <a:rPr lang="en-US" altLang="uk-UA" sz="2000" noProof="1" smtClean="0"/>
              <a:t> title, </a:t>
            </a:r>
            <a:r>
              <a:rPr lang="en-US" altLang="uk-UA" sz="2000" noProof="1" smtClean="0">
                <a:solidFill>
                  <a:srgbClr val="0000CC"/>
                </a:solidFill>
              </a:rPr>
              <a:t>string</a:t>
            </a:r>
            <a:r>
              <a:rPr lang="en-US" altLang="uk-UA" sz="2000" noProof="1" smtClean="0"/>
              <a:t> deflt)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{        InitializeComponent();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    </a:t>
            </a:r>
            <a:r>
              <a:rPr lang="en-US" altLang="uk-UA" sz="2000" noProof="1" smtClean="0">
                <a:solidFill>
                  <a:srgbClr val="0000CC"/>
                </a:solidFill>
              </a:rPr>
              <a:t>this</a:t>
            </a:r>
            <a:r>
              <a:rPr lang="en-US" altLang="uk-UA" sz="2000" noProof="1" smtClean="0"/>
              <a:t>.Text = title;       </a:t>
            </a:r>
            <a:r>
              <a:rPr lang="en-US" altLang="uk-UA" sz="2000" noProof="1" smtClean="0">
                <a:solidFill>
                  <a:srgbClr val="0000CC"/>
                </a:solidFill>
              </a:rPr>
              <a:t> this</a:t>
            </a:r>
            <a:r>
              <a:rPr lang="en-US" altLang="uk-UA" sz="2000" noProof="1" smtClean="0"/>
              <a:t>.label1.Text = mess;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    </a:t>
            </a:r>
            <a:r>
              <a:rPr lang="en-US" altLang="uk-UA" sz="2000" noProof="1" smtClean="0">
                <a:solidFill>
                  <a:srgbClr val="0000CC"/>
                </a:solidFill>
              </a:rPr>
              <a:t>this</a:t>
            </a:r>
            <a:r>
              <a:rPr lang="en-US" altLang="uk-UA" sz="2000" noProof="1" smtClean="0"/>
              <a:t>.textBox1.Text = deflt;        Result = deflt;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</a:t>
            </a:r>
            <a:r>
              <a:rPr lang="en-US" altLang="uk-UA" sz="2000" noProof="1" smtClean="0">
                <a:solidFill>
                  <a:srgbClr val="0000CC"/>
                </a:solidFill>
              </a:rPr>
              <a:t>private void</a:t>
            </a:r>
            <a:r>
              <a:rPr lang="en-US" altLang="uk-UA" sz="2000" noProof="1" smtClean="0"/>
              <a:t> buttonOk_Click(</a:t>
            </a:r>
            <a:r>
              <a:rPr lang="en-US" altLang="uk-UA" sz="2000" noProof="1" smtClean="0">
                <a:solidFill>
                  <a:srgbClr val="0000CC"/>
                </a:solidFill>
              </a:rPr>
              <a:t>object</a:t>
            </a:r>
            <a:r>
              <a:rPr lang="en-US" altLang="uk-UA" sz="2000" noProof="1" smtClean="0"/>
              <a:t> sender, </a:t>
            </a:r>
            <a:r>
              <a:rPr lang="en-US" altLang="uk-UA" sz="2000" noProof="1" smtClean="0">
                <a:solidFill>
                  <a:srgbClr val="336699"/>
                </a:solidFill>
              </a:rPr>
              <a:t>EventArgs</a:t>
            </a:r>
            <a:r>
              <a:rPr lang="en-US" altLang="uk-UA" sz="2000" noProof="1" smtClean="0"/>
              <a:t> 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{        </a:t>
            </a:r>
            <a:r>
              <a:rPr lang="en-US" altLang="uk-UA" sz="2000" noProof="1" smtClean="0">
                <a:solidFill>
                  <a:srgbClr val="0000CC"/>
                </a:solidFill>
              </a:rPr>
              <a:t>this</a:t>
            </a:r>
            <a:r>
              <a:rPr lang="en-US" altLang="uk-UA" sz="2000" noProof="1" smtClean="0"/>
              <a:t>.DialogResult = </a:t>
            </a:r>
            <a:r>
              <a:rPr lang="en-US" altLang="uk-UA" sz="2000" noProof="1" smtClean="0">
                <a:solidFill>
                  <a:srgbClr val="336699"/>
                </a:solidFill>
              </a:rPr>
              <a:t>DialogResult</a:t>
            </a:r>
            <a:r>
              <a:rPr lang="en-US" altLang="uk-UA" sz="2000" noProof="1" smtClean="0"/>
              <a:t>.OK;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    Result = textBox1.Text;        Close();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noProof="1" smtClean="0"/>
              <a:t>}</a:t>
            </a:r>
            <a:endParaRPr lang="uk-UA" altLang="uk-UA" sz="2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242B63-4F3F-4E2E-863A-A991C5C0F682}" type="slidenum">
              <a:rPr lang="uk-UA" altLang="en-US" sz="1000" smtClean="0"/>
              <a:pPr/>
              <a:t>5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Отримання відповіді користувача</a:t>
            </a:r>
          </a:p>
        </p:txBody>
      </p:sp>
      <p:sp>
        <p:nvSpPr>
          <p:cNvPr id="2" name="Прямокутник 1"/>
          <p:cNvSpPr/>
          <p:nvPr/>
        </p:nvSpPr>
        <p:spPr>
          <a:xfrm>
            <a:off x="457200" y="1536174"/>
            <a:ext cx="82296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buttonAsk_Click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endParaRPr lang="uk-UA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  <a:defRPr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створити екземпляр вікна діалогу</a:t>
            </a:r>
            <a:endParaRPr lang="uk-UA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Form2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 = </a:t>
            </a:r>
            <a:r>
              <a:rPr lang="en-A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Form2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Повідомлення"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"Заголовок"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"Підказка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600"/>
              </a:spcAft>
              <a:defRPr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відкрити його і отримати результат діалогу</a:t>
            </a:r>
            <a:endParaRPr lang="uk-UA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dlgRes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f2.ShowDialog();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модальний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//f2.Show();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звичайний режим</a:t>
            </a:r>
            <a:endParaRPr lang="uk-UA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label1.Text =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dlgRes.ToString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якщо користувач відповів ствердно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dlgRes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AU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endParaRPr lang="uk-UA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label1.Text += f2.Result;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опрацювати введене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f2.Dispose();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звільнити ресурси вікна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E50EBC-2C5E-4715-BF6C-2619C038A862}" type="slidenum">
              <a:rPr lang="uk-UA" altLang="en-US" sz="1000" smtClean="0"/>
              <a:pPr/>
              <a:t>6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Вікно “Про програму...”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000" smtClean="0"/>
              <a:t>Додайте до проекту </a:t>
            </a:r>
            <a:r>
              <a:rPr lang="en-US" altLang="uk-UA" sz="2000" smtClean="0"/>
              <a:t>WindowsForm: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1800" smtClean="0"/>
              <a:t>Installed templates </a:t>
            </a:r>
            <a:r>
              <a:rPr lang="en-US" altLang="uk-UA" sz="1800" smtClean="0">
                <a:sym typeface="Wingdings" panose="05000000000000000000" pitchFamily="2" charset="2"/>
              </a:rPr>
              <a:t> About Box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1800" smtClean="0">
                <a:sym typeface="Wingdings" panose="05000000000000000000" pitchFamily="2" charset="2"/>
              </a:rPr>
              <a:t>змініть </a:t>
            </a:r>
            <a:r>
              <a:rPr lang="en-US" altLang="uk-UA" sz="1800" smtClean="0">
                <a:sym typeface="Wingdings" panose="05000000000000000000" pitchFamily="2" charset="2"/>
              </a:rPr>
              <a:t>Text (?)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1800" smtClean="0">
                <a:sym typeface="Wingdings" panose="05000000000000000000" pitchFamily="2" charset="2"/>
              </a:rPr>
              <a:t>виберіть </a:t>
            </a:r>
            <a:r>
              <a:rPr lang="en-US" altLang="uk-UA" sz="1800" smtClean="0">
                <a:sym typeface="Wingdings" panose="05000000000000000000" pitchFamily="2" charset="2"/>
              </a:rPr>
              <a:t>Icon</a:t>
            </a:r>
            <a:r>
              <a:rPr lang="uk-UA" altLang="uk-UA" sz="1800" smtClean="0">
                <a:sym typeface="Wingdings" panose="05000000000000000000" pitchFamily="2" charset="2"/>
              </a:rPr>
              <a:t> (можна </a:t>
            </a:r>
            <a:r>
              <a:rPr lang="en-US" altLang="uk-UA" sz="1800" smtClean="0">
                <a:sym typeface="Wingdings" panose="05000000000000000000" pitchFamily="2" charset="2"/>
              </a:rPr>
              <a:t>*.gif)</a:t>
            </a:r>
            <a:endParaRPr lang="uk-UA" altLang="uk-UA" sz="1800" smtClean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uk-UA" sz="1800" smtClean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uk-UA" sz="1800" smtClean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uk-UA" sz="1800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uk-UA" sz="2000" smtClean="0"/>
              <a:t>Функціональність</a:t>
            </a:r>
          </a:p>
          <a:p>
            <a:pPr eaLnBrk="1" hangingPunct="1">
              <a:lnSpc>
                <a:spcPct val="80000"/>
              </a:lnSpc>
            </a:pPr>
            <a:endParaRPr lang="uk-UA" altLang="uk-UA" sz="20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800" noProof="1" smtClean="0">
                <a:solidFill>
                  <a:srgbClr val="0000CC"/>
                </a:solidFill>
              </a:rPr>
              <a:t>public</a:t>
            </a:r>
            <a:r>
              <a:rPr lang="en-US" altLang="uk-UA" sz="1800" noProof="1" smtClean="0"/>
              <a:t> AboutBox</a:t>
            </a:r>
            <a:r>
              <a:rPr lang="en-US" altLang="uk-UA" sz="1800" smtClean="0"/>
              <a:t>1</a:t>
            </a:r>
            <a:r>
              <a:rPr lang="en-US" altLang="uk-UA" sz="1800" noProof="1" smtClean="0"/>
              <a:t>()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800" noProof="1" smtClean="0"/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800" noProof="1" smtClean="0"/>
              <a:t>      InitializeComponent();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800" noProof="1" smtClean="0"/>
              <a:t>      </a:t>
            </a:r>
            <a:r>
              <a:rPr lang="en-US" altLang="uk-UA" sz="1800" noProof="1" smtClean="0">
                <a:solidFill>
                  <a:srgbClr val="0000CC"/>
                </a:solidFill>
              </a:rPr>
              <a:t>this</a:t>
            </a:r>
            <a:r>
              <a:rPr lang="en-US" altLang="uk-UA" sz="1800" noProof="1" smtClean="0"/>
              <a:t>.Text = </a:t>
            </a:r>
            <a:r>
              <a:rPr lang="en-US" altLang="uk-UA" sz="1800" noProof="1" smtClean="0">
                <a:solidFill>
                  <a:srgbClr val="336699"/>
                </a:solidFill>
              </a:rPr>
              <a:t>String</a:t>
            </a:r>
            <a:r>
              <a:rPr lang="en-US" altLang="uk-UA" sz="1800" noProof="1" smtClean="0"/>
              <a:t>.Format(</a:t>
            </a:r>
            <a:r>
              <a:rPr lang="en-US" altLang="uk-UA" sz="1800" noProof="1" smtClean="0">
                <a:solidFill>
                  <a:srgbClr val="CC0000"/>
                </a:solidFill>
              </a:rPr>
              <a:t>"About {0} {0}"</a:t>
            </a:r>
            <a:r>
              <a:rPr lang="en-US" altLang="uk-UA" sz="1800" noProof="1" smtClean="0"/>
              <a:t>, AssemblyTitle);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800" noProof="1" smtClean="0"/>
              <a:t>      </a:t>
            </a:r>
            <a:r>
              <a:rPr lang="en-US" altLang="uk-UA" sz="1800" noProof="1" smtClean="0">
                <a:solidFill>
                  <a:srgbClr val="0000CC"/>
                </a:solidFill>
              </a:rPr>
              <a:t>this</a:t>
            </a:r>
            <a:r>
              <a:rPr lang="en-US" altLang="uk-UA" sz="1800" noProof="1" smtClean="0"/>
              <a:t>.labelProductName.Text = AssemblyProduct;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800" noProof="1" smtClean="0"/>
              <a:t>      </a:t>
            </a:r>
            <a:r>
              <a:rPr lang="en-US" altLang="uk-UA" sz="1800" noProof="1" smtClean="0">
                <a:solidFill>
                  <a:srgbClr val="0000CC"/>
                </a:solidFill>
              </a:rPr>
              <a:t>this</a:t>
            </a:r>
            <a:r>
              <a:rPr lang="en-US" altLang="uk-UA" sz="1800" noProof="1" smtClean="0"/>
              <a:t>.labelVersion.Text = </a:t>
            </a:r>
            <a:r>
              <a:rPr lang="en-US" altLang="uk-UA" sz="1800" noProof="1" smtClean="0">
                <a:solidFill>
                  <a:srgbClr val="336699"/>
                </a:solidFill>
              </a:rPr>
              <a:t>String</a:t>
            </a:r>
            <a:r>
              <a:rPr lang="en-US" altLang="uk-UA" sz="1800" noProof="1" smtClean="0"/>
              <a:t>.Format(</a:t>
            </a:r>
            <a:r>
              <a:rPr lang="en-US" altLang="uk-UA" sz="1800" noProof="1" smtClean="0">
                <a:solidFill>
                  <a:srgbClr val="CC0000"/>
                </a:solidFill>
              </a:rPr>
              <a:t>"Version {0} {0}"</a:t>
            </a:r>
            <a:r>
              <a:rPr lang="en-US" altLang="uk-UA" sz="1800" noProof="1" smtClean="0"/>
              <a:t>,</a:t>
            </a:r>
            <a:r>
              <a:rPr lang="uk-UA" altLang="uk-UA" sz="1800" smtClean="0"/>
              <a:t/>
            </a:r>
            <a:br>
              <a:rPr lang="uk-UA" altLang="uk-UA" sz="1800" smtClean="0"/>
            </a:br>
            <a:r>
              <a:rPr lang="uk-UA" altLang="uk-UA" sz="1800" smtClean="0"/>
              <a:t>      </a:t>
            </a:r>
            <a:r>
              <a:rPr lang="en-US" altLang="uk-UA" sz="1800" noProof="1" smtClean="0"/>
              <a:t> AssemblyVersion);</a:t>
            </a:r>
            <a:r>
              <a:rPr lang="uk-UA" altLang="uk-UA" sz="1800" smtClean="0"/>
              <a:t>   .....</a:t>
            </a:r>
            <a:endParaRPr lang="uk-UA" altLang="uk-UA" sz="1800" noProof="1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800" noProof="1" smtClean="0"/>
              <a:t>}</a:t>
            </a:r>
            <a:endParaRPr lang="uk-UA" altLang="uk-UA" sz="1800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28775"/>
            <a:ext cx="42862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8D2EF3-85E3-42AB-B507-67A0CA6DB5C8}" type="slidenum">
              <a:rPr lang="uk-UA" altLang="en-US" sz="1000" smtClean="0"/>
              <a:pPr/>
              <a:t>7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Стандартні діалоги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OpenFileDialog</a:t>
            </a:r>
          </a:p>
          <a:p>
            <a:pPr lvl="1" eaLnBrk="1" hangingPunct="1"/>
            <a:r>
              <a:rPr lang="en-US" altLang="uk-UA" smtClean="0"/>
              <a:t>Title; DefaultExtension; Filter</a:t>
            </a:r>
          </a:p>
          <a:p>
            <a:pPr lvl="1" eaLnBrk="1" hangingPunct="1"/>
            <a:r>
              <a:rPr lang="en-US" altLang="uk-UA" smtClean="0"/>
              <a:t>AddExtension = True; CheckFileExist = True; CheckPathExist = True; ValidateNames = True;</a:t>
            </a:r>
          </a:p>
          <a:p>
            <a:pPr lvl="1" eaLnBrk="1" hangingPunct="1"/>
            <a:r>
              <a:rPr lang="en-US" altLang="uk-UA" smtClean="0"/>
              <a:t>InitialDirectory; Multiselect; ShowReadOnly</a:t>
            </a:r>
          </a:p>
          <a:p>
            <a:pPr lvl="1" eaLnBrk="1" hangingPunct="1"/>
            <a:r>
              <a:rPr lang="uk-UA" altLang="uk-UA" smtClean="0"/>
              <a:t>відобразити – </a:t>
            </a:r>
            <a:r>
              <a:rPr lang="en-US" altLang="uk-UA" smtClean="0"/>
              <a:t>ShowDialog()</a:t>
            </a:r>
          </a:p>
          <a:p>
            <a:pPr lvl="1" eaLnBrk="1" hangingPunct="1"/>
            <a:r>
              <a:rPr lang="uk-UA" altLang="uk-UA" smtClean="0"/>
              <a:t>результат – </a:t>
            </a:r>
            <a:r>
              <a:rPr lang="en-US" altLang="uk-UA" smtClean="0"/>
              <a:t>DialogResult </a:t>
            </a:r>
            <a:r>
              <a:rPr lang="uk-UA" altLang="uk-UA" smtClean="0"/>
              <a:t>та</a:t>
            </a:r>
            <a:r>
              <a:rPr lang="en-US" altLang="uk-UA" smtClean="0"/>
              <a:t> FileName</a:t>
            </a:r>
          </a:p>
          <a:p>
            <a:pPr eaLnBrk="1" hangingPunct="1"/>
            <a:r>
              <a:rPr lang="uk-UA" altLang="uk-UA" smtClean="0"/>
              <a:t>SaveFileDialog</a:t>
            </a:r>
            <a:endParaRPr lang="en-US" altLang="uk-UA" smtClean="0"/>
          </a:p>
          <a:p>
            <a:pPr lvl="1" eaLnBrk="1" hangingPunct="1"/>
            <a:r>
              <a:rPr lang="uk-UA" altLang="uk-UA" smtClean="0"/>
              <a:t>CreatePrompt </a:t>
            </a:r>
            <a:r>
              <a:rPr lang="en-US" altLang="uk-UA" smtClean="0"/>
              <a:t>= True; </a:t>
            </a:r>
            <a:r>
              <a:rPr lang="uk-UA" altLang="uk-UA" smtClean="0"/>
              <a:t>OverwritePrompt </a:t>
            </a:r>
            <a:r>
              <a:rPr lang="en-US" altLang="uk-UA" smtClean="0"/>
              <a:t>=False</a:t>
            </a:r>
            <a:endParaRPr lang="uk-UA" altLang="uk-UA" smtClean="0"/>
          </a:p>
          <a:p>
            <a:pPr eaLnBrk="1" hangingPunct="1"/>
            <a:r>
              <a:rPr lang="en-US" altLang="uk-UA" smtClean="0"/>
              <a:t>PageSetupDialog, PrintDialog, PrintPreviewDialog</a:t>
            </a:r>
          </a:p>
          <a:p>
            <a:pPr eaLnBrk="1" hangingPunct="1"/>
            <a:r>
              <a:rPr lang="en-US" altLang="uk-UA" smtClean="0"/>
              <a:t>FontDialog, ColorDialog</a:t>
            </a:r>
            <a:endParaRPr lang="uk-UA" altLang="uk-UA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A55EFD-887A-4868-817B-8818083D9AD7}" type="slidenum">
              <a:rPr lang="uk-UA" altLang="en-US" sz="1000" smtClean="0"/>
              <a:pPr/>
              <a:t>8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Використання файлових діалогів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200" smtClean="0"/>
              <a:t>Завантаження файла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000" noProof="1" smtClean="0">
                <a:solidFill>
                  <a:srgbClr val="006600"/>
                </a:solidFill>
              </a:rPr>
              <a:t>// метод </a:t>
            </a:r>
            <a:r>
              <a:rPr lang="uk-UA" altLang="uk-UA" sz="2000" smtClean="0">
                <a:solidFill>
                  <a:srgbClr val="006600"/>
                </a:solidFill>
              </a:rPr>
              <a:t>завантаження</a:t>
            </a:r>
            <a:r>
              <a:rPr lang="uk-UA" altLang="uk-UA" sz="2000" noProof="1" smtClean="0">
                <a:solidFill>
                  <a:srgbClr val="006600"/>
                </a:solidFill>
              </a:rPr>
              <a:t>, параметр</a:t>
            </a:r>
            <a:r>
              <a:rPr lang="uk-UA" altLang="uk-UA" sz="2000" smtClean="0">
                <a:solidFill>
                  <a:srgbClr val="006600"/>
                </a:solidFill>
              </a:rPr>
              <a:t> –</a:t>
            </a:r>
            <a:r>
              <a:rPr lang="uk-UA" altLang="uk-UA" sz="2000" noProof="1" smtClean="0">
                <a:solidFill>
                  <a:srgbClr val="006600"/>
                </a:solidFill>
              </a:rPr>
              <a:t> повне </a:t>
            </a:r>
            <a:r>
              <a:rPr lang="uk-UA" altLang="uk-UA" sz="2000" smtClean="0">
                <a:solidFill>
                  <a:srgbClr val="006600"/>
                </a:solidFill>
              </a:rPr>
              <a:t>ім'я </a:t>
            </a:r>
            <a:r>
              <a:rPr lang="uk-UA" altLang="uk-UA" sz="2000" noProof="1" smtClean="0">
                <a:solidFill>
                  <a:srgbClr val="006600"/>
                </a:solidFill>
              </a:rPr>
              <a:t>файла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en-US" altLang="uk-UA" sz="2000" noProof="1" smtClean="0">
                <a:solidFill>
                  <a:srgbClr val="0000CC"/>
                </a:solidFill>
              </a:rPr>
              <a:t>public void</a:t>
            </a:r>
            <a:r>
              <a:rPr lang="en-US" altLang="uk-UA" sz="2000" noProof="1" smtClean="0"/>
              <a:t> Open(</a:t>
            </a:r>
            <a:r>
              <a:rPr lang="en-US" altLang="uk-UA" sz="2000" noProof="1" smtClean="0">
                <a:solidFill>
                  <a:srgbClr val="0000CC"/>
                </a:solidFill>
              </a:rPr>
              <a:t>string</a:t>
            </a:r>
            <a:r>
              <a:rPr lang="en-US" altLang="uk-UA" sz="2000" noProof="1" smtClean="0"/>
              <a:t> OpenFileName)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{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	</a:t>
            </a:r>
            <a:r>
              <a:rPr lang="uk-UA" altLang="uk-UA" sz="2000" noProof="1" smtClean="0">
                <a:solidFill>
                  <a:srgbClr val="006600"/>
                </a:solidFill>
              </a:rPr>
              <a:t>//</a:t>
            </a:r>
            <a:r>
              <a:rPr lang="uk-UA" altLang="uk-UA" sz="2000" smtClean="0">
                <a:solidFill>
                  <a:srgbClr val="006600"/>
                </a:solidFill>
              </a:rPr>
              <a:t>використаємо потік читання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	</a:t>
            </a:r>
            <a:r>
              <a:rPr lang="en-US" altLang="uk-UA" sz="2000" noProof="1" smtClean="0">
                <a:solidFill>
                  <a:srgbClr val="336699"/>
                </a:solidFill>
              </a:rPr>
              <a:t>StreamReader</a:t>
            </a:r>
            <a:r>
              <a:rPr lang="en-US" altLang="uk-UA" sz="2000" noProof="1" smtClean="0"/>
              <a:t> sr = </a:t>
            </a:r>
            <a:r>
              <a:rPr lang="en-US" altLang="uk-UA" sz="2000" noProof="1" smtClean="0">
                <a:solidFill>
                  <a:srgbClr val="0000CC"/>
                </a:solidFill>
              </a:rPr>
              <a:t>new</a:t>
            </a:r>
            <a:r>
              <a:rPr lang="en-US" altLang="uk-UA" sz="2000" noProof="1" smtClean="0"/>
              <a:t> StreamReader(OpenFileName);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en-US" altLang="uk-UA" sz="2000" noProof="1" smtClean="0"/>
              <a:t>	richTextBox1.Text = sr.ReadToEnd();</a:t>
            </a:r>
            <a:r>
              <a:rPr lang="uk-UA" altLang="uk-UA" sz="2000" smtClean="0"/>
              <a:t> </a:t>
            </a:r>
            <a:r>
              <a:rPr lang="en-US" altLang="uk-UA" sz="2000" noProof="1" smtClean="0"/>
              <a:t>sr.Close();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	</a:t>
            </a:r>
            <a:r>
              <a:rPr lang="en-US" altLang="uk-UA" sz="2000" noProof="1" smtClean="0">
                <a:solidFill>
                  <a:srgbClr val="006600"/>
                </a:solidFill>
              </a:rPr>
              <a:t>// DocName</a:t>
            </a:r>
            <a:r>
              <a:rPr lang="uk-UA" altLang="uk-UA" sz="2000" smtClean="0">
                <a:solidFill>
                  <a:srgbClr val="006600"/>
                </a:solidFill>
              </a:rPr>
              <a:t> відобразить ім'я прочитаного файла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en-US" altLang="uk-UA" sz="2000" noProof="1" smtClean="0"/>
              <a:t>	DocName = OpenFileName;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}</a:t>
            </a:r>
            <a:endParaRPr lang="uk-UA" altLang="uk-UA" sz="2000" smtClean="0"/>
          </a:p>
          <a:p>
            <a:pPr lvl="1" eaLnBrk="1" hangingPunct="1">
              <a:lnSpc>
                <a:spcPct val="80000"/>
              </a:lnSpc>
            </a:pPr>
            <a:r>
              <a:rPr lang="uk-UA" altLang="uk-UA" sz="2000" smtClean="0">
                <a:solidFill>
                  <a:srgbClr val="006600"/>
                </a:solidFill>
              </a:rPr>
              <a:t>//метод реагування на вибір пункта меню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en-US" altLang="uk-UA" sz="2000" noProof="1" smtClean="0">
                <a:solidFill>
                  <a:srgbClr val="0000CC"/>
                </a:solidFill>
              </a:rPr>
              <a:t>private void</a:t>
            </a:r>
            <a:r>
              <a:rPr lang="en-US" altLang="uk-UA" sz="2000" noProof="1" smtClean="0"/>
              <a:t> mnuOpen_Click(</a:t>
            </a:r>
            <a:r>
              <a:rPr lang="en-US" altLang="uk-UA" sz="2000" noProof="1" smtClean="0">
                <a:solidFill>
                  <a:srgbClr val="0000CC"/>
                </a:solidFill>
              </a:rPr>
              <a:t>object</a:t>
            </a:r>
            <a:r>
              <a:rPr lang="en-US" altLang="uk-UA" sz="2000" noProof="1" smtClean="0"/>
              <a:t> sender, </a:t>
            </a:r>
            <a:r>
              <a:rPr lang="en-US" altLang="uk-UA" sz="2000" noProof="1" smtClean="0">
                <a:solidFill>
                  <a:srgbClr val="336699"/>
                </a:solidFill>
              </a:rPr>
              <a:t>EventArgs</a:t>
            </a:r>
            <a:r>
              <a:rPr lang="en-US" altLang="uk-UA" sz="2000" noProof="1" smtClean="0"/>
              <a:t> e)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{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	</a:t>
            </a:r>
            <a:r>
              <a:rPr lang="en-US" altLang="uk-UA" sz="2000" noProof="1" smtClean="0">
                <a:solidFill>
                  <a:srgbClr val="0000CC"/>
                </a:solidFill>
              </a:rPr>
              <a:t>if</a:t>
            </a:r>
            <a:r>
              <a:rPr lang="en-US" altLang="uk-UA" sz="2000" noProof="1" smtClean="0"/>
              <a:t> (openFileDialog1.ShowDialog() == </a:t>
            </a:r>
            <a:r>
              <a:rPr lang="en-US" altLang="uk-UA" sz="2000" noProof="1" smtClean="0">
                <a:solidFill>
                  <a:srgbClr val="336699"/>
                </a:solidFill>
              </a:rPr>
              <a:t>DialogResult</a:t>
            </a:r>
            <a:r>
              <a:rPr lang="en-US" altLang="uk-UA" sz="2000" noProof="1" smtClean="0"/>
              <a:t>.OK)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smtClean="0"/>
              <a:t>  </a:t>
            </a:r>
            <a:r>
              <a:rPr lang="uk-UA" altLang="uk-UA" sz="2000" noProof="1" smtClean="0"/>
              <a:t> 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006600"/>
                </a:solidFill>
              </a:rPr>
              <a:t>// </a:t>
            </a:r>
            <a:r>
              <a:rPr lang="uk-UA" altLang="uk-UA" sz="2000" smtClean="0">
                <a:solidFill>
                  <a:srgbClr val="006600"/>
                </a:solidFill>
              </a:rPr>
              <a:t>вибрано файл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en-US" altLang="uk-UA" sz="2000" noProof="1" smtClean="0"/>
              <a:t>	{	Open(openFileDialog1.FileName);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		</a:t>
            </a:r>
            <a:r>
              <a:rPr lang="uk-UA" altLang="uk-UA" sz="2000" noProof="1" smtClean="0">
                <a:solidFill>
                  <a:srgbClr val="006600"/>
                </a:solidFill>
              </a:rPr>
              <a:t>//</a:t>
            </a:r>
            <a:r>
              <a:rPr lang="uk-UA" altLang="uk-UA" sz="2000" smtClean="0">
                <a:solidFill>
                  <a:srgbClr val="006600"/>
                </a:solidFill>
              </a:rPr>
              <a:t>Змінюємо заголовок форми і стан меню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en-US" altLang="uk-UA" sz="2000" noProof="1" smtClean="0"/>
              <a:t>		Text = DocName;</a:t>
            </a:r>
            <a:r>
              <a:rPr lang="uk-UA" altLang="uk-UA" sz="2000" smtClean="0"/>
              <a:t>  </a:t>
            </a:r>
            <a:r>
              <a:rPr lang="en-US" altLang="uk-UA" sz="2000" noProof="1" smtClean="0"/>
              <a:t>mnuSave.Enabled = </a:t>
            </a:r>
            <a:r>
              <a:rPr lang="en-US" altLang="uk-UA" sz="2000" noProof="1" smtClean="0">
                <a:solidFill>
                  <a:srgbClr val="0000CC"/>
                </a:solidFill>
              </a:rPr>
              <a:t>true</a:t>
            </a:r>
            <a:r>
              <a:rPr lang="en-US" altLang="uk-UA" sz="2000" noProof="1" smtClean="0"/>
              <a:t>;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uk-UA" altLang="uk-UA" sz="2000" noProof="1" smtClean="0"/>
              <a:t>	}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en-US" altLang="uk-UA" sz="2000" smtClean="0"/>
              <a:t>}</a:t>
            </a:r>
            <a:endParaRPr lang="uk-UA" altLang="uk-UA" sz="20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685236-50A3-4BEC-BD90-2B222E12C7F5}" type="slidenum">
              <a:rPr lang="uk-UA" altLang="en-US" sz="1000" smtClean="0"/>
              <a:pPr/>
              <a:t>9</a:t>
            </a:fld>
            <a:r>
              <a:rPr lang="en-US" altLang="en-US" sz="1000" smtClean="0"/>
              <a:t> / </a:t>
            </a:r>
            <a:r>
              <a:rPr lang="uk-UA" altLang="en-US" sz="1000" smtClean="0"/>
              <a:t>16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Головне меню програми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Додайте до форми </a:t>
            </a:r>
            <a:r>
              <a:rPr lang="en-US" altLang="uk-UA" smtClean="0"/>
              <a:t>MenuStrip</a:t>
            </a:r>
          </a:p>
          <a:p>
            <a:pPr lvl="1" eaLnBrk="1" hangingPunct="1"/>
            <a:r>
              <a:rPr lang="uk-UA" altLang="uk-UA" smtClean="0"/>
              <a:t>Наповніть його розділами та підрозділами автоматично: </a:t>
            </a:r>
            <a:r>
              <a:rPr lang="uk-UA" altLang="uk-UA" smtClean="0">
                <a:cs typeface="Arial" panose="020B0604020202020204" pitchFamily="34" charset="0"/>
              </a:rPr>
              <a:t>►</a:t>
            </a:r>
            <a:r>
              <a:rPr lang="en-US" altLang="uk-UA" smtClean="0">
                <a:cs typeface="Arial" panose="020B0604020202020204" pitchFamily="34" charset="0"/>
              </a:rPr>
              <a:t>MenuStrip Tasks </a:t>
            </a:r>
            <a:r>
              <a:rPr lang="en-US" altLang="uk-UA" smtClean="0">
                <a:cs typeface="Arial" panose="020B0604020202020204" pitchFamily="34" charset="0"/>
                <a:sym typeface="Wingdings" panose="05000000000000000000" pitchFamily="2" charset="2"/>
              </a:rPr>
              <a:t> Insert Standard Items</a:t>
            </a:r>
          </a:p>
          <a:p>
            <a:pPr lvl="2" eaLnBrk="1" hangingPunct="1"/>
            <a:r>
              <a:rPr lang="uk-UA" altLang="uk-UA" smtClean="0">
                <a:cs typeface="Arial" panose="020B0604020202020204" pitchFamily="34" charset="0"/>
                <a:sym typeface="Wingdings" panose="05000000000000000000" pitchFamily="2" charset="2"/>
              </a:rPr>
              <a:t>додаткове налаштування: доповнення-вилучення, перейменування</a:t>
            </a:r>
            <a:r>
              <a:rPr lang="en-US" altLang="uk-UA" smtClean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uk-UA" altLang="uk-UA" smtClean="0">
                <a:cs typeface="Arial" panose="020B0604020202020204" pitchFamily="34" charset="0"/>
              </a:rPr>
              <a:t>► </a:t>
            </a:r>
            <a:r>
              <a:rPr lang="en-US" altLang="uk-UA" smtClean="0">
                <a:cs typeface="Arial" panose="020B0604020202020204" pitchFamily="34" charset="0"/>
              </a:rPr>
              <a:t>MenuStrip Tasks </a:t>
            </a:r>
            <a:r>
              <a:rPr lang="en-US" altLang="uk-UA" smtClean="0">
                <a:cs typeface="Arial" panose="020B0604020202020204" pitchFamily="34" charset="0"/>
                <a:sym typeface="Wingdings" panose="05000000000000000000" pitchFamily="2" charset="2"/>
              </a:rPr>
              <a:t> Edit Items</a:t>
            </a:r>
          </a:p>
          <a:p>
            <a:pPr lvl="1" eaLnBrk="1" hangingPunct="1"/>
            <a:r>
              <a:rPr lang="uk-UA" altLang="uk-UA" smtClean="0">
                <a:cs typeface="Arial" panose="020B0604020202020204" pitchFamily="34" charset="0"/>
                <a:sym typeface="Wingdings" panose="05000000000000000000" pitchFamily="2" charset="2"/>
              </a:rPr>
              <a:t>Наповніть його вручну:</a:t>
            </a:r>
          </a:p>
          <a:p>
            <a:pPr lvl="2" eaLnBrk="1" hangingPunct="1"/>
            <a:r>
              <a:rPr lang="en-US" altLang="uk-UA" smtClean="0">
                <a:cs typeface="Arial" panose="020B0604020202020204" pitchFamily="34" charset="0"/>
              </a:rPr>
              <a:t>Type Here</a:t>
            </a:r>
            <a:r>
              <a:rPr lang="uk-UA" altLang="uk-UA" smtClean="0">
                <a:cs typeface="Arial" panose="020B0604020202020204" pitchFamily="34" charset="0"/>
              </a:rPr>
              <a:t>▼</a:t>
            </a:r>
            <a:r>
              <a:rPr lang="en-US" altLang="uk-UA" smtClean="0">
                <a:cs typeface="Arial" panose="020B0604020202020204" pitchFamily="34" charset="0"/>
              </a:rPr>
              <a:t> MenuItem | TextBox | ComboBox</a:t>
            </a:r>
          </a:p>
          <a:p>
            <a:pPr lvl="2" eaLnBrk="1" hangingPunct="1"/>
            <a:r>
              <a:rPr lang="en-US" altLang="uk-UA" smtClean="0">
                <a:cs typeface="Arial" panose="020B0604020202020204" pitchFamily="34" charset="0"/>
              </a:rPr>
              <a:t>Text “a&amp;Text”; Name; Image; ShortcutKeys</a:t>
            </a:r>
          </a:p>
          <a:p>
            <a:pPr lvl="2" eaLnBrk="1" hangingPunct="1"/>
            <a:r>
              <a:rPr lang="uk-UA" altLang="uk-UA" smtClean="0">
                <a:cs typeface="Arial" panose="020B0604020202020204" pitchFamily="34" charset="0"/>
              </a:rPr>
              <a:t>горизонтальні розділювачі: </a:t>
            </a:r>
            <a:r>
              <a:rPr lang="en-US" altLang="uk-UA" smtClean="0">
                <a:cs typeface="Arial" panose="020B0604020202020204" pitchFamily="34" charset="0"/>
              </a:rPr>
              <a:t>Name = “-”</a:t>
            </a:r>
            <a:endParaRPr lang="uk-UA" altLang="uk-UA" smtClean="0">
              <a:cs typeface="Arial" panose="020B0604020202020204" pitchFamily="34" charset="0"/>
            </a:endParaRPr>
          </a:p>
          <a:p>
            <a:pPr lvl="2" eaLnBrk="1" hangingPunct="1"/>
            <a:r>
              <a:rPr lang="en-US" altLang="uk-UA" smtClean="0">
                <a:cs typeface="Arial" panose="020B0604020202020204" pitchFamily="34" charset="0"/>
              </a:rPr>
              <a:t>ToolTipText</a:t>
            </a:r>
          </a:p>
          <a:p>
            <a:pPr lvl="1" eaLnBrk="1" hangingPunct="1"/>
            <a:r>
              <a:rPr lang="uk-UA" altLang="uk-UA" smtClean="0">
                <a:cs typeface="Arial" panose="020B0604020202020204" pitchFamily="34" charset="0"/>
              </a:rPr>
              <a:t>Задайте поведінку</a:t>
            </a:r>
          </a:p>
          <a:p>
            <a:pPr lvl="2" eaLnBrk="1" hangingPunct="1"/>
            <a:r>
              <a:rPr lang="uk-UA" altLang="uk-UA" smtClean="0">
                <a:cs typeface="Arial" panose="020B0604020202020204" pitchFamily="34" charset="0"/>
              </a:rPr>
              <a:t>подія </a:t>
            </a:r>
            <a:r>
              <a:rPr lang="en-US" altLang="uk-UA" smtClean="0">
                <a:cs typeface="Arial" panose="020B0604020202020204" pitchFamily="34" charset="0"/>
              </a:rPr>
              <a:t>Click</a:t>
            </a:r>
          </a:p>
          <a:p>
            <a:pPr lvl="2" eaLnBrk="1" hangingPunct="1"/>
            <a:r>
              <a:rPr lang="uk-UA" altLang="uk-UA" smtClean="0">
                <a:cs typeface="Arial" panose="020B0604020202020204" pitchFamily="34" charset="0"/>
              </a:rPr>
              <a:t>властивості </a:t>
            </a:r>
            <a:r>
              <a:rPr lang="en-US" altLang="uk-UA" smtClean="0">
                <a:cs typeface="Arial" panose="020B0604020202020204" pitchFamily="34" charset="0"/>
              </a:rPr>
              <a:t>Enabled, Visible</a:t>
            </a:r>
            <a:endParaRPr lang="uk-UA" altLang="uk-UA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4" ma:contentTypeDescription="Створення нового документа." ma:contentTypeScope="" ma:versionID="98d0fa0c6656cae8063f37c35cd5a86f">
  <xsd:schema xmlns:xsd="http://www.w3.org/2001/XMLSchema" xmlns:xs="http://www.w3.org/2001/XMLSchema" xmlns:p="http://schemas.microsoft.com/office/2006/metadata/properties" xmlns:ns2="6165a4db-b7e9-495c-af32-635dbac9cbd3" xmlns:ns3="3c994dca-82ff-4cc8-8752-b5bfaa6f57e7" targetNamespace="http://schemas.microsoft.com/office/2006/metadata/properties" ma:root="true" ma:fieldsID="676b960a8837b860ab3969d9b2ba50ee" ns2:_="" ns3:_="">
    <xsd:import namespace="6165a4db-b7e9-495c-af32-635dbac9cbd3"/>
    <xsd:import namespace="3c994dca-82ff-4cc8-8752-b5bfaa6f57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94dca-82ff-4cc8-8752-b5bfaa6f57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199B9B-D398-411C-9FA3-543DD5A972C2}"/>
</file>

<file path=customXml/itemProps2.xml><?xml version="1.0" encoding="utf-8"?>
<ds:datastoreItem xmlns:ds="http://schemas.openxmlformats.org/officeDocument/2006/customXml" ds:itemID="{BD10501F-A8A3-458B-A964-4749DD7A80F7}"/>
</file>

<file path=customXml/itemProps3.xml><?xml version="1.0" encoding="utf-8"?>
<ds:datastoreItem xmlns:ds="http://schemas.openxmlformats.org/officeDocument/2006/customXml" ds:itemID="{51E5A8F3-569B-4E89-B9A1-47BF79CA638E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4451</TotalTime>
  <Words>790</Words>
  <Application>Microsoft Office PowerPoint</Application>
  <PresentationFormat>Екран (4:3)</PresentationFormat>
  <Paragraphs>167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Wingdings</vt:lpstr>
      <vt:lpstr>Network</vt:lpstr>
      <vt:lpstr>Багатовіконні програми</vt:lpstr>
      <vt:lpstr>Повідомлення користувачеві</vt:lpstr>
      <vt:lpstr>Отримання відповіді користувача</vt:lpstr>
      <vt:lpstr>Отримання відповіді користувача</vt:lpstr>
      <vt:lpstr>Отримання відповіді користувача</vt:lpstr>
      <vt:lpstr>Вікно “Про програму...”</vt:lpstr>
      <vt:lpstr>Стандартні діалоги</vt:lpstr>
      <vt:lpstr>Використання файлових діалогів</vt:lpstr>
      <vt:lpstr>Головне меню програми</vt:lpstr>
      <vt:lpstr>Панель інструментів</vt:lpstr>
      <vt:lpstr>Багатодокументний інтерфейс</vt:lpstr>
      <vt:lpstr>Багатодокументний інтерфейс</vt:lpstr>
      <vt:lpstr>Додаткові засоби</vt:lpstr>
      <vt:lpstr>Рядок стану програми</vt:lpstr>
      <vt:lpstr>Використання DataGridView</vt:lpstr>
      <vt:lpstr>Самостійне вивчення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Сергій Ярошко</cp:lastModifiedBy>
  <cp:revision>109</cp:revision>
  <cp:lastPrinted>1601-01-01T00:00:00Z</cp:lastPrinted>
  <dcterms:created xsi:type="dcterms:W3CDTF">1601-01-01T00:00:00Z</dcterms:created>
  <dcterms:modified xsi:type="dcterms:W3CDTF">2021-04-29T06:30:40Z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49400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