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</p:sldMasterIdLst>
  <p:notesMasterIdLst>
    <p:notesMasterId r:id="rId21"/>
  </p:notesMasterIdLst>
  <p:sldIdLst>
    <p:sldId id="256" r:id="rId5"/>
    <p:sldId id="258" r:id="rId6"/>
    <p:sldId id="268" r:id="rId7"/>
    <p:sldId id="269" r:id="rId8"/>
    <p:sldId id="271" r:id="rId9"/>
    <p:sldId id="270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67" r:id="rId2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336699"/>
    <a:srgbClr val="CC0000"/>
    <a:srgbClr val="FF0000"/>
    <a:srgbClr val="FF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1AA62-ACB3-41E4-1711-496133F4DCD5}" v="207" dt="2022-04-03T18:35:22.030"/>
    <p1510:client id="{C9E00F2C-597A-7214-2341-55219E13E54B}" v="10" dt="2022-04-03T13:17:38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ій Ярошко" userId="S::serhiy.yaroshko@lnu.edu.ua::2df84b04-f46d-4f76-8734-9aeecc205248" providerId="AD" clId="Web-{C9E00F2C-597A-7214-2341-55219E13E54B}"/>
    <pc:docChg chg="modSld">
      <pc:chgData name="Сергій Ярошко" userId="S::serhiy.yaroshko@lnu.edu.ua::2df84b04-f46d-4f76-8734-9aeecc205248" providerId="AD" clId="Web-{C9E00F2C-597A-7214-2341-55219E13E54B}" dt="2022-04-03T13:17:01.236" v="5"/>
      <pc:docMkLst>
        <pc:docMk/>
      </pc:docMkLst>
      <pc:sldChg chg="modSp">
        <pc:chgData name="Сергій Ярошко" userId="S::serhiy.yaroshko@lnu.edu.ua::2df84b04-f46d-4f76-8734-9aeecc205248" providerId="AD" clId="Web-{C9E00F2C-597A-7214-2341-55219E13E54B}" dt="2022-04-03T13:17:01.236" v="5"/>
        <pc:sldMkLst>
          <pc:docMk/>
          <pc:sldMk cId="216079165" sldId="268"/>
        </pc:sldMkLst>
        <pc:graphicFrameChg chg="mod modGraphic">
          <ac:chgData name="Сергій Ярошко" userId="S::serhiy.yaroshko@lnu.edu.ua::2df84b04-f46d-4f76-8734-9aeecc205248" providerId="AD" clId="Web-{C9E00F2C-597A-7214-2341-55219E13E54B}" dt="2022-04-03T13:17:01.236" v="5"/>
          <ac:graphicFrameMkLst>
            <pc:docMk/>
            <pc:sldMk cId="216079165" sldId="268"/>
            <ac:graphicFrameMk id="4" creationId="{00000000-0000-0000-0000-000000000000}"/>
          </ac:graphicFrameMkLst>
        </pc:graphicFrameChg>
      </pc:sldChg>
    </pc:docChg>
  </pc:docChgLst>
  <pc:docChgLst>
    <pc:chgData name="Сергій Ярошко" userId="S::serhiy.yaroshko@lnu.edu.ua::2df84b04-f46d-4f76-8734-9aeecc205248" providerId="AD" clId="Web-{2591AA62-ACB3-41E4-1711-496133F4DCD5}"/>
    <pc:docChg chg="modSld">
      <pc:chgData name="Сергій Ярошко" userId="S::serhiy.yaroshko@lnu.edu.ua::2df84b04-f46d-4f76-8734-9aeecc205248" providerId="AD" clId="Web-{2591AA62-ACB3-41E4-1711-496133F4DCD5}" dt="2022-04-03T18:35:22.030" v="194" actId="20577"/>
      <pc:docMkLst>
        <pc:docMk/>
      </pc:docMkLst>
      <pc:sldChg chg="modSp">
        <pc:chgData name="Сергій Ярошко" userId="S::serhiy.yaroshko@lnu.edu.ua::2df84b04-f46d-4f76-8734-9aeecc205248" providerId="AD" clId="Web-{2591AA62-ACB3-41E4-1711-496133F4DCD5}" dt="2022-04-03T18:35:22.030" v="194" actId="20577"/>
        <pc:sldMkLst>
          <pc:docMk/>
          <pc:sldMk cId="0" sldId="257"/>
        </pc:sldMkLst>
        <pc:spChg chg="mod">
          <ac:chgData name="Сергій Ярошко" userId="S::serhiy.yaroshko@lnu.edu.ua::2df84b04-f46d-4f76-8734-9aeecc205248" providerId="AD" clId="Web-{2591AA62-ACB3-41E4-1711-496133F4DCD5}" dt="2022-04-03T18:35:22.030" v="194" actId="20577"/>
          <ac:spMkLst>
            <pc:docMk/>
            <pc:sldMk cId="0" sldId="257"/>
            <ac:spMk id="5124" creationId="{00000000-0000-0000-0000-000000000000}"/>
          </ac:spMkLst>
        </pc:spChg>
      </pc:sldChg>
      <pc:sldChg chg="modSp">
        <pc:chgData name="Сергій Ярошко" userId="S::serhiy.yaroshko@lnu.edu.ua::2df84b04-f46d-4f76-8734-9aeecc205248" providerId="AD" clId="Web-{2591AA62-ACB3-41E4-1711-496133F4DCD5}" dt="2022-04-03T13:48:17.163" v="9"/>
        <pc:sldMkLst>
          <pc:docMk/>
          <pc:sldMk cId="216079165" sldId="268"/>
        </pc:sldMkLst>
        <pc:graphicFrameChg chg="mod modGraphic">
          <ac:chgData name="Сергій Ярошко" userId="S::serhiy.yaroshko@lnu.edu.ua::2df84b04-f46d-4f76-8734-9aeecc205248" providerId="AD" clId="Web-{2591AA62-ACB3-41E4-1711-496133F4DCD5}" dt="2022-04-03T13:48:17.163" v="9"/>
          <ac:graphicFrameMkLst>
            <pc:docMk/>
            <pc:sldMk cId="216079165" sldId="268"/>
            <ac:graphicFrameMk id="4" creationId="{00000000-0000-0000-0000-000000000000}"/>
          </ac:graphicFrameMkLst>
        </pc:graphicFrameChg>
      </pc:sldChg>
      <pc:sldChg chg="modSp">
        <pc:chgData name="Сергій Ярошко" userId="S::serhiy.yaroshko@lnu.edu.ua::2df84b04-f46d-4f76-8734-9aeecc205248" providerId="AD" clId="Web-{2591AA62-ACB3-41E4-1711-496133F4DCD5}" dt="2022-04-03T14:02:12.888" v="185"/>
        <pc:sldMkLst>
          <pc:docMk/>
          <pc:sldMk cId="2538197682" sldId="269"/>
        </pc:sldMkLst>
        <pc:graphicFrameChg chg="mod modGraphic">
          <ac:chgData name="Сергій Ярошко" userId="S::serhiy.yaroshko@lnu.edu.ua::2df84b04-f46d-4f76-8734-9aeecc205248" providerId="AD" clId="Web-{2591AA62-ACB3-41E4-1711-496133F4DCD5}" dt="2022-04-03T14:02:12.888" v="185"/>
          <ac:graphicFrameMkLst>
            <pc:docMk/>
            <pc:sldMk cId="2538197682" sldId="269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/>
              <a:t>Click to edit Master text styles</a:t>
            </a:r>
          </a:p>
          <a:p>
            <a:pPr lvl="1"/>
            <a:r>
              <a:rPr lang="uk-UA" altLang="uk-UA" noProof="0"/>
              <a:t>Second level</a:t>
            </a:r>
          </a:p>
          <a:p>
            <a:pPr lvl="2"/>
            <a:r>
              <a:rPr lang="uk-UA" altLang="uk-UA" noProof="0"/>
              <a:t>Third level</a:t>
            </a:r>
          </a:p>
          <a:p>
            <a:pPr lvl="3"/>
            <a:r>
              <a:rPr lang="uk-UA" altLang="uk-UA" noProof="0"/>
              <a:t>Fourth level</a:t>
            </a:r>
          </a:p>
          <a:p>
            <a:pPr lvl="4"/>
            <a:r>
              <a:rPr lang="uk-UA" altLang="uk-UA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1975C4B-A527-494A-85C7-6E1FFF47C0D5}" type="slidenum">
              <a:rPr lang="uk-UA" altLang="uk-UA"/>
              <a:pPr>
                <a:defRPr/>
              </a:pPr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76445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75C4B-A527-494A-85C7-6E1FFF47C0D5}" type="slidenum">
              <a:rPr lang="uk-UA" altLang="uk-UA" smtClean="0"/>
              <a:pPr>
                <a:defRPr/>
              </a:pPr>
              <a:t>4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72009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8C3C00-AA7E-4421-927E-C056F4CF0EC3}" type="slidenum">
              <a:rPr lang="uk-UA" altLang="uk-UA"/>
              <a:pPr/>
              <a:t>7</a:t>
            </a:fld>
            <a:endParaRPr lang="uk-UA" altLang="uk-UA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80034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75C4B-A527-494A-85C7-6E1FFF47C0D5}" type="slidenum">
              <a:rPr lang="uk-UA" altLang="uk-UA" smtClean="0"/>
              <a:pPr>
                <a:defRPr/>
              </a:pPr>
              <a:t>14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5772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uk-UA" altLang="en-US" noProof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uk-UA" altLang="en-US" noProof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F9F518-33B7-47D5-A0B4-2B055D4674A5}" type="slidenum">
              <a:rPr lang="uk-UA" altLang="en-US"/>
              <a:pPr>
                <a:defRPr/>
              </a:pPr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07571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A833C-4114-4F1A-A855-3E828838D9DD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21554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5398-DD07-439D-BE5E-2F8F37DC6EF2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24232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83451-005A-4D13-B50A-E08B451B7473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69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010C-75B3-44F9-A649-17366BC01D3E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35587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AB6B2-ACA3-4064-A3A6-BA3C5313AC6E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1349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224D7-D28D-42A4-A002-0D57F59DC70E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6778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EACA3-282C-4476-B322-A951AEBD5B6B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97399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98E4-38CB-4EFE-8C0F-60F468F98646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8538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91444-A95D-48A1-80ED-C8D4F99179E1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1047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BF938-4829-4930-A0AF-4A96E1B85179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58397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/>
              <a:t>Click to edit Master text styles</a:t>
            </a:r>
          </a:p>
          <a:p>
            <a:pPr lvl="1"/>
            <a:r>
              <a:rPr lang="uk-UA" altLang="en-US"/>
              <a:t>Second level</a:t>
            </a:r>
          </a:p>
          <a:p>
            <a:pPr lvl="2"/>
            <a:r>
              <a:rPr lang="uk-UA" altLang="en-US"/>
              <a:t>Third level</a:t>
            </a:r>
          </a:p>
          <a:p>
            <a:pPr lvl="3"/>
            <a:r>
              <a:rPr lang="uk-UA" altLang="en-US"/>
              <a:t>Fourth level</a:t>
            </a:r>
          </a:p>
          <a:p>
            <a:pPr lvl="4"/>
            <a:r>
              <a:rPr lang="uk-UA" altLang="en-US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6A161DC8-C75A-4BF1-AE08-A7A0A280D9A1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21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icollection?view=net-6.0" TargetMode="External"/><Relationship Id="rId2" Type="http://schemas.openxmlformats.org/officeDocument/2006/relationships/hyperlink" Target="https://docs.microsoft.com/en-us/dotnet/api/system.collections.ilist?view=net-6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idictionary?view=net-6.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dirty="0"/>
              <a:t>Колекції. Винятки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uk-UA" sz="2400" dirty="0"/>
              <a:t>object collections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400" dirty="0"/>
              <a:t>collection&lt;T&gt;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400" dirty="0"/>
              <a:t>Exception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400" dirty="0"/>
              <a:t>try … catch … finally …</a:t>
            </a:r>
            <a:endParaRPr lang="uk-UA" altLang="uk-UA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1066800"/>
          </a:xfrm>
        </p:spPr>
        <p:txBody>
          <a:bodyPr/>
          <a:lstStyle/>
          <a:p>
            <a:r>
              <a:rPr lang="uk-UA" sz="3200" dirty="0" err="1"/>
              <a:t>Двозв</a:t>
            </a:r>
            <a:r>
              <a:rPr lang="en-US" sz="3200" dirty="0"/>
              <a:t>’</a:t>
            </a:r>
            <a:r>
              <a:rPr lang="uk-UA" sz="3200" dirty="0" err="1"/>
              <a:t>язний</a:t>
            </a:r>
            <a:r>
              <a:rPr lang="uk-UA" sz="3200" dirty="0"/>
              <a:t> список</a:t>
            </a:r>
            <a:br>
              <a:rPr lang="en-US" sz="3200" dirty="0"/>
            </a:br>
            <a:r>
              <a:rPr lang="uk-UA" sz="3200" dirty="0"/>
              <a:t>Сортований список. Словник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800" dirty="0" err="1"/>
              <a:t>LinkedListNode</a:t>
            </a:r>
            <a:r>
              <a:rPr lang="en-US" sz="2800" dirty="0"/>
              <a:t>&lt;T&gt;</a:t>
            </a:r>
            <a:endParaRPr lang="uk-UA" sz="2800" dirty="0"/>
          </a:p>
          <a:p>
            <a:pPr lvl="1"/>
            <a:r>
              <a:rPr lang="en-US" sz="2400" dirty="0"/>
              <a:t>List, Next, Previous</a:t>
            </a:r>
            <a:r>
              <a:rPr lang="uk-UA" sz="2400" dirty="0"/>
              <a:t>, </a:t>
            </a:r>
            <a:r>
              <a:rPr lang="en-US" sz="2400" dirty="0"/>
              <a:t>Value</a:t>
            </a:r>
            <a:endParaRPr lang="uk-UA" sz="2400" dirty="0"/>
          </a:p>
          <a:p>
            <a:r>
              <a:rPr lang="en-US" sz="2800" dirty="0" err="1"/>
              <a:t>LinkedList</a:t>
            </a:r>
            <a:r>
              <a:rPr lang="en-US" sz="2800" dirty="0"/>
              <a:t>&lt;T&gt;</a:t>
            </a:r>
            <a:endParaRPr lang="uk-UA" sz="2800" dirty="0"/>
          </a:p>
          <a:p>
            <a:pPr lvl="1"/>
            <a:r>
              <a:rPr lang="en-US" sz="2400" dirty="0"/>
              <a:t>Count, First, Last</a:t>
            </a:r>
          </a:p>
          <a:p>
            <a:pPr lvl="1"/>
            <a:r>
              <a:rPr lang="en-US" sz="2400" dirty="0" err="1"/>
              <a:t>AddAfter</a:t>
            </a:r>
            <a:r>
              <a:rPr lang="en-US" sz="2400" dirty="0"/>
              <a:t>(), </a:t>
            </a:r>
            <a:r>
              <a:rPr lang="en-US" sz="2400" dirty="0" err="1"/>
              <a:t>AddBefore</a:t>
            </a:r>
            <a:r>
              <a:rPr lang="en-US" sz="2400" dirty="0"/>
              <a:t>(), </a:t>
            </a:r>
            <a:r>
              <a:rPr lang="en-US" sz="2400" dirty="0" err="1"/>
              <a:t>AddFirst</a:t>
            </a:r>
            <a:r>
              <a:rPr lang="en-US" sz="2400" dirty="0"/>
              <a:t>(), </a:t>
            </a:r>
            <a:r>
              <a:rPr lang="en-US" sz="2400" dirty="0" err="1"/>
              <a:t>AddLast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Remove(), </a:t>
            </a:r>
            <a:r>
              <a:rPr lang="en-US" sz="2400" dirty="0" err="1"/>
              <a:t>RemoveFirst</a:t>
            </a:r>
            <a:r>
              <a:rPr lang="en-US" sz="2400" dirty="0"/>
              <a:t>(), </a:t>
            </a:r>
            <a:r>
              <a:rPr lang="en-US" sz="2400" dirty="0" err="1"/>
              <a:t>RemoveLast</a:t>
            </a:r>
            <a:r>
              <a:rPr lang="en-US" sz="2400" dirty="0"/>
              <a:t>(), Clear()</a:t>
            </a:r>
          </a:p>
          <a:p>
            <a:pPr lvl="1"/>
            <a:r>
              <a:rPr lang="en-US" sz="2400" dirty="0"/>
              <a:t>Find(), </a:t>
            </a:r>
            <a:r>
              <a:rPr lang="en-US" sz="2400" dirty="0" err="1"/>
              <a:t>FindLast</a:t>
            </a:r>
            <a:r>
              <a:rPr lang="en-US" sz="2400" dirty="0"/>
              <a:t>(), Contains()</a:t>
            </a:r>
            <a:endParaRPr lang="uk-UA" sz="2400" dirty="0"/>
          </a:p>
          <a:p>
            <a:r>
              <a:rPr lang="en-US" sz="2800" dirty="0" err="1"/>
              <a:t>SortedList</a:t>
            </a:r>
            <a:r>
              <a:rPr lang="en-US" sz="2800" dirty="0"/>
              <a:t>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SortedDictionary</a:t>
            </a:r>
            <a:r>
              <a:rPr lang="en-US" sz="2800" dirty="0"/>
              <a:t>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/>
              <a:t>&gt;</a:t>
            </a:r>
          </a:p>
          <a:p>
            <a:pPr lvl="1"/>
            <a:r>
              <a:rPr lang="en-US" sz="2400" dirty="0" err="1"/>
              <a:t>KeyValuePair</a:t>
            </a:r>
            <a:r>
              <a:rPr lang="en-US" sz="2400" dirty="0"/>
              <a:t>&lt;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TValue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774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/>
              <a:t>Словник (хеш-таблиця)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Dictionary&lt;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/>
              <a:t>&gt;</a:t>
            </a:r>
          </a:p>
          <a:p>
            <a:pPr lvl="1"/>
            <a:r>
              <a:rPr lang="en-US" sz="2400" dirty="0"/>
              <a:t>override </a:t>
            </a:r>
            <a:r>
              <a:rPr lang="en-US" sz="2400" dirty="0" err="1"/>
              <a:t>GetHashCode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IEquatable</a:t>
            </a:r>
            <a:r>
              <a:rPr lang="en-US" sz="2400" dirty="0"/>
              <a:t>&lt;T&gt;.Equals() | override Equals()</a:t>
            </a:r>
          </a:p>
          <a:p>
            <a:pPr lvl="1"/>
            <a:r>
              <a:rPr lang="en-US" sz="2400" dirty="0" err="1"/>
              <a:t>A.Equals</a:t>
            </a:r>
            <a:r>
              <a:rPr lang="en-US" sz="2400" dirty="0"/>
              <a:t>(B) == 0 </a:t>
            </a:r>
            <a:r>
              <a:rPr lang="en-US" sz="2400" dirty="0">
                <a:sym typeface="Wingdings" panose="05000000000000000000" pitchFamily="2" charset="2"/>
              </a:rPr>
              <a:t>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 </a:t>
            </a:r>
            <a:r>
              <a:rPr lang="en-US" sz="2400" dirty="0" err="1">
                <a:sym typeface="Wingdings" panose="05000000000000000000" pitchFamily="2" charset="2"/>
              </a:rPr>
              <a:t>A.GetHashCode</a:t>
            </a:r>
            <a:r>
              <a:rPr lang="en-US" sz="2400" dirty="0">
                <a:sym typeface="Wingdings" panose="05000000000000000000" pitchFamily="2" charset="2"/>
              </a:rPr>
              <a:t>() == </a:t>
            </a:r>
            <a:r>
              <a:rPr lang="en-US" sz="2400" dirty="0" err="1">
                <a:sym typeface="Wingdings" panose="05000000000000000000" pitchFamily="2" charset="2"/>
              </a:rPr>
              <a:t>B.GetHashCode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sz="2400" dirty="0" err="1"/>
              <a:t>IEqualityComparer</a:t>
            </a:r>
            <a:r>
              <a:rPr lang="en-US" sz="2400" dirty="0"/>
              <a:t>&lt;T&gt;</a:t>
            </a:r>
          </a:p>
          <a:p>
            <a:pPr lvl="1"/>
            <a:r>
              <a:rPr lang="en-US" sz="2400" dirty="0"/>
              <a:t>Comparer, Count, Item[</a:t>
            </a:r>
            <a:r>
              <a:rPr lang="en-US" sz="2400" dirty="0" err="1"/>
              <a:t>TKey</a:t>
            </a:r>
            <a:r>
              <a:rPr lang="en-US" sz="2400" dirty="0"/>
              <a:t>], Keys, Values</a:t>
            </a:r>
          </a:p>
          <a:p>
            <a:pPr lvl="1"/>
            <a:r>
              <a:rPr lang="en-US" sz="2400" dirty="0"/>
              <a:t>Add(</a:t>
            </a:r>
            <a:r>
              <a:rPr lang="en-US" sz="2400" dirty="0" err="1"/>
              <a:t>TKey,TValue</a:t>
            </a:r>
            <a:r>
              <a:rPr lang="en-US" sz="2400" dirty="0"/>
              <a:t>), Remove(</a:t>
            </a:r>
            <a:r>
              <a:rPr lang="en-US" sz="2400" dirty="0" err="1"/>
              <a:t>TKey</a:t>
            </a:r>
            <a:r>
              <a:rPr lang="en-US" sz="2400" dirty="0"/>
              <a:t>), </a:t>
            </a:r>
            <a:r>
              <a:rPr lang="en-US" sz="2400" dirty="0" err="1"/>
              <a:t>ContainsKey</a:t>
            </a:r>
            <a:r>
              <a:rPr lang="en-US" sz="2400" dirty="0"/>
              <a:t>(</a:t>
            </a:r>
            <a:r>
              <a:rPr lang="en-US" sz="2400" dirty="0" err="1"/>
              <a:t>TKey</a:t>
            </a:r>
            <a:r>
              <a:rPr lang="en-US" sz="2400" dirty="0"/>
              <a:t>), </a:t>
            </a:r>
            <a:r>
              <a:rPr lang="en-US" sz="2400" dirty="0" err="1"/>
              <a:t>ContainsValue</a:t>
            </a:r>
            <a:r>
              <a:rPr lang="en-US" sz="2400" dirty="0"/>
              <a:t>(</a:t>
            </a:r>
            <a:r>
              <a:rPr lang="en-US" sz="2400" dirty="0" err="1"/>
              <a:t>TValue</a:t>
            </a:r>
            <a:r>
              <a:rPr lang="en-US" sz="2400" dirty="0"/>
              <a:t>)</a:t>
            </a:r>
          </a:p>
          <a:p>
            <a:r>
              <a:rPr lang="en-US" sz="2800" dirty="0"/>
              <a:t>Lookup&lt;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TElement</a:t>
            </a:r>
            <a:r>
              <a:rPr lang="en-US" sz="2800" dirty="0"/>
              <a:t>&gt;</a:t>
            </a:r>
          </a:p>
          <a:p>
            <a:pPr lvl="1"/>
            <a:r>
              <a:rPr lang="en-US" sz="2400" dirty="0" err="1"/>
              <a:t>IEnumerable</a:t>
            </a:r>
            <a:r>
              <a:rPr lang="en-US" sz="2400" dirty="0"/>
              <a:t>&lt;T&gt;.</a:t>
            </a:r>
            <a:r>
              <a:rPr lang="en-US" sz="2400" dirty="0" err="1"/>
              <a:t>ToLookup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&lt;</a:t>
            </a:r>
            <a:r>
              <a:rPr lang="en-US" sz="2400" dirty="0" err="1"/>
              <a:t>TSource</a:t>
            </a:r>
            <a:r>
              <a:rPr lang="en-US" sz="2400" dirty="0"/>
              <a:t>, </a:t>
            </a:r>
            <a:r>
              <a:rPr lang="en-US" sz="2400" dirty="0" err="1"/>
              <a:t>TKey</a:t>
            </a:r>
            <a:r>
              <a:rPr lang="en-US" sz="2400" dirty="0"/>
              <a:t>&gt;)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17893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/>
              <a:t>Множини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336699"/>
                </a:solidFill>
              </a:rPr>
              <a:t>ISet</a:t>
            </a:r>
            <a:r>
              <a:rPr lang="en-US" sz="2800" dirty="0"/>
              <a:t>&lt;T&gt;</a:t>
            </a:r>
            <a:endParaRPr lang="uk-UA" sz="2800" dirty="0"/>
          </a:p>
          <a:p>
            <a:pPr lvl="1"/>
            <a:r>
              <a:rPr lang="en-US" sz="2400" dirty="0" err="1">
                <a:solidFill>
                  <a:srgbClr val="336699"/>
                </a:solidFill>
              </a:rPr>
              <a:t>HashSet</a:t>
            </a:r>
            <a:r>
              <a:rPr lang="en-US" sz="2400" dirty="0"/>
              <a:t>&lt;T&gt;</a:t>
            </a:r>
            <a:endParaRPr lang="uk-UA" sz="2400" dirty="0"/>
          </a:p>
          <a:p>
            <a:pPr lvl="1"/>
            <a:r>
              <a:rPr lang="en-US" sz="2400" dirty="0" err="1">
                <a:solidFill>
                  <a:srgbClr val="336699"/>
                </a:solidFill>
              </a:rPr>
              <a:t>SortedSet</a:t>
            </a:r>
            <a:r>
              <a:rPr lang="en-US" sz="2400" dirty="0"/>
              <a:t>&lt;T&gt;</a:t>
            </a:r>
            <a:endParaRPr lang="uk-UA" sz="2400" dirty="0"/>
          </a:p>
          <a:p>
            <a:r>
              <a:rPr lang="uk-UA" sz="2800" dirty="0"/>
              <a:t>Методи</a:t>
            </a:r>
          </a:p>
          <a:p>
            <a:pPr lvl="1"/>
            <a:r>
              <a:rPr lang="en-US" sz="2400" dirty="0" err="1">
                <a:solidFill>
                  <a:srgbClr val="0000CC"/>
                </a:solidFill>
              </a:rPr>
              <a:t>bool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Add(</a:t>
            </a:r>
            <a:r>
              <a:rPr lang="en-US" sz="2400" dirty="0" err="1"/>
              <a:t>elem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solidFill>
                  <a:srgbClr val="0000CC"/>
                </a:solidFill>
              </a:rPr>
              <a:t>bool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/>
              <a:t>IsSubsetOf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336699"/>
                </a:solidFill>
              </a:rPr>
              <a:t>IEnumerable</a:t>
            </a:r>
            <a:r>
              <a:rPr lang="en-US" sz="2400" dirty="0"/>
              <a:t>&lt;T&gt;); </a:t>
            </a:r>
            <a:r>
              <a:rPr lang="en-US" sz="2400" dirty="0" err="1"/>
              <a:t>IsSupersetOf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bool</a:t>
            </a:r>
            <a:r>
              <a:rPr lang="en-US" sz="2400" dirty="0"/>
              <a:t> Overlaps(</a:t>
            </a:r>
            <a:r>
              <a:rPr lang="en-US" sz="2400" dirty="0" err="1">
                <a:solidFill>
                  <a:srgbClr val="336699"/>
                </a:solidFill>
              </a:rPr>
              <a:t>IEnumerable</a:t>
            </a:r>
            <a:r>
              <a:rPr lang="en-US" sz="2400" dirty="0"/>
              <a:t>&lt;T&gt;)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IntersectWith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336699"/>
                </a:solidFill>
              </a:rPr>
              <a:t>IEnumerable</a:t>
            </a:r>
            <a:r>
              <a:rPr lang="en-US" sz="2400" dirty="0"/>
              <a:t>&lt;T&gt;)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UnionWith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336699"/>
                </a:solidFill>
              </a:rPr>
              <a:t>IEnumerable</a:t>
            </a:r>
            <a:r>
              <a:rPr lang="en-US" sz="2400" dirty="0"/>
              <a:t>&lt;T&gt;)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ExceptWith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336699"/>
                </a:solidFill>
              </a:rPr>
              <a:t>IEnumerable</a:t>
            </a:r>
            <a:r>
              <a:rPr lang="en-US" sz="2400" dirty="0"/>
              <a:t>&lt;T&gt;)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SymmetricExceptWith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336699"/>
                </a:solidFill>
              </a:rPr>
              <a:t>IEnumerable</a:t>
            </a:r>
            <a:r>
              <a:rPr lang="en-US" sz="2400" dirty="0"/>
              <a:t>&lt;T&gt;)</a:t>
            </a:r>
          </a:p>
        </p:txBody>
      </p:sp>
    </p:spTree>
    <p:extLst>
      <p:ext uri="{BB962C8B-B14F-4D97-AF65-F5344CB8AC3E}">
        <p14:creationId xmlns:p14="http://schemas.microsoft.com/office/powerpoint/2010/main" val="133413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/>
              <a:t>Інші колекції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sz="2800" dirty="0" err="1"/>
              <a:t>System.Collections.ObjectModel</a:t>
            </a:r>
            <a:r>
              <a:rPr lang="en-US" sz="2800" dirty="0"/>
              <a:t>.</a:t>
            </a:r>
            <a:br>
              <a:rPr lang="uk-UA" sz="2800" dirty="0"/>
            </a:br>
            <a:r>
              <a:rPr lang="en-US" sz="2800" dirty="0"/>
              <a:t>     </a:t>
            </a:r>
            <a:r>
              <a:rPr lang="en-US" sz="2800" dirty="0" err="1"/>
              <a:t>ObservableCollection</a:t>
            </a:r>
            <a:r>
              <a:rPr lang="en-US" sz="2800" dirty="0"/>
              <a:t>&lt;T&gt;</a:t>
            </a:r>
            <a:endParaRPr lang="uk-UA" sz="2800" dirty="0"/>
          </a:p>
          <a:p>
            <a:r>
              <a:rPr lang="en-US" sz="2800" dirty="0" err="1"/>
              <a:t>System.Collections.Concurrent</a:t>
            </a:r>
            <a:endParaRPr lang="en-US" sz="2800" dirty="0"/>
          </a:p>
          <a:p>
            <a:pPr lvl="1"/>
            <a:r>
              <a:rPr lang="en-US" sz="2400" dirty="0" err="1"/>
              <a:t>IProducerConsumerCollection</a:t>
            </a:r>
            <a:r>
              <a:rPr lang="en-US" sz="2400" dirty="0"/>
              <a:t>&lt;T&gt;{</a:t>
            </a:r>
            <a:r>
              <a:rPr lang="en-US" sz="2400" dirty="0" err="1"/>
              <a:t>TryAdd</a:t>
            </a:r>
            <a:r>
              <a:rPr lang="en-US" sz="2400" dirty="0"/>
              <a:t>()</a:t>
            </a:r>
            <a:r>
              <a:rPr lang="uk-UA" sz="2400" dirty="0"/>
              <a:t> </a:t>
            </a:r>
            <a:r>
              <a:rPr lang="en-US" sz="2400" dirty="0" err="1"/>
              <a:t>TryTake</a:t>
            </a:r>
            <a:r>
              <a:rPr lang="en-US" sz="2400" dirty="0"/>
              <a:t>()} </a:t>
            </a:r>
          </a:p>
          <a:p>
            <a:pPr lvl="1"/>
            <a:r>
              <a:rPr lang="en-US" sz="2400" dirty="0" err="1"/>
              <a:t>ConcurrentQueue</a:t>
            </a:r>
            <a:r>
              <a:rPr lang="en-US" sz="2400" dirty="0"/>
              <a:t>&lt;T&gt;</a:t>
            </a:r>
          </a:p>
          <a:p>
            <a:pPr lvl="1"/>
            <a:r>
              <a:rPr lang="en-US" sz="2400" dirty="0" err="1"/>
              <a:t>ConcurrentStack</a:t>
            </a:r>
            <a:r>
              <a:rPr lang="en-US" sz="2400" dirty="0"/>
              <a:t>&lt;T&gt;</a:t>
            </a:r>
          </a:p>
          <a:p>
            <a:pPr lvl="1"/>
            <a:r>
              <a:rPr lang="en-US" sz="2400" dirty="0" err="1"/>
              <a:t>ConcurrentBag</a:t>
            </a:r>
            <a:r>
              <a:rPr lang="en-US" sz="2400" dirty="0"/>
              <a:t>&lt;T&gt;</a:t>
            </a:r>
          </a:p>
          <a:p>
            <a:pPr lvl="1"/>
            <a:r>
              <a:rPr lang="en-US" sz="2400" dirty="0" err="1"/>
              <a:t>ConcurrentDictionary</a:t>
            </a:r>
            <a:r>
              <a:rPr lang="en-US" sz="2400" dirty="0"/>
              <a:t>&lt;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TValue</a:t>
            </a:r>
            <a:r>
              <a:rPr lang="en-US" sz="2400" dirty="0"/>
              <a:t>&gt;</a:t>
            </a:r>
          </a:p>
          <a:p>
            <a:pPr lvl="1"/>
            <a:r>
              <a:rPr lang="en-US" sz="2400" dirty="0" err="1"/>
              <a:t>BlockingCollection</a:t>
            </a:r>
            <a:r>
              <a:rPr lang="en-US" sz="2400" dirty="0"/>
              <a:t>&lt;T&gt; { Add();</a:t>
            </a:r>
            <a:r>
              <a:rPr lang="uk-UA" sz="2400" dirty="0"/>
              <a:t> </a:t>
            </a:r>
            <a:r>
              <a:rPr lang="en-US" sz="2400" dirty="0"/>
              <a:t>Take(); }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4655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System.Exception</a:t>
            </a:r>
            <a:endParaRPr lang="uk-UA" sz="3600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209116"/>
              </p:ext>
            </p:extLst>
          </p:nvPr>
        </p:nvGraphicFramePr>
        <p:xfrm>
          <a:off x="457200" y="1295400"/>
          <a:ext cx="8229600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uk-UA" sz="2000" i="1" dirty="0"/>
                        <a:t>Властивість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i="1" dirty="0"/>
                        <a:t>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Data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Колекція</a:t>
                      </a:r>
                      <a:r>
                        <a:rPr lang="uk-UA" sz="2000" baseline="0" dirty="0"/>
                        <a:t> пар «ключ-значення», додаткова інформація про виняток</a:t>
                      </a:r>
                    </a:p>
                    <a:p>
                      <a:endParaRPr lang="uk-U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HelpLink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Зв'язок з довідковим</a:t>
                      </a:r>
                      <a:r>
                        <a:rPr lang="uk-UA" sz="2000" baseline="0" dirty="0"/>
                        <a:t> файлом</a:t>
                      </a:r>
                    </a:p>
                    <a:p>
                      <a:endParaRPr lang="uk-U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InnerException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Вкладений об'єкт-виняток. Зустрічається тоді, коли «власника» запустили в </a:t>
                      </a:r>
                      <a:r>
                        <a:rPr lang="en-US" sz="2000" dirty="0"/>
                        <a:t>catch</a:t>
                      </a:r>
                      <a:r>
                        <a:rPr lang="uk-UA" sz="2000" dirty="0"/>
                        <a:t>-блоці, і є аргументом</a:t>
                      </a:r>
                      <a:r>
                        <a:rPr lang="uk-UA" sz="2000" baseline="0" dirty="0"/>
                        <a:t> цього блоку</a:t>
                      </a:r>
                    </a:p>
                    <a:p>
                      <a:endParaRPr lang="uk-U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Message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Опис помилки</a:t>
                      </a:r>
                    </a:p>
                    <a:p>
                      <a:endParaRPr lang="uk-U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Ім'я «автора» винятку (програма, об'єкт)</a:t>
                      </a:r>
                      <a:br>
                        <a:rPr lang="en-US" sz="2000" dirty="0"/>
                      </a:b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(by CLR or code)</a:t>
                      </a:r>
                      <a:endParaRPr lang="uk-UA" sz="2000" dirty="0"/>
                    </a:p>
                    <a:p>
                      <a:endParaRPr lang="uk-U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StackTrace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Стек вкладених</a:t>
                      </a:r>
                      <a:r>
                        <a:rPr lang="uk-UA" sz="2000" baseline="0" dirty="0"/>
                        <a:t> викликів методів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(by CLR)</a:t>
                      </a:r>
                      <a:endParaRPr lang="uk-UA" sz="20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uk-U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TargetSite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Опис методу, що запустив виняток</a:t>
                      </a:r>
                      <a:r>
                        <a:rPr lang="en-US" sz="2000" dirty="0"/>
                        <a:t> 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(by CLR)</a:t>
                      </a:r>
                      <a:endParaRPr lang="uk-UA" sz="2000" dirty="0"/>
                    </a:p>
                    <a:p>
                      <a:endParaRPr lang="uk-U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17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/>
              <a:t>Класи винятків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191000" cy="5105400"/>
          </a:xfrm>
        </p:spPr>
        <p:txBody>
          <a:bodyPr/>
          <a:lstStyle/>
          <a:p>
            <a:r>
              <a:rPr lang="en-US" sz="2800" dirty="0"/>
              <a:t>Exception: Object</a:t>
            </a:r>
          </a:p>
          <a:p>
            <a:pPr lvl="1"/>
            <a:r>
              <a:rPr lang="en-US" sz="2400" dirty="0" err="1"/>
              <a:t>ApplicationException</a:t>
            </a:r>
            <a:endParaRPr lang="en-US" sz="2400" dirty="0"/>
          </a:p>
          <a:p>
            <a:pPr lvl="1"/>
            <a:r>
              <a:rPr lang="en-US" sz="2400" dirty="0" err="1"/>
              <a:t>SystemException</a:t>
            </a:r>
            <a:endParaRPr lang="en-US" sz="2400" dirty="0"/>
          </a:p>
          <a:p>
            <a:pPr lvl="2"/>
            <a:r>
              <a:rPr lang="en-US" sz="2100" dirty="0" err="1"/>
              <a:t>StackOverflowException</a:t>
            </a:r>
            <a:endParaRPr lang="en-US" sz="2100" dirty="0"/>
          </a:p>
          <a:p>
            <a:pPr lvl="2"/>
            <a:r>
              <a:rPr lang="en-US" sz="2100" dirty="0" err="1"/>
              <a:t>ArgumentException</a:t>
            </a:r>
            <a:endParaRPr lang="en-US" sz="2100" dirty="0"/>
          </a:p>
          <a:p>
            <a:pPr lvl="3"/>
            <a:r>
              <a:rPr lang="en-US" sz="1800" dirty="0" err="1"/>
              <a:t>ArgumentNullException</a:t>
            </a:r>
            <a:endParaRPr lang="en-US" sz="1800" dirty="0"/>
          </a:p>
          <a:p>
            <a:pPr lvl="3"/>
            <a:r>
              <a:rPr lang="en-US" sz="1800" dirty="0" err="1"/>
              <a:t>ArgumentOutOfRangeException</a:t>
            </a:r>
            <a:endParaRPr lang="en-US" sz="1800" dirty="0"/>
          </a:p>
          <a:p>
            <a:pPr lvl="2"/>
            <a:r>
              <a:rPr lang="en-US" sz="2100" dirty="0" err="1"/>
              <a:t>ArithmeticException</a:t>
            </a:r>
            <a:endParaRPr lang="en-US" sz="2100" dirty="0"/>
          </a:p>
          <a:p>
            <a:pPr lvl="3"/>
            <a:r>
              <a:rPr lang="en-US" sz="1800" dirty="0" err="1"/>
              <a:t>OverflowException</a:t>
            </a:r>
            <a:endParaRPr lang="en-US" sz="1800" dirty="0"/>
          </a:p>
          <a:p>
            <a:pPr lvl="2"/>
            <a:r>
              <a:rPr lang="en-US" sz="2100" dirty="0" err="1"/>
              <a:t>IOException</a:t>
            </a:r>
            <a:endParaRPr lang="en-US" sz="2100" dirty="0"/>
          </a:p>
          <a:p>
            <a:pPr lvl="3"/>
            <a:r>
              <a:rPr lang="en-US" sz="1800" dirty="0" err="1"/>
              <a:t>FileLoadException</a:t>
            </a:r>
            <a:endParaRPr lang="en-US" sz="1800" dirty="0"/>
          </a:p>
          <a:p>
            <a:pPr lvl="3"/>
            <a:r>
              <a:rPr lang="en-US" sz="1800" dirty="0" err="1"/>
              <a:t>FileNotFoundException</a:t>
            </a:r>
            <a:endParaRPr lang="en-US" sz="1800" dirty="0"/>
          </a:p>
          <a:p>
            <a:pPr lvl="3"/>
            <a:r>
              <a:rPr lang="en-US" sz="1800" dirty="0" err="1"/>
              <a:t>EndOfStreamException</a:t>
            </a:r>
            <a:endParaRPr lang="uk-UA" sz="1800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114800" y="2590800"/>
            <a:ext cx="4572000" cy="3810000"/>
          </a:xfrm>
        </p:spPr>
        <p:txBody>
          <a:bodyPr/>
          <a:lstStyle/>
          <a:p>
            <a:pPr lvl="2"/>
            <a:r>
              <a:rPr lang="en-AU" sz="2100" dirty="0" err="1"/>
              <a:t>FormatException</a:t>
            </a:r>
            <a:endParaRPr lang="en-AU" sz="2100" dirty="0"/>
          </a:p>
          <a:p>
            <a:pPr lvl="2"/>
            <a:r>
              <a:rPr lang="en-AU" sz="2100" dirty="0" err="1"/>
              <a:t>IndexOutOfRangeException</a:t>
            </a:r>
            <a:endParaRPr lang="en-AU" sz="2100" dirty="0"/>
          </a:p>
          <a:p>
            <a:pPr lvl="2"/>
            <a:r>
              <a:rPr lang="en-AU" sz="2100" dirty="0" err="1"/>
              <a:t>InvalidCastException</a:t>
            </a:r>
            <a:endParaRPr lang="en-AU" sz="2100" dirty="0"/>
          </a:p>
          <a:p>
            <a:pPr lvl="2"/>
            <a:r>
              <a:rPr lang="en-AU" sz="2100" dirty="0" err="1"/>
              <a:t>OutOfMemoryException</a:t>
            </a:r>
            <a:endParaRPr lang="en-AU" sz="2100" dirty="0"/>
          </a:p>
          <a:p>
            <a:pPr lvl="3"/>
            <a:r>
              <a:rPr lang="en-AU" sz="1800" dirty="0" err="1"/>
              <a:t>InsufficientMemoryException</a:t>
            </a:r>
            <a:endParaRPr lang="en-AU" sz="1800" dirty="0"/>
          </a:p>
          <a:p>
            <a:pPr lvl="2"/>
            <a:r>
              <a:rPr lang="en-AU" sz="2100" dirty="0" err="1"/>
              <a:t>RankException</a:t>
            </a:r>
            <a:endParaRPr lang="en-AU" sz="2100" dirty="0"/>
          </a:p>
          <a:p>
            <a:pPr lvl="2"/>
            <a:r>
              <a:rPr lang="en-AU" sz="2100" dirty="0" err="1"/>
              <a:t>TimeoutException</a:t>
            </a:r>
            <a:endParaRPr lang="en-AU" sz="2100" dirty="0"/>
          </a:p>
          <a:p>
            <a:pPr lvl="3"/>
            <a:r>
              <a:rPr lang="en-AU" sz="1800" dirty="0" err="1"/>
              <a:t>RegexMatchTimeoutException</a:t>
            </a:r>
            <a:endParaRPr lang="en-AU" sz="1800" dirty="0"/>
          </a:p>
          <a:p>
            <a:pPr lvl="2"/>
            <a:r>
              <a:rPr lang="en-AU" sz="2100" dirty="0" err="1"/>
              <a:t>XamlParseException</a:t>
            </a:r>
            <a:endParaRPr lang="en-AU" sz="2100" dirty="0"/>
          </a:p>
          <a:p>
            <a:pPr lvl="2"/>
            <a:r>
              <a:rPr lang="en-AU" sz="2100" dirty="0"/>
              <a:t>…</a:t>
            </a:r>
            <a:endParaRPr lang="uk-UA" sz="2100" dirty="0"/>
          </a:p>
        </p:txBody>
      </p:sp>
    </p:spTree>
    <p:extLst>
      <p:ext uri="{BB962C8B-B14F-4D97-AF65-F5344CB8AC3E}">
        <p14:creationId xmlns:p14="http://schemas.microsoft.com/office/powerpoint/2010/main" val="269327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/>
              <a:t>Опрацювання винятків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</a:rPr>
              <a:t>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uk-UA" sz="2400" dirty="0">
                <a:solidFill>
                  <a:srgbClr val="006600"/>
                </a:solidFill>
              </a:rPr>
              <a:t>// код для «обережного» виконання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400" dirty="0">
                <a:solidFill>
                  <a:srgbClr val="006600"/>
                </a:solidFill>
              </a:rPr>
              <a:t>	// імовірні </a:t>
            </a:r>
            <a:r>
              <a:rPr lang="en-US" sz="2400" dirty="0">
                <a:solidFill>
                  <a:srgbClr val="006600"/>
                </a:solidFill>
              </a:rPr>
              <a:t>throw (</a:t>
            </a:r>
            <a:r>
              <a:rPr lang="uk-UA" sz="2400" dirty="0">
                <a:solidFill>
                  <a:srgbClr val="006600"/>
                </a:solidFill>
              </a:rPr>
              <a:t>тут, чи у вкладених викликах)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</a:rPr>
              <a:t>catch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336699"/>
                </a:solidFill>
              </a:rPr>
              <a:t>TypeOfException</a:t>
            </a:r>
            <a:r>
              <a:rPr lang="en-US" sz="2400" dirty="0">
                <a:solidFill>
                  <a:srgbClr val="336699"/>
                </a:solidFill>
              </a:rPr>
              <a:t> </a:t>
            </a:r>
            <a:r>
              <a:rPr lang="en-US" sz="2400" dirty="0"/>
              <a:t>e</a:t>
            </a:r>
            <a:r>
              <a:rPr lang="en-US" sz="2400" dirty="0">
                <a:solidFill>
                  <a:srgbClr val="006600"/>
                </a:solidFill>
              </a:rPr>
              <a:t>)</a:t>
            </a:r>
            <a:r>
              <a:rPr lang="uk-UA" sz="2400" dirty="0">
                <a:solidFill>
                  <a:srgbClr val="006600"/>
                </a:solidFill>
              </a:rPr>
              <a:t>   // розпізнавання типу винятку</a:t>
            </a:r>
            <a:endParaRPr lang="en-US" sz="2400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uk-UA" sz="2400" dirty="0">
                <a:solidFill>
                  <a:srgbClr val="006600"/>
                </a:solidFill>
              </a:rPr>
              <a:t>// опрацювання помилок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e.Message</a:t>
            </a:r>
            <a:endParaRPr lang="uk-UA" sz="2400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400" dirty="0">
                <a:solidFill>
                  <a:srgbClr val="006600"/>
                </a:solidFill>
              </a:rPr>
              <a:t>	// можливе повторне </a:t>
            </a:r>
            <a:r>
              <a:rPr lang="en-US" sz="2400" dirty="0">
                <a:solidFill>
                  <a:srgbClr val="006600"/>
                </a:solidFill>
              </a:rPr>
              <a:t>throw</a:t>
            </a:r>
            <a:endParaRPr lang="uk-UA" sz="2400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</a:rPr>
              <a:t>finally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400" dirty="0">
                <a:solidFill>
                  <a:srgbClr val="006600"/>
                </a:solidFill>
              </a:rPr>
              <a:t>// </a:t>
            </a:r>
            <a:r>
              <a:rPr lang="uk-UA" sz="2400" dirty="0">
                <a:solidFill>
                  <a:srgbClr val="006600"/>
                </a:solidFill>
              </a:rPr>
              <a:t>звільнення ресурсів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25883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Простори імен колекцій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uk-UA" dirty="0"/>
          </a:p>
          <a:p>
            <a:pPr lvl="1"/>
            <a:r>
              <a:rPr lang="uk-UA" dirty="0"/>
              <a:t>«Перше покоління» колекцій, заснованих на </a:t>
            </a:r>
            <a:r>
              <a:rPr lang="en-US" dirty="0"/>
              <a:t>object</a:t>
            </a:r>
          </a:p>
          <a:p>
            <a:r>
              <a:rPr lang="en-US" dirty="0" err="1"/>
              <a:t>System.Collections.Generic</a:t>
            </a:r>
            <a:endParaRPr lang="en-US" dirty="0"/>
          </a:p>
          <a:p>
            <a:pPr lvl="1"/>
            <a:r>
              <a:rPr lang="uk-UA" dirty="0"/>
              <a:t>Узагальнені контейнерні класи</a:t>
            </a:r>
          </a:p>
          <a:p>
            <a:r>
              <a:rPr lang="en-US" dirty="0" err="1"/>
              <a:t>System.Collections.Specialized</a:t>
            </a:r>
            <a:endParaRPr lang="uk-UA" dirty="0"/>
          </a:p>
          <a:p>
            <a:pPr lvl="1"/>
            <a:r>
              <a:rPr lang="uk-UA" dirty="0"/>
              <a:t>Колекції, пристосовані для зберігання значень спеціальних типів</a:t>
            </a:r>
          </a:p>
          <a:p>
            <a:r>
              <a:rPr lang="en-US" dirty="0" err="1"/>
              <a:t>System.Collections.Concurrent</a:t>
            </a:r>
            <a:endParaRPr lang="uk-UA" dirty="0"/>
          </a:p>
          <a:p>
            <a:pPr lvl="1"/>
            <a:r>
              <a:rPr lang="uk-UA" dirty="0"/>
              <a:t>Колекції, безпечні щодо потоків (багатьох)</a:t>
            </a: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61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29789"/>
              </p:ext>
            </p:extLst>
          </p:nvPr>
        </p:nvGraphicFramePr>
        <p:xfrm>
          <a:off x="457200" y="1295400"/>
          <a:ext cx="8229600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uk-UA" sz="1900" i="1" dirty="0"/>
                        <a:t>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900" i="1" dirty="0"/>
                        <a:t>Призначення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900" i="1" dirty="0"/>
                        <a:t>Інтерфейси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 err="1"/>
                        <a:t>ArrayList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Індексована</a:t>
                      </a:r>
                      <a:r>
                        <a:rPr lang="uk-UA" sz="1900" baseline="0" dirty="0"/>
                        <a:t> послідовність змінного розміру (+пошук, сортування, </a:t>
                      </a:r>
                      <a:r>
                        <a:rPr lang="uk-UA" sz="1900" baseline="0" dirty="0" err="1"/>
                        <a:t>AddRange</a:t>
                      </a:r>
                      <a:r>
                        <a:rPr lang="uk-UA" sz="1900" baseline="0" dirty="0"/>
                        <a:t>())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hlinkClick r:id="rId2"/>
                        </a:rPr>
                        <a:t>IList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>
                          <a:hlinkClick r:id="rId3"/>
                        </a:rPr>
                        <a:t>ICollection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 err="1"/>
                        <a:t>IEnumerable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 err="1"/>
                        <a:t>ICloneable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 err="1"/>
                        <a:t>BitArray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Компактний масив бітових значень, що мають тип </a:t>
                      </a:r>
                      <a:r>
                        <a:rPr lang="en-US" sz="1900" dirty="0"/>
                        <a:t>bool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900" dirty="0" err="1"/>
                        <a:t>ICollection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 err="1"/>
                        <a:t>IEnumerable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 err="1"/>
                        <a:t>ICloneable</a:t>
                      </a:r>
                      <a:endParaRPr lang="uk-UA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 err="1"/>
                        <a:t>HashTable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Колекція пар «ключ\значення», що використовує хеш-код ключа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linkClick r:id="rId4"/>
                        </a:rPr>
                        <a:t>IDictionary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ICollection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IEnumerable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ICloneable</a:t>
                      </a:r>
                      <a:endParaRPr lang="uk-UA" sz="19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Queue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Звичайна черга об'єктів, що працює за правилом </a:t>
                      </a:r>
                      <a:r>
                        <a:rPr lang="en-US" sz="1900" dirty="0"/>
                        <a:t>FIFO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 dirty="0" err="1"/>
                        <a:t>ICollection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 err="1"/>
                        <a:t>IEnumerable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 err="1"/>
                        <a:t>ICloneable</a:t>
                      </a:r>
                      <a:endParaRPr lang="uk-UA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 err="1"/>
                        <a:t>SortedList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Колекція пар «ключ\значення»,</a:t>
                      </a:r>
                      <a:r>
                        <a:rPr lang="en-US" sz="1900" dirty="0"/>
                        <a:t> </a:t>
                      </a:r>
                      <a:r>
                        <a:rPr lang="uk-UA" sz="1900" dirty="0"/>
                        <a:t>впорядкованих</a:t>
                      </a:r>
                      <a:r>
                        <a:rPr lang="uk-UA" sz="1900" baseline="0" dirty="0"/>
                        <a:t> за ключем, доступних за ключем та за індексом.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/>
                        <a:t>IDictionary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ICollection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IEnumerable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ICloneable</a:t>
                      </a:r>
                      <a:endParaRPr lang="uk-UA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Stack</a:t>
                      </a:r>
                      <a:endParaRPr lang="uk-UA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Класичний стек</a:t>
                      </a:r>
                      <a:r>
                        <a:rPr lang="uk-UA" sz="1900" baseline="0" dirty="0"/>
                        <a:t> </a:t>
                      </a:r>
                      <a:r>
                        <a:rPr lang="en-US" sz="1900" baseline="0" dirty="0"/>
                        <a:t>LIFO ( push(obj), pop(), peek() )</a:t>
                      </a:r>
                      <a:r>
                        <a:rPr lang="uk-UA" sz="1900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 dirty="0" err="1"/>
                        <a:t>ICollection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 err="1"/>
                        <a:t>IEnumerable</a:t>
                      </a:r>
                      <a:r>
                        <a:rPr lang="en-AU" sz="1900" dirty="0"/>
                        <a:t>, </a:t>
                      </a:r>
                      <a:r>
                        <a:rPr lang="en-AU" sz="1900" dirty="0" err="1"/>
                        <a:t>ICloneable</a:t>
                      </a:r>
                      <a:endParaRPr lang="uk-UA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7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 err="1"/>
              <a:t>System.Collections.Specialized</a:t>
            </a:r>
            <a:endParaRPr lang="uk-UA" sz="3600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971734"/>
              </p:ext>
            </p:extLst>
          </p:nvPr>
        </p:nvGraphicFramePr>
        <p:xfrm>
          <a:off x="457200" y="1524000"/>
          <a:ext cx="82296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1900" i="1" dirty="0"/>
                        <a:t>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900" i="1" dirty="0"/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900" dirty="0" err="1"/>
                        <a:t>HybridDictionary</a:t>
                      </a:r>
                      <a:endParaRPr lang="en-A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Реалізує </a:t>
                      </a:r>
                      <a:r>
                        <a:rPr lang="en-US" sz="1900" dirty="0" err="1"/>
                        <a:t>IDictionary</a:t>
                      </a:r>
                      <a:r>
                        <a:rPr lang="uk-UA" sz="1900" dirty="0"/>
                        <a:t>. Використовує </a:t>
                      </a:r>
                      <a:r>
                        <a:rPr lang="en-US" sz="1900" dirty="0" err="1"/>
                        <a:t>ListDictionary</a:t>
                      </a:r>
                      <a:r>
                        <a:rPr lang="uk-UA" sz="1900" baseline="0" dirty="0"/>
                        <a:t> або </a:t>
                      </a:r>
                      <a:r>
                        <a:rPr lang="en-US" sz="1900" baseline="0" dirty="0" err="1"/>
                        <a:t>HashTable</a:t>
                      </a:r>
                      <a:r>
                        <a:rPr lang="uk-UA" sz="1900" baseline="0" dirty="0"/>
                        <a:t>, залежно від розмірів колекції</a:t>
                      </a:r>
                      <a:endParaRPr lang="uk-UA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900" dirty="0" err="1"/>
                        <a:t>ListDictionary</a:t>
                      </a:r>
                      <a:endParaRPr lang="en-A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Словник на основі однозв'язного списку для невеликої</a:t>
                      </a:r>
                      <a:r>
                        <a:rPr lang="uk-UA" sz="1900" baseline="0" dirty="0"/>
                        <a:t> кількості записів</a:t>
                      </a:r>
                      <a:endParaRPr lang="uk-UA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 err="1"/>
                        <a:t>NameValueCollection</a:t>
                      </a:r>
                      <a:endParaRPr lang="en-A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900" dirty="0"/>
                        <a:t>Колекція</a:t>
                      </a:r>
                      <a:r>
                        <a:rPr lang="uk-UA" sz="1900" baseline="0" dirty="0"/>
                        <a:t> пар </a:t>
                      </a:r>
                      <a:r>
                        <a:rPr lang="uk-UA" sz="1900" dirty="0"/>
                        <a:t>«рядок/рядок»,</a:t>
                      </a:r>
                      <a:r>
                        <a:rPr lang="uk-UA" sz="1900" baseline="0" dirty="0"/>
                        <a:t> наділена двома індексаторами: за номером і за ключем</a:t>
                      </a:r>
                      <a:endParaRPr lang="uk-UA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900" dirty="0" err="1"/>
                        <a:t>StringCollection</a:t>
                      </a:r>
                      <a:endParaRPr lang="en-A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Оптимальний контейнер для великих колекцій рядкових даних.</a:t>
                      </a:r>
                      <a:r>
                        <a:rPr lang="uk-UA" sz="1900" baseline="0" dirty="0"/>
                        <a:t> Використовується в стандартних компонентах</a:t>
                      </a:r>
                      <a:endParaRPr lang="uk-UA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 err="1"/>
                        <a:t>String</a:t>
                      </a:r>
                      <a:r>
                        <a:rPr lang="en-US" sz="1900" baseline="0" dirty="0" err="1"/>
                        <a:t>Dictionary</a:t>
                      </a:r>
                      <a:endParaRPr lang="en-A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900" dirty="0"/>
                        <a:t>Строго типізована хеш-таблиця «рядок/рядок»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aseline="0" dirty="0" err="1"/>
                        <a:t>OrderedDictionary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uk-UA" sz="1900" dirty="0" err="1"/>
                        <a:t>IDictionary</a:t>
                      </a:r>
                      <a:r>
                        <a:rPr lang="uk-UA" sz="1900" dirty="0"/>
                        <a:t>, </a:t>
                      </a:r>
                      <a:r>
                        <a:rPr lang="uk-UA" sz="1900" dirty="0" err="1"/>
                        <a:t>operator</a:t>
                      </a:r>
                      <a:r>
                        <a:rPr lang="uk-UA" sz="1900" dirty="0"/>
                        <a:t>[</a:t>
                      </a:r>
                      <a:r>
                        <a:rPr lang="uk-UA" sz="1900" dirty="0" err="1"/>
                        <a:t>Key</a:t>
                      </a:r>
                      <a:r>
                        <a:rPr lang="uk-UA" sz="19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8182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aseline="0" dirty="0"/>
                        <a:t>BitVector32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uk-UA" sz="1900" dirty="0"/>
                        <a:t>Структура для компактного зберігання </a:t>
                      </a:r>
                      <a:r>
                        <a:rPr lang="uk-UA" sz="1900" dirty="0" err="1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17064"/>
                  </a:ext>
                </a:extLst>
              </a:tr>
              <a:tr h="370838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aseline="0" dirty="0" err="1"/>
                        <a:t>Абстрактні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типи</a:t>
                      </a:r>
                      <a:r>
                        <a:rPr lang="en-US" sz="1900" baseline="0" dirty="0"/>
                        <a:t>, </a:t>
                      </a:r>
                      <a:r>
                        <a:rPr lang="en-US" sz="1900" baseline="0" dirty="0" err="1"/>
                        <a:t>інтерфейси</a:t>
                      </a:r>
                      <a:r>
                        <a:rPr lang="en-US" sz="1900" baseline="0" dirty="0"/>
                        <a:t>, </a:t>
                      </a:r>
                      <a:r>
                        <a:rPr lang="en-US" sz="1900" baseline="0" dirty="0" err="1"/>
                        <a:t>делегати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9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Узагальнені інтерфейси</a:t>
            </a: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464176"/>
              </p:ext>
            </p:extLst>
          </p:nvPr>
        </p:nvGraphicFramePr>
        <p:xfrm>
          <a:off x="457200" y="1524000"/>
          <a:ext cx="8229600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1800" i="1" dirty="0"/>
                        <a:t>Інтерфейс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i="1" dirty="0"/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/>
                        <a:t>Повертає</a:t>
                      </a:r>
                      <a:r>
                        <a:rPr lang="uk-UA" sz="1800" baseline="0" dirty="0"/>
                        <a:t> </a:t>
                      </a:r>
                      <a:r>
                        <a:rPr lang="en-AU" sz="1800" dirty="0" err="1"/>
                        <a:t>IEnumerator</a:t>
                      </a:r>
                      <a:r>
                        <a:rPr lang="en-AU" sz="1800" dirty="0"/>
                        <a:t>&lt;T&gt;</a:t>
                      </a:r>
                      <a:r>
                        <a:rPr lang="uk-UA" sz="1800" baseline="0" dirty="0"/>
                        <a:t> колекції, метод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aseline="0" dirty="0"/>
                        <a:t>розширення </a:t>
                      </a:r>
                      <a:r>
                        <a:rPr lang="en-US" sz="1800" baseline="0" dirty="0" err="1"/>
                        <a:t>ToLookup</a:t>
                      </a:r>
                      <a:r>
                        <a:rPr lang="en-US" sz="1800" baseline="0" dirty="0"/>
                        <a:t>(</a:t>
                      </a:r>
                      <a:r>
                        <a:rPr lang="en-US" sz="1800" baseline="0" dirty="0" err="1"/>
                        <a:t>Func</a:t>
                      </a:r>
                      <a:r>
                        <a:rPr lang="en-US" sz="1800" baseline="0" dirty="0"/>
                        <a:t>&lt;</a:t>
                      </a:r>
                      <a:r>
                        <a:rPr lang="en-US" sz="1800" baseline="0" dirty="0" err="1"/>
                        <a:t>TValue,TKey</a:t>
                      </a:r>
                      <a:r>
                        <a:rPr lang="en-US" sz="1800" baseline="0" dirty="0"/>
                        <a:t>&gt;)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ICollection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/>
                        <a:t>Розмір, перерахунок, </a:t>
                      </a:r>
                      <a:r>
                        <a:rPr lang="en-US" sz="1800" dirty="0" err="1"/>
                        <a:t>CopyTo</a:t>
                      </a:r>
                      <a:r>
                        <a:rPr lang="en-US" sz="1800" dirty="0"/>
                        <a:t>(),</a:t>
                      </a:r>
                      <a:r>
                        <a:rPr lang="en-US" sz="1800" baseline="0" dirty="0"/>
                        <a:t> Add(), Remove(), Clear()</a:t>
                      </a:r>
                      <a:endParaRPr lang="uk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IList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&lt;T&gt;: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ICollection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/>
                        <a:t>Додавання, вилучення, індексування елементів послідовності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IDictionary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TKey,TVal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/>
                        <a:t>Описує</a:t>
                      </a:r>
                      <a:r>
                        <a:rPr lang="uk-UA" sz="1800" baseline="0" dirty="0"/>
                        <a:t> вимоги до колекцій ключ/значення</a:t>
                      </a:r>
                      <a:endParaRPr lang="uk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ILookup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TKey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, TValue&gt;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/>
                        <a:t>Описує</a:t>
                      </a:r>
                      <a:r>
                        <a:rPr lang="uk-UA" sz="1800" baseline="0" dirty="0"/>
                        <a:t> вимоги до колекцій ключ/значення. Одному ключу – багато значень</a:t>
                      </a:r>
                      <a:endParaRPr lang="uk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IComparer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/>
                        <a:t>Спосіб порівняння елементів колекцій</a:t>
                      </a:r>
                      <a:r>
                        <a:rPr lang="en-US" sz="1800" dirty="0"/>
                        <a:t> (</a:t>
                      </a:r>
                      <a:r>
                        <a:rPr lang="uk-UA" sz="1800" dirty="0" err="1"/>
                        <a:t>сортув</a:t>
                      </a:r>
                      <a:r>
                        <a:rPr lang="uk-UA" sz="1800" dirty="0"/>
                        <a:t>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IEqualityComparer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Спосіб</a:t>
                      </a:r>
                      <a:r>
                        <a:rPr lang="uk-UA" baseline="0" dirty="0"/>
                        <a:t> п</a:t>
                      </a:r>
                      <a:r>
                        <a:rPr lang="uk-UA" dirty="0"/>
                        <a:t>орівняння ключів словника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ISet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&lt;T&gt;: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ICollection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/>
                        <a:t>Базовий інтерфейс множин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IEnumerator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/>
                        <a:t>Підтримує перебір елементів колекції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System.Collections.Generic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791423"/>
              </p:ext>
            </p:extLst>
          </p:nvPr>
        </p:nvGraphicFramePr>
        <p:xfrm>
          <a:off x="457200" y="1123121"/>
          <a:ext cx="8229600" cy="5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i="1" dirty="0"/>
                        <a:t>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i="1" dirty="0"/>
                        <a:t>Призначення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i="1" dirty="0"/>
                        <a:t>Інтерфейси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Dictionary&lt;</a:t>
                      </a:r>
                      <a:r>
                        <a:rPr lang="en-AU" dirty="0" err="1"/>
                        <a:t>TKey</a:t>
                      </a:r>
                      <a:r>
                        <a:rPr lang="en-AU" dirty="0"/>
                        <a:t>,</a:t>
                      </a:r>
                      <a:r>
                        <a:rPr lang="uk-UA" dirty="0"/>
                        <a:t> </a:t>
                      </a:r>
                      <a:r>
                        <a:rPr lang="en-AU" dirty="0"/>
                        <a:t>TValue&gt;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Словник</a:t>
                      </a:r>
                      <a:r>
                        <a:rPr lang="en-US" dirty="0"/>
                        <a:t> (</a:t>
                      </a:r>
                      <a:r>
                        <a:rPr lang="uk-UA" dirty="0"/>
                        <a:t>хеш-таблиця)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&lt;T&gt;,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IDictionary</a:t>
                      </a:r>
                      <a:r>
                        <a:rPr lang="en-AU" dirty="0"/>
                        <a:t>&lt;</a:t>
                      </a:r>
                      <a:r>
                        <a:rPr lang="en-AU" dirty="0" err="1"/>
                        <a:t>TKey</a:t>
                      </a:r>
                      <a:r>
                        <a:rPr lang="en-AU" dirty="0"/>
                        <a:t>,</a:t>
                      </a:r>
                      <a:r>
                        <a:rPr lang="uk-UA" dirty="0"/>
                        <a:t> </a:t>
                      </a:r>
                      <a:r>
                        <a:rPr lang="en-AU" dirty="0"/>
                        <a:t>TValue&gt;,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HashSet</a:t>
                      </a:r>
                      <a:r>
                        <a:rPr lang="en-US" dirty="0"/>
                        <a:t>&lt;T&gt;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Множина значень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&lt;T&gt;,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&lt;T&gt;, </a:t>
                      </a:r>
                      <a:r>
                        <a:rPr lang="en-AU" dirty="0" err="1"/>
                        <a:t>ISet</a:t>
                      </a:r>
                      <a:r>
                        <a:rPr lang="en-AU" dirty="0"/>
                        <a:t>&lt;T&gt;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LinkedList</a:t>
                      </a:r>
                      <a:r>
                        <a:rPr lang="en-AU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/>
                        <a:t>Двозв</a:t>
                      </a:r>
                      <a:r>
                        <a:rPr lang="en-US" dirty="0"/>
                        <a:t>'</a:t>
                      </a:r>
                      <a:r>
                        <a:rPr lang="uk-UA" dirty="0" err="1"/>
                        <a:t>язний</a:t>
                      </a:r>
                      <a:r>
                        <a:rPr lang="uk-UA" dirty="0"/>
                        <a:t> список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&lt;T&gt;,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List&lt;T&gt;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Індексована </a:t>
                      </a:r>
                      <a:r>
                        <a:rPr lang="uk-UA" dirty="0" err="1"/>
                        <a:t>послідов-ність</a:t>
                      </a:r>
                      <a:r>
                        <a:rPr lang="uk-UA" dirty="0"/>
                        <a:t> змінного розміру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&lt;T&gt;,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&lt;T&gt;, </a:t>
                      </a:r>
                      <a:r>
                        <a:rPr lang="en-AU" dirty="0" err="1"/>
                        <a:t>IList</a:t>
                      </a:r>
                      <a:r>
                        <a:rPr lang="en-AU" dirty="0"/>
                        <a:t>&lt;T&gt;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Queue&lt;T&gt;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Черга (масив)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SortedDictionary</a:t>
                      </a:r>
                      <a:r>
                        <a:rPr lang="uk-UA" dirty="0"/>
                        <a:t> </a:t>
                      </a:r>
                      <a:r>
                        <a:rPr lang="en-AU" dirty="0"/>
                        <a:t>&lt;</a:t>
                      </a:r>
                      <a:r>
                        <a:rPr lang="en-AU" dirty="0" err="1"/>
                        <a:t>TKey</a:t>
                      </a:r>
                      <a:r>
                        <a:rPr lang="en-AU" dirty="0"/>
                        <a:t>,</a:t>
                      </a:r>
                      <a:r>
                        <a:rPr lang="uk-UA" dirty="0"/>
                        <a:t> </a:t>
                      </a:r>
                      <a:r>
                        <a:rPr lang="en-AU" dirty="0"/>
                        <a:t>TValue&gt;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Впорядковане дерево </a:t>
                      </a:r>
                      <a:r>
                        <a:rPr lang="uk-UA" baseline="0" dirty="0"/>
                        <a:t>пар «ключ/значення»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&lt;T&gt;,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IDictionary</a:t>
                      </a:r>
                      <a:r>
                        <a:rPr lang="en-AU" dirty="0"/>
                        <a:t>&lt;</a:t>
                      </a:r>
                      <a:r>
                        <a:rPr lang="en-AU" dirty="0" err="1"/>
                        <a:t>TKey</a:t>
                      </a:r>
                      <a:r>
                        <a:rPr lang="en-AU" dirty="0"/>
                        <a:t>,</a:t>
                      </a:r>
                      <a:r>
                        <a:rPr lang="uk-UA" dirty="0"/>
                        <a:t> </a:t>
                      </a:r>
                      <a:r>
                        <a:rPr lang="en-AU" dirty="0"/>
                        <a:t>TValue&gt;,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SortedList</a:t>
                      </a:r>
                      <a:r>
                        <a:rPr lang="uk-UA" dirty="0"/>
                        <a:t> </a:t>
                      </a:r>
                      <a:r>
                        <a:rPr lang="en-AU" dirty="0"/>
                        <a:t>&lt;</a:t>
                      </a:r>
                      <a:r>
                        <a:rPr lang="en-AU" dirty="0" err="1"/>
                        <a:t>TKey</a:t>
                      </a:r>
                      <a:r>
                        <a:rPr lang="en-AU" dirty="0"/>
                        <a:t>,</a:t>
                      </a:r>
                      <a:r>
                        <a:rPr lang="uk-UA" dirty="0"/>
                        <a:t> </a:t>
                      </a:r>
                      <a:r>
                        <a:rPr lang="en-AU" dirty="0"/>
                        <a:t>TValue&gt;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Впорядкований список</a:t>
                      </a:r>
                      <a:r>
                        <a:rPr lang="uk-UA" baseline="0" dirty="0"/>
                        <a:t> пар «ключ/значення»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&lt;T&gt;,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IDictionary</a:t>
                      </a:r>
                      <a:r>
                        <a:rPr lang="en-AU" dirty="0"/>
                        <a:t>&lt;</a:t>
                      </a:r>
                      <a:r>
                        <a:rPr lang="en-AU" dirty="0" err="1"/>
                        <a:t>TKey</a:t>
                      </a:r>
                      <a:r>
                        <a:rPr lang="en-AU" dirty="0"/>
                        <a:t>,</a:t>
                      </a:r>
                      <a:r>
                        <a:rPr lang="uk-UA" dirty="0"/>
                        <a:t> </a:t>
                      </a:r>
                      <a:r>
                        <a:rPr lang="en-AU" dirty="0"/>
                        <a:t>TValue&gt;,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SortedSet</a:t>
                      </a:r>
                      <a:r>
                        <a:rPr lang="en-AU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Впорядкована колекція унікальних елементів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&lt;T&gt;,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&lt;T&gt;, </a:t>
                      </a:r>
                      <a:r>
                        <a:rPr lang="en-AU" dirty="0" err="1"/>
                        <a:t>ISet</a:t>
                      </a:r>
                      <a:r>
                        <a:rPr lang="en-AU" dirty="0"/>
                        <a:t>&lt;T&gt;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Stack&lt;T&gt;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Стек (масив)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ICollection</a:t>
                      </a:r>
                      <a:r>
                        <a:rPr lang="en-AU" dirty="0"/>
                        <a:t>,</a:t>
                      </a:r>
                      <a:r>
                        <a:rPr lang="uk-UA" dirty="0"/>
                        <a:t> </a:t>
                      </a:r>
                      <a:r>
                        <a:rPr lang="en-AU" dirty="0" err="1"/>
                        <a:t>IEnumerable</a:t>
                      </a:r>
                      <a:r>
                        <a:rPr lang="en-AU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78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2800" dirty="0"/>
              <a:t>Індексована колекція змінного розміру. </a:t>
            </a:r>
            <a:r>
              <a:rPr lang="en-US" altLang="uk-UA" sz="2800" dirty="0"/>
              <a:t>List&lt;T&gt;</a:t>
            </a:r>
            <a:endParaRPr lang="uk-UA" altLang="uk-UA" sz="28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6962"/>
            <a:ext cx="8229600" cy="56086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400" dirty="0"/>
              <a:t>Реалізовані інтерфейси</a:t>
            </a: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 err="1">
                <a:solidFill>
                  <a:srgbClr val="336699"/>
                </a:solidFill>
              </a:rPr>
              <a:t>IList</a:t>
            </a:r>
            <a:r>
              <a:rPr lang="en-US" altLang="uk-UA" sz="2000" dirty="0"/>
              <a:t>, </a:t>
            </a:r>
            <a:r>
              <a:rPr lang="en-US" altLang="uk-UA" sz="2000" dirty="0" err="1">
                <a:solidFill>
                  <a:srgbClr val="336699"/>
                </a:solidFill>
              </a:rPr>
              <a:t>ICollection</a:t>
            </a:r>
            <a:r>
              <a:rPr lang="en-US" altLang="uk-UA" sz="2000" dirty="0"/>
              <a:t>, </a:t>
            </a:r>
            <a:r>
              <a:rPr lang="en-US" altLang="uk-UA" sz="2000" dirty="0" err="1">
                <a:solidFill>
                  <a:srgbClr val="336699"/>
                </a:solidFill>
              </a:rPr>
              <a:t>IEnumerable</a:t>
            </a:r>
            <a:r>
              <a:rPr lang="en-US" altLang="uk-UA" sz="2000" dirty="0"/>
              <a:t>,</a:t>
            </a:r>
            <a:br>
              <a:rPr lang="uk-UA" altLang="uk-UA" sz="2000" dirty="0"/>
            </a:br>
            <a:r>
              <a:rPr lang="en-US" altLang="uk-UA" sz="2000" dirty="0" err="1">
                <a:solidFill>
                  <a:srgbClr val="336699"/>
                </a:solidFill>
              </a:rPr>
              <a:t>IList</a:t>
            </a:r>
            <a:r>
              <a:rPr lang="en-US" altLang="uk-UA" sz="2000" dirty="0"/>
              <a:t>&lt;T&gt;, </a:t>
            </a:r>
            <a:r>
              <a:rPr lang="en-US" altLang="uk-UA" sz="2000" dirty="0" err="1">
                <a:solidFill>
                  <a:srgbClr val="336699"/>
                </a:solidFill>
              </a:rPr>
              <a:t>ICollection</a:t>
            </a:r>
            <a:r>
              <a:rPr lang="en-US" altLang="uk-UA" sz="2000" dirty="0"/>
              <a:t>&lt;T&gt; </a:t>
            </a:r>
            <a:r>
              <a:rPr lang="en-US" altLang="uk-UA" sz="2000" dirty="0" err="1">
                <a:solidFill>
                  <a:srgbClr val="336699"/>
                </a:solidFill>
              </a:rPr>
              <a:t>IEnumerable</a:t>
            </a:r>
            <a:r>
              <a:rPr lang="en-US" altLang="uk-UA" sz="2000" dirty="0"/>
              <a:t>&lt;T&gt;. </a:t>
            </a:r>
            <a:endParaRPr lang="en-US" altLang="uk-UA" sz="2000" dirty="0"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uk-UA" sz="2400" dirty="0"/>
              <a:t>Створення-перетворення</a:t>
            </a: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>
                <a:solidFill>
                  <a:srgbClr val="0000CC"/>
                </a:solidFill>
              </a:rPr>
              <a:t>var </a:t>
            </a:r>
            <a:r>
              <a:rPr lang="en-US" altLang="uk-UA" sz="2000" dirty="0" err="1"/>
              <a:t>intList</a:t>
            </a:r>
            <a:r>
              <a:rPr lang="en-US" altLang="uk-UA" sz="2000" dirty="0"/>
              <a:t> = </a:t>
            </a:r>
            <a:r>
              <a:rPr lang="en-US" altLang="uk-UA" sz="2000" dirty="0">
                <a:solidFill>
                  <a:srgbClr val="0000CC"/>
                </a:solidFill>
              </a:rPr>
              <a:t>new</a:t>
            </a:r>
            <a:r>
              <a:rPr lang="en-US" altLang="uk-UA" sz="2000" dirty="0"/>
              <a:t> </a:t>
            </a:r>
            <a:r>
              <a:rPr lang="en-US" altLang="uk-UA" sz="2000" dirty="0">
                <a:solidFill>
                  <a:srgbClr val="336699"/>
                </a:solidFill>
              </a:rPr>
              <a:t>List</a:t>
            </a:r>
            <a:r>
              <a:rPr lang="en-US" altLang="uk-UA" sz="2000" dirty="0"/>
              <a:t>&lt;</a:t>
            </a:r>
            <a:r>
              <a:rPr lang="en-US" altLang="uk-UA" sz="2000" dirty="0">
                <a:solidFill>
                  <a:srgbClr val="0000CC"/>
                </a:solidFill>
              </a:rPr>
              <a:t>int</a:t>
            </a:r>
            <a:r>
              <a:rPr lang="en-US" altLang="uk-UA" sz="2000" dirty="0"/>
              <a:t>&gt;(); 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000" dirty="0"/>
              <a:t>List&lt;</a:t>
            </a:r>
            <a:r>
              <a:rPr lang="en-US" altLang="uk-UA" sz="2000" dirty="0">
                <a:solidFill>
                  <a:srgbClr val="0000CC"/>
                </a:solidFill>
              </a:rPr>
              <a:t>int</a:t>
            </a:r>
            <a:r>
              <a:rPr lang="en-US" altLang="uk-UA" sz="2000" dirty="0"/>
              <a:t>&gt; </a:t>
            </a:r>
            <a:r>
              <a:rPr lang="en-US" altLang="uk-UA" sz="2000" dirty="0" err="1"/>
              <a:t>intList</a:t>
            </a:r>
            <a:r>
              <a:rPr lang="en-US" altLang="uk-UA" sz="2000" dirty="0"/>
              <a:t> = </a:t>
            </a:r>
            <a:r>
              <a:rPr lang="en-US" altLang="uk-UA" sz="2000" dirty="0">
                <a:solidFill>
                  <a:srgbClr val="0000CC"/>
                </a:solidFill>
              </a:rPr>
              <a:t>new</a:t>
            </a:r>
            <a:r>
              <a:rPr lang="en-US" altLang="uk-UA" sz="2000" dirty="0"/>
              <a:t> </a:t>
            </a:r>
            <a:r>
              <a:rPr lang="en-US" altLang="uk-UA" sz="2000" dirty="0">
                <a:solidFill>
                  <a:srgbClr val="336699"/>
                </a:solidFill>
              </a:rPr>
              <a:t>List</a:t>
            </a:r>
            <a:r>
              <a:rPr lang="en-US" altLang="uk-UA" sz="2000" dirty="0"/>
              <a:t>&lt;</a:t>
            </a:r>
            <a:r>
              <a:rPr lang="en-US" altLang="uk-UA" sz="2000" dirty="0">
                <a:solidFill>
                  <a:srgbClr val="0000CC"/>
                </a:solidFill>
              </a:rPr>
              <a:t>int</a:t>
            </a:r>
            <a:r>
              <a:rPr lang="en-US" altLang="uk-UA" sz="2000" dirty="0"/>
              <a:t>&gt;</a:t>
            </a:r>
            <a:r>
              <a:rPr lang="uk-UA" altLang="uk-UA" sz="2000" dirty="0"/>
              <a:t>(</a:t>
            </a:r>
            <a:r>
              <a:rPr lang="uk-UA" altLang="uk-UA" sz="2000" dirty="0">
                <a:solidFill>
                  <a:srgbClr val="CC0000"/>
                </a:solidFill>
              </a:rPr>
              <a:t>1</a:t>
            </a:r>
            <a:r>
              <a:rPr lang="en-US" altLang="uk-UA" sz="2000" dirty="0">
                <a:solidFill>
                  <a:srgbClr val="CC0000"/>
                </a:solidFill>
              </a:rPr>
              <a:t>0</a:t>
            </a:r>
            <a:r>
              <a:rPr lang="en-US" altLang="uk-UA" sz="2000" dirty="0"/>
              <a:t>); </a:t>
            </a:r>
            <a:endParaRPr lang="en-US" altLang="uk-UA" sz="2000" dirty="0">
              <a:cs typeface="Arial"/>
            </a:endParaRP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/>
              <a:t>var </a:t>
            </a:r>
            <a:r>
              <a:rPr lang="en-US" altLang="uk-UA" sz="2000" dirty="0" err="1"/>
              <a:t>intList</a:t>
            </a:r>
            <a:r>
              <a:rPr lang="en-US" altLang="uk-UA" sz="2000" dirty="0"/>
              <a:t> = </a:t>
            </a:r>
            <a:r>
              <a:rPr lang="en-US" altLang="uk-UA" sz="2000" dirty="0">
                <a:solidFill>
                  <a:srgbClr val="0000CC"/>
                </a:solidFill>
              </a:rPr>
              <a:t>new</a:t>
            </a:r>
            <a:r>
              <a:rPr lang="en-US" altLang="uk-UA" sz="2000" dirty="0"/>
              <a:t> </a:t>
            </a:r>
            <a:r>
              <a:rPr lang="en-US" altLang="uk-UA" sz="2000" dirty="0">
                <a:solidFill>
                  <a:srgbClr val="336699"/>
                </a:solidFill>
              </a:rPr>
              <a:t>List</a:t>
            </a:r>
            <a:r>
              <a:rPr lang="en-US" altLang="uk-UA" sz="2000" dirty="0"/>
              <a:t>&lt;int&gt; {</a:t>
            </a:r>
            <a:r>
              <a:rPr lang="en-US" altLang="uk-UA" sz="2000" dirty="0">
                <a:solidFill>
                  <a:srgbClr val="CC0000"/>
                </a:solidFill>
              </a:rPr>
              <a:t>1</a:t>
            </a:r>
            <a:r>
              <a:rPr lang="en-US" altLang="uk-UA" sz="2000" dirty="0"/>
              <a:t>, </a:t>
            </a:r>
            <a:r>
              <a:rPr lang="en-US" altLang="uk-UA" sz="2000" dirty="0">
                <a:solidFill>
                  <a:srgbClr val="CC0000"/>
                </a:solidFill>
              </a:rPr>
              <a:t>2</a:t>
            </a:r>
            <a:r>
              <a:rPr lang="en-US" altLang="uk-UA" sz="2000" dirty="0"/>
              <a:t>};</a:t>
            </a:r>
            <a:endParaRPr lang="uk-UA" altLang="uk-UA" sz="2000" dirty="0">
              <a:cs typeface="Arial"/>
            </a:endParaRP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>
                <a:solidFill>
                  <a:srgbClr val="0000CC"/>
                </a:solidFill>
              </a:rPr>
              <a:t>int </a:t>
            </a:r>
            <a:r>
              <a:rPr lang="en-US" altLang="uk-UA" sz="2000" dirty="0"/>
              <a:t>[ ] a = {</a:t>
            </a:r>
            <a:r>
              <a:rPr lang="en-US" altLang="uk-UA" sz="2000" dirty="0">
                <a:solidFill>
                  <a:srgbClr val="CC0000"/>
                </a:solidFill>
              </a:rPr>
              <a:t>1</a:t>
            </a:r>
            <a:r>
              <a:rPr lang="en-US" altLang="uk-UA" sz="2000" dirty="0"/>
              <a:t>, </a:t>
            </a:r>
            <a:r>
              <a:rPr lang="en-US" altLang="uk-UA" sz="2000" dirty="0">
                <a:solidFill>
                  <a:srgbClr val="CC0000"/>
                </a:solidFill>
              </a:rPr>
              <a:t>2</a:t>
            </a:r>
            <a:r>
              <a:rPr lang="en-US" altLang="uk-UA" sz="2000" dirty="0"/>
              <a:t>, </a:t>
            </a:r>
            <a:r>
              <a:rPr lang="en-US" altLang="uk-UA" sz="2000" dirty="0">
                <a:solidFill>
                  <a:srgbClr val="CC0000"/>
                </a:solidFill>
              </a:rPr>
              <a:t>4</a:t>
            </a:r>
            <a:r>
              <a:rPr lang="en-US" altLang="uk-UA" sz="2000" dirty="0"/>
              <a:t>, </a:t>
            </a:r>
            <a:r>
              <a:rPr lang="en-US" altLang="uk-UA" sz="2000" dirty="0">
                <a:solidFill>
                  <a:srgbClr val="CC0000"/>
                </a:solidFill>
              </a:rPr>
              <a:t>8</a:t>
            </a:r>
            <a:r>
              <a:rPr lang="en-US" altLang="uk-UA" sz="2000" dirty="0"/>
              <a:t>, </a:t>
            </a:r>
            <a:r>
              <a:rPr lang="en-US" altLang="uk-UA" sz="2000" dirty="0">
                <a:solidFill>
                  <a:srgbClr val="CC0000"/>
                </a:solidFill>
              </a:rPr>
              <a:t>16</a:t>
            </a:r>
            <a:r>
              <a:rPr lang="en-US" altLang="uk-UA" sz="2000" dirty="0"/>
              <a:t>};</a:t>
            </a:r>
            <a:br>
              <a:rPr lang="en-US" altLang="uk-UA" sz="2000" dirty="0"/>
            </a:br>
            <a:r>
              <a:rPr lang="en-US" altLang="uk-UA" sz="2000" dirty="0"/>
              <a:t>List&lt;</a:t>
            </a:r>
            <a:r>
              <a:rPr lang="en-US" altLang="uk-UA" sz="2000" dirty="0">
                <a:solidFill>
                  <a:srgbClr val="0000CC"/>
                </a:solidFill>
              </a:rPr>
              <a:t>int</a:t>
            </a:r>
            <a:r>
              <a:rPr lang="en-US" altLang="uk-UA" sz="2000" dirty="0"/>
              <a:t>&gt; </a:t>
            </a:r>
            <a:r>
              <a:rPr lang="en-US" altLang="uk-UA" sz="2000" dirty="0" err="1"/>
              <a:t>intList</a:t>
            </a:r>
            <a:r>
              <a:rPr lang="en-US" altLang="uk-UA" sz="2000" dirty="0"/>
              <a:t> = </a:t>
            </a:r>
            <a:r>
              <a:rPr lang="en-US" altLang="uk-UA" sz="2000" dirty="0">
                <a:solidFill>
                  <a:srgbClr val="0000CC"/>
                </a:solidFill>
              </a:rPr>
              <a:t>new</a:t>
            </a:r>
            <a:r>
              <a:rPr lang="en-US" altLang="uk-UA" sz="2000" dirty="0"/>
              <a:t> </a:t>
            </a:r>
            <a:r>
              <a:rPr lang="en-US" altLang="uk-UA" sz="2000" dirty="0">
                <a:solidFill>
                  <a:srgbClr val="336699"/>
                </a:solidFill>
              </a:rPr>
              <a:t>List</a:t>
            </a:r>
            <a:r>
              <a:rPr lang="en-US" altLang="uk-UA" sz="2000" dirty="0"/>
              <a:t>&lt;</a:t>
            </a:r>
            <a:r>
              <a:rPr lang="en-US" altLang="uk-UA" sz="2000" dirty="0">
                <a:solidFill>
                  <a:srgbClr val="0000CC"/>
                </a:solidFill>
              </a:rPr>
              <a:t>int</a:t>
            </a:r>
            <a:r>
              <a:rPr lang="en-US" altLang="uk-UA" sz="2000" dirty="0"/>
              <a:t>&gt;(a);</a:t>
            </a:r>
            <a:endParaRPr lang="uk-UA" altLang="uk-UA" sz="2000" dirty="0">
              <a:cs typeface="Arial"/>
            </a:endParaRP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>
                <a:solidFill>
                  <a:srgbClr val="0000CC"/>
                </a:solidFill>
              </a:rPr>
              <a:t>int </a:t>
            </a:r>
            <a:r>
              <a:rPr lang="en-US" altLang="uk-UA" sz="2000" dirty="0"/>
              <a:t>[ ] c = </a:t>
            </a:r>
            <a:r>
              <a:rPr lang="en-US" altLang="uk-UA" sz="2000" dirty="0" err="1"/>
              <a:t>intList.ToArray</a:t>
            </a:r>
            <a:r>
              <a:rPr lang="en-US" altLang="uk-UA" sz="2000" dirty="0"/>
              <a:t>();</a:t>
            </a:r>
            <a:endParaRPr lang="uk-UA" altLang="uk-UA" sz="2000" dirty="0">
              <a:cs typeface="Arial"/>
            </a:endParaRP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 err="1">
                <a:solidFill>
                  <a:srgbClr val="336699"/>
                </a:solidFill>
              </a:rPr>
              <a:t>ReadOnlyCollection</a:t>
            </a:r>
            <a:r>
              <a:rPr lang="en-US" altLang="uk-UA" sz="2000" dirty="0"/>
              <a:t>&lt;</a:t>
            </a:r>
            <a:r>
              <a:rPr lang="en-US" altLang="uk-UA" sz="2000" dirty="0">
                <a:solidFill>
                  <a:srgbClr val="0000CC"/>
                </a:solidFill>
              </a:rPr>
              <a:t>int</a:t>
            </a:r>
            <a:r>
              <a:rPr lang="en-US" altLang="uk-UA" sz="2000" dirty="0"/>
              <a:t>&gt; </a:t>
            </a:r>
            <a:r>
              <a:rPr lang="en-US" altLang="uk-UA" sz="2000" dirty="0" err="1"/>
              <a:t>roList</a:t>
            </a:r>
            <a:r>
              <a:rPr lang="en-US" altLang="uk-UA" sz="2000" dirty="0"/>
              <a:t> = </a:t>
            </a:r>
            <a:r>
              <a:rPr lang="en-US" altLang="uk-UA" sz="2000" dirty="0" err="1"/>
              <a:t>intList</a:t>
            </a:r>
            <a:r>
              <a:rPr lang="en-US" altLang="uk-UA" sz="2000" dirty="0"/>
              <a:t>. </a:t>
            </a:r>
            <a:r>
              <a:rPr lang="en-US" altLang="uk-UA" sz="2000" dirty="0" err="1"/>
              <a:t>AsReadOnly</a:t>
            </a:r>
            <a:r>
              <a:rPr lang="en-US" altLang="uk-UA" sz="2000" dirty="0"/>
              <a:t>();</a:t>
            </a:r>
            <a:endParaRPr lang="en-US" altLang="uk-UA" sz="2000" dirty="0"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uk-UA" sz="2400" dirty="0"/>
              <a:t>Додавання-вилучення елементів</a:t>
            </a: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/>
              <a:t>Add(</a:t>
            </a:r>
            <a:r>
              <a:rPr lang="en-US" altLang="uk-UA" sz="2000" dirty="0" err="1"/>
              <a:t>elem</a:t>
            </a:r>
            <a:r>
              <a:rPr lang="en-US" altLang="uk-UA" sz="2000" dirty="0"/>
              <a:t>); </a:t>
            </a:r>
            <a:r>
              <a:rPr lang="en-US" altLang="uk-UA" sz="2000" dirty="0" err="1"/>
              <a:t>AddRange</a:t>
            </a:r>
            <a:r>
              <a:rPr lang="en-US" altLang="uk-UA" sz="2000" dirty="0"/>
              <a:t>(</a:t>
            </a:r>
            <a:r>
              <a:rPr lang="en-US" altLang="uk-UA" sz="2000" dirty="0" err="1">
                <a:solidFill>
                  <a:srgbClr val="336699"/>
                </a:solidFill>
              </a:rPr>
              <a:t>IEnumerable</a:t>
            </a:r>
            <a:r>
              <a:rPr lang="en-US" altLang="uk-UA" sz="2000" dirty="0"/>
              <a:t>&lt;T&gt;);</a:t>
            </a:r>
            <a:endParaRPr lang="en-US" altLang="uk-UA" sz="2000" dirty="0">
              <a:cs typeface="Arial"/>
            </a:endParaRP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/>
              <a:t>Insert(pos, </a:t>
            </a:r>
            <a:r>
              <a:rPr lang="en-US" altLang="uk-UA" sz="2000" dirty="0" err="1"/>
              <a:t>elem</a:t>
            </a:r>
            <a:r>
              <a:rPr lang="en-US" altLang="uk-UA" sz="2000" dirty="0"/>
              <a:t>);</a:t>
            </a:r>
            <a:r>
              <a:rPr lang="uk-UA" altLang="uk-UA" sz="2000" dirty="0"/>
              <a:t> </a:t>
            </a:r>
            <a:r>
              <a:rPr lang="en-US" altLang="uk-UA" sz="2000" dirty="0" err="1"/>
              <a:t>InsertRange</a:t>
            </a:r>
            <a:r>
              <a:rPr lang="en-US" altLang="uk-UA" sz="2000" dirty="0"/>
              <a:t>(pos, </a:t>
            </a:r>
            <a:r>
              <a:rPr lang="en-US" altLang="uk-UA" sz="2000" dirty="0" err="1">
                <a:solidFill>
                  <a:srgbClr val="336699"/>
                </a:solidFill>
              </a:rPr>
              <a:t>IEnumerable</a:t>
            </a:r>
            <a:r>
              <a:rPr lang="en-US" altLang="uk-UA" sz="2000" dirty="0"/>
              <a:t>&lt;T&gt;);</a:t>
            </a:r>
            <a:endParaRPr lang="en-US" altLang="uk-UA" sz="2000" dirty="0">
              <a:cs typeface="Arial"/>
            </a:endParaRP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 err="1"/>
              <a:t>RemoveAt</a:t>
            </a:r>
            <a:r>
              <a:rPr lang="en-US" altLang="uk-UA" sz="2000" dirty="0"/>
              <a:t>(index); Remove(</a:t>
            </a:r>
            <a:r>
              <a:rPr lang="en-US" altLang="uk-UA" sz="2000" dirty="0" err="1"/>
              <a:t>elem</a:t>
            </a:r>
            <a:r>
              <a:rPr lang="en-US" altLang="uk-UA" sz="2000" dirty="0"/>
              <a:t>); </a:t>
            </a:r>
            <a:r>
              <a:rPr lang="en-US" altLang="uk-UA" sz="2000" dirty="0" err="1"/>
              <a:t>RemoveRange</a:t>
            </a:r>
            <a:r>
              <a:rPr lang="en-US" altLang="uk-UA" sz="2000" dirty="0"/>
              <a:t>(index, count); </a:t>
            </a:r>
            <a:r>
              <a:rPr lang="en-US" altLang="uk-UA" sz="2000" dirty="0" err="1"/>
              <a:t>RemoveAll</a:t>
            </a:r>
            <a:r>
              <a:rPr lang="en-US" altLang="uk-UA" sz="2000" dirty="0"/>
              <a:t>(</a:t>
            </a:r>
            <a:r>
              <a:rPr lang="en-US" altLang="uk-UA" sz="2000" dirty="0">
                <a:solidFill>
                  <a:srgbClr val="336699"/>
                </a:solidFill>
              </a:rPr>
              <a:t>Predicate</a:t>
            </a:r>
            <a:r>
              <a:rPr lang="en-US" altLang="uk-UA" sz="2000" dirty="0"/>
              <a:t>&lt;T&gt;); Clear();</a:t>
            </a:r>
            <a:endParaRPr lang="en-US" altLang="uk-UA" sz="2000" dirty="0">
              <a:cs typeface="Arial"/>
            </a:endParaRPr>
          </a:p>
          <a:p>
            <a:pPr lvl="1" indent="-347345" eaLnBrk="1" hangingPunct="1">
              <a:lnSpc>
                <a:spcPct val="80000"/>
              </a:lnSpc>
            </a:pPr>
            <a:r>
              <a:rPr lang="en-US" altLang="uk-UA" sz="2000" dirty="0" err="1"/>
              <a:t>TrimExcess</a:t>
            </a:r>
            <a:r>
              <a:rPr lang="en-US" altLang="uk-UA" sz="2000" dirty="0"/>
              <a:t>(); </a:t>
            </a:r>
            <a:r>
              <a:rPr lang="en-US" altLang="uk-UA" sz="2000" dirty="0">
                <a:solidFill>
                  <a:srgbClr val="006600"/>
                </a:solidFill>
              </a:rPr>
              <a:t>// 90%</a:t>
            </a:r>
            <a:endParaRPr lang="en-US" altLang="uk-UA" sz="2000" dirty="0"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uk-UA" sz="2400" dirty="0"/>
              <a:t>Властивості</a:t>
            </a:r>
            <a:r>
              <a:rPr lang="en-US" altLang="uk-UA" sz="2400" dirty="0"/>
              <a:t> </a:t>
            </a:r>
            <a:r>
              <a:rPr lang="en-US" altLang="uk-UA" sz="2000" dirty="0"/>
              <a:t>Count, Capacity </a:t>
            </a:r>
            <a:r>
              <a:rPr lang="en-US" altLang="uk-UA" sz="2000" dirty="0">
                <a:solidFill>
                  <a:srgbClr val="006600"/>
                </a:solidFill>
              </a:rPr>
              <a:t>// = number;</a:t>
            </a:r>
            <a:endParaRPr lang="en-US" altLang="uk-UA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List&lt;T&gt;</a:t>
            </a:r>
            <a:endParaRPr lang="uk-UA" sz="32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096963"/>
            <a:ext cx="8229600" cy="5303837"/>
          </a:xfrm>
        </p:spPr>
        <p:txBody>
          <a:bodyPr/>
          <a:lstStyle/>
          <a:p>
            <a:r>
              <a:rPr lang="uk-UA" sz="2400" dirty="0"/>
              <a:t>Доступ до елементів списку</a:t>
            </a:r>
          </a:p>
          <a:p>
            <a:pPr lvl="1"/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altLang="uk-UA" sz="2000" dirty="0" err="1"/>
              <a:t>intList.Count</a:t>
            </a:r>
            <a:r>
              <a:rPr lang="en-US" altLang="uk-UA" sz="2000" dirty="0"/>
              <a:t>; ++</a:t>
            </a:r>
            <a:r>
              <a:rPr lang="en-US" altLang="uk-UA" sz="2000" dirty="0" err="1"/>
              <a:t>i</a:t>
            </a:r>
            <a:r>
              <a:rPr lang="en-US" altLang="uk-UA" sz="2000" dirty="0"/>
              <a:t>) </a:t>
            </a:r>
            <a:r>
              <a:rPr lang="en-US" altLang="uk-UA" sz="2000" dirty="0" err="1"/>
              <a:t>DealWith</a:t>
            </a:r>
            <a:r>
              <a:rPr lang="en-US" altLang="uk-UA" sz="2000" dirty="0"/>
              <a:t>(</a:t>
            </a:r>
            <a:r>
              <a:rPr lang="en-US" altLang="uk-UA" sz="2000" dirty="0" err="1"/>
              <a:t>intList</a:t>
            </a:r>
            <a:r>
              <a:rPr lang="en-US" altLang="uk-UA" sz="2000" dirty="0"/>
              <a:t>[</a:t>
            </a:r>
            <a:r>
              <a:rPr lang="en-US" altLang="uk-UA" sz="2000" dirty="0" err="1"/>
              <a:t>i</a:t>
            </a:r>
            <a:r>
              <a:rPr lang="en-US" altLang="uk-UA" sz="2000" dirty="0"/>
              <a:t>]);</a:t>
            </a:r>
          </a:p>
          <a:p>
            <a:pPr lvl="1"/>
            <a:r>
              <a:rPr lang="en-US" sz="2000" dirty="0" err="1"/>
              <a:t>foreach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x in </a:t>
            </a:r>
            <a:r>
              <a:rPr lang="en-US" altLang="uk-UA" sz="2000" dirty="0" err="1"/>
              <a:t>intList</a:t>
            </a:r>
            <a:r>
              <a:rPr lang="en-US" altLang="uk-UA" sz="2000" dirty="0"/>
              <a:t>) </a:t>
            </a:r>
            <a:r>
              <a:rPr lang="en-US" altLang="uk-UA" sz="2000" dirty="0" err="1"/>
              <a:t>DealWith</a:t>
            </a:r>
            <a:r>
              <a:rPr lang="en-US" altLang="uk-UA" sz="2000" dirty="0"/>
              <a:t>(x);</a:t>
            </a:r>
          </a:p>
          <a:p>
            <a:pPr lvl="1"/>
            <a:r>
              <a:rPr lang="en-US" sz="2000" dirty="0" err="1"/>
              <a:t>intList.ForEach</a:t>
            </a:r>
            <a:r>
              <a:rPr lang="en-US" sz="2000" dirty="0"/>
              <a:t>(</a:t>
            </a:r>
            <a:r>
              <a:rPr lang="en-US" sz="2000" dirty="0" err="1"/>
              <a:t>DealWith</a:t>
            </a:r>
            <a:r>
              <a:rPr lang="en-US" sz="2000" dirty="0"/>
              <a:t>);</a:t>
            </a:r>
          </a:p>
          <a:p>
            <a:r>
              <a:rPr lang="uk-UA" sz="2400" dirty="0"/>
              <a:t>Пошук</a:t>
            </a:r>
          </a:p>
          <a:p>
            <a:pPr lvl="1"/>
            <a:r>
              <a:rPr lang="en-US" sz="2000" dirty="0" err="1"/>
              <a:t>IndexOf</a:t>
            </a:r>
            <a:r>
              <a:rPr lang="en-US" sz="2000" dirty="0"/>
              <a:t>(</a:t>
            </a:r>
            <a:r>
              <a:rPr lang="en-US" sz="2000" dirty="0" err="1"/>
              <a:t>elem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+2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</a:t>
            </a:r>
            <a:r>
              <a:rPr lang="en-US" sz="2000" dirty="0"/>
              <a:t>, </a:t>
            </a:r>
            <a:r>
              <a:rPr lang="en-US" sz="2000" dirty="0" err="1"/>
              <a:t>LastlndexOf</a:t>
            </a:r>
            <a:r>
              <a:rPr lang="en-US" sz="2000" dirty="0"/>
              <a:t>(</a:t>
            </a:r>
            <a:r>
              <a:rPr lang="en-US" sz="2000" dirty="0" err="1"/>
              <a:t>elem</a:t>
            </a:r>
            <a:r>
              <a:rPr lang="en-US" sz="2000" dirty="0"/>
              <a:t>) 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IEquatable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&lt;T&gt;</a:t>
            </a:r>
            <a:endParaRPr lang="uk-UA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 err="1"/>
              <a:t>Findlndex</a:t>
            </a:r>
            <a:r>
              <a:rPr lang="en-US" sz="2000" dirty="0"/>
              <a:t>(Predicate&lt;T&gt;), </a:t>
            </a:r>
            <a:r>
              <a:rPr lang="en-US" sz="2000" dirty="0" err="1"/>
              <a:t>FindLastlndex</a:t>
            </a:r>
            <a:r>
              <a:rPr lang="en-US" sz="2000" dirty="0"/>
              <a:t>()</a:t>
            </a:r>
            <a:endParaRPr lang="uk-UA" sz="2000" dirty="0"/>
          </a:p>
          <a:p>
            <a:pPr lvl="1"/>
            <a:r>
              <a:rPr lang="en-US" sz="2000" dirty="0"/>
              <a:t>Find(Predicate&lt;T&gt;)</a:t>
            </a:r>
            <a:r>
              <a:rPr lang="uk-UA" sz="2000" dirty="0"/>
              <a:t>, </a:t>
            </a:r>
            <a:r>
              <a:rPr lang="en-US" sz="2000" dirty="0" err="1"/>
              <a:t>FindLast</a:t>
            </a:r>
            <a:r>
              <a:rPr lang="en-US" sz="2000" dirty="0"/>
              <a:t>(), </a:t>
            </a:r>
            <a:r>
              <a:rPr lang="en-US" sz="2000" dirty="0" err="1"/>
              <a:t>FindAll</a:t>
            </a:r>
            <a:r>
              <a:rPr lang="en-US" sz="2000" dirty="0"/>
              <a:t>(), Exists()</a:t>
            </a:r>
          </a:p>
          <a:p>
            <a:r>
              <a:rPr lang="uk-UA" sz="2400" dirty="0"/>
              <a:t>Сортування</a:t>
            </a:r>
          </a:p>
          <a:p>
            <a:pPr lvl="1"/>
            <a:r>
              <a:rPr lang="en-US" sz="2000" dirty="0"/>
              <a:t>Sort();</a:t>
            </a:r>
            <a:r>
              <a:rPr lang="uk-UA" sz="2000" dirty="0"/>
              <a:t> </a:t>
            </a:r>
            <a:r>
              <a:rPr lang="en-US" sz="2000" dirty="0"/>
              <a:t>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IComparable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&lt;T&gt;</a:t>
            </a:r>
            <a:endParaRPr lang="uk-UA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/>
              <a:t>Sort(Comparison&lt;T&gt;); Sort(</a:t>
            </a:r>
            <a:r>
              <a:rPr lang="en-US" sz="2000" dirty="0" err="1"/>
              <a:t>IComparer</a:t>
            </a:r>
            <a:r>
              <a:rPr lang="en-US" sz="2000" dirty="0"/>
              <a:t>&lt;T&gt;); Sort(</a:t>
            </a:r>
            <a:r>
              <a:rPr lang="en-US" sz="2000" dirty="0" err="1"/>
              <a:t>start,count,IComparer</a:t>
            </a:r>
            <a:r>
              <a:rPr lang="en-US" sz="2000" dirty="0"/>
              <a:t>&lt;T&gt;);</a:t>
            </a:r>
            <a:endParaRPr lang="uk-UA" sz="2000" dirty="0"/>
          </a:p>
          <a:p>
            <a:r>
              <a:rPr lang="uk-UA" sz="2400" dirty="0"/>
              <a:t>Перетворення </a:t>
            </a:r>
            <a:r>
              <a:rPr lang="en-US" sz="2000" dirty="0" err="1"/>
              <a:t>ConvertAll</a:t>
            </a:r>
            <a:r>
              <a:rPr lang="en-US" sz="2000" dirty="0"/>
              <a:t>&lt;</a:t>
            </a:r>
            <a:r>
              <a:rPr lang="en-US" sz="2000" dirty="0" err="1"/>
              <a:t>TOutput</a:t>
            </a:r>
            <a:r>
              <a:rPr lang="en-US" sz="2000" dirty="0"/>
              <a:t>&gt;(Converter&lt;</a:t>
            </a:r>
            <a:r>
              <a:rPr lang="en-US" sz="2000" dirty="0" err="1"/>
              <a:t>T,TOutput</a:t>
            </a:r>
            <a:r>
              <a:rPr lang="en-US" sz="2000" dirty="0"/>
              <a:t>&gt;)</a:t>
            </a:r>
          </a:p>
          <a:p>
            <a:r>
              <a:rPr lang="uk-UA" sz="2400" dirty="0"/>
              <a:t>Обертання </a:t>
            </a:r>
            <a:r>
              <a:rPr lang="en-US" sz="2000" dirty="0"/>
              <a:t>Reverse()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7444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/>
              <a:t>Черга, стек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096963"/>
            <a:ext cx="8229600" cy="538003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Queue&lt;T&gt;</a:t>
            </a:r>
            <a:endParaRPr lang="uk-UA" sz="2800" dirty="0"/>
          </a:p>
          <a:p>
            <a:pPr lvl="1"/>
            <a:r>
              <a:rPr lang="en-US" sz="2400" dirty="0" err="1"/>
              <a:t>IEnumerable</a:t>
            </a:r>
            <a:r>
              <a:rPr lang="en-US" sz="2400" dirty="0"/>
              <a:t>&lt;T&gt;;</a:t>
            </a:r>
          </a:p>
          <a:p>
            <a:pPr lvl="1"/>
            <a:r>
              <a:rPr lang="en-US" sz="2400" dirty="0"/>
              <a:t>Count, Capacity;</a:t>
            </a:r>
          </a:p>
          <a:p>
            <a:pPr lvl="1"/>
            <a:r>
              <a:rPr lang="en-US" sz="2400" dirty="0" err="1"/>
              <a:t>Enqueue</a:t>
            </a:r>
            <a:r>
              <a:rPr lang="en-US" sz="2400" dirty="0"/>
              <a:t>(T); T </a:t>
            </a:r>
            <a:r>
              <a:rPr lang="en-US" sz="2400" dirty="0" err="1"/>
              <a:t>Dequeue</a:t>
            </a:r>
            <a:r>
              <a:rPr lang="en-US" sz="2400" dirty="0"/>
              <a:t>(); T Peek();</a:t>
            </a:r>
          </a:p>
          <a:p>
            <a:pPr lvl="1"/>
            <a:r>
              <a:rPr lang="en-US" sz="2400" dirty="0"/>
              <a:t>bool Contains(T);</a:t>
            </a:r>
          </a:p>
          <a:p>
            <a:pPr lvl="1"/>
            <a:r>
              <a:rPr lang="en-US" sz="2400" dirty="0"/>
              <a:t>Clear(), </a:t>
            </a:r>
            <a:r>
              <a:rPr lang="en-US" sz="2400" dirty="0" err="1"/>
              <a:t>MemberwiseClone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 err="1"/>
              <a:t>TrimExcess</a:t>
            </a:r>
            <a:r>
              <a:rPr lang="en-US" sz="2400" dirty="0"/>
              <a:t>();</a:t>
            </a:r>
          </a:p>
          <a:p>
            <a:r>
              <a:rPr lang="en-US" sz="2800" dirty="0"/>
              <a:t>Stack&lt;T&gt;</a:t>
            </a:r>
          </a:p>
          <a:p>
            <a:pPr lvl="1"/>
            <a:r>
              <a:rPr lang="en-US" sz="2400" dirty="0" err="1"/>
              <a:t>IEnumerable</a:t>
            </a:r>
            <a:r>
              <a:rPr lang="en-US" sz="2400" dirty="0"/>
              <a:t>&lt;T&gt;;</a:t>
            </a:r>
          </a:p>
          <a:p>
            <a:pPr lvl="1"/>
            <a:r>
              <a:rPr lang="en-US" sz="2400" dirty="0"/>
              <a:t>Count, Capacity;</a:t>
            </a:r>
          </a:p>
          <a:p>
            <a:pPr lvl="1"/>
            <a:r>
              <a:rPr lang="en-US" sz="2400" dirty="0"/>
              <a:t>Push(T); T Pop(); T Peek();</a:t>
            </a:r>
          </a:p>
          <a:p>
            <a:pPr lvl="1"/>
            <a:r>
              <a:rPr lang="en-US" sz="2400" dirty="0"/>
              <a:t>bool Contains(T);</a:t>
            </a:r>
          </a:p>
          <a:p>
            <a:pPr lvl="1"/>
            <a:r>
              <a:rPr lang="en-US" sz="2400" dirty="0"/>
              <a:t>Clear(), </a:t>
            </a:r>
            <a:r>
              <a:rPr lang="en-US" sz="2400" dirty="0" err="1"/>
              <a:t>MemberwiseClone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 err="1"/>
              <a:t>TrimExcess</a:t>
            </a:r>
            <a:r>
              <a:rPr lang="en-US" sz="2400" dirty="0"/>
              <a:t>();</a:t>
            </a:r>
          </a:p>
          <a:p>
            <a:pPr lvl="1"/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2972385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2" ma:contentTypeDescription="Створення нового документа." ma:contentTypeScope="" ma:versionID="ba265d2b596891a4717c226207988c61">
  <xsd:schema xmlns:xsd="http://www.w3.org/2001/XMLSchema" xmlns:xs="http://www.w3.org/2001/XMLSchema" xmlns:p="http://schemas.microsoft.com/office/2006/metadata/properties" xmlns:ns2="6165a4db-b7e9-495c-af32-635dbac9cbd3" targetNamespace="http://schemas.microsoft.com/office/2006/metadata/properties" ma:root="true" ma:fieldsID="933ff37117cb3bedcf13e1e34def36df" ns2:_="">
    <xsd:import namespace="6165a4db-b7e9-495c-af32-635dbac9c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EB3118-0C69-41E3-8773-BFD1AA8C29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602EF2-5DDD-478F-9F33-8F68D2D11F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6E65B-3A5A-4732-A843-F5A24B65A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65a4db-b7e9-495c-af32-635dbac9cb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2891</TotalTime>
  <Words>799</Words>
  <Application>Microsoft Office PowerPoint</Application>
  <PresentationFormat>On-screen Show (4:3)</PresentationFormat>
  <Paragraphs>248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Network</vt:lpstr>
      <vt:lpstr>Колекції. Винятки</vt:lpstr>
      <vt:lpstr>Простори імен колекцій</vt:lpstr>
      <vt:lpstr>System.Collections</vt:lpstr>
      <vt:lpstr>System.Collections.Specialized</vt:lpstr>
      <vt:lpstr>Узагальнені інтерфейси</vt:lpstr>
      <vt:lpstr>System.Collections.Generic</vt:lpstr>
      <vt:lpstr>Індексована колекція змінного розміру. List&lt;T&gt;</vt:lpstr>
      <vt:lpstr>List&lt;T&gt;</vt:lpstr>
      <vt:lpstr>Черга, стек</vt:lpstr>
      <vt:lpstr>Двозв’язний список Сортований список. Словник</vt:lpstr>
      <vt:lpstr>Словник (хеш-таблиця)</vt:lpstr>
      <vt:lpstr>Множини</vt:lpstr>
      <vt:lpstr>Інші колекції</vt:lpstr>
      <vt:lpstr>System.Exception</vt:lpstr>
      <vt:lpstr>Класи винятків</vt:lpstr>
      <vt:lpstr>Опрацювання винятків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Serg</cp:lastModifiedBy>
  <cp:revision>126</cp:revision>
  <cp:lastPrinted>1601-01-01T00:00:00Z</cp:lastPrinted>
  <dcterms:created xsi:type="dcterms:W3CDTF">1601-01-01T00:00:00Z</dcterms:created>
  <dcterms:modified xsi:type="dcterms:W3CDTF">2022-04-03T18:35:22Z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19800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