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14"/>
  </p:notesMasterIdLst>
  <p:sldIdLst>
    <p:sldId id="256" r:id="rId2"/>
    <p:sldId id="272" r:id="rId3"/>
    <p:sldId id="282" r:id="rId4"/>
    <p:sldId id="278" r:id="rId5"/>
    <p:sldId id="281" r:id="rId6"/>
    <p:sldId id="279" r:id="rId7"/>
    <p:sldId id="273" r:id="rId8"/>
    <p:sldId id="274" r:id="rId9"/>
    <p:sldId id="275" r:id="rId10"/>
    <p:sldId id="276" r:id="rId11"/>
    <p:sldId id="277" r:id="rId12"/>
    <p:sldId id="280" r:id="rId13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336699"/>
    <a:srgbClr val="FF0000"/>
    <a:srgbClr val="FF3300"/>
    <a:srgbClr val="00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>
        <p:scale>
          <a:sx n="80" d="100"/>
          <a:sy n="80" d="100"/>
        </p:scale>
        <p:origin x="108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 smtClean="0"/>
              <a:t>Click to edit Master text styles</a:t>
            </a:r>
          </a:p>
          <a:p>
            <a:pPr lvl="1"/>
            <a:r>
              <a:rPr lang="uk-UA" altLang="uk-UA" noProof="0" smtClean="0"/>
              <a:t>Second level</a:t>
            </a:r>
          </a:p>
          <a:p>
            <a:pPr lvl="2"/>
            <a:r>
              <a:rPr lang="uk-UA" altLang="uk-UA" noProof="0" smtClean="0"/>
              <a:t>Third level</a:t>
            </a:r>
          </a:p>
          <a:p>
            <a:pPr lvl="3"/>
            <a:r>
              <a:rPr lang="uk-UA" altLang="uk-UA" noProof="0" smtClean="0"/>
              <a:t>Fourth level</a:t>
            </a:r>
          </a:p>
          <a:p>
            <a:pPr lvl="4"/>
            <a:r>
              <a:rPr lang="uk-UA" altLang="uk-UA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5566C2-E035-475F-AFE0-55E1DC4F7F79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281433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  <p:sp>
        <p:nvSpPr>
          <p:cNvPr id="6148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6E64F6-1426-45C4-B6A0-2827828FA009}" type="slidenum">
              <a:rPr lang="uk-UA" altLang="uk-UA" sz="1200" smtClean="0"/>
              <a:pPr/>
              <a:t>1</a:t>
            </a:fld>
            <a:endParaRPr lang="uk-UA" altLang="uk-UA" sz="1200" smtClean="0"/>
          </a:p>
        </p:txBody>
      </p:sp>
    </p:spTree>
    <p:extLst>
      <p:ext uri="{BB962C8B-B14F-4D97-AF65-F5344CB8AC3E}">
        <p14:creationId xmlns:p14="http://schemas.microsoft.com/office/powerpoint/2010/main" val="179739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  <p:sp>
        <p:nvSpPr>
          <p:cNvPr id="8196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458B10-6A1C-4194-B1ED-57C64CDF774A}" type="slidenum">
              <a:rPr lang="uk-UA" altLang="uk-UA" sz="1200" smtClean="0"/>
              <a:pPr/>
              <a:t>2</a:t>
            </a:fld>
            <a:endParaRPr lang="uk-UA" altLang="uk-UA" sz="1200" smtClean="0"/>
          </a:p>
        </p:txBody>
      </p:sp>
    </p:spTree>
    <p:extLst>
      <p:ext uri="{BB962C8B-B14F-4D97-AF65-F5344CB8AC3E}">
        <p14:creationId xmlns:p14="http://schemas.microsoft.com/office/powerpoint/2010/main" val="84177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  <p:sp>
        <p:nvSpPr>
          <p:cNvPr id="8196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458B10-6A1C-4194-B1ED-57C64CDF774A}" type="slidenum">
              <a:rPr lang="uk-UA" altLang="uk-UA" sz="1200" smtClean="0"/>
              <a:pPr/>
              <a:t>3</a:t>
            </a:fld>
            <a:endParaRPr lang="uk-UA" altLang="uk-UA" sz="1200" smtClean="0"/>
          </a:p>
        </p:txBody>
      </p:sp>
    </p:spTree>
    <p:extLst>
      <p:ext uri="{BB962C8B-B14F-4D97-AF65-F5344CB8AC3E}">
        <p14:creationId xmlns:p14="http://schemas.microsoft.com/office/powerpoint/2010/main" val="292288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59089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1B3C6-2C2D-404D-9E14-73850AF150A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81333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874CE-EA70-48C8-AA74-0F2C39B49E19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92945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02D13-255A-45A6-8704-16A0AB6A1D73}" type="slidenum">
              <a:rPr lang="uk-UA" altLang="en-US"/>
              <a:pPr>
                <a:defRPr/>
              </a:pPr>
              <a:t>‹№›</a:t>
            </a:fld>
            <a:r>
              <a:rPr lang="en-US" altLang="en-US" dirty="0"/>
              <a:t> / 10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89436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7A258-74AD-4301-8D58-F371840E9B42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3447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70CAF-FA15-4E99-B60D-936F0DDE6C90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2644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3A756-6F95-4ECC-805B-A14F254C5525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14509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E9A2-3AF6-49EA-8CE7-C870A57D770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96619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ECB9F-7EFB-40FF-9ED8-8D5828BFD0A1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78638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A8AC-B7F6-440A-B938-ACD8095E8868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21576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C9559-EB5B-482A-872C-8FC5682E392F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87149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DA7AF687-0E53-476B-8B1A-DCF29BBC2EFF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Рефлексія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9588"/>
            <a:ext cx="7010400" cy="2970212"/>
          </a:xfrm>
        </p:spPr>
        <p:txBody>
          <a:bodyPr/>
          <a:lstStyle/>
          <a:p>
            <a:pPr eaLnBrk="1" hangingPunct="1"/>
            <a:r>
              <a:rPr lang="uk-UA" altLang="uk-UA" smtClean="0"/>
              <a:t>простір </a:t>
            </a:r>
            <a:r>
              <a:rPr lang="en-US" altLang="uk-UA" smtClean="0"/>
              <a:t>System.Reflection</a:t>
            </a:r>
          </a:p>
          <a:p>
            <a:pPr eaLnBrk="1" hangingPunct="1"/>
            <a:r>
              <a:rPr lang="uk-UA" altLang="uk-UA" smtClean="0"/>
              <a:t>програмний доступ до метаданих</a:t>
            </a:r>
          </a:p>
          <a:p>
            <a:pPr eaLnBrk="1" hangingPunct="1"/>
            <a:r>
              <a:rPr lang="uk-UA" altLang="uk-UA" smtClean="0"/>
              <a:t>атрибути користувача</a:t>
            </a:r>
            <a:br>
              <a:rPr lang="uk-UA" altLang="uk-UA" smtClean="0"/>
            </a:br>
            <a:r>
              <a:rPr lang="uk-UA" altLang="uk-UA" smtClean="0"/>
              <a:t>та їх використання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Мета-атрибут AttributeUsage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400" dirty="0" smtClean="0"/>
              <a:t>Підтримується компілятором</a:t>
            </a:r>
          </a:p>
          <a:p>
            <a:pPr eaLnBrk="1" hangingPunct="1"/>
            <a:r>
              <a:rPr lang="uk-UA" altLang="uk-UA" sz="2400" dirty="0" smtClean="0"/>
              <a:t>Перелік </a:t>
            </a:r>
            <a:r>
              <a:rPr lang="uk-UA" altLang="uk-UA" sz="2400" dirty="0" err="1" smtClean="0"/>
              <a:t>AttributeTargets</a:t>
            </a:r>
            <a:r>
              <a:rPr lang="uk-UA" altLang="uk-UA" sz="2400" dirty="0" smtClean="0"/>
              <a:t>:</a:t>
            </a:r>
          </a:p>
          <a:p>
            <a:pPr lvl="1" eaLnBrk="1" hangingPunct="1"/>
            <a:r>
              <a:rPr lang="en-US" altLang="uk-UA" sz="2000" dirty="0" smtClean="0"/>
              <a:t>All, </a:t>
            </a:r>
            <a:r>
              <a:rPr lang="uk-UA" altLang="uk-UA" sz="2000" dirty="0" err="1" smtClean="0"/>
              <a:t>Assembly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Class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Constructor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Delegate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Enum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Event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Field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GenericParameter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Interface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Method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Module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Parameter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Property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ReturnValue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Struct</a:t>
            </a:r>
          </a:p>
          <a:p>
            <a:pPr lvl="1" eaLnBrk="1" hangingPunct="1"/>
            <a:r>
              <a:rPr lang="uk-UA" altLang="uk-UA" sz="2000" dirty="0" smtClean="0"/>
              <a:t>можна комбінувати</a:t>
            </a:r>
          </a:p>
          <a:p>
            <a:pPr lvl="1" eaLnBrk="1" hangingPunct="1"/>
            <a:r>
              <a:rPr lang="uk-UA" altLang="uk-UA" sz="2000" dirty="0" smtClean="0"/>
              <a:t>особливий режим вказання для збірок і модулів</a:t>
            </a:r>
            <a:br>
              <a:rPr lang="uk-UA" altLang="uk-UA" sz="2000" dirty="0" smtClean="0"/>
            </a:br>
            <a:r>
              <a:rPr lang="en-US" altLang="uk-UA" sz="2000" dirty="0" smtClean="0">
                <a:latin typeface="Consolas" panose="020B0609020204030204" pitchFamily="49" charset="0"/>
              </a:rPr>
              <a:t>[</a:t>
            </a:r>
            <a:r>
              <a:rPr lang="en-US" altLang="uk-UA" sz="2000" dirty="0" err="1" smtClean="0">
                <a:latin typeface="Consolas" panose="020B0609020204030204" pitchFamily="49" charset="0"/>
              </a:rPr>
              <a:t>assembly:SomeAssemblyAttribute</a:t>
            </a:r>
            <a:r>
              <a:rPr lang="en-US" altLang="uk-UA" sz="2000" dirty="0" smtClean="0">
                <a:latin typeface="Consolas" panose="020B0609020204030204" pitchFamily="49" charset="0"/>
              </a:rPr>
              <a:t>(Parameters)]</a:t>
            </a:r>
            <a:r>
              <a:rPr lang="uk-UA" altLang="uk-UA" sz="2000" dirty="0" smtClean="0">
                <a:latin typeface="Consolas" panose="020B0609020204030204" pitchFamily="49" charset="0"/>
              </a:rPr>
              <a:t/>
            </a:r>
            <a:br>
              <a:rPr lang="uk-UA" altLang="uk-UA" sz="2000" dirty="0" smtClean="0">
                <a:latin typeface="Consolas" panose="020B0609020204030204" pitchFamily="49" charset="0"/>
              </a:rPr>
            </a:br>
            <a:r>
              <a:rPr lang="en-US" altLang="uk-UA" sz="2000" dirty="0" smtClean="0">
                <a:latin typeface="Consolas" panose="020B0609020204030204" pitchFamily="49" charset="0"/>
              </a:rPr>
              <a:t>[</a:t>
            </a:r>
            <a:r>
              <a:rPr lang="en-US" altLang="uk-UA" sz="2000" dirty="0" err="1" smtClean="0">
                <a:latin typeface="Consolas" panose="020B0609020204030204" pitchFamily="49" charset="0"/>
              </a:rPr>
              <a:t>module:SomeAssemblyAttribute</a:t>
            </a:r>
            <a:r>
              <a:rPr lang="en-US" altLang="uk-UA" sz="2000" dirty="0" smtClean="0">
                <a:latin typeface="Consolas" panose="020B0609020204030204" pitchFamily="49" charset="0"/>
              </a:rPr>
              <a:t>(Parameters)]</a:t>
            </a:r>
          </a:p>
          <a:p>
            <a:pPr eaLnBrk="1" hangingPunct="1"/>
            <a:r>
              <a:rPr lang="uk-UA" altLang="uk-UA" sz="2400" dirty="0" err="1" smtClean="0"/>
              <a:t>Необов</a:t>
            </a:r>
            <a:r>
              <a:rPr lang="en-US" altLang="uk-UA" sz="2400" dirty="0" smtClean="0"/>
              <a:t>’</a:t>
            </a:r>
            <a:r>
              <a:rPr lang="uk-UA" altLang="uk-UA" sz="2400" dirty="0" err="1" smtClean="0"/>
              <a:t>язкові</a:t>
            </a:r>
            <a:r>
              <a:rPr lang="uk-UA" altLang="uk-UA" sz="2400" dirty="0" smtClean="0"/>
              <a:t> параметри</a:t>
            </a:r>
          </a:p>
          <a:p>
            <a:pPr lvl="1" eaLnBrk="1" hangingPunct="1"/>
            <a:r>
              <a:rPr lang="uk-UA" altLang="uk-UA" sz="2000" dirty="0" err="1" smtClean="0"/>
              <a:t>AllowMultiple</a:t>
            </a:r>
            <a:r>
              <a:rPr lang="uk-UA" altLang="uk-UA" sz="2000" dirty="0" smtClean="0"/>
              <a:t>, </a:t>
            </a:r>
            <a:r>
              <a:rPr lang="uk-UA" altLang="uk-UA" sz="2000" dirty="0" err="1" smtClean="0"/>
              <a:t>Inherited</a:t>
            </a:r>
            <a:endParaRPr lang="uk-UA" altLang="uk-UA" sz="2000" dirty="0" smtClean="0"/>
          </a:p>
          <a:p>
            <a:pPr eaLnBrk="1" hangingPunct="1"/>
            <a:r>
              <a:rPr lang="uk-UA" altLang="uk-UA" sz="2400" dirty="0" smtClean="0"/>
              <a:t>Задання параметрів атрибуту користувача – відповідний конструктор</a:t>
            </a:r>
          </a:p>
        </p:txBody>
      </p:sp>
      <p:sp>
        <p:nvSpPr>
          <p:cNvPr id="15364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458263-7673-4761-8248-F23FE9F141EE}" type="slidenum">
              <a:rPr lang="uk-UA" altLang="en-US" sz="1000" smtClean="0"/>
              <a:pPr/>
              <a:t>10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</a:t>
            </a:r>
            <a:r>
              <a:rPr lang="uk-UA" altLang="en-US" sz="1000" dirty="0" smtClean="0"/>
              <a:t>2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Приклад використання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dirty="0" err="1" smtClean="0"/>
              <a:t>WhatsNewAttributes</a:t>
            </a:r>
            <a:r>
              <a:rPr lang="uk-UA" altLang="uk-UA" dirty="0" smtClean="0"/>
              <a:t> містить визначення атрибутів</a:t>
            </a:r>
          </a:p>
          <a:p>
            <a:pPr lvl="1" eaLnBrk="1" hangingPunct="1"/>
            <a:r>
              <a:rPr lang="uk-UA" altLang="uk-UA" dirty="0" smtClean="0"/>
              <a:t>компілювати як бібліотеку класів</a:t>
            </a:r>
          </a:p>
          <a:p>
            <a:pPr eaLnBrk="1" hangingPunct="1"/>
            <a:r>
              <a:rPr lang="uk-UA" altLang="uk-UA" dirty="0" err="1" smtClean="0"/>
              <a:t>VectorClass</a:t>
            </a:r>
            <a:r>
              <a:rPr lang="uk-UA" altLang="uk-UA" dirty="0" smtClean="0"/>
              <a:t> – збірка, до якої застосуємо атрибути</a:t>
            </a:r>
          </a:p>
          <a:p>
            <a:pPr lvl="1" eaLnBrk="1" hangingPunct="1"/>
            <a:r>
              <a:rPr lang="uk-UA" altLang="uk-UA" dirty="0" smtClean="0"/>
              <a:t>додати посилання на попередню бібліотеку</a:t>
            </a:r>
          </a:p>
          <a:p>
            <a:pPr lvl="1" eaLnBrk="1" hangingPunct="1"/>
            <a:r>
              <a:rPr lang="uk-UA" altLang="uk-UA" dirty="0" smtClean="0"/>
              <a:t>компілювати як бібліотеку класів</a:t>
            </a:r>
          </a:p>
          <a:p>
            <a:pPr eaLnBrk="1" hangingPunct="1"/>
            <a:r>
              <a:rPr lang="uk-UA" altLang="uk-UA" dirty="0" err="1" smtClean="0"/>
              <a:t>LookUpWhatsNew</a:t>
            </a:r>
            <a:r>
              <a:rPr lang="uk-UA" altLang="uk-UA" dirty="0" smtClean="0"/>
              <a:t> – програма, що виконує рефлексію</a:t>
            </a:r>
          </a:p>
          <a:p>
            <a:pPr lvl="1" eaLnBrk="1" hangingPunct="1"/>
            <a:r>
              <a:rPr lang="uk-UA" altLang="uk-UA" dirty="0" smtClean="0"/>
              <a:t>додати посилання на попередні дві збірки</a:t>
            </a:r>
          </a:p>
          <a:p>
            <a:pPr lvl="1" eaLnBrk="1" hangingPunct="1"/>
            <a:r>
              <a:rPr lang="uk-UA" altLang="uk-UA" dirty="0" smtClean="0"/>
              <a:t>компілювати як програму</a:t>
            </a:r>
          </a:p>
        </p:txBody>
      </p:sp>
      <p:sp>
        <p:nvSpPr>
          <p:cNvPr id="16388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A79196-35E9-4776-96E5-A5DA5A95E418}" type="slidenum">
              <a:rPr lang="uk-UA" altLang="en-US" sz="1000" smtClean="0"/>
              <a:pPr/>
              <a:t>11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</a:t>
            </a:r>
            <a:r>
              <a:rPr lang="uk-UA" altLang="en-US" sz="1000" dirty="0" smtClean="0"/>
              <a:t>2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uk-UA" altLang="uk-UA" sz="3200" dirty="0" smtClean="0"/>
              <a:t>Застосування рефлексії у програмі сортування в потоках </a:t>
            </a:r>
          </a:p>
        </p:txBody>
      </p:sp>
      <p:sp>
        <p:nvSpPr>
          <p:cNvPr id="17411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uk-UA" altLang="uk-UA" dirty="0" smtClean="0"/>
              <a:t>Атрибут користувача для позначення «особливих» методів сортування</a:t>
            </a:r>
            <a:endParaRPr lang="en-US" altLang="uk-UA" dirty="0" smtClean="0"/>
          </a:p>
          <a:p>
            <a:r>
              <a:rPr lang="en-US" altLang="uk-UA" dirty="0" err="1" smtClean="0"/>
              <a:t>SortController</a:t>
            </a:r>
            <a:r>
              <a:rPr lang="uk-UA" altLang="uk-UA" dirty="0" smtClean="0"/>
              <a:t> завантажує зі збірки </a:t>
            </a:r>
            <a:r>
              <a:rPr lang="en-US" altLang="uk-UA" dirty="0" err="1" smtClean="0"/>
              <a:t>SortLibrary</a:t>
            </a:r>
            <a:r>
              <a:rPr lang="en-US" altLang="uk-UA" dirty="0" smtClean="0"/>
              <a:t> </a:t>
            </a:r>
            <a:r>
              <a:rPr lang="uk-UA" altLang="uk-UA" dirty="0" smtClean="0"/>
              <a:t>масив вибраних методів</a:t>
            </a:r>
          </a:p>
          <a:p>
            <a:r>
              <a:rPr lang="en-US" altLang="uk-UA" dirty="0" smtClean="0"/>
              <a:t>View</a:t>
            </a:r>
            <a:r>
              <a:rPr lang="uk-UA" altLang="uk-UA" dirty="0" smtClean="0"/>
              <a:t> використовує масив завантажених імен атрибутів для формування </a:t>
            </a:r>
            <a:r>
              <a:rPr lang="en-US" altLang="uk-UA" dirty="0" err="1" smtClean="0"/>
              <a:t>ComboBox</a:t>
            </a:r>
            <a:endParaRPr lang="uk-UA" altLang="uk-UA" dirty="0" smtClean="0"/>
          </a:p>
          <a:p>
            <a:r>
              <a:rPr lang="en-US" altLang="uk-UA" dirty="0" err="1" smtClean="0"/>
              <a:t>BackgroundSorter</a:t>
            </a:r>
            <a:r>
              <a:rPr lang="en-US" altLang="uk-UA" dirty="0" smtClean="0"/>
              <a:t> </a:t>
            </a:r>
            <a:r>
              <a:rPr lang="uk-UA" altLang="uk-UA" dirty="0" smtClean="0"/>
              <a:t>приймає </a:t>
            </a:r>
            <a:r>
              <a:rPr lang="en-US" altLang="uk-UA" dirty="0" err="1" smtClean="0"/>
              <a:t>MethodInfo</a:t>
            </a:r>
            <a:r>
              <a:rPr lang="uk-UA" altLang="uk-UA" dirty="0" smtClean="0"/>
              <a:t> і запускає його на виконання особливим чином</a:t>
            </a:r>
          </a:p>
        </p:txBody>
      </p:sp>
      <p:sp>
        <p:nvSpPr>
          <p:cNvPr id="17412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A7CDF3-C5D8-4CD4-8779-95080EA86AC4}" type="slidenum">
              <a:rPr lang="uk-UA" altLang="en-US" sz="1000" smtClean="0"/>
              <a:pPr/>
              <a:t>12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</a:t>
            </a:r>
            <a:r>
              <a:rPr lang="uk-UA" altLang="en-US" sz="1000" dirty="0" smtClean="0"/>
              <a:t>2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Поняття рефлексії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uk-UA" sz="2000" dirty="0"/>
              <a:t>Рефлексією називають здатність програми </a:t>
            </a:r>
            <a:r>
              <a:rPr lang="uk-UA" sz="2000" dirty="0" smtClean="0"/>
              <a:t>містити структури, </a:t>
            </a:r>
            <a:r>
              <a:rPr lang="uk-UA" sz="2000" dirty="0"/>
              <a:t>що відображають її ж </a:t>
            </a:r>
            <a:r>
              <a:rPr lang="uk-UA" sz="2000" dirty="0" smtClean="0"/>
              <a:t>стан, і маніпулювати ними під </a:t>
            </a:r>
            <a:r>
              <a:rPr lang="uk-UA" sz="2000" dirty="0"/>
              <a:t>час </a:t>
            </a:r>
            <a:r>
              <a:rPr lang="uk-UA" sz="2000" dirty="0" smtClean="0"/>
              <a:t>виконання ніби звичайними даними</a:t>
            </a:r>
          </a:p>
          <a:p>
            <a:pPr eaLnBrk="1" hangingPunct="1">
              <a:spcBef>
                <a:spcPts val="600"/>
              </a:spcBef>
            </a:pPr>
            <a:r>
              <a:rPr lang="uk-UA" sz="2000" dirty="0"/>
              <a:t>Засоби рефлексії поділяють на дві </a:t>
            </a:r>
            <a:r>
              <a:rPr lang="uk-UA" sz="2000" dirty="0" smtClean="0"/>
              <a:t>групи</a:t>
            </a:r>
          </a:p>
          <a:p>
            <a:pPr lvl="1" eaLnBrk="1" hangingPunct="1">
              <a:spcBef>
                <a:spcPts val="600"/>
              </a:spcBef>
            </a:pPr>
            <a:r>
              <a:rPr lang="uk-UA" altLang="uk-UA" sz="1600" i="1" dirty="0" smtClean="0"/>
              <a:t>Дослідження </a:t>
            </a:r>
            <a:r>
              <a:rPr lang="uk-UA" altLang="uk-UA" sz="1600" dirty="0" smtClean="0"/>
              <a:t>(</a:t>
            </a:r>
            <a:r>
              <a:rPr lang="en-US" altLang="uk-UA" sz="1600" dirty="0" smtClean="0"/>
              <a:t>Introspection</a:t>
            </a:r>
            <a:r>
              <a:rPr lang="uk-UA" altLang="uk-UA" sz="1600" dirty="0" smtClean="0"/>
              <a:t>) – </a:t>
            </a:r>
            <a:r>
              <a:rPr lang="uk-UA" sz="1600" dirty="0"/>
              <a:t>спостере­ження за власним </a:t>
            </a:r>
            <a:r>
              <a:rPr lang="uk-UA" sz="1600" dirty="0" smtClean="0"/>
              <a:t>станом</a:t>
            </a:r>
          </a:p>
          <a:p>
            <a:pPr lvl="1" eaLnBrk="1" hangingPunct="1">
              <a:spcBef>
                <a:spcPts val="600"/>
              </a:spcBef>
            </a:pPr>
            <a:r>
              <a:rPr lang="uk-UA" altLang="uk-UA" sz="1600" i="1" dirty="0" err="1" smtClean="0"/>
              <a:t>Ходатайство</a:t>
            </a:r>
            <a:r>
              <a:rPr lang="uk-UA" altLang="uk-UA" sz="1600" dirty="0" smtClean="0"/>
              <a:t> (</a:t>
            </a:r>
            <a:r>
              <a:rPr lang="en-US" altLang="uk-UA" sz="1600" dirty="0" smtClean="0"/>
              <a:t>Intercession</a:t>
            </a:r>
            <a:r>
              <a:rPr lang="uk-UA" altLang="uk-UA" sz="1600" dirty="0" smtClean="0"/>
              <a:t>) – </a:t>
            </a:r>
            <a:r>
              <a:rPr lang="uk-UA" sz="1600" dirty="0" smtClean="0"/>
              <a:t>зміна </a:t>
            </a:r>
            <a:r>
              <a:rPr lang="uk-UA" sz="1600" dirty="0"/>
              <a:t>власного стану чи способу </a:t>
            </a:r>
            <a:r>
              <a:rPr lang="uk-UA" sz="1600" dirty="0" smtClean="0"/>
              <a:t>виконання</a:t>
            </a:r>
          </a:p>
          <a:p>
            <a:pPr eaLnBrk="1" hangingPunct="1">
              <a:spcBef>
                <a:spcPts val="600"/>
              </a:spcBef>
            </a:pPr>
            <a:r>
              <a:rPr lang="uk-UA" altLang="uk-UA" sz="2000" dirty="0" smtClean="0"/>
              <a:t>Рефлексія часто використовує </a:t>
            </a:r>
            <a:r>
              <a:rPr lang="uk-UA" altLang="uk-UA" sz="2000" i="1" dirty="0" smtClean="0"/>
              <a:t>матеріалізацію</a:t>
            </a:r>
            <a:r>
              <a:rPr lang="uk-UA" altLang="uk-UA" sz="2000" dirty="0" smtClean="0"/>
              <a:t>: перетворення неявних об'єктів на явні</a:t>
            </a:r>
          </a:p>
          <a:p>
            <a:pPr eaLnBrk="1" hangingPunct="1">
              <a:spcBef>
                <a:spcPts val="600"/>
              </a:spcBef>
            </a:pPr>
            <a:r>
              <a:rPr lang="uk-UA" altLang="uk-UA" sz="2000" dirty="0" smtClean="0"/>
              <a:t>Рефлективною можна назвати систему, яка містить «</a:t>
            </a:r>
            <a:r>
              <a:rPr lang="uk-UA" altLang="uk-UA" sz="2000" dirty="0" err="1" smtClean="0"/>
              <a:t>самоопис</a:t>
            </a:r>
            <a:r>
              <a:rPr lang="uk-UA" altLang="uk-UA" sz="2000" dirty="0" smtClean="0"/>
              <a:t>». Такий опис самого себе перебуває у причинно-наслідковому відношенні зі станом системи</a:t>
            </a:r>
          </a:p>
          <a:p>
            <a:pPr lvl="1" eaLnBrk="1" hangingPunct="1">
              <a:spcBef>
                <a:spcPts val="600"/>
              </a:spcBef>
            </a:pPr>
            <a:r>
              <a:rPr lang="uk-UA" altLang="uk-UA" sz="1600" dirty="0" smtClean="0"/>
              <a:t>Система завжди «знає» свій точний стан</a:t>
            </a:r>
          </a:p>
          <a:p>
            <a:pPr lvl="1" eaLnBrk="1" hangingPunct="1">
              <a:spcBef>
                <a:spcPts val="600"/>
              </a:spcBef>
            </a:pPr>
            <a:r>
              <a:rPr lang="uk-UA" altLang="uk-UA" sz="1600" dirty="0" smtClean="0"/>
              <a:t>Зміна системи відповідно змінює її </a:t>
            </a:r>
            <a:r>
              <a:rPr lang="uk-UA" altLang="uk-UA" sz="1600" dirty="0" err="1" smtClean="0"/>
              <a:t>самоопис</a:t>
            </a:r>
            <a:endParaRPr lang="uk-UA" altLang="uk-UA" sz="1600" dirty="0" smtClean="0"/>
          </a:p>
          <a:p>
            <a:pPr lvl="1" eaLnBrk="1" hangingPunct="1">
              <a:spcBef>
                <a:spcPts val="600"/>
              </a:spcBef>
            </a:pPr>
            <a:r>
              <a:rPr lang="uk-UA" altLang="uk-UA" sz="1600" dirty="0" smtClean="0"/>
              <a:t>Зміна опису змінює систему</a:t>
            </a:r>
            <a:endParaRPr lang="uk-UA" altLang="uk-UA" sz="1600" dirty="0" smtClean="0"/>
          </a:p>
        </p:txBody>
      </p:sp>
      <p:sp>
        <p:nvSpPr>
          <p:cNvPr id="7172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8EB8E-9D17-4A88-B948-144369B5FA08}" type="slidenum">
              <a:rPr lang="uk-UA" altLang="en-US" sz="1000" smtClean="0"/>
              <a:pPr/>
              <a:t>2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</a:t>
            </a:r>
            <a:r>
              <a:rPr lang="uk-UA" altLang="en-US" sz="1000" dirty="0" smtClean="0"/>
              <a:t>2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Поняття рефлексії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200" dirty="0" smtClean="0"/>
              <a:t>Процес виявлення типів у збірці під час виконання програми</a:t>
            </a:r>
          </a:p>
          <a:p>
            <a:pPr lvl="1" eaLnBrk="1" hangingPunct="1"/>
            <a:r>
              <a:rPr lang="uk-UA" altLang="uk-UA" sz="2000" dirty="0" smtClean="0"/>
              <a:t>отримання метаданих, вбудованих у збірку, за допомогою об</a:t>
            </a:r>
            <a:r>
              <a:rPr lang="en-US" altLang="uk-UA" sz="2000" dirty="0" smtClean="0"/>
              <a:t>’</a:t>
            </a:r>
            <a:r>
              <a:rPr lang="uk-UA" altLang="uk-UA" sz="2000" dirty="0" err="1" smtClean="0"/>
              <a:t>єктної</a:t>
            </a:r>
            <a:r>
              <a:rPr lang="uk-UA" altLang="uk-UA" sz="2000" dirty="0" smtClean="0"/>
              <a:t> моделі</a:t>
            </a:r>
          </a:p>
          <a:p>
            <a:pPr eaLnBrk="1" hangingPunct="1"/>
            <a:r>
              <a:rPr lang="uk-UA" altLang="uk-UA" sz="2200" dirty="0" smtClean="0"/>
              <a:t>Можливість дослідження елементів збірок та маніпулювання ними:</a:t>
            </a:r>
          </a:p>
          <a:p>
            <a:pPr lvl="1" eaLnBrk="1" hangingPunct="1"/>
            <a:r>
              <a:rPr lang="uk-UA" altLang="uk-UA" sz="2000" dirty="0" smtClean="0"/>
              <a:t>отримувати інформацію про тип;</a:t>
            </a:r>
          </a:p>
          <a:p>
            <a:pPr lvl="1" eaLnBrk="1" hangingPunct="1"/>
            <a:r>
              <a:rPr lang="uk-UA" altLang="uk-UA" sz="2000" dirty="0" smtClean="0"/>
              <a:t>перелічувати члени типу;</a:t>
            </a:r>
          </a:p>
          <a:p>
            <a:pPr lvl="1" eaLnBrk="1" hangingPunct="1"/>
            <a:r>
              <a:rPr lang="uk-UA" altLang="uk-UA" sz="2000" dirty="0" smtClean="0"/>
              <a:t>створювати екземпляри типу;</a:t>
            </a:r>
          </a:p>
          <a:p>
            <a:pPr lvl="1" eaLnBrk="1" hangingPunct="1"/>
            <a:r>
              <a:rPr lang="uk-UA" altLang="uk-UA" sz="2000" dirty="0" smtClean="0"/>
              <a:t>запускати на виконання члени типу;</a:t>
            </a:r>
          </a:p>
          <a:p>
            <a:pPr lvl="1" eaLnBrk="1" hangingPunct="1"/>
            <a:r>
              <a:rPr lang="uk-UA" altLang="uk-UA" sz="2000" dirty="0" smtClean="0"/>
              <a:t>отримувати інформацію про збірку;</a:t>
            </a:r>
          </a:p>
          <a:p>
            <a:pPr lvl="1" eaLnBrk="1" hangingPunct="1"/>
            <a:r>
              <a:rPr lang="uk-UA" altLang="uk-UA" sz="2000" dirty="0" smtClean="0"/>
              <a:t>досліджувати атрибути користувача, застосовані до типу;</a:t>
            </a:r>
          </a:p>
          <a:p>
            <a:pPr lvl="1" eaLnBrk="1" hangingPunct="1"/>
            <a:r>
              <a:rPr lang="uk-UA" altLang="uk-UA" sz="2000" dirty="0" smtClean="0"/>
              <a:t>створювати і компілювати нові збірки.</a:t>
            </a:r>
          </a:p>
        </p:txBody>
      </p:sp>
      <p:sp>
        <p:nvSpPr>
          <p:cNvPr id="7172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8EB8E-9D17-4A88-B948-144369B5FA08}" type="slidenum">
              <a:rPr lang="uk-UA" altLang="en-US" sz="1000" smtClean="0"/>
              <a:pPr/>
              <a:t>3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</a:t>
            </a:r>
            <a:r>
              <a:rPr lang="uk-UA" altLang="en-US" sz="1000" dirty="0"/>
              <a:t>2</a:t>
            </a:r>
            <a:endParaRPr lang="uk-UA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7327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Метадані</a:t>
            </a:r>
          </a:p>
        </p:txBody>
      </p:sp>
      <p:sp>
        <p:nvSpPr>
          <p:cNvPr id="9219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dirty="0" smtClean="0"/>
              <a:t>Набір таблиць, що описує всі</a:t>
            </a:r>
          </a:p>
          <a:p>
            <a:pPr lvl="1"/>
            <a:r>
              <a:rPr lang="en-US" altLang="uk-UA" dirty="0" smtClean="0"/>
              <a:t>Type definition (</a:t>
            </a:r>
            <a:r>
              <a:rPr lang="en-US" altLang="uk-UA" i="1" dirty="0" err="1" smtClean="0"/>
              <a:t>TypeDef</a:t>
            </a:r>
            <a:r>
              <a:rPr lang="en-US" altLang="uk-UA" i="1" dirty="0" smtClean="0"/>
              <a:t> #n</a:t>
            </a:r>
            <a:r>
              <a:rPr lang="en-US" altLang="uk-UA" dirty="0" smtClean="0"/>
              <a:t>)</a:t>
            </a:r>
          </a:p>
          <a:p>
            <a:pPr lvl="1"/>
            <a:r>
              <a:rPr lang="en-US" altLang="uk-UA" dirty="0" smtClean="0"/>
              <a:t>Type reference (</a:t>
            </a:r>
            <a:r>
              <a:rPr lang="en-US" altLang="uk-UA" i="1" dirty="0" err="1" smtClean="0"/>
              <a:t>TypeRef</a:t>
            </a:r>
            <a:r>
              <a:rPr lang="en-US" altLang="uk-UA" i="1" dirty="0" smtClean="0"/>
              <a:t> #n</a:t>
            </a:r>
            <a:r>
              <a:rPr lang="en-US" altLang="uk-UA" dirty="0" smtClean="0"/>
              <a:t>)</a:t>
            </a:r>
            <a:endParaRPr lang="uk-UA" altLang="uk-UA" dirty="0" smtClean="0"/>
          </a:p>
          <a:p>
            <a:r>
              <a:rPr lang="uk-UA" altLang="uk-UA" dirty="0" smtClean="0"/>
              <a:t>Всередині – вкладені таблиці</a:t>
            </a:r>
          </a:p>
          <a:p>
            <a:pPr lvl="1"/>
            <a:r>
              <a:rPr lang="en-US" altLang="uk-UA" dirty="0" smtClean="0"/>
              <a:t>Field #n</a:t>
            </a:r>
          </a:p>
          <a:p>
            <a:pPr lvl="1"/>
            <a:r>
              <a:rPr lang="en-US" altLang="uk-UA" dirty="0" smtClean="0"/>
              <a:t>Method #m</a:t>
            </a:r>
          </a:p>
          <a:p>
            <a:pPr lvl="1"/>
            <a:r>
              <a:rPr lang="en-US" altLang="uk-UA" dirty="0" smtClean="0"/>
              <a:t>Property #k</a:t>
            </a:r>
          </a:p>
          <a:p>
            <a:r>
              <a:rPr lang="uk-UA" altLang="uk-UA" dirty="0" smtClean="0"/>
              <a:t>Кожна таблиця містить</a:t>
            </a:r>
          </a:p>
          <a:p>
            <a:pPr lvl="1"/>
            <a:r>
              <a:rPr lang="en-US" altLang="uk-UA" i="1" dirty="0" smtClean="0"/>
              <a:t>Member</a:t>
            </a:r>
            <a:r>
              <a:rPr lang="en-US" altLang="uk-UA" dirty="0" smtClean="0"/>
              <a:t> Name, Flags, </a:t>
            </a:r>
            <a:r>
              <a:rPr lang="en-US" altLang="uk-UA" i="1" dirty="0" smtClean="0"/>
              <a:t>Type(s)</a:t>
            </a:r>
            <a:r>
              <a:rPr lang="en-US" altLang="uk-UA" dirty="0" smtClean="0"/>
              <a:t>, [</a:t>
            </a:r>
            <a:r>
              <a:rPr lang="en-US" altLang="uk-UA" i="1" dirty="0" smtClean="0"/>
              <a:t>Argument(s)</a:t>
            </a:r>
            <a:r>
              <a:rPr lang="en-US" altLang="uk-UA" dirty="0" smtClean="0"/>
              <a:t>]</a:t>
            </a:r>
          </a:p>
          <a:p>
            <a:r>
              <a:rPr lang="uk-UA" altLang="uk-UA" dirty="0" smtClean="0"/>
              <a:t>Опис збірок </a:t>
            </a:r>
            <a:r>
              <a:rPr lang="en-US" altLang="uk-UA" dirty="0" smtClean="0"/>
              <a:t>   Assembly, </a:t>
            </a:r>
            <a:r>
              <a:rPr lang="en-US" altLang="uk-UA" dirty="0" err="1" smtClean="0"/>
              <a:t>AssemblyRef</a:t>
            </a:r>
            <a:endParaRPr lang="uk-UA" altLang="uk-UA" dirty="0" smtClean="0"/>
          </a:p>
          <a:p>
            <a:r>
              <a:rPr lang="uk-UA" altLang="uk-UA" dirty="0" smtClean="0"/>
              <a:t>Рядкові літерали</a:t>
            </a:r>
            <a:r>
              <a:rPr lang="en-US" altLang="uk-UA" dirty="0" smtClean="0"/>
              <a:t>    User Strings</a:t>
            </a:r>
            <a:endParaRPr lang="uk-UA" altLang="uk-UA" dirty="0" smtClean="0"/>
          </a:p>
        </p:txBody>
      </p:sp>
      <p:sp>
        <p:nvSpPr>
          <p:cNvPr id="9220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30939E-A610-4D27-922A-461351E2FFBC}" type="slidenum">
              <a:rPr lang="uk-UA" altLang="en-US" sz="1000" smtClean="0"/>
              <a:pPr/>
              <a:t>4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</a:t>
            </a:r>
            <a:r>
              <a:rPr lang="uk-UA" altLang="en-US" sz="1000" dirty="0" smtClean="0"/>
              <a:t>2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685800"/>
          </a:xfrm>
        </p:spPr>
        <p:txBody>
          <a:bodyPr/>
          <a:lstStyle/>
          <a:p>
            <a:r>
              <a:rPr lang="uk-UA" altLang="uk-UA" smtClean="0"/>
              <a:t>Приклад таблиці метаданих</a:t>
            </a:r>
          </a:p>
        </p:txBody>
      </p:sp>
      <p:sp>
        <p:nvSpPr>
          <p:cNvPr id="10243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56907E-E40D-43EF-99E8-D34A140C5617}" type="slidenum">
              <a:rPr lang="uk-UA" altLang="en-US" sz="1000" smtClean="0"/>
              <a:pPr/>
              <a:t>5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</a:t>
            </a:r>
            <a:r>
              <a:rPr lang="uk-UA" altLang="en-US" sz="1000" dirty="0" smtClean="0"/>
              <a:t>2</a:t>
            </a:r>
            <a:endParaRPr lang="uk-UA" altLang="en-US" sz="1000" dirty="0" smtClean="0"/>
          </a:p>
        </p:txBody>
      </p:sp>
      <p:sp>
        <p:nvSpPr>
          <p:cNvPr id="10244" name="Прямокутник 4"/>
          <p:cNvSpPr>
            <a:spLocks noChangeArrowheads="1"/>
          </p:cNvSpPr>
          <p:nvPr/>
        </p:nvSpPr>
        <p:spPr bwMode="auto">
          <a:xfrm>
            <a:off x="228600" y="1098550"/>
            <a:ext cx="89154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 #2 (02000003)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-------------------------------------------------------------------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TypDefName: CarLibrary.EngineState (02000003)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Flags</a:t>
            </a: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[Public] [AutoLayout] [Class] [Sealed] [AnsiClass] (00000101)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Extends: 01000001 [TypeRef] System.Enum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 #1 (04000006)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-------------------------------------------------------------------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 Name: value  (04000006)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Flags </a:t>
            </a: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[Public] [SpecialName] [RTSpecialName] (00000606)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CallCnvntn: [FIELD]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 type: 14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 #2 (04000007)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-------------------------------------------------------------------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 Name: engineAlive (04000007)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Flags   </a:t>
            </a: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[Public] [Static] [Literal] [HasDefault] (00008056)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DefltValue: (14) 0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CallCnvntn: [FIELD]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altLang="uk-UA" sz="17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 type: ValueClass CarLibrary.EngineState</a:t>
            </a:r>
            <a:endParaRPr lang="uk-UA" altLang="uk-UA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 smtClean="0"/>
              <a:t>System.Reflection</a:t>
            </a:r>
            <a:endParaRPr lang="uk-UA" altLang="uk-UA" smtClean="0"/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Тип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Опис</a:t>
                      </a:r>
                      <a:endParaRPr lang="uk-U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Assembly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Абстрактний.</a:t>
                      </a:r>
                      <a:r>
                        <a:rPr lang="uk-UA" sz="2000" baseline="0" dirty="0" smtClean="0"/>
                        <a:t> Статичні методи для завантаження і маніпулювання збіркою</a:t>
                      </a:r>
                      <a:endParaRPr lang="uk-U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AssemblyName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Ідентифікація збірки (</a:t>
                      </a:r>
                      <a:r>
                        <a:rPr lang="uk-UA" sz="2000" dirty="0" err="1" smtClean="0"/>
                        <a:t>ім</a:t>
                      </a:r>
                      <a:r>
                        <a:rPr lang="en-US" sz="2000" dirty="0" smtClean="0"/>
                        <a:t>’</a:t>
                      </a:r>
                      <a:r>
                        <a:rPr lang="uk-UA" sz="2000" dirty="0" smtClean="0"/>
                        <a:t>я, версія, культура</a:t>
                      </a:r>
                      <a:r>
                        <a:rPr lang="uk-UA" sz="2000" baseline="0" dirty="0" smtClean="0"/>
                        <a:t> тощо)</a:t>
                      </a:r>
                      <a:endParaRPr lang="uk-U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Module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Абстрактний. Доступ до частини </a:t>
                      </a:r>
                      <a:r>
                        <a:rPr lang="uk-UA" sz="2000" dirty="0" err="1" smtClean="0"/>
                        <a:t>багатофайлової</a:t>
                      </a:r>
                      <a:r>
                        <a:rPr lang="uk-UA" sz="2000" dirty="0" smtClean="0"/>
                        <a:t> збірки</a:t>
                      </a:r>
                      <a:endParaRPr lang="uk-U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MemberInfo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Абстрактний</a:t>
                      </a:r>
                      <a:r>
                        <a:rPr lang="uk-UA" sz="2000" baseline="0" dirty="0" smtClean="0"/>
                        <a:t> базовий</a:t>
                      </a:r>
                      <a:endParaRPr lang="uk-U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FieldInfo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Інформація про поле</a:t>
                      </a:r>
                      <a:endParaRPr lang="uk-U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EventInfo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Інформація про подію</a:t>
                      </a:r>
                      <a:endParaRPr lang="uk-U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MethodInfo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Інформація про метод</a:t>
                      </a:r>
                      <a:endParaRPr lang="uk-U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ParameterInfo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Інформація про параметр методу</a:t>
                      </a:r>
                      <a:endParaRPr lang="uk-U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PropertyInfo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Інформація про властивість</a:t>
                      </a:r>
                      <a:endParaRPr lang="uk-UA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0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61A023-3899-4076-B1E5-AA046580C00A}" type="slidenum">
              <a:rPr lang="uk-UA" altLang="en-US" sz="1000" smtClean="0"/>
              <a:pPr/>
              <a:t>6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</a:t>
            </a:r>
            <a:r>
              <a:rPr lang="uk-UA" altLang="en-US" sz="1000" dirty="0" smtClean="0"/>
              <a:t>2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609600"/>
          </a:xfrm>
        </p:spPr>
        <p:txBody>
          <a:bodyPr/>
          <a:lstStyle/>
          <a:p>
            <a:pPr eaLnBrk="1" hangingPunct="1"/>
            <a:r>
              <a:rPr lang="uk-UA" altLang="uk-UA" smtClean="0"/>
              <a:t>Дослідження типу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eaLnBrk="1" hangingPunct="1"/>
            <a:r>
              <a:rPr lang="uk-UA" altLang="uk-UA" dirty="0" smtClean="0"/>
              <a:t>Отримання</a:t>
            </a:r>
            <a:r>
              <a:rPr lang="en-US" altLang="uk-UA" dirty="0" smtClean="0"/>
              <a:t> </a:t>
            </a:r>
            <a:r>
              <a:rPr lang="uk-UA" altLang="uk-UA" dirty="0" smtClean="0"/>
              <a:t>об</a:t>
            </a:r>
            <a:r>
              <a:rPr lang="en-US" altLang="uk-UA" dirty="0" smtClean="0"/>
              <a:t>’</a:t>
            </a:r>
            <a:r>
              <a:rPr lang="uk-UA" altLang="uk-UA" dirty="0" err="1" smtClean="0"/>
              <a:t>єкта</a:t>
            </a:r>
            <a:r>
              <a:rPr lang="uk-UA" altLang="uk-UA" dirty="0" smtClean="0"/>
              <a:t> типу</a:t>
            </a:r>
            <a:endParaRPr lang="en-US" altLang="uk-UA" dirty="0" smtClean="0">
              <a:solidFill>
                <a:srgbClr val="336699"/>
              </a:solidFill>
            </a:endParaRPr>
          </a:p>
          <a:p>
            <a:pPr lvl="1" eaLnBrk="1" hangingPunct="1"/>
            <a:r>
              <a:rPr lang="en-US" altLang="uk-UA" dirty="0" err="1" smtClean="0"/>
              <a:t>System.</a:t>
            </a:r>
            <a:r>
              <a:rPr lang="en-US" altLang="uk-UA" dirty="0" err="1" smtClean="0">
                <a:solidFill>
                  <a:srgbClr val="336699"/>
                </a:solidFill>
              </a:rPr>
              <a:t>Type</a:t>
            </a:r>
            <a:r>
              <a:rPr lang="en-US" altLang="uk-UA" dirty="0" smtClean="0"/>
              <a:t> t = </a:t>
            </a:r>
            <a:r>
              <a:rPr lang="en-US" altLang="uk-UA" dirty="0" err="1" smtClean="0">
                <a:solidFill>
                  <a:srgbClr val="0000CC"/>
                </a:solidFill>
              </a:rPr>
              <a:t>typeof</a:t>
            </a:r>
            <a:r>
              <a:rPr lang="en-US" altLang="uk-UA" dirty="0" smtClean="0"/>
              <a:t> (</a:t>
            </a:r>
            <a:r>
              <a:rPr lang="en-US" altLang="uk-UA" dirty="0" smtClean="0">
                <a:solidFill>
                  <a:srgbClr val="0000CC"/>
                </a:solidFill>
              </a:rPr>
              <a:t>double</a:t>
            </a:r>
            <a:r>
              <a:rPr lang="en-US" altLang="uk-UA" dirty="0" smtClean="0"/>
              <a:t>);</a:t>
            </a:r>
          </a:p>
          <a:p>
            <a:pPr lvl="1" eaLnBrk="1" hangingPunct="1"/>
            <a:r>
              <a:rPr lang="en-US" altLang="uk-UA" dirty="0" smtClean="0">
                <a:solidFill>
                  <a:srgbClr val="0000CC"/>
                </a:solidFill>
              </a:rPr>
              <a:t>double</a:t>
            </a:r>
            <a:r>
              <a:rPr lang="en-US" altLang="uk-UA" dirty="0" smtClean="0"/>
              <a:t> d = 10.5;</a:t>
            </a:r>
            <a:br>
              <a:rPr lang="en-US" altLang="uk-UA" dirty="0" smtClean="0"/>
            </a:br>
            <a:r>
              <a:rPr lang="en-US" altLang="uk-UA" dirty="0" smtClean="0">
                <a:solidFill>
                  <a:srgbClr val="336699"/>
                </a:solidFill>
              </a:rPr>
              <a:t>Type</a:t>
            </a:r>
            <a:r>
              <a:rPr lang="en-US" altLang="uk-UA" dirty="0" smtClean="0"/>
              <a:t> t = </a:t>
            </a:r>
            <a:r>
              <a:rPr lang="en-US" altLang="uk-UA" dirty="0" err="1" smtClean="0"/>
              <a:t>d.GetType</a:t>
            </a:r>
            <a:r>
              <a:rPr lang="en-US" altLang="uk-UA" dirty="0" smtClean="0"/>
              <a:t>();</a:t>
            </a:r>
          </a:p>
          <a:p>
            <a:pPr lvl="1" eaLnBrk="1" hangingPunct="1"/>
            <a:r>
              <a:rPr lang="en-US" altLang="uk-UA" dirty="0" smtClean="0">
                <a:solidFill>
                  <a:srgbClr val="336699"/>
                </a:solidFill>
              </a:rPr>
              <a:t>Type</a:t>
            </a:r>
            <a:r>
              <a:rPr lang="en-US" altLang="uk-UA" dirty="0" smtClean="0"/>
              <a:t> t = </a:t>
            </a:r>
            <a:r>
              <a:rPr lang="en-US" altLang="uk-UA" dirty="0" err="1" smtClean="0">
                <a:solidFill>
                  <a:srgbClr val="336699"/>
                </a:solidFill>
              </a:rPr>
              <a:t>Type</a:t>
            </a:r>
            <a:r>
              <a:rPr lang="en-US" altLang="uk-UA" dirty="0" err="1" smtClean="0"/>
              <a:t>.GetType</a:t>
            </a:r>
            <a:r>
              <a:rPr lang="en-US" altLang="uk-UA" dirty="0" smtClean="0"/>
              <a:t>(</a:t>
            </a:r>
            <a:r>
              <a:rPr lang="en-US" altLang="uk-UA" dirty="0" smtClean="0">
                <a:solidFill>
                  <a:srgbClr val="CC0000"/>
                </a:solidFill>
              </a:rPr>
              <a:t>"</a:t>
            </a:r>
            <a:r>
              <a:rPr lang="en-US" altLang="uk-UA" dirty="0" err="1" smtClean="0">
                <a:solidFill>
                  <a:srgbClr val="CC0000"/>
                </a:solidFill>
              </a:rPr>
              <a:t>System.Double</a:t>
            </a:r>
            <a:r>
              <a:rPr lang="en-US" altLang="uk-UA" dirty="0" smtClean="0">
                <a:solidFill>
                  <a:srgbClr val="CC0000"/>
                </a:solidFill>
              </a:rPr>
              <a:t>"</a:t>
            </a:r>
            <a:r>
              <a:rPr lang="en-US" altLang="uk-UA" dirty="0" smtClean="0"/>
              <a:t>);</a:t>
            </a:r>
            <a:endParaRPr lang="uk-UA" altLang="uk-UA" dirty="0" smtClean="0"/>
          </a:p>
          <a:p>
            <a:pPr lvl="1" eaLnBrk="1" hangingPunct="1"/>
            <a:r>
              <a:rPr lang="en-US" altLang="uk-UA" dirty="0" smtClean="0">
                <a:solidFill>
                  <a:srgbClr val="336699"/>
                </a:solidFill>
              </a:rPr>
              <a:t>Type</a:t>
            </a:r>
            <a:r>
              <a:rPr lang="en-US" altLang="uk-UA" dirty="0" smtClean="0"/>
              <a:t> t = </a:t>
            </a:r>
            <a:r>
              <a:rPr lang="en-US" altLang="uk-UA" dirty="0" err="1" smtClean="0">
                <a:solidFill>
                  <a:srgbClr val="336699"/>
                </a:solidFill>
              </a:rPr>
              <a:t>Type</a:t>
            </a:r>
            <a:r>
              <a:rPr lang="en-US" altLang="uk-UA" dirty="0" err="1" smtClean="0"/>
              <a:t>.GetType</a:t>
            </a:r>
            <a:r>
              <a:rPr lang="en-US" altLang="uk-UA" dirty="0" smtClean="0"/>
              <a:t>(</a:t>
            </a:r>
            <a:r>
              <a:rPr lang="en-US" altLang="uk-UA" dirty="0" smtClean="0">
                <a:solidFill>
                  <a:srgbClr val="CC0000"/>
                </a:solidFill>
              </a:rPr>
              <a:t>"</a:t>
            </a:r>
            <a:r>
              <a:rPr lang="uk-UA" altLang="uk-UA" dirty="0" err="1" smtClean="0">
                <a:solidFill>
                  <a:srgbClr val="CC0000"/>
                </a:solidFill>
              </a:rPr>
              <a:t>CarLibrary.SportsCar</a:t>
            </a:r>
            <a:r>
              <a:rPr lang="uk-UA" altLang="uk-UA" dirty="0" smtClean="0">
                <a:solidFill>
                  <a:srgbClr val="CC0000"/>
                </a:solidFill>
              </a:rPr>
              <a:t>, </a:t>
            </a:r>
            <a:r>
              <a:rPr lang="uk-UA" altLang="uk-UA" dirty="0" err="1" smtClean="0">
                <a:solidFill>
                  <a:srgbClr val="CC0000"/>
                </a:solidFill>
              </a:rPr>
              <a:t>CarLibrary</a:t>
            </a:r>
            <a:r>
              <a:rPr lang="en-US" altLang="uk-UA" dirty="0" smtClean="0">
                <a:solidFill>
                  <a:srgbClr val="CC0000"/>
                </a:solidFill>
              </a:rPr>
              <a:t>"</a:t>
            </a:r>
            <a:r>
              <a:rPr lang="en-US" altLang="uk-UA" dirty="0" smtClean="0"/>
              <a:t>)</a:t>
            </a:r>
            <a:r>
              <a:rPr lang="uk-UA" altLang="uk-UA" dirty="0" smtClean="0"/>
              <a:t>;</a:t>
            </a:r>
            <a:endParaRPr lang="en-US" altLang="uk-UA" dirty="0" smtClean="0"/>
          </a:p>
          <a:p>
            <a:pPr eaLnBrk="1" hangingPunct="1"/>
            <a:r>
              <a:rPr lang="uk-UA" altLang="uk-UA" dirty="0" smtClean="0"/>
              <a:t>Властивості</a:t>
            </a:r>
          </a:p>
          <a:p>
            <a:pPr lvl="1" eaLnBrk="1" hangingPunct="1"/>
            <a:r>
              <a:rPr lang="en-US" altLang="uk-UA" dirty="0" smtClean="0">
                <a:solidFill>
                  <a:srgbClr val="0000CC"/>
                </a:solidFill>
              </a:rPr>
              <a:t>string</a:t>
            </a:r>
            <a:r>
              <a:rPr lang="en-US" altLang="uk-UA" dirty="0" smtClean="0"/>
              <a:t>: Name, </a:t>
            </a:r>
            <a:r>
              <a:rPr lang="en-US" altLang="uk-UA" dirty="0" err="1" smtClean="0"/>
              <a:t>FullName</a:t>
            </a:r>
            <a:r>
              <a:rPr lang="en-US" altLang="uk-UA" dirty="0" smtClean="0"/>
              <a:t>, Namespace</a:t>
            </a:r>
          </a:p>
          <a:p>
            <a:pPr lvl="1" eaLnBrk="1" hangingPunct="1"/>
            <a:r>
              <a:rPr lang="uk-UA" altLang="uk-UA" dirty="0" smtClean="0"/>
              <a:t>посилання на тип: </a:t>
            </a:r>
            <a:r>
              <a:rPr lang="uk-UA" altLang="uk-UA" dirty="0" err="1" smtClean="0"/>
              <a:t>BaseType</a:t>
            </a:r>
            <a:r>
              <a:rPr lang="uk-UA" altLang="uk-UA" dirty="0" smtClean="0"/>
              <a:t>, </a:t>
            </a:r>
            <a:r>
              <a:rPr lang="uk-UA" altLang="uk-UA" dirty="0" err="1" smtClean="0"/>
              <a:t>UnderlyingSystemType</a:t>
            </a:r>
            <a:endParaRPr lang="uk-UA" altLang="uk-UA" dirty="0" smtClean="0"/>
          </a:p>
          <a:p>
            <a:pPr lvl="1" eaLnBrk="1" hangingPunct="1"/>
            <a:r>
              <a:rPr lang="en-US" altLang="uk-UA" dirty="0" smtClean="0">
                <a:solidFill>
                  <a:srgbClr val="0000CC"/>
                </a:solidFill>
              </a:rPr>
              <a:t>bool</a:t>
            </a:r>
            <a:r>
              <a:rPr lang="en-US" altLang="uk-UA" dirty="0" smtClean="0"/>
              <a:t>: </a:t>
            </a:r>
            <a:r>
              <a:rPr lang="uk-UA" altLang="uk-UA" dirty="0" err="1" smtClean="0"/>
              <a:t>IsAbstract</a:t>
            </a:r>
            <a:r>
              <a:rPr lang="uk-UA" altLang="uk-UA" dirty="0" smtClean="0"/>
              <a:t>, </a:t>
            </a:r>
            <a:r>
              <a:rPr lang="uk-UA" altLang="uk-UA" dirty="0" err="1" smtClean="0"/>
              <a:t>IsArray</a:t>
            </a:r>
            <a:r>
              <a:rPr lang="uk-UA" altLang="uk-UA" dirty="0" smtClean="0"/>
              <a:t>, </a:t>
            </a:r>
            <a:r>
              <a:rPr lang="uk-UA" altLang="uk-UA" dirty="0" err="1" smtClean="0"/>
              <a:t>IsClass</a:t>
            </a:r>
            <a:r>
              <a:rPr lang="uk-UA" altLang="uk-UA" dirty="0" smtClean="0"/>
              <a:t>, </a:t>
            </a:r>
            <a:r>
              <a:rPr lang="uk-UA" altLang="uk-UA" dirty="0" err="1" smtClean="0"/>
              <a:t>IsEnum</a:t>
            </a:r>
            <a:r>
              <a:rPr lang="uk-UA" altLang="uk-UA" dirty="0" smtClean="0"/>
              <a:t>, </a:t>
            </a:r>
            <a:r>
              <a:rPr lang="uk-UA" altLang="uk-UA" dirty="0" err="1" smtClean="0"/>
              <a:t>Islnterface</a:t>
            </a:r>
            <a:r>
              <a:rPr lang="uk-UA" altLang="uk-UA" dirty="0" smtClean="0"/>
              <a:t>, </a:t>
            </a:r>
            <a:r>
              <a:rPr lang="uk-UA" altLang="uk-UA" dirty="0" err="1" smtClean="0"/>
              <a:t>IsPointer</a:t>
            </a:r>
            <a:r>
              <a:rPr lang="uk-UA" altLang="uk-UA" dirty="0" smtClean="0"/>
              <a:t>, </a:t>
            </a:r>
            <a:r>
              <a:rPr lang="uk-UA" altLang="uk-UA" dirty="0" err="1" smtClean="0"/>
              <a:t>IsPrimitive</a:t>
            </a:r>
            <a:r>
              <a:rPr lang="uk-UA" altLang="uk-UA" dirty="0" smtClean="0"/>
              <a:t>, </a:t>
            </a:r>
            <a:r>
              <a:rPr lang="uk-UA" altLang="uk-UA" dirty="0" err="1" smtClean="0"/>
              <a:t>IsPublic</a:t>
            </a:r>
            <a:r>
              <a:rPr lang="uk-UA" altLang="uk-UA" dirty="0" smtClean="0"/>
              <a:t>, </a:t>
            </a:r>
            <a:r>
              <a:rPr lang="uk-UA" altLang="uk-UA" dirty="0" err="1" smtClean="0"/>
              <a:t>IsSealed</a:t>
            </a:r>
            <a:r>
              <a:rPr lang="en-US" altLang="uk-UA" dirty="0" smtClean="0"/>
              <a:t>,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IsValueType</a:t>
            </a:r>
            <a:r>
              <a:rPr lang="uk-UA" altLang="uk-UA" dirty="0" smtClean="0"/>
              <a:t>.</a:t>
            </a:r>
            <a:endParaRPr lang="en-US" altLang="uk-UA" dirty="0" smtClean="0"/>
          </a:p>
          <a:p>
            <a:pPr eaLnBrk="1" hangingPunct="1"/>
            <a:r>
              <a:rPr lang="uk-UA" altLang="uk-UA" dirty="0" smtClean="0"/>
              <a:t>Методи </a:t>
            </a:r>
            <a:r>
              <a:rPr lang="en-US" altLang="uk-UA" sz="2200" dirty="0" err="1" smtClean="0"/>
              <a:t>Get</a:t>
            </a:r>
            <a:r>
              <a:rPr lang="en-US" altLang="uk-UA" sz="2200" i="1" dirty="0" err="1" smtClean="0"/>
              <a:t>Something</a:t>
            </a:r>
            <a:r>
              <a:rPr lang="en-US" altLang="uk-UA" sz="2200" i="1" dirty="0" smtClean="0"/>
              <a:t>[s]</a:t>
            </a:r>
            <a:r>
              <a:rPr lang="en-US" altLang="uk-UA" sz="2200" dirty="0" smtClean="0"/>
              <a:t>() +</a:t>
            </a:r>
            <a:r>
              <a:rPr lang="uk-UA" altLang="uk-UA" sz="2200" dirty="0" smtClean="0"/>
              <a:t> перевантаження</a:t>
            </a:r>
          </a:p>
          <a:p>
            <a:pPr lvl="1" eaLnBrk="1" hangingPunct="1"/>
            <a:r>
              <a:rPr lang="uk-UA" altLang="uk-UA" dirty="0" smtClean="0"/>
              <a:t>«конкретизовані» </a:t>
            </a:r>
            <a:r>
              <a:rPr lang="uk-UA" altLang="uk-UA" dirty="0" err="1" smtClean="0"/>
              <a:t>GetConstructor</a:t>
            </a:r>
            <a:r>
              <a:rPr lang="uk-UA" altLang="uk-UA" dirty="0" smtClean="0"/>
              <a:t>(</a:t>
            </a:r>
            <a:r>
              <a:rPr lang="en-US" altLang="uk-UA" i="1" dirty="0" err="1" smtClean="0"/>
              <a:t>params</a:t>
            </a:r>
            <a:r>
              <a:rPr lang="uk-UA" altLang="uk-UA" dirty="0" smtClean="0"/>
              <a:t>),</a:t>
            </a:r>
            <a:r>
              <a:rPr lang="en-US" altLang="uk-UA" dirty="0" smtClean="0"/>
              <a:t> </a:t>
            </a:r>
            <a:r>
              <a:rPr lang="uk-UA" altLang="uk-UA" dirty="0" err="1" smtClean="0"/>
              <a:t>GetEvent</a:t>
            </a:r>
            <a:r>
              <a:rPr lang="uk-UA" altLang="uk-UA" dirty="0" smtClean="0"/>
              <a:t>(), </a:t>
            </a:r>
            <a:r>
              <a:rPr lang="uk-UA" altLang="uk-UA" dirty="0" err="1" smtClean="0"/>
              <a:t>GetField</a:t>
            </a:r>
            <a:r>
              <a:rPr lang="uk-UA" altLang="uk-UA" dirty="0" smtClean="0"/>
              <a:t>(), </a:t>
            </a:r>
            <a:r>
              <a:rPr lang="uk-UA" altLang="uk-UA" dirty="0" err="1" smtClean="0"/>
              <a:t>GetMember</a:t>
            </a:r>
            <a:r>
              <a:rPr lang="uk-UA" altLang="uk-UA" dirty="0" smtClean="0"/>
              <a:t>(), </a:t>
            </a:r>
            <a:r>
              <a:rPr lang="uk-UA" altLang="uk-UA" dirty="0" err="1" smtClean="0"/>
              <a:t>GetMethod</a:t>
            </a:r>
            <a:r>
              <a:rPr lang="uk-UA" altLang="uk-UA" dirty="0" smtClean="0"/>
              <a:t>(), </a:t>
            </a:r>
            <a:r>
              <a:rPr lang="uk-UA" altLang="uk-UA" dirty="0" err="1" smtClean="0"/>
              <a:t>GetProperty</a:t>
            </a:r>
            <a:r>
              <a:rPr lang="uk-UA" altLang="uk-UA" dirty="0" smtClean="0"/>
              <a:t>()</a:t>
            </a:r>
            <a:endParaRPr lang="uk-UA" altLang="uk-UA" sz="1800" dirty="0" smtClean="0">
              <a:solidFill>
                <a:srgbClr val="006600"/>
              </a:solidFill>
            </a:endParaRPr>
          </a:p>
        </p:txBody>
      </p:sp>
      <p:sp>
        <p:nvSpPr>
          <p:cNvPr id="12292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CB841E-6F90-45E5-9433-3D47A5D1A5F2}" type="slidenum">
              <a:rPr lang="uk-UA" altLang="en-US" sz="1000" smtClean="0"/>
              <a:pPr/>
              <a:t>7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</a:t>
            </a:r>
            <a:r>
              <a:rPr lang="uk-UA" altLang="en-US" sz="1000" dirty="0" smtClean="0"/>
              <a:t>2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Аналіз збірки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200" dirty="0" smtClean="0"/>
              <a:t>Отримання</a:t>
            </a:r>
            <a:r>
              <a:rPr lang="en-US" altLang="uk-UA" sz="2200" dirty="0" smtClean="0"/>
              <a:t> </a:t>
            </a:r>
            <a:r>
              <a:rPr lang="uk-UA" altLang="uk-UA" sz="2200" dirty="0" smtClean="0"/>
              <a:t>об</a:t>
            </a:r>
            <a:r>
              <a:rPr lang="en-US" altLang="uk-UA" sz="2200" dirty="0" smtClean="0"/>
              <a:t>’</a:t>
            </a:r>
            <a:r>
              <a:rPr lang="uk-UA" altLang="uk-UA" sz="2200" dirty="0" err="1" smtClean="0"/>
              <a:t>єкта</a:t>
            </a:r>
            <a:r>
              <a:rPr lang="uk-UA" altLang="uk-UA" sz="2200" dirty="0" smtClean="0"/>
              <a:t> збірки</a:t>
            </a:r>
          </a:p>
          <a:p>
            <a:pPr lvl="1" eaLnBrk="1" hangingPunct="1"/>
            <a:r>
              <a:rPr lang="en-US" altLang="uk-UA" sz="2000" dirty="0" smtClean="0">
                <a:solidFill>
                  <a:srgbClr val="336699"/>
                </a:solidFill>
              </a:rPr>
              <a:t>Assembly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/>
              <a:t>assembly</a:t>
            </a:r>
            <a:r>
              <a:rPr lang="uk-UA" altLang="uk-UA" sz="2000" dirty="0" smtClean="0"/>
              <a:t>1</a:t>
            </a:r>
            <a:r>
              <a:rPr lang="en-US" altLang="uk-UA" sz="2000" dirty="0" smtClean="0"/>
              <a:t> = </a:t>
            </a:r>
            <a:r>
              <a:rPr lang="en-US" altLang="uk-UA" sz="2000" dirty="0" err="1" smtClean="0">
                <a:solidFill>
                  <a:srgbClr val="336699"/>
                </a:solidFill>
              </a:rPr>
              <a:t>Assembly</a:t>
            </a:r>
            <a:r>
              <a:rPr lang="en-US" altLang="uk-UA" sz="2000" dirty="0" err="1" smtClean="0"/>
              <a:t>.Load</a:t>
            </a:r>
            <a:r>
              <a:rPr lang="en-US" altLang="uk-UA" sz="2000" dirty="0" smtClean="0"/>
              <a:t>(</a:t>
            </a:r>
            <a:r>
              <a:rPr lang="en-US" altLang="uk-UA" sz="2000" dirty="0" smtClean="0">
                <a:solidFill>
                  <a:srgbClr val="CC0000"/>
                </a:solidFill>
              </a:rPr>
              <a:t>"</a:t>
            </a:r>
            <a:r>
              <a:rPr lang="en-US" altLang="uk-UA" sz="2000" dirty="0" err="1" smtClean="0">
                <a:solidFill>
                  <a:srgbClr val="CC0000"/>
                </a:solidFill>
              </a:rPr>
              <a:t>SomeAssembly</a:t>
            </a:r>
            <a:r>
              <a:rPr lang="en-US" altLang="uk-UA" sz="2000" dirty="0" smtClean="0">
                <a:solidFill>
                  <a:srgbClr val="CC0000"/>
                </a:solidFill>
              </a:rPr>
              <a:t>"</a:t>
            </a:r>
            <a:r>
              <a:rPr lang="en-US" altLang="uk-UA" sz="2000" dirty="0" smtClean="0"/>
              <a:t>); </a:t>
            </a:r>
          </a:p>
          <a:p>
            <a:pPr lvl="1" eaLnBrk="1" hangingPunct="1"/>
            <a:r>
              <a:rPr lang="en-US" altLang="uk-UA" sz="2000" dirty="0" smtClean="0">
                <a:solidFill>
                  <a:srgbClr val="336699"/>
                </a:solidFill>
              </a:rPr>
              <a:t>Assembly</a:t>
            </a:r>
            <a:r>
              <a:rPr lang="en-US" altLang="uk-UA" sz="2000" dirty="0" smtClean="0"/>
              <a:t> assembly2 = </a:t>
            </a:r>
            <a:r>
              <a:rPr lang="en-US" altLang="uk-UA" sz="2000" dirty="0" err="1" smtClean="0">
                <a:solidFill>
                  <a:srgbClr val="336699"/>
                </a:solidFill>
              </a:rPr>
              <a:t>Assembly</a:t>
            </a:r>
            <a:r>
              <a:rPr lang="en-US" altLang="uk-UA" sz="2000" dirty="0" err="1" smtClean="0"/>
              <a:t>.LoadFrom</a:t>
            </a:r>
            <a:r>
              <a:rPr lang="uk-UA" altLang="uk-UA" sz="2000" dirty="0" smtClean="0"/>
              <a:t/>
            </a:r>
            <a:br>
              <a:rPr lang="uk-UA" altLang="uk-UA" sz="2000" dirty="0" smtClean="0"/>
            </a:br>
            <a:r>
              <a:rPr lang="uk-UA" altLang="uk-UA" sz="2000" dirty="0" smtClean="0"/>
              <a:t>     </a:t>
            </a:r>
            <a:r>
              <a:rPr lang="en-US" altLang="uk-UA" sz="2000" dirty="0" smtClean="0"/>
              <a:t>(</a:t>
            </a:r>
            <a:r>
              <a:rPr lang="en-US" altLang="uk-UA" sz="2000" dirty="0" smtClean="0">
                <a:solidFill>
                  <a:srgbClr val="CC0000"/>
                </a:solidFill>
              </a:rPr>
              <a:t>@"C:\My Projects\Software\</a:t>
            </a:r>
            <a:r>
              <a:rPr lang="en-US" altLang="uk-UA" sz="2000" dirty="0" err="1" smtClean="0">
                <a:solidFill>
                  <a:srgbClr val="CC0000"/>
                </a:solidFill>
              </a:rPr>
              <a:t>SomeOtherAssembly</a:t>
            </a:r>
            <a:r>
              <a:rPr lang="en-US" altLang="uk-UA" sz="2000" dirty="0" smtClean="0">
                <a:solidFill>
                  <a:srgbClr val="CC0000"/>
                </a:solidFill>
              </a:rPr>
              <a:t>"</a:t>
            </a:r>
            <a:r>
              <a:rPr lang="en-US" altLang="uk-UA" sz="2000" dirty="0" smtClean="0"/>
              <a:t>); </a:t>
            </a:r>
          </a:p>
          <a:p>
            <a:pPr eaLnBrk="1" hangingPunct="1"/>
            <a:r>
              <a:rPr lang="uk-UA" altLang="uk-UA" sz="2200" dirty="0" smtClean="0"/>
              <a:t>Властивості</a:t>
            </a:r>
          </a:p>
          <a:p>
            <a:pPr lvl="1" eaLnBrk="1" hangingPunct="1"/>
            <a:r>
              <a:rPr lang="uk-UA" altLang="uk-UA" sz="2000" dirty="0" err="1" smtClean="0">
                <a:solidFill>
                  <a:srgbClr val="0000CC"/>
                </a:solidFill>
              </a:rPr>
              <a:t>string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 = assembly1.FullName; </a:t>
            </a:r>
          </a:p>
          <a:p>
            <a:pPr eaLnBrk="1" hangingPunct="1"/>
            <a:r>
              <a:rPr lang="uk-UA" altLang="uk-UA" sz="2200" dirty="0" smtClean="0"/>
              <a:t>Пошук типів</a:t>
            </a:r>
          </a:p>
          <a:p>
            <a:pPr lvl="1" eaLnBrk="1" hangingPunct="1"/>
            <a:r>
              <a:rPr lang="uk-UA" altLang="uk-UA" sz="2000" dirty="0" smtClean="0">
                <a:solidFill>
                  <a:srgbClr val="336699"/>
                </a:solidFill>
              </a:rPr>
              <a:t>Туре</a:t>
            </a:r>
            <a:r>
              <a:rPr lang="uk-UA" altLang="uk-UA" sz="2000" dirty="0" smtClean="0"/>
              <a:t>[ ] </a:t>
            </a:r>
            <a:r>
              <a:rPr lang="uk-UA" altLang="uk-UA" sz="2000" dirty="0" err="1" smtClean="0"/>
              <a:t>types</a:t>
            </a:r>
            <a:r>
              <a:rPr lang="uk-UA" altLang="uk-UA" sz="2000" dirty="0" smtClean="0"/>
              <a:t> = </a:t>
            </a:r>
            <a:r>
              <a:rPr lang="uk-UA" altLang="uk-UA" sz="2000" dirty="0" err="1" smtClean="0"/>
              <a:t>theAssembly.GetTypes</a:t>
            </a:r>
            <a:r>
              <a:rPr lang="uk-UA" altLang="uk-UA" sz="2000" dirty="0" smtClean="0"/>
              <a:t>(); </a:t>
            </a:r>
          </a:p>
          <a:p>
            <a:pPr lvl="1" eaLnBrk="1" hangingPunct="1"/>
            <a:r>
              <a:rPr lang="uk-UA" altLang="uk-UA" sz="2000" dirty="0" err="1" smtClean="0">
                <a:solidFill>
                  <a:srgbClr val="0000CC"/>
                </a:solidFill>
              </a:rPr>
              <a:t>foreach</a:t>
            </a:r>
            <a:r>
              <a:rPr lang="uk-UA" altLang="uk-UA" sz="2000" dirty="0" smtClean="0"/>
              <a:t> (</a:t>
            </a:r>
            <a:r>
              <a:rPr lang="uk-UA" altLang="uk-UA" sz="2000" dirty="0" err="1" smtClean="0">
                <a:solidFill>
                  <a:srgbClr val="336699"/>
                </a:solidFill>
              </a:rPr>
              <a:t>Type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definedType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>
                <a:solidFill>
                  <a:srgbClr val="0000CC"/>
                </a:solidFill>
              </a:rPr>
              <a:t>in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types</a:t>
            </a:r>
            <a:r>
              <a:rPr lang="uk-UA" altLang="uk-UA" sz="2000" dirty="0" smtClean="0"/>
              <a:t>)</a:t>
            </a:r>
            <a:br>
              <a:rPr lang="uk-UA" altLang="uk-UA" sz="2000" dirty="0" smtClean="0"/>
            </a:br>
            <a:r>
              <a:rPr lang="uk-UA" altLang="uk-UA" sz="2000" dirty="0" smtClean="0"/>
              <a:t>{</a:t>
            </a:r>
            <a:r>
              <a:rPr lang="en-US" altLang="uk-UA" sz="2000" dirty="0" smtClean="0"/>
              <a:t>  </a:t>
            </a:r>
            <a:r>
              <a:rPr lang="uk-UA" altLang="uk-UA" sz="2000" dirty="0" smtClean="0"/>
              <a:t>    </a:t>
            </a:r>
            <a:r>
              <a:rPr lang="uk-UA" altLang="uk-UA" sz="2000" dirty="0" err="1" smtClean="0"/>
              <a:t>DoSomethingWith</a:t>
            </a:r>
            <a:r>
              <a:rPr lang="uk-UA" altLang="uk-UA" sz="2000" dirty="0" smtClean="0"/>
              <a:t>(</a:t>
            </a:r>
            <a:r>
              <a:rPr lang="uk-UA" altLang="uk-UA" sz="2000" dirty="0" err="1" smtClean="0"/>
              <a:t>definedType</a:t>
            </a:r>
            <a:r>
              <a:rPr lang="uk-UA" altLang="uk-UA" sz="2000" dirty="0" smtClean="0"/>
              <a:t>);</a:t>
            </a:r>
            <a:r>
              <a:rPr lang="en-US" altLang="uk-UA" sz="2000" dirty="0" smtClean="0"/>
              <a:t>    </a:t>
            </a:r>
            <a:r>
              <a:rPr lang="uk-UA" altLang="uk-UA" sz="2000" dirty="0" smtClean="0"/>
              <a:t>}</a:t>
            </a:r>
          </a:p>
          <a:p>
            <a:pPr eaLnBrk="1" hangingPunct="1"/>
            <a:r>
              <a:rPr lang="uk-UA" altLang="uk-UA" sz="2200" dirty="0" smtClean="0"/>
              <a:t>Пошук атрибутів користувача</a:t>
            </a:r>
          </a:p>
          <a:p>
            <a:pPr lvl="1" eaLnBrk="1" hangingPunct="1"/>
            <a:r>
              <a:rPr lang="uk-UA" altLang="uk-UA" sz="2000" dirty="0" err="1" smtClean="0">
                <a:solidFill>
                  <a:srgbClr val="336699"/>
                </a:solidFill>
              </a:rPr>
              <a:t>Attribute</a:t>
            </a:r>
            <a:r>
              <a:rPr lang="uk-UA" altLang="uk-UA" sz="2000" dirty="0" smtClean="0"/>
              <a:t>[] </a:t>
            </a:r>
            <a:r>
              <a:rPr lang="uk-UA" altLang="uk-UA" sz="2000" dirty="0" err="1" smtClean="0"/>
              <a:t>definedAttributes</a:t>
            </a:r>
            <a:r>
              <a:rPr lang="uk-UA" altLang="uk-UA" sz="2000" dirty="0" smtClean="0"/>
              <a:t> = </a:t>
            </a:r>
            <a:r>
              <a:rPr lang="uk-UA" altLang="uk-UA" sz="2000" dirty="0" err="1" smtClean="0">
                <a:solidFill>
                  <a:srgbClr val="336699"/>
                </a:solidFill>
              </a:rPr>
              <a:t>Attribute</a:t>
            </a:r>
            <a:r>
              <a:rPr lang="uk-UA" altLang="uk-UA" sz="2000" dirty="0" err="1" smtClean="0"/>
              <a:t>.GetCustomAttributes</a:t>
            </a:r>
            <a:r>
              <a:rPr lang="uk-UA" altLang="uk-UA" sz="2000" dirty="0" smtClean="0"/>
              <a:t>(a</a:t>
            </a:r>
            <a:r>
              <a:rPr lang="en-US" altLang="uk-UA" sz="2000" dirty="0" err="1" smtClean="0"/>
              <a:t>nA</a:t>
            </a:r>
            <a:r>
              <a:rPr lang="uk-UA" altLang="uk-UA" sz="2000" dirty="0" err="1" smtClean="0"/>
              <a:t>ssembly</a:t>
            </a:r>
            <a:r>
              <a:rPr lang="uk-UA" altLang="uk-UA" sz="2000" dirty="0" smtClean="0"/>
              <a:t>); </a:t>
            </a:r>
          </a:p>
          <a:p>
            <a:pPr eaLnBrk="1" hangingPunct="1"/>
            <a:r>
              <a:rPr lang="en-US" altLang="uk-UA" sz="2000" dirty="0" smtClean="0">
                <a:solidFill>
                  <a:srgbClr val="006600"/>
                </a:solidFill>
              </a:rPr>
              <a:t>// </a:t>
            </a:r>
            <a:r>
              <a:rPr lang="uk-UA" altLang="uk-UA" sz="2000" dirty="0" smtClean="0">
                <a:solidFill>
                  <a:srgbClr val="006600"/>
                </a:solidFill>
              </a:rPr>
              <a:t>приклад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TypeView</a:t>
            </a:r>
            <a:r>
              <a:rPr lang="uk-UA" altLang="uk-UA" sz="2000" dirty="0" smtClean="0">
                <a:solidFill>
                  <a:srgbClr val="006600"/>
                </a:solidFill>
              </a:rPr>
              <a:t> + дослідження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SortMethodProvider</a:t>
            </a:r>
            <a:endParaRPr lang="uk-UA" altLang="uk-UA" sz="2000" dirty="0" smtClean="0">
              <a:solidFill>
                <a:srgbClr val="006600"/>
              </a:solidFill>
            </a:endParaRPr>
          </a:p>
        </p:txBody>
      </p:sp>
      <p:sp>
        <p:nvSpPr>
          <p:cNvPr id="13316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92A459-510B-4C5E-BAB8-EB7E2322EA2C}" type="slidenum">
              <a:rPr lang="uk-UA" altLang="en-US" sz="1000" smtClean="0"/>
              <a:pPr/>
              <a:t>8</a:t>
            </a:fld>
            <a:r>
              <a:rPr lang="en-US" altLang="en-US" sz="1000" smtClean="0"/>
              <a:t> / 10</a:t>
            </a:r>
            <a:endParaRPr lang="uk-UA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Атрибути користувача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200" dirty="0" smtClean="0"/>
              <a:t>Використовують для документування та рефлексії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000" dirty="0" smtClean="0"/>
              <a:t>[</a:t>
            </a:r>
            <a:r>
              <a:rPr lang="en-US" altLang="uk-UA" sz="2000" dirty="0" err="1" smtClean="0">
                <a:solidFill>
                  <a:srgbClr val="336699"/>
                </a:solidFill>
              </a:rPr>
              <a:t>FieldName</a:t>
            </a:r>
            <a:r>
              <a:rPr lang="en-US" altLang="uk-UA" sz="2000" u="sng" dirty="0" err="1" smtClean="0">
                <a:solidFill>
                  <a:srgbClr val="336699"/>
                </a:solidFill>
              </a:rPr>
              <a:t>Attribute</a:t>
            </a:r>
            <a:r>
              <a:rPr lang="en-US" altLang="uk-UA" sz="2000" dirty="0" smtClean="0"/>
              <a:t>(</a:t>
            </a:r>
            <a:r>
              <a:rPr lang="en-US" altLang="uk-UA" sz="2000" dirty="0" smtClean="0">
                <a:solidFill>
                  <a:srgbClr val="CC0000"/>
                </a:solidFill>
              </a:rPr>
              <a:t>"</a:t>
            </a:r>
            <a:r>
              <a:rPr lang="en-US" altLang="uk-UA" sz="2000" dirty="0" err="1" smtClean="0">
                <a:solidFill>
                  <a:srgbClr val="CC0000"/>
                </a:solidFill>
              </a:rPr>
              <a:t>SocialSecurityNumber</a:t>
            </a:r>
            <a:r>
              <a:rPr lang="en-US" altLang="uk-UA" sz="2000" dirty="0" smtClean="0">
                <a:solidFill>
                  <a:srgbClr val="CC0000"/>
                </a:solidFill>
              </a:rPr>
              <a:t>"</a:t>
            </a:r>
            <a:r>
              <a:rPr lang="en-US" altLang="uk-UA" sz="2000" dirty="0" smtClean="0"/>
              <a:t>)]</a:t>
            </a:r>
            <a:r>
              <a:rPr lang="uk-UA" altLang="uk-UA" sz="2000" dirty="0" smtClean="0"/>
              <a:t/>
            </a:r>
            <a:br>
              <a:rPr lang="uk-UA" altLang="uk-UA" sz="2000" dirty="0" smtClean="0"/>
            </a:br>
            <a:r>
              <a:rPr lang="en-US" altLang="uk-UA" sz="2000" dirty="0" smtClean="0">
                <a:solidFill>
                  <a:srgbClr val="0000CC"/>
                </a:solidFill>
              </a:rPr>
              <a:t>public string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/>
              <a:t>SocialSecurityNumber</a:t>
            </a:r>
            <a:r>
              <a:rPr lang="uk-UA" altLang="uk-UA" sz="2000" dirty="0" smtClean="0"/>
              <a:t/>
            </a:r>
            <a:br>
              <a:rPr lang="uk-UA" altLang="uk-UA" sz="2000" dirty="0" smtClean="0"/>
            </a:br>
            <a:r>
              <a:rPr lang="en-US" altLang="uk-UA" sz="2000" dirty="0" smtClean="0"/>
              <a:t>{</a:t>
            </a:r>
            <a:r>
              <a:rPr lang="uk-UA" altLang="uk-UA" sz="2000" dirty="0" smtClean="0"/>
              <a:t>    </a:t>
            </a:r>
            <a:r>
              <a:rPr lang="en-US" altLang="uk-UA" sz="2000" dirty="0" smtClean="0">
                <a:solidFill>
                  <a:srgbClr val="0000CC"/>
                </a:solidFill>
              </a:rPr>
              <a:t>get</a:t>
            </a:r>
            <a:r>
              <a:rPr lang="en-US" altLang="uk-UA" sz="2000" dirty="0" smtClean="0"/>
              <a:t> { </a:t>
            </a:r>
            <a:r>
              <a:rPr lang="uk-UA" altLang="uk-UA" sz="2000" dirty="0" smtClean="0"/>
              <a:t> </a:t>
            </a:r>
            <a:r>
              <a:rPr lang="en-US" altLang="uk-UA" sz="2000" dirty="0" smtClean="0">
                <a:solidFill>
                  <a:srgbClr val="006600"/>
                </a:solidFill>
              </a:rPr>
              <a:t>// </a:t>
            </a:r>
            <a:r>
              <a:rPr lang="uk-UA" altLang="uk-UA" sz="2000" dirty="0" smtClean="0">
                <a:solidFill>
                  <a:srgbClr val="006600"/>
                </a:solidFill>
              </a:rPr>
              <a:t>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000" dirty="0" err="1" smtClean="0"/>
              <a:t>FieldNameAttribute</a:t>
            </a:r>
            <a:r>
              <a:rPr lang="uk-UA" altLang="uk-UA" sz="2000" dirty="0" smtClean="0"/>
              <a:t> : </a:t>
            </a:r>
            <a:r>
              <a:rPr lang="uk-UA" altLang="uk-UA" sz="2000" dirty="0" err="1" smtClean="0"/>
              <a:t>System.Attribute</a:t>
            </a:r>
            <a:endParaRPr lang="uk-UA" altLang="uk-UA" sz="2000" dirty="0" smtClean="0"/>
          </a:p>
          <a:p>
            <a:pPr eaLnBrk="1" hangingPunct="1">
              <a:lnSpc>
                <a:spcPct val="80000"/>
              </a:lnSpc>
            </a:pPr>
            <a:r>
              <a:rPr lang="uk-UA" altLang="uk-UA" sz="2200" dirty="0" smtClean="0"/>
              <a:t>Клас атрибута визначає: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000" dirty="0" smtClean="0"/>
              <a:t>види цільових програмних елементів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000" dirty="0" smtClean="0"/>
              <a:t>чи атрибут множинний?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000" dirty="0" smtClean="0"/>
              <a:t>чи наслідується атрибут (класу чи інтерфейсу)?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000" dirty="0" smtClean="0"/>
              <a:t>параметри атрибута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uk-UA" sz="12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[</a:t>
            </a:r>
            <a:r>
              <a:rPr lang="uk-UA" altLang="uk-UA" sz="2000" dirty="0" err="1" smtClean="0">
                <a:solidFill>
                  <a:srgbClr val="336699"/>
                </a:solidFill>
              </a:rPr>
              <a:t>AttributeUsage</a:t>
            </a:r>
            <a:r>
              <a:rPr lang="uk-UA" altLang="uk-UA" sz="2000" dirty="0" smtClean="0"/>
              <a:t>(</a:t>
            </a:r>
            <a:r>
              <a:rPr lang="uk-UA" altLang="uk-UA" sz="2000" dirty="0" err="1" smtClean="0">
                <a:solidFill>
                  <a:srgbClr val="336699"/>
                </a:solidFill>
              </a:rPr>
              <a:t>AttributeTargets</a:t>
            </a:r>
            <a:r>
              <a:rPr lang="uk-UA" altLang="uk-UA" sz="2000" dirty="0" err="1" smtClean="0"/>
              <a:t>.Property</a:t>
            </a:r>
            <a:r>
              <a:rPr lang="uk-UA" altLang="uk-UA" sz="2000" dirty="0" smtClean="0"/>
              <a:t>, </a:t>
            </a:r>
            <a:r>
              <a:rPr lang="uk-UA" altLang="uk-UA" sz="2000" dirty="0" err="1" smtClean="0"/>
              <a:t>AllowMultiple</a:t>
            </a:r>
            <a:r>
              <a:rPr lang="uk-UA" altLang="uk-UA" sz="2000" dirty="0" smtClean="0"/>
              <a:t>=</a:t>
            </a:r>
            <a:r>
              <a:rPr lang="uk-UA" altLang="uk-UA" sz="2000" dirty="0" err="1" smtClean="0">
                <a:solidFill>
                  <a:srgbClr val="0000CC"/>
                </a:solidFill>
              </a:rPr>
              <a:t>false</a:t>
            </a:r>
            <a:r>
              <a:rPr lang="uk-UA" altLang="uk-UA" sz="2000" dirty="0" smtClean="0"/>
              <a:t>, </a:t>
            </a:r>
            <a:r>
              <a:rPr lang="uk-UA" altLang="uk-UA" sz="2000" dirty="0" err="1" smtClean="0"/>
              <a:t>Inherited</a:t>
            </a:r>
            <a:r>
              <a:rPr lang="uk-UA" altLang="uk-UA" sz="2000" dirty="0" smtClean="0"/>
              <a:t>=</a:t>
            </a:r>
            <a:r>
              <a:rPr lang="uk-UA" altLang="uk-UA" sz="2000" dirty="0" err="1" smtClean="0">
                <a:solidFill>
                  <a:srgbClr val="0000CC"/>
                </a:solidFill>
              </a:rPr>
              <a:t>false</a:t>
            </a:r>
            <a:r>
              <a:rPr lang="uk-UA" altLang="uk-UA" sz="2000" dirty="0" smtClean="0"/>
              <a:t>)]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000" dirty="0" err="1" smtClean="0">
                <a:solidFill>
                  <a:srgbClr val="0000CC"/>
                </a:solidFill>
              </a:rPr>
              <a:t>public</a:t>
            </a:r>
            <a:r>
              <a:rPr lang="uk-UA" altLang="uk-UA" sz="2000" dirty="0" smtClean="0">
                <a:solidFill>
                  <a:srgbClr val="0000CC"/>
                </a:solidFill>
              </a:rPr>
              <a:t> </a:t>
            </a:r>
            <a:r>
              <a:rPr lang="uk-UA" altLang="uk-UA" sz="2000" dirty="0" err="1" smtClean="0">
                <a:solidFill>
                  <a:srgbClr val="0000CC"/>
                </a:solidFill>
              </a:rPr>
              <a:t>class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>
                <a:solidFill>
                  <a:srgbClr val="336699"/>
                </a:solidFill>
              </a:rPr>
              <a:t>FieldNameAttribute</a:t>
            </a:r>
            <a:r>
              <a:rPr lang="uk-UA" altLang="uk-UA" sz="2000" dirty="0" smtClean="0"/>
              <a:t>: </a:t>
            </a:r>
            <a:r>
              <a:rPr lang="uk-UA" altLang="uk-UA" sz="2000" dirty="0" err="1" smtClean="0"/>
              <a:t>Attribute</a:t>
            </a:r>
            <a:r>
              <a:rPr lang="uk-UA" altLang="uk-UA" sz="2000" dirty="0" smtClean="0"/>
              <a:t/>
            </a:r>
            <a:br>
              <a:rPr lang="uk-UA" altLang="uk-UA" sz="2000" dirty="0" smtClean="0"/>
            </a:br>
            <a:r>
              <a:rPr lang="uk-UA" altLang="uk-UA" sz="2000" dirty="0" smtClean="0"/>
              <a:t>{    </a:t>
            </a:r>
            <a:r>
              <a:rPr lang="uk-UA" altLang="uk-UA" sz="2000" dirty="0" err="1" smtClean="0">
                <a:solidFill>
                  <a:srgbClr val="0000CC"/>
                </a:solidFill>
              </a:rPr>
              <a:t>private</a:t>
            </a:r>
            <a:r>
              <a:rPr lang="uk-UA" altLang="uk-UA" sz="2000" dirty="0" smtClean="0">
                <a:solidFill>
                  <a:srgbClr val="0000CC"/>
                </a:solidFill>
              </a:rPr>
              <a:t> </a:t>
            </a:r>
            <a:r>
              <a:rPr lang="uk-UA" altLang="uk-UA" sz="2000" dirty="0" err="1" smtClean="0">
                <a:solidFill>
                  <a:srgbClr val="0000CC"/>
                </a:solidFill>
              </a:rPr>
              <a:t>string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;</a:t>
            </a:r>
            <a:br>
              <a:rPr lang="uk-UA" altLang="uk-UA" sz="2000" dirty="0" smtClean="0"/>
            </a:br>
            <a:r>
              <a:rPr lang="uk-UA" altLang="uk-UA" sz="2000" dirty="0" smtClean="0"/>
              <a:t>     </a:t>
            </a:r>
            <a:r>
              <a:rPr lang="uk-UA" altLang="uk-UA" sz="2000" dirty="0" err="1" smtClean="0">
                <a:solidFill>
                  <a:srgbClr val="0000CC"/>
                </a:solidFill>
              </a:rPr>
              <a:t>public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FieldNameAttribute</a:t>
            </a:r>
            <a:r>
              <a:rPr lang="uk-UA" altLang="uk-UA" sz="2000" dirty="0" smtClean="0"/>
              <a:t>(</a:t>
            </a:r>
            <a:r>
              <a:rPr lang="uk-UA" altLang="uk-UA" sz="2000" dirty="0" err="1" smtClean="0">
                <a:solidFill>
                  <a:srgbClr val="0000CC"/>
                </a:solidFill>
              </a:rPr>
              <a:t>string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)</a:t>
            </a:r>
            <a:br>
              <a:rPr lang="uk-UA" altLang="uk-UA" sz="2000" dirty="0" smtClean="0"/>
            </a:br>
            <a:r>
              <a:rPr lang="uk-UA" altLang="uk-UA" sz="2000" dirty="0" smtClean="0"/>
              <a:t>     {    </a:t>
            </a:r>
            <a:r>
              <a:rPr lang="uk-UA" altLang="uk-UA" sz="2000" dirty="0" smtClean="0">
                <a:solidFill>
                  <a:srgbClr val="0000CC"/>
                </a:solidFill>
              </a:rPr>
              <a:t>this</a:t>
            </a:r>
            <a:r>
              <a:rPr lang="uk-UA" altLang="uk-UA" sz="2000" dirty="0" smtClean="0"/>
              <a:t>.name =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;    }</a:t>
            </a:r>
            <a:br>
              <a:rPr lang="uk-UA" altLang="uk-UA" sz="2000" dirty="0" smtClean="0"/>
            </a:br>
            <a:r>
              <a:rPr lang="uk-UA" altLang="uk-UA" sz="2000" dirty="0" smtClean="0"/>
              <a:t>}</a:t>
            </a:r>
          </a:p>
        </p:txBody>
      </p:sp>
      <p:sp>
        <p:nvSpPr>
          <p:cNvPr id="14340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D6FA18-E378-4F84-8301-D0A3B3D6E379}" type="slidenum">
              <a:rPr lang="uk-UA" altLang="en-US" sz="1000" smtClean="0"/>
              <a:pPr/>
              <a:t>9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</a:t>
            </a:r>
            <a:r>
              <a:rPr lang="uk-UA" altLang="en-US" sz="1000" dirty="0" smtClean="0"/>
              <a:t>2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2" ma:contentTypeDescription="Створення нового документа." ma:contentTypeScope="" ma:versionID="ba265d2b596891a4717c226207988c61">
  <xsd:schema xmlns:xsd="http://www.w3.org/2001/XMLSchema" xmlns:xs="http://www.w3.org/2001/XMLSchema" xmlns:p="http://schemas.microsoft.com/office/2006/metadata/properties" xmlns:ns2="6165a4db-b7e9-495c-af32-635dbac9cbd3" targetNamespace="http://schemas.microsoft.com/office/2006/metadata/properties" ma:root="true" ma:fieldsID="933ff37117cb3bedcf13e1e34def36df" ns2:_="">
    <xsd:import namespace="6165a4db-b7e9-495c-af32-635dbac9cb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FABB21-6910-4CA1-A5BD-A41374F5F77E}"/>
</file>

<file path=customXml/itemProps2.xml><?xml version="1.0" encoding="utf-8"?>
<ds:datastoreItem xmlns:ds="http://schemas.openxmlformats.org/officeDocument/2006/customXml" ds:itemID="{5014ACC2-3F64-4899-A1C8-F670679776DB}"/>
</file>

<file path=customXml/itemProps3.xml><?xml version="1.0" encoding="utf-8"?>
<ds:datastoreItem xmlns:ds="http://schemas.openxmlformats.org/officeDocument/2006/customXml" ds:itemID="{3D372138-1710-4405-90E4-998AB6DDBD8C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4783</TotalTime>
  <Words>662</Words>
  <Application>Microsoft Office PowerPoint</Application>
  <PresentationFormat>Екран (4:3)</PresentationFormat>
  <Paragraphs>150</Paragraphs>
  <Slides>12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Times New Roman</vt:lpstr>
      <vt:lpstr>Wingdings</vt:lpstr>
      <vt:lpstr>Network</vt:lpstr>
      <vt:lpstr>Рефлексія</vt:lpstr>
      <vt:lpstr>Поняття рефлексії</vt:lpstr>
      <vt:lpstr>Поняття рефлексії</vt:lpstr>
      <vt:lpstr>Метадані</vt:lpstr>
      <vt:lpstr>Приклад таблиці метаданих</vt:lpstr>
      <vt:lpstr>System.Reflection</vt:lpstr>
      <vt:lpstr>Дослідження типу</vt:lpstr>
      <vt:lpstr>Аналіз збірки</vt:lpstr>
      <vt:lpstr>Атрибути користувача</vt:lpstr>
      <vt:lpstr>Мета-атрибут AttributeUsage</vt:lpstr>
      <vt:lpstr>Приклад використання</vt:lpstr>
      <vt:lpstr>Застосування рефлексії у програмі сортування в потоках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Сергій Ярошко</cp:lastModifiedBy>
  <cp:revision>112</cp:revision>
  <cp:lastPrinted>1601-01-01T00:00:00Z</cp:lastPrinted>
  <dcterms:created xsi:type="dcterms:W3CDTF">1601-01-01T00:00:00Z</dcterms:created>
  <dcterms:modified xsi:type="dcterms:W3CDTF">2021-04-01T06:34:06Z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22200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