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73" r:id="rId4"/>
    <p:sldId id="278" r:id="rId5"/>
    <p:sldId id="277" r:id="rId6"/>
    <p:sldId id="285" r:id="rId7"/>
    <p:sldId id="274" r:id="rId8"/>
    <p:sldId id="287" r:id="rId9"/>
    <p:sldId id="286" r:id="rId10"/>
    <p:sldId id="288" r:id="rId11"/>
    <p:sldId id="279" r:id="rId12"/>
    <p:sldId id="280" r:id="rId13"/>
    <p:sldId id="281" r:id="rId14"/>
    <p:sldId id="282" r:id="rId15"/>
    <p:sldId id="275" r:id="rId16"/>
    <p:sldId id="276" r:id="rId17"/>
    <p:sldId id="289" r:id="rId18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6699"/>
    <a:srgbClr val="006600"/>
    <a:srgbClr val="CC0000"/>
    <a:srgbClr val="FF0000"/>
    <a:srgbClr val="FF33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320A80-BDA8-4532-88B9-8A5780AF290B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143426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9BDDF-0FCA-4DBF-8538-F8FF255F0262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615907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FF2BD-785C-4CBA-A9B8-CB14F2E3CCDA}" type="slidenum">
              <a:rPr lang="uk-UA" altLang="en-US"/>
              <a:pPr>
                <a:defRPr/>
              </a:pPr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9317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A8F9A-AECB-4564-AC17-04C53B3B481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93653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D106B-D415-4E21-9DD8-C64310503419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29408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921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588E7-4208-45A7-9A39-482A0FD69104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54439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EC941-8E5B-4389-82E2-134B0B51683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6420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243A3-1285-4C59-991E-0709809C624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05836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DF6E-028E-420C-9C43-4A070A4EF2AA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75451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EBB5D-D4CE-4F46-BB61-9D9E6D9EB826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181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D7D50-5C8B-4D99-A982-35DC8C3128EA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26057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03F39-4EEB-4958-A05F-FAD54F2D977D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0412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58A80-9A57-48FF-A252-07CEB523F1A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72181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7536D-F94C-48E2-9E6D-8694926B0D31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69752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362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BF5F425-11BF-455C-8C4A-6E842C9858FE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14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dhat.com/blog/2020/03/03/c-8-default-interface-methods/" TargetMode="External"/><Relationship Id="rId2" Type="http://schemas.openxmlformats.org/officeDocument/2006/relationships/hyperlink" Target="https://devblogs.microsoft.com/dotnet/default-implementations-in-interfa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lkingdotnet.com/default-implementations-in-interfaces-in-c-sharp-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Наслідування в </a:t>
            </a:r>
            <a:r>
              <a:rPr lang="en-US" altLang="uk-UA" smtClean="0"/>
              <a:t>C#</a:t>
            </a:r>
            <a:endParaRPr lang="uk-UA" altLang="uk-UA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513012"/>
          </a:xfrm>
        </p:spPr>
        <p:txBody>
          <a:bodyPr/>
          <a:lstStyle/>
          <a:p>
            <a:pPr eaLnBrk="1" hangingPunct="1"/>
            <a:r>
              <a:rPr lang="uk-UA" altLang="uk-UA" smtClean="0"/>
              <a:t>наслідування класів</a:t>
            </a:r>
            <a:br>
              <a:rPr lang="uk-UA" altLang="uk-UA" smtClean="0"/>
            </a:br>
            <a:r>
              <a:rPr lang="uk-UA" altLang="uk-UA" smtClean="0"/>
              <a:t>наслідування структур використання інтерфейсів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Інтерфейс </a:t>
            </a:r>
            <a:r>
              <a:rPr lang="en-US" altLang="uk-UA" smtClean="0"/>
              <a:t>IFormattable</a:t>
            </a:r>
            <a:endParaRPr lang="uk-UA" altLang="uk-UA" smtClean="0"/>
          </a:p>
        </p:txBody>
      </p:sp>
      <p:sp>
        <p:nvSpPr>
          <p:cNvPr id="14339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E4A580-CBC2-4906-9F3D-0557FDB72A03}" type="slidenum">
              <a:rPr lang="uk-UA" altLang="en-US" smtClean="0"/>
              <a:pPr/>
              <a:t>10</a:t>
            </a:fld>
            <a:r>
              <a:rPr lang="en-US" altLang="en-US" smtClean="0"/>
              <a:t> / 17</a:t>
            </a:r>
            <a:endParaRPr lang="uk-UA" altLang="en-US" smtClean="0"/>
          </a:p>
        </p:txBody>
      </p:sp>
      <p:sp>
        <p:nvSpPr>
          <p:cNvPr id="9" name="Прямокутник 8"/>
          <p:cNvSpPr/>
          <p:nvPr/>
        </p:nvSpPr>
        <p:spPr>
          <a:xfrm>
            <a:off x="460612" y="2647231"/>
            <a:ext cx="7540388" cy="8826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uk-UA" sz="2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4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sz="2400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IFormatProvider</a:t>
            </a: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formatProvider</a:t>
            </a: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7200" y="3721092"/>
            <a:ext cx="82296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public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string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AU" sz="2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ToString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string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format) </a:t>
            </a:r>
          </a:p>
          <a:p>
            <a:pPr>
              <a:defRPr/>
            </a:pP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{ </a:t>
            </a:r>
          </a:p>
          <a:p>
            <a:pPr>
              <a:defRPr/>
            </a:pP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</a:t>
            </a: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return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AU" sz="2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ToString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(format, </a:t>
            </a: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null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); </a:t>
            </a:r>
          </a:p>
          <a:p>
            <a:pPr>
              <a:defRPr/>
            </a:pPr>
            <a:r>
              <a:rPr lang="uk-UA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} </a:t>
            </a:r>
            <a:endParaRPr lang="uk-UA" sz="2400" dirty="0">
              <a:latin typeface="+mn-lt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457200" y="5481935"/>
            <a:ext cx="75438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public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override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string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AU" sz="24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ToString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();</a:t>
            </a:r>
            <a:endParaRPr lang="uk-UA" sz="2400" dirty="0">
              <a:latin typeface="+mn-lt"/>
            </a:endParaRPr>
          </a:p>
        </p:txBody>
      </p:sp>
      <p:sp>
        <p:nvSpPr>
          <p:cNvPr id="14343" name="TextBox 11"/>
          <p:cNvSpPr txBox="1">
            <a:spLocks noChangeArrowheads="1"/>
          </p:cNvSpPr>
          <p:nvPr/>
        </p:nvSpPr>
        <p:spPr bwMode="auto">
          <a:xfrm>
            <a:off x="457200" y="1547813"/>
            <a:ext cx="82724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uk-UA" sz="2200"/>
              <a:t>Дає змогу керувати способом відображення об'єкта на рядок,</a:t>
            </a:r>
            <a:br>
              <a:rPr lang="uk-UA" altLang="uk-UA" sz="2200"/>
            </a:br>
            <a:r>
              <a:rPr lang="uk-UA" altLang="uk-UA" sz="2200"/>
              <a:t>вибирати різні способи подання.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2DCD75-5DC2-42FD-8A8D-F6C99CA91B32}" type="slidenum">
              <a:rPr lang="uk-UA" altLang="en-US" smtClean="0"/>
              <a:pPr/>
              <a:t>11</a:t>
            </a:fld>
            <a:r>
              <a:rPr lang="en-US" altLang="en-US" smtClean="0"/>
              <a:t> / </a:t>
            </a:r>
            <a:r>
              <a:rPr lang="uk-UA" altLang="en-US" smtClean="0"/>
              <a:t>17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Інтерфейс  </a:t>
            </a:r>
            <a:r>
              <a:rPr lang="en-US" altLang="uk-UA" sz="3500" smtClean="0"/>
              <a:t>VS</a:t>
            </a:r>
            <a:r>
              <a:rPr lang="uk-UA" altLang="uk-UA" sz="3500" smtClean="0"/>
              <a:t>  Абстрактний клас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uk-UA" altLang="uk-UA" sz="2200" smtClean="0"/>
              <a:t>не містить неабстрактних членів</a:t>
            </a:r>
          </a:p>
          <a:p>
            <a:pPr eaLnBrk="1" hangingPunct="1"/>
            <a:r>
              <a:rPr lang="uk-UA" altLang="uk-UA" sz="2200" smtClean="0"/>
              <a:t>ніколи не визначає конструкторів</a:t>
            </a:r>
          </a:p>
          <a:p>
            <a:pPr eaLnBrk="1" hangingPunct="1"/>
            <a:r>
              <a:rPr lang="uk-UA" altLang="uk-UA" sz="2200" smtClean="0"/>
              <a:t>всі члени відкриті</a:t>
            </a:r>
          </a:p>
          <a:p>
            <a:pPr eaLnBrk="1" hangingPunct="1"/>
            <a:r>
              <a:rPr lang="uk-UA" altLang="uk-UA" sz="2200" smtClean="0"/>
              <a:t>можуть наслідувати неспоріднені класи</a:t>
            </a:r>
          </a:p>
          <a:p>
            <a:pPr eaLnBrk="1" hangingPunct="1"/>
            <a:r>
              <a:rPr lang="uk-UA" altLang="uk-UA" sz="2200" smtClean="0"/>
              <a:t>реалізує той клас, який наслідує</a:t>
            </a:r>
          </a:p>
          <a:p>
            <a:pPr eaLnBrk="1" hangingPunct="1"/>
            <a:r>
              <a:rPr lang="uk-UA" altLang="uk-UA" sz="2200" smtClean="0"/>
              <a:t>реалізувати потрібно всі члени інтерфейсу</a:t>
            </a:r>
          </a:p>
          <a:p>
            <a:pPr eaLnBrk="1" hangingPunct="1"/>
            <a:r>
              <a:rPr lang="uk-UA" altLang="uk-UA" sz="2200" smtClean="0"/>
              <a:t>підтримує множинне наслідування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uk-UA" altLang="uk-UA" sz="2200" smtClean="0"/>
              <a:t>може містити поля, звичайні методи</a:t>
            </a:r>
          </a:p>
          <a:p>
            <a:pPr eaLnBrk="1" hangingPunct="1"/>
            <a:r>
              <a:rPr lang="uk-UA" altLang="uk-UA" sz="2200" smtClean="0"/>
              <a:t>може визначати конструктори</a:t>
            </a:r>
          </a:p>
          <a:p>
            <a:pPr eaLnBrk="1" hangingPunct="1"/>
            <a:r>
              <a:rPr lang="uk-UA" altLang="uk-UA" sz="2200" smtClean="0"/>
              <a:t>приховані члени</a:t>
            </a:r>
          </a:p>
          <a:p>
            <a:pPr eaLnBrk="1" hangingPunct="1"/>
            <a:r>
              <a:rPr lang="uk-UA" altLang="uk-UA" sz="2200" smtClean="0"/>
              <a:t>задає інтерфейс лише своєї ієрархії</a:t>
            </a:r>
          </a:p>
          <a:p>
            <a:pPr eaLnBrk="1" hangingPunct="1"/>
            <a:r>
              <a:rPr lang="uk-UA" altLang="uk-UA" sz="2200" smtClean="0"/>
              <a:t>кожен член ієрархії мусить реалізувати</a:t>
            </a:r>
          </a:p>
          <a:p>
            <a:pPr eaLnBrk="1" hangingPunct="1"/>
            <a:r>
              <a:rPr lang="uk-UA" altLang="uk-UA" sz="2200" smtClean="0"/>
              <a:t>реалізувати потрібно всі абстрактні члени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806908-F063-410B-A778-3668AE62A611}" type="slidenum">
              <a:rPr lang="uk-UA" altLang="en-US" smtClean="0"/>
              <a:pPr/>
              <a:t>12</a:t>
            </a:fld>
            <a:r>
              <a:rPr lang="en-US" altLang="en-US" smtClean="0"/>
              <a:t> / </a:t>
            </a:r>
            <a:r>
              <a:rPr lang="uk-UA" altLang="en-US" smtClean="0"/>
              <a:t>17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533400"/>
          </a:xfrm>
        </p:spPr>
        <p:txBody>
          <a:bodyPr/>
          <a:lstStyle/>
          <a:p>
            <a:pPr eaLnBrk="1" hangingPunct="1"/>
            <a:r>
              <a:rPr lang="uk-UA" altLang="uk-UA" sz="3100" smtClean="0"/>
              <a:t>Наслідування інтерфейсу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724400" y="914400"/>
            <a:ext cx="4038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>
                <a:solidFill>
                  <a:srgbClr val="0000CC"/>
                </a:solidFill>
              </a:rPr>
              <a:t>class</a:t>
            </a:r>
            <a:r>
              <a:rPr lang="en-US" altLang="uk-UA" sz="1600" noProof="1" smtClean="0"/>
              <a:t> Circle : Shape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{    </a:t>
            </a:r>
            <a:r>
              <a:rPr lang="en-US" altLang="uk-UA" sz="1600" noProof="1" smtClean="0">
                <a:solidFill>
                  <a:srgbClr val="0000CC"/>
                </a:solidFill>
              </a:rPr>
              <a:t>public override void</a:t>
            </a:r>
            <a:r>
              <a:rPr lang="en-US" altLang="uk-UA" sz="1600" noProof="1" smtClean="0"/>
              <a:t> Draw()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{       Console.WriteLine(</a:t>
            </a:r>
            <a:r>
              <a:rPr lang="en-US" altLang="uk-UA" sz="1600" noProof="1" smtClean="0">
                <a:solidFill>
                  <a:srgbClr val="CC0000"/>
                </a:solidFill>
              </a:rPr>
              <a:t>"Circle"</a:t>
            </a:r>
            <a:r>
              <a:rPr lang="en-US" altLang="uk-UA" sz="1600" noProof="1" smtClean="0"/>
              <a:t>);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>
                <a:solidFill>
                  <a:srgbClr val="0000CC"/>
                </a:solidFill>
              </a:rPr>
              <a:t>class</a:t>
            </a:r>
            <a:r>
              <a:rPr lang="en-US" altLang="uk-UA" sz="1600" noProof="1" smtClean="0"/>
              <a:t> Triangle : Shape</a:t>
            </a:r>
            <a:r>
              <a:rPr lang="en-US" altLang="uk-UA" sz="1600" b="1" noProof="1" smtClean="0"/>
              <a:t>, IPointy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</a:t>
            </a:r>
            <a:r>
              <a:rPr lang="en-US" altLang="uk-UA" sz="1600" noProof="1" smtClean="0">
                <a:solidFill>
                  <a:srgbClr val="0000CC"/>
                </a:solidFill>
              </a:rPr>
              <a:t>public override void</a:t>
            </a:r>
            <a:r>
              <a:rPr lang="en-US" altLang="uk-UA" sz="1600" noProof="1" smtClean="0"/>
              <a:t> Draw()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{       Console.WriteLine(</a:t>
            </a:r>
            <a:r>
              <a:rPr lang="en-US" altLang="uk-UA" sz="1600" noProof="1" smtClean="0">
                <a:solidFill>
                  <a:srgbClr val="CC0000"/>
                </a:solidFill>
              </a:rPr>
              <a:t>"Triangle"</a:t>
            </a:r>
            <a:r>
              <a:rPr lang="en-US" altLang="uk-UA" sz="1600" noProof="1" smtClean="0"/>
              <a:t>);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</a:t>
            </a:r>
            <a:r>
              <a:rPr lang="en-US" altLang="uk-UA" sz="1600" noProof="1" smtClean="0">
                <a:solidFill>
                  <a:srgbClr val="0000CC"/>
                </a:solidFill>
              </a:rPr>
              <a:t>public byte</a:t>
            </a:r>
            <a:r>
              <a:rPr lang="en-US" altLang="uk-UA" sz="1600" noProof="1" smtClean="0"/>
              <a:t> Points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{       </a:t>
            </a:r>
            <a:r>
              <a:rPr lang="en-US" altLang="uk-UA" sz="1600" noProof="1" smtClean="0">
                <a:solidFill>
                  <a:srgbClr val="0000CC"/>
                </a:solidFill>
              </a:rPr>
              <a:t>get</a:t>
            </a:r>
            <a:r>
              <a:rPr lang="en-US" altLang="uk-UA" sz="1600" noProof="1" smtClean="0"/>
              <a:t> { </a:t>
            </a:r>
            <a:r>
              <a:rPr lang="en-US" altLang="uk-UA" sz="1600" noProof="1" smtClean="0">
                <a:solidFill>
                  <a:srgbClr val="0000CC"/>
                </a:solidFill>
              </a:rPr>
              <a:t>return</a:t>
            </a:r>
            <a:r>
              <a:rPr lang="en-US" altLang="uk-UA" sz="1600" noProof="1" smtClean="0"/>
              <a:t> 3; }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>
                <a:solidFill>
                  <a:srgbClr val="0000CC"/>
                </a:solidFill>
              </a:rPr>
              <a:t>class</a:t>
            </a:r>
            <a:r>
              <a:rPr lang="en-US" altLang="uk-UA" sz="1600" noProof="1" smtClean="0"/>
              <a:t> Hexagon : Shape</a:t>
            </a:r>
            <a:r>
              <a:rPr lang="en-US" altLang="uk-UA" sz="1600" b="1" noProof="1" smtClean="0"/>
              <a:t>, IPointy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</a:t>
            </a:r>
            <a:r>
              <a:rPr lang="en-US" altLang="uk-UA" sz="1600" noProof="1" smtClean="0">
                <a:solidFill>
                  <a:srgbClr val="0000CC"/>
                </a:solidFill>
              </a:rPr>
              <a:t>public override void</a:t>
            </a:r>
            <a:r>
              <a:rPr lang="en-US" altLang="uk-UA" sz="1600" noProof="1" smtClean="0"/>
              <a:t> Draw()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{       Console.WriteLine(</a:t>
            </a:r>
            <a:r>
              <a:rPr lang="en-US" altLang="uk-UA" sz="1600" noProof="1" smtClean="0">
                <a:solidFill>
                  <a:srgbClr val="CC0000"/>
                </a:solidFill>
              </a:rPr>
              <a:t>"Hexagon"</a:t>
            </a:r>
            <a:r>
              <a:rPr lang="en-US" altLang="uk-UA" sz="1600" noProof="1" smtClean="0"/>
              <a:t>);</a:t>
            </a:r>
            <a:r>
              <a:rPr lang="uk-UA" altLang="uk-UA" sz="1600" smtClean="0"/>
              <a:t> </a:t>
            </a:r>
            <a:r>
              <a:rPr lang="uk-UA" altLang="uk-UA" sz="1600" noProof="1" smtClean="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600" noProof="1" smtClean="0"/>
              <a:t>    </a:t>
            </a:r>
            <a:r>
              <a:rPr lang="en-US" altLang="uk-UA" sz="1600" noProof="1" smtClean="0">
                <a:solidFill>
                  <a:srgbClr val="0000CC"/>
                </a:solidFill>
              </a:rPr>
              <a:t>public byte</a:t>
            </a:r>
            <a:r>
              <a:rPr lang="en-US" altLang="uk-UA" sz="1600" noProof="1" smtClean="0"/>
              <a:t> Points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{       </a:t>
            </a:r>
            <a:r>
              <a:rPr lang="en-US" altLang="uk-UA" sz="1600" noProof="1" smtClean="0">
                <a:solidFill>
                  <a:srgbClr val="0000CC"/>
                </a:solidFill>
              </a:rPr>
              <a:t>get</a:t>
            </a:r>
            <a:r>
              <a:rPr lang="en-US" altLang="uk-UA" sz="1600" noProof="1" smtClean="0"/>
              <a:t> { </a:t>
            </a:r>
            <a:r>
              <a:rPr lang="en-US" altLang="uk-UA" sz="1600" noProof="1" smtClean="0">
                <a:solidFill>
                  <a:srgbClr val="0000CC"/>
                </a:solidFill>
              </a:rPr>
              <a:t>return</a:t>
            </a:r>
            <a:r>
              <a:rPr lang="en-US" altLang="uk-UA" sz="1600" noProof="1" smtClean="0"/>
              <a:t> 6; }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>
                <a:solidFill>
                  <a:srgbClr val="0000CC"/>
                </a:solidFill>
              </a:rPr>
              <a:t>class</a:t>
            </a:r>
            <a:r>
              <a:rPr lang="en-US" altLang="uk-UA" sz="1600" noProof="1" smtClean="0"/>
              <a:t> RegularTriangle : Triangle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</a:t>
            </a:r>
            <a:r>
              <a:rPr lang="en-US" altLang="uk-UA" sz="1600" noProof="1" smtClean="0">
                <a:solidFill>
                  <a:srgbClr val="0000CC"/>
                </a:solidFill>
              </a:rPr>
              <a:t>public override void</a:t>
            </a:r>
            <a:r>
              <a:rPr lang="en-US" altLang="uk-UA" sz="1600" noProof="1" smtClean="0"/>
              <a:t> Draw()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    {   Console.WriteLine(</a:t>
            </a:r>
            <a:r>
              <a:rPr lang="en-US" altLang="uk-UA" sz="1600" noProof="1" smtClean="0">
                <a:solidFill>
                  <a:srgbClr val="CC0000"/>
                </a:solidFill>
              </a:rPr>
              <a:t>“RegTriangle"</a:t>
            </a:r>
            <a:r>
              <a:rPr lang="en-US" altLang="uk-UA" sz="1600" noProof="1" smtClean="0"/>
              <a:t>);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600" noProof="1" smtClean="0"/>
              <a:t>}</a:t>
            </a:r>
            <a:endParaRPr lang="uk-UA" altLang="uk-UA" sz="1600" smtClean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7200" y="914400"/>
            <a:ext cx="39624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uk-UA" sz="1600" noProof="1">
                <a:solidFill>
                  <a:srgbClr val="0000CC"/>
                </a:solidFill>
              </a:rPr>
              <a:t>public interface</a:t>
            </a:r>
            <a:r>
              <a:rPr lang="en-US" altLang="uk-UA" sz="1600" noProof="1"/>
              <a:t> IPointy</a:t>
            </a:r>
          </a:p>
          <a:p>
            <a:pPr eaLnBrk="1" hangingPunct="1"/>
            <a:r>
              <a:rPr lang="en-US" altLang="uk-UA" sz="1600" noProof="1"/>
              <a:t>    {</a:t>
            </a:r>
          </a:p>
          <a:p>
            <a:pPr eaLnBrk="1" hangingPunct="1"/>
            <a:r>
              <a:rPr lang="en-US" altLang="uk-UA" sz="1600" noProof="1"/>
              <a:t>        </a:t>
            </a:r>
            <a:r>
              <a:rPr lang="en-US" altLang="uk-UA" sz="1600" noProof="1">
                <a:solidFill>
                  <a:srgbClr val="0000CC"/>
                </a:solidFill>
              </a:rPr>
              <a:t>byte</a:t>
            </a:r>
            <a:r>
              <a:rPr lang="en-US" altLang="uk-UA" sz="1600" noProof="1"/>
              <a:t> Points { </a:t>
            </a:r>
            <a:r>
              <a:rPr lang="en-US" altLang="uk-UA" sz="1600" noProof="1">
                <a:solidFill>
                  <a:srgbClr val="0000CC"/>
                </a:solidFill>
              </a:rPr>
              <a:t>get</a:t>
            </a:r>
            <a:r>
              <a:rPr lang="en-US" altLang="uk-UA" sz="1600" noProof="1"/>
              <a:t>; }</a:t>
            </a:r>
          </a:p>
          <a:p>
            <a:pPr eaLnBrk="1" hangingPunct="1"/>
            <a:r>
              <a:rPr lang="en-US" altLang="uk-UA" sz="1600" noProof="1"/>
              <a:t>    }</a:t>
            </a:r>
            <a:r>
              <a:rPr lang="en-US" altLang="uk-UA" sz="1600"/>
              <a:t/>
            </a:r>
            <a:br>
              <a:rPr lang="en-US" altLang="uk-UA" sz="1600"/>
            </a:br>
            <a:r>
              <a:rPr lang="en-US" altLang="uk-UA" sz="1600"/>
              <a:t/>
            </a:r>
            <a:br>
              <a:rPr lang="en-US" altLang="uk-UA" sz="1600"/>
            </a:br>
            <a:endParaRPr lang="uk-UA" altLang="uk-UA" sz="1600"/>
          </a:p>
          <a:p>
            <a:pPr eaLnBrk="1" hangingPunct="1"/>
            <a:r>
              <a:rPr lang="en-US" altLang="uk-UA" sz="1600" noProof="1">
                <a:solidFill>
                  <a:srgbClr val="0000CC"/>
                </a:solidFill>
              </a:rPr>
              <a:t>abstract class</a:t>
            </a:r>
            <a:r>
              <a:rPr lang="en-US" altLang="uk-UA" sz="1600" noProof="1"/>
              <a:t> Shape</a:t>
            </a:r>
          </a:p>
          <a:p>
            <a:pPr eaLnBrk="1" hangingPunct="1"/>
            <a:r>
              <a:rPr lang="en-US" altLang="uk-UA" sz="1600" noProof="1"/>
              <a:t> {</a:t>
            </a:r>
          </a:p>
          <a:p>
            <a:pPr eaLnBrk="1" hangingPunct="1"/>
            <a:r>
              <a:rPr lang="en-US" altLang="uk-UA" sz="1600" noProof="1"/>
              <a:t>        </a:t>
            </a:r>
            <a:r>
              <a:rPr lang="en-US" altLang="uk-UA" sz="1600" noProof="1">
                <a:solidFill>
                  <a:srgbClr val="0000CC"/>
                </a:solidFill>
              </a:rPr>
              <a:t>abstract public void</a:t>
            </a:r>
            <a:r>
              <a:rPr lang="en-US" altLang="uk-UA" sz="1600" noProof="1"/>
              <a:t> Draw();</a:t>
            </a:r>
          </a:p>
          <a:p>
            <a:pPr eaLnBrk="1" hangingPunct="1"/>
            <a:r>
              <a:rPr lang="en-US" altLang="uk-UA" sz="1600" noProof="1"/>
              <a:t> }</a:t>
            </a:r>
            <a:endParaRPr lang="uk-UA" altLang="uk-UA" sz="16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" y="3657600"/>
            <a:ext cx="4586287" cy="2981325"/>
          </a:xfrm>
          <a:prstGeom prst="rect">
            <a:avLst/>
          </a:prstGeom>
          <a:ln>
            <a:solidFill>
              <a:schemeClr val="accent3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6FAFD7-FEAF-48EA-8CAE-A930B9AB5698}" type="slidenum">
              <a:rPr lang="uk-UA" altLang="en-US" smtClean="0"/>
              <a:pPr/>
              <a:t>13</a:t>
            </a:fld>
            <a:r>
              <a:rPr lang="en-US" altLang="en-US" smtClean="0"/>
              <a:t> / </a:t>
            </a:r>
            <a:r>
              <a:rPr lang="uk-UA" altLang="en-US" smtClean="0"/>
              <a:t>17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Виклик членів інтерфейсу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200" smtClean="0">
                <a:solidFill>
                  <a:srgbClr val="336699"/>
                </a:solidFill>
              </a:rPr>
              <a:t>Hexagon</a:t>
            </a:r>
            <a:r>
              <a:rPr lang="en-US" altLang="uk-UA" sz="2200" smtClean="0"/>
              <a:t> hex = </a:t>
            </a:r>
            <a:r>
              <a:rPr lang="en-US" altLang="uk-UA" sz="2200" smtClean="0">
                <a:solidFill>
                  <a:srgbClr val="0000CC"/>
                </a:solidFill>
              </a:rPr>
              <a:t>new</a:t>
            </a:r>
            <a:r>
              <a:rPr lang="en-US" altLang="uk-UA" sz="2200" smtClean="0"/>
              <a:t> Hexagon();</a:t>
            </a:r>
            <a:br>
              <a:rPr lang="en-US" altLang="uk-UA" sz="2200" smtClean="0"/>
            </a:b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.WriteLine(</a:t>
            </a:r>
            <a:r>
              <a:rPr lang="en-US" altLang="uk-UA" sz="2200" smtClean="0">
                <a:solidFill>
                  <a:srgbClr val="CC0000"/>
                </a:solidFill>
              </a:rPr>
              <a:t>"Points: {0}"</a:t>
            </a:r>
            <a:r>
              <a:rPr lang="en-US" altLang="uk-UA" sz="2200" smtClean="0"/>
              <a:t>, hex.Points);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uk-UA" sz="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200" noProof="1" smtClean="0">
                <a:solidFill>
                  <a:srgbClr val="336699"/>
                </a:solidFill>
              </a:rPr>
              <a:t>Shape</a:t>
            </a:r>
            <a:r>
              <a:rPr lang="en-US" altLang="uk-UA" sz="2200" noProof="1" smtClean="0"/>
              <a:t>[] S = </a:t>
            </a:r>
            <a:r>
              <a:rPr lang="en-US" altLang="uk-UA" sz="2200" noProof="1" smtClean="0">
                <a:solidFill>
                  <a:srgbClr val="0000CC"/>
                </a:solidFill>
              </a:rPr>
              <a:t>new</a:t>
            </a:r>
            <a:r>
              <a:rPr lang="en-US" altLang="uk-UA" sz="2200" noProof="1" smtClean="0"/>
              <a:t> Shape[4] { </a:t>
            </a:r>
            <a:r>
              <a:rPr lang="en-US" altLang="uk-UA" sz="2200" noProof="1" smtClean="0">
                <a:solidFill>
                  <a:srgbClr val="0000CC"/>
                </a:solidFill>
              </a:rPr>
              <a:t>new</a:t>
            </a:r>
            <a:r>
              <a:rPr lang="en-US" altLang="uk-UA" sz="2200" noProof="1" smtClean="0"/>
              <a:t> Circle(), </a:t>
            </a:r>
            <a:r>
              <a:rPr lang="en-US" altLang="uk-UA" sz="2200" noProof="1" smtClean="0">
                <a:solidFill>
                  <a:srgbClr val="0000CC"/>
                </a:solidFill>
              </a:rPr>
              <a:t>new</a:t>
            </a:r>
            <a:r>
              <a:rPr lang="en-US" altLang="uk-UA" sz="2200" noProof="1" smtClean="0"/>
              <a:t> Triangle(), </a:t>
            </a:r>
            <a:r>
              <a:rPr lang="en-US" altLang="uk-UA" sz="2200" noProof="1" smtClean="0">
                <a:solidFill>
                  <a:srgbClr val="0000CC"/>
                </a:solidFill>
              </a:rPr>
              <a:t>new</a:t>
            </a:r>
            <a:r>
              <a:rPr lang="en-US" altLang="uk-UA" sz="2200" noProof="1" smtClean="0"/>
              <a:t> Hexagon(), </a:t>
            </a:r>
            <a:r>
              <a:rPr lang="en-US" altLang="uk-UA" sz="2200" noProof="1" smtClean="0">
                <a:solidFill>
                  <a:srgbClr val="0000CC"/>
                </a:solidFill>
              </a:rPr>
              <a:t>new</a:t>
            </a:r>
            <a:r>
              <a:rPr lang="en-US" altLang="uk-UA" sz="2200" noProof="1" smtClean="0"/>
              <a:t> RegularTriangle() };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noProof="1" smtClean="0">
                <a:solidFill>
                  <a:srgbClr val="0000CC"/>
                </a:solidFill>
              </a:rPr>
              <a:t>for</a:t>
            </a:r>
            <a:r>
              <a:rPr lang="en-US" altLang="uk-UA" sz="2200" noProof="1" smtClean="0"/>
              <a:t> (</a:t>
            </a:r>
            <a:r>
              <a:rPr lang="en-US" altLang="uk-UA" sz="2200" noProof="1" smtClean="0">
                <a:solidFill>
                  <a:srgbClr val="0000CC"/>
                </a:solidFill>
              </a:rPr>
              <a:t>int</a:t>
            </a:r>
            <a:r>
              <a:rPr lang="en-US" altLang="uk-UA" sz="2200" noProof="1" smtClean="0"/>
              <a:t> i = 0; S.Length&lt;4; ++i)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{ </a:t>
            </a:r>
            <a:r>
              <a:rPr lang="en-US" altLang="uk-UA" sz="2200" noProof="1" smtClean="0"/>
              <a:t>S[i].Draw(); 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.WriteLine(</a:t>
            </a:r>
            <a:r>
              <a:rPr lang="en-US" altLang="uk-UA" sz="2200" u="sng" noProof="1" smtClean="0"/>
              <a:t>S[i].</a:t>
            </a:r>
            <a:r>
              <a:rPr lang="en-US" altLang="uk-UA" sz="2200" u="sng" smtClean="0"/>
              <a:t>Points</a:t>
            </a:r>
            <a:r>
              <a:rPr lang="en-US" altLang="uk-UA" sz="2200" noProof="1" smtClean="0"/>
              <a:t>);</a:t>
            </a:r>
            <a:r>
              <a:rPr lang="en-US" altLang="uk-UA" sz="2200" smtClean="0"/>
              <a:t>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uk-UA" sz="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200" smtClean="0">
                <a:solidFill>
                  <a:srgbClr val="336699"/>
                </a:solidFill>
              </a:rPr>
              <a:t>IPointy</a:t>
            </a:r>
            <a:r>
              <a:rPr lang="en-US" altLang="uk-UA" sz="2200" smtClean="0"/>
              <a:t> iPty = </a:t>
            </a:r>
            <a:r>
              <a:rPr lang="en-US" altLang="uk-UA" sz="2200" smtClean="0">
                <a:solidFill>
                  <a:srgbClr val="0000CC"/>
                </a:solidFill>
              </a:rPr>
              <a:t>null</a:t>
            </a:r>
            <a:r>
              <a:rPr lang="en-US" altLang="uk-UA" sz="2200" smtClean="0"/>
              <a:t>;</a:t>
            </a:r>
            <a:br>
              <a:rPr lang="en-US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try</a:t>
            </a:r>
            <a:r>
              <a:rPr lang="en-US" altLang="uk-UA" sz="2200" smtClean="0"/>
              <a:t> {  iPty = (</a:t>
            </a:r>
            <a:r>
              <a:rPr lang="en-US" altLang="uk-UA" sz="2200" smtClean="0">
                <a:solidFill>
                  <a:srgbClr val="336699"/>
                </a:solidFill>
              </a:rPr>
              <a:t>IPointy</a:t>
            </a:r>
            <a:r>
              <a:rPr lang="en-US" altLang="uk-UA" sz="2200" smtClean="0"/>
              <a:t>) S[i]; 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.WriteLine(iPty</a:t>
            </a:r>
            <a:r>
              <a:rPr lang="en-US" altLang="uk-UA" sz="2200" noProof="1" smtClean="0"/>
              <a:t>.</a:t>
            </a:r>
            <a:r>
              <a:rPr lang="en-US" altLang="uk-UA" sz="2200" smtClean="0"/>
              <a:t>Points</a:t>
            </a:r>
            <a:r>
              <a:rPr lang="en-US" altLang="uk-UA" sz="2200" noProof="1" smtClean="0"/>
              <a:t>);</a:t>
            </a:r>
            <a:r>
              <a:rPr lang="en-US" altLang="uk-UA" sz="2200" smtClean="0"/>
              <a:t>  }</a:t>
            </a:r>
            <a:br>
              <a:rPr lang="en-US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catch</a:t>
            </a:r>
            <a:r>
              <a:rPr lang="en-US" altLang="uk-UA" sz="2200" smtClean="0"/>
              <a:t> (</a:t>
            </a:r>
            <a:r>
              <a:rPr lang="en-US" altLang="uk-UA" sz="2200" smtClean="0">
                <a:solidFill>
                  <a:srgbClr val="336699"/>
                </a:solidFill>
              </a:rPr>
              <a:t>InvalidCastException</a:t>
            </a:r>
            <a:r>
              <a:rPr lang="en-US" altLang="uk-UA" sz="2200" smtClean="0"/>
              <a:t> e)</a:t>
            </a:r>
            <a:br>
              <a:rPr lang="en-US" altLang="uk-UA" sz="2200" smtClean="0"/>
            </a:br>
            <a:r>
              <a:rPr lang="en-US" altLang="uk-UA" sz="2200" smtClean="0"/>
              <a:t>{    </a:t>
            </a:r>
            <a:r>
              <a:rPr lang="en-US" altLang="uk-UA" sz="2200" smtClean="0">
                <a:solidFill>
                  <a:srgbClr val="336699"/>
                </a:solidFill>
              </a:rPr>
              <a:t>Console</a:t>
            </a:r>
            <a:r>
              <a:rPr lang="en-US" altLang="uk-UA" sz="2200" smtClean="0"/>
              <a:t>.WriteLine(e</a:t>
            </a:r>
            <a:r>
              <a:rPr lang="en-US" altLang="uk-UA" sz="2200" noProof="1" smtClean="0"/>
              <a:t>.M</a:t>
            </a:r>
            <a:r>
              <a:rPr lang="en-US" altLang="uk-UA" sz="2200" smtClean="0"/>
              <a:t>essage</a:t>
            </a:r>
            <a:r>
              <a:rPr lang="en-US" altLang="uk-UA" sz="2200" noProof="1" smtClean="0"/>
              <a:t>);</a:t>
            </a:r>
            <a:r>
              <a:rPr lang="en-US" altLang="uk-UA" sz="2200" smtClean="0"/>
              <a:t>  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uk-UA" sz="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200" smtClean="0"/>
              <a:t>iPty = S[i] </a:t>
            </a:r>
            <a:r>
              <a:rPr lang="en-US" altLang="uk-UA" sz="2200" smtClean="0">
                <a:solidFill>
                  <a:srgbClr val="0000CC"/>
                </a:solidFill>
              </a:rPr>
              <a:t>as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336699"/>
                </a:solidFill>
              </a:rPr>
              <a:t>IPointy</a:t>
            </a:r>
            <a:r>
              <a:rPr lang="en-US" altLang="uk-UA" sz="2200" smtClean="0"/>
              <a:t>; </a:t>
            </a:r>
            <a:r>
              <a:rPr lang="en-US" altLang="uk-UA" sz="2200" smtClean="0">
                <a:solidFill>
                  <a:srgbClr val="0000CC"/>
                </a:solidFill>
              </a:rPr>
              <a:t>if</a:t>
            </a:r>
            <a:r>
              <a:rPr lang="en-US" altLang="uk-UA" sz="2200" smtClean="0"/>
              <a:t> (iPty != </a:t>
            </a:r>
            <a:r>
              <a:rPr lang="en-US" altLang="uk-UA" sz="2200" smtClean="0">
                <a:solidFill>
                  <a:srgbClr val="0000CC"/>
                </a:solidFill>
              </a:rPr>
              <a:t>null</a:t>
            </a:r>
            <a:r>
              <a:rPr lang="en-US" altLang="uk-UA" sz="2200" smtClean="0"/>
              <a:t>) …iPty.Points…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uk-UA" sz="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200" smtClean="0">
                <a:solidFill>
                  <a:srgbClr val="0000CC"/>
                </a:solidFill>
              </a:rPr>
              <a:t>if</a:t>
            </a:r>
            <a:r>
              <a:rPr lang="en-US" altLang="uk-UA" sz="2200" smtClean="0"/>
              <a:t> (S[i] </a:t>
            </a:r>
            <a:r>
              <a:rPr lang="en-US" altLang="uk-UA" sz="2200" smtClean="0">
                <a:solidFill>
                  <a:srgbClr val="0000CC"/>
                </a:solidFill>
              </a:rPr>
              <a:t>is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336699"/>
                </a:solidFill>
              </a:rPr>
              <a:t>IPointy</a:t>
            </a:r>
            <a:r>
              <a:rPr lang="en-US" altLang="uk-UA" sz="2200" smtClean="0"/>
              <a:t>) … ((</a:t>
            </a:r>
            <a:r>
              <a:rPr lang="en-US" altLang="uk-UA" sz="2200" smtClean="0">
                <a:solidFill>
                  <a:srgbClr val="336699"/>
                </a:solidFill>
              </a:rPr>
              <a:t>IPointy</a:t>
            </a:r>
            <a:r>
              <a:rPr lang="en-US" altLang="uk-UA" sz="2200" smtClean="0"/>
              <a:t>)S[i]).Points…</a:t>
            </a:r>
            <a:endParaRPr lang="en-US" altLang="uk-UA" sz="22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57E6DD-01AC-417A-9493-D261B7E45B57}" type="slidenum">
              <a:rPr lang="uk-UA" altLang="en-US" smtClean="0"/>
              <a:pPr/>
              <a:t>14</a:t>
            </a:fld>
            <a:r>
              <a:rPr lang="en-US" altLang="en-US" smtClean="0"/>
              <a:t> / </a:t>
            </a:r>
            <a:r>
              <a:rPr lang="uk-UA" altLang="en-US" smtClean="0"/>
              <a:t>17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Можливості інтерфейсів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eaLnBrk="1" hangingPunct="1"/>
            <a:r>
              <a:rPr lang="uk-UA" altLang="uk-UA" sz="2400" smtClean="0"/>
              <a:t>Аргумент методу може мати тип інтерфейсу</a:t>
            </a:r>
          </a:p>
          <a:p>
            <a:pPr eaLnBrk="1" hangingPunct="1"/>
            <a:r>
              <a:rPr lang="uk-UA" altLang="uk-UA" sz="2400" smtClean="0"/>
              <a:t>Результат методу може мати тип інтерфейсу</a:t>
            </a:r>
          </a:p>
          <a:p>
            <a:pPr eaLnBrk="1" hangingPunct="1"/>
            <a:r>
              <a:rPr lang="uk-UA" altLang="uk-UA" sz="2400" smtClean="0"/>
              <a:t>Масиви елементів типу інтерфейсу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Triangle</a:t>
            </a:r>
            <a:r>
              <a:rPr lang="en-US" altLang="uk-UA" sz="2000" smtClean="0"/>
              <a:t>: Shape, IPointy;  </a:t>
            </a:r>
            <a:r>
              <a:rPr lang="en-US" altLang="uk-UA" sz="2000" smtClean="0">
                <a:solidFill>
                  <a:srgbClr val="0000CC"/>
                </a:solidFill>
              </a:rPr>
              <a:t>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Knife</a:t>
            </a:r>
            <a:r>
              <a:rPr lang="en-US" altLang="uk-UA" sz="2000" smtClean="0"/>
              <a:t>: IPointy;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336699"/>
                </a:solidFill>
              </a:rPr>
              <a:t>IPointy</a:t>
            </a:r>
            <a:r>
              <a:rPr lang="en-US" altLang="uk-UA" sz="2000" smtClean="0"/>
              <a:t>[ ] mas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IPointy [ ] {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Knife(), … };</a:t>
            </a:r>
          </a:p>
          <a:p>
            <a:pPr eaLnBrk="1" hangingPunct="1"/>
            <a:r>
              <a:rPr lang="uk-UA" altLang="uk-UA" sz="2400" smtClean="0"/>
              <a:t>Явна реалізація інтерфейсів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public interface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IDrawToForm   </a:t>
            </a:r>
            <a:r>
              <a:rPr lang="en-US" altLang="uk-UA" sz="2000" smtClean="0"/>
              <a:t>{   </a:t>
            </a:r>
            <a:r>
              <a:rPr lang="en-US" altLang="uk-UA" sz="2000" smtClean="0">
                <a:solidFill>
                  <a:srgbClr val="0000CC"/>
                </a:solidFill>
              </a:rPr>
              <a:t>void</a:t>
            </a:r>
            <a:r>
              <a:rPr lang="en-US" altLang="uk-UA" sz="2000" smtClean="0"/>
              <a:t> Draw();  }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public interface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IDrawToMemory  </a:t>
            </a:r>
            <a:r>
              <a:rPr lang="en-US" altLang="uk-UA" sz="2000" smtClean="0"/>
              <a:t>{   </a:t>
            </a:r>
            <a:r>
              <a:rPr lang="en-US" altLang="uk-UA" sz="2000" smtClean="0">
                <a:solidFill>
                  <a:srgbClr val="0000CC"/>
                </a:solidFill>
              </a:rPr>
              <a:t>void</a:t>
            </a:r>
            <a:r>
              <a:rPr lang="en-US" altLang="uk-UA" sz="2000" smtClean="0"/>
              <a:t> Draw();  }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public interface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IDrawToPrinter  </a:t>
            </a:r>
            <a:r>
              <a:rPr lang="en-US" altLang="uk-UA" sz="2000" smtClean="0"/>
              <a:t>{   </a:t>
            </a:r>
            <a:r>
              <a:rPr lang="en-US" altLang="uk-UA" sz="2000" smtClean="0">
                <a:solidFill>
                  <a:srgbClr val="0000CC"/>
                </a:solidFill>
              </a:rPr>
              <a:t>void</a:t>
            </a:r>
            <a:r>
              <a:rPr lang="en-US" altLang="uk-UA" sz="2000" smtClean="0"/>
              <a:t> Draw();  }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class</a:t>
            </a:r>
            <a:r>
              <a:rPr lang="en-US" altLang="uk-UA" sz="2000" smtClean="0"/>
              <a:t> Octagon: IDrawToForm, IDrawToPrinter</a:t>
            </a:r>
            <a:br>
              <a:rPr lang="en-US" altLang="uk-UA" sz="2000" smtClean="0"/>
            </a:br>
            <a:r>
              <a:rPr lang="en-US" altLang="uk-UA" sz="2000" smtClean="0"/>
              <a:t>{  </a:t>
            </a:r>
            <a:r>
              <a:rPr lang="en-US" altLang="uk-UA" sz="2000" smtClean="0">
                <a:solidFill>
                  <a:srgbClr val="0000CC"/>
                </a:solidFill>
              </a:rPr>
              <a:t>void</a:t>
            </a:r>
            <a:r>
              <a:rPr lang="en-US" altLang="uk-UA" sz="2000" smtClean="0"/>
              <a:t> IDrawToForm.Draw() { … } </a:t>
            </a:r>
            <a:r>
              <a:rPr lang="en-US" altLang="uk-UA" sz="2000" smtClean="0">
                <a:solidFill>
                  <a:srgbClr val="006600"/>
                </a:solidFill>
              </a:rPr>
              <a:t>// </a:t>
            </a:r>
            <a:r>
              <a:rPr lang="uk-UA" altLang="uk-UA" sz="2000" smtClean="0">
                <a:solidFill>
                  <a:srgbClr val="006600"/>
                </a:solidFill>
              </a:rPr>
              <a:t>неявно закриті</a:t>
            </a:r>
            <a:r>
              <a:rPr lang="en-US" altLang="uk-UA" sz="2000" smtClean="0"/>
              <a:t/>
            </a:r>
            <a:br>
              <a:rPr lang="en-US" altLang="uk-UA" sz="2000" smtClean="0"/>
            </a:br>
            <a:r>
              <a:rPr lang="en-US" altLang="uk-UA" sz="2000" smtClean="0"/>
              <a:t>   </a:t>
            </a:r>
            <a:r>
              <a:rPr lang="en-US" altLang="uk-UA" sz="2000" smtClean="0">
                <a:solidFill>
                  <a:srgbClr val="0000CC"/>
                </a:solidFill>
              </a:rPr>
              <a:t>void</a:t>
            </a:r>
            <a:r>
              <a:rPr lang="en-US" altLang="uk-UA" sz="2000" smtClean="0"/>
              <a:t> IDrawToPrinter.Draw() { … }    … }</a:t>
            </a:r>
          </a:p>
          <a:p>
            <a:pPr lvl="1" eaLnBrk="1" hangingPunct="1"/>
            <a:r>
              <a:rPr lang="en-US" altLang="uk-UA" sz="2000" smtClean="0">
                <a:solidFill>
                  <a:srgbClr val="336699"/>
                </a:solidFill>
              </a:rPr>
              <a:t>Octagon</a:t>
            </a:r>
            <a:r>
              <a:rPr lang="en-US" altLang="uk-UA" sz="2000" smtClean="0"/>
              <a:t> oct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Octagon();</a:t>
            </a:r>
            <a:br>
              <a:rPr lang="en-US" altLang="uk-UA" sz="2000" smtClean="0"/>
            </a:br>
            <a:r>
              <a:rPr lang="en-US" altLang="uk-UA" sz="2000" smtClean="0"/>
              <a:t>((</a:t>
            </a:r>
            <a:r>
              <a:rPr lang="en-US" altLang="uk-UA" sz="2000" smtClean="0">
                <a:solidFill>
                  <a:srgbClr val="336699"/>
                </a:solidFill>
              </a:rPr>
              <a:t>IDrawToPrinter</a:t>
            </a:r>
            <a:r>
              <a:rPr lang="en-US" altLang="uk-UA" sz="2000" smtClean="0"/>
              <a:t>)oct).Draw(); </a:t>
            </a:r>
            <a:r>
              <a:rPr lang="en-US" altLang="uk-UA" sz="2000" smtClean="0">
                <a:solidFill>
                  <a:srgbClr val="006600"/>
                </a:solidFill>
              </a:rPr>
              <a:t>// </a:t>
            </a:r>
            <a:r>
              <a:rPr lang="uk-UA" altLang="uk-UA" sz="2000" smtClean="0">
                <a:solidFill>
                  <a:srgbClr val="006600"/>
                </a:solidFill>
              </a:rPr>
              <a:t>явний виклик члена інтерфейсу</a:t>
            </a:r>
            <a:endParaRPr lang="uk-UA" altLang="uk-UA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36FB8-EE63-4669-901D-0F2734CBF1F5}" type="slidenum">
              <a:rPr lang="uk-UA" altLang="en-US" smtClean="0"/>
              <a:pPr/>
              <a:t>15</a:t>
            </a:fld>
            <a:r>
              <a:rPr lang="en-US" altLang="en-US" smtClean="0"/>
              <a:t> / </a:t>
            </a:r>
            <a:r>
              <a:rPr lang="uk-UA" altLang="en-US" smtClean="0"/>
              <a:t>17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457200"/>
          </a:xfrm>
        </p:spPr>
        <p:txBody>
          <a:bodyPr/>
          <a:lstStyle/>
          <a:p>
            <a:pPr eaLnBrk="1" hangingPunct="1"/>
            <a:r>
              <a:rPr lang="uk-UA" altLang="uk-UA" sz="3100" smtClean="0"/>
              <a:t>Використання інтерфейсів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4038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using</a:t>
            </a:r>
            <a:r>
              <a:rPr lang="en-US" altLang="uk-UA" sz="1400" noProof="1" smtClean="0"/>
              <a:t> System;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using</a:t>
            </a:r>
            <a:r>
              <a:rPr lang="en-US" altLang="uk-UA" sz="1400" noProof="1" smtClean="0"/>
              <a:t> Wrox.ProCSharp;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using</a:t>
            </a:r>
            <a:r>
              <a:rPr lang="en-US" altLang="uk-UA" sz="1400" noProof="1" smtClean="0"/>
              <a:t> Wrox.ProCSharp.VenusBank;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using</a:t>
            </a:r>
            <a:r>
              <a:rPr lang="en-US" altLang="uk-UA" sz="1400" noProof="1" smtClean="0"/>
              <a:t> Wrox.ProCSharp.JupiterBank;</a:t>
            </a: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uk-UA" sz="700" noProof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namespace</a:t>
            </a:r>
            <a:r>
              <a:rPr lang="en-US" altLang="uk-UA" sz="1400" noProof="1" smtClean="0"/>
              <a:t> Wrox.ProCSharp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class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336699"/>
                </a:solidFill>
              </a:rPr>
              <a:t>MainEntryPoint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static void</a:t>
            </a:r>
            <a:r>
              <a:rPr lang="en-US" altLang="uk-UA" sz="1400" noProof="1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 </a:t>
            </a:r>
            <a:r>
              <a:rPr lang="en-US" altLang="uk-UA" sz="1400" noProof="1" smtClean="0">
                <a:solidFill>
                  <a:srgbClr val="336699"/>
                </a:solidFill>
              </a:rPr>
              <a:t>IBankAccount</a:t>
            </a:r>
            <a:r>
              <a:rPr lang="en-US" altLang="uk-UA" sz="1400" noProof="1" smtClean="0"/>
              <a:t> venusAccount = </a:t>
            </a:r>
            <a:r>
              <a:rPr lang="en-US" altLang="uk-UA" sz="1400" smtClean="0"/>
              <a:t/>
            </a:r>
            <a:br>
              <a:rPr lang="en-US" altLang="uk-UA" sz="1400" smtClean="0"/>
            </a:br>
            <a:r>
              <a:rPr lang="en-US" altLang="uk-UA" sz="1400" smtClean="0"/>
              <a:t>                          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new</a:t>
            </a:r>
            <a:r>
              <a:rPr lang="en-US" altLang="uk-UA" sz="1400" noProof="1" smtClean="0"/>
              <a:t> SaverAccount();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</a:t>
            </a:r>
            <a:r>
              <a:rPr lang="en-US" altLang="uk-UA" sz="1400" noProof="1" smtClean="0">
                <a:solidFill>
                  <a:srgbClr val="336699"/>
                </a:solidFill>
              </a:rPr>
              <a:t>IBankAccount</a:t>
            </a:r>
            <a:r>
              <a:rPr lang="en-US" altLang="uk-UA" sz="1400" noProof="1" smtClean="0"/>
              <a:t> jupiterAccount =</a:t>
            </a:r>
            <a:r>
              <a:rPr lang="en-US" altLang="uk-UA" sz="1400" smtClean="0"/>
              <a:t/>
            </a:r>
            <a:br>
              <a:rPr lang="en-US" altLang="uk-UA" sz="1400" smtClean="0"/>
            </a:br>
            <a:r>
              <a:rPr lang="en-US" altLang="uk-UA" sz="1400" smtClean="0"/>
              <a:t>                               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0000CC"/>
                </a:solidFill>
              </a:rPr>
              <a:t>new</a:t>
            </a:r>
            <a:r>
              <a:rPr lang="en-US" altLang="uk-UA" sz="1400" noProof="1" smtClean="0"/>
              <a:t> GoldAccount();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venusAccount.PayIn(200);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venusAccount.Withdraw(100);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336699"/>
                </a:solidFill>
              </a:rPr>
              <a:t>Console</a:t>
            </a:r>
            <a:r>
              <a:rPr lang="en-US" altLang="uk-UA" sz="1400" noProof="1" smtClean="0"/>
              <a:t>.WriteLine(venusAccount.ToString());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jupiterAccount.PayIn(500);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jupiterAccount.Withdraw(600);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jupiterAccount.Withdraw(100);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336699"/>
                </a:solidFill>
              </a:rPr>
              <a:t>Console</a:t>
            </a:r>
            <a:r>
              <a:rPr lang="en-US" altLang="uk-UA" sz="1400" noProof="1" smtClean="0"/>
              <a:t>.WriteLine(jupiterAccount.ToString());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}   }</a:t>
            </a:r>
            <a:r>
              <a:rPr lang="uk-UA" altLang="uk-UA" sz="1400" smtClean="0"/>
              <a:t>  </a:t>
            </a:r>
            <a:r>
              <a:rPr lang="uk-UA" altLang="uk-UA" sz="1400" noProof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namespace</a:t>
            </a:r>
            <a:r>
              <a:rPr lang="en-US" altLang="uk-UA" sz="1400" noProof="1" smtClean="0"/>
              <a:t> Wrox.ProCSharp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interface</a:t>
            </a:r>
            <a:r>
              <a:rPr lang="en-US" altLang="uk-UA" sz="1400" noProof="1" smtClean="0"/>
              <a:t> IBankAccount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void</a:t>
            </a:r>
            <a:r>
              <a:rPr lang="en-US" altLang="uk-UA" sz="1400" noProof="1" smtClean="0"/>
              <a:t> PayIn(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amount);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bool</a:t>
            </a:r>
            <a:r>
              <a:rPr lang="en-US" altLang="uk-UA" sz="1400" noProof="1" smtClean="0"/>
              <a:t> Withdraw(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amount);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Balance { </a:t>
            </a:r>
            <a:r>
              <a:rPr lang="en-US" altLang="uk-UA" sz="1400" noProof="1" smtClean="0">
                <a:solidFill>
                  <a:srgbClr val="0000CC"/>
                </a:solidFill>
              </a:rPr>
              <a:t>get</a:t>
            </a:r>
            <a:r>
              <a:rPr lang="en-US" altLang="uk-UA" sz="1400" noProof="1" smtClean="0"/>
              <a:t>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}</a:t>
            </a:r>
            <a:r>
              <a:rPr lang="uk-UA" altLang="uk-UA" sz="1400" smtClean="0"/>
              <a:t>  </a:t>
            </a:r>
            <a:r>
              <a:rPr lang="uk-UA" altLang="uk-UA" sz="1400" noProof="1" smtClean="0"/>
              <a:t>}</a:t>
            </a:r>
            <a:endParaRPr lang="uk-UA" altLang="uk-UA" sz="1400" smtClean="0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7848600" y="609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838200"/>
            <a:ext cx="4038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namespace</a:t>
            </a:r>
            <a:r>
              <a:rPr lang="en-US" altLang="uk-UA" sz="1400" noProof="1" smtClean="0"/>
              <a:t> Wrox.ProCSharp.VenusBank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class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336699"/>
                </a:solidFill>
              </a:rPr>
              <a:t>SaverAccount</a:t>
            </a:r>
            <a:r>
              <a:rPr lang="en-US" altLang="uk-UA" sz="1400" noProof="1" smtClean="0"/>
              <a:t> : IBankAccount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private decimal</a:t>
            </a:r>
            <a:r>
              <a:rPr lang="en-US" altLang="uk-UA" sz="1400" noProof="1" smtClean="0"/>
              <a:t> balance;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void</a:t>
            </a:r>
            <a:r>
              <a:rPr lang="en-US" altLang="uk-UA" sz="1400" noProof="1" smtClean="0"/>
              <a:t> PayIn(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amount)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 balance += amount;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bool</a:t>
            </a:r>
            <a:r>
              <a:rPr lang="en-US" altLang="uk-UA" sz="1400" noProof="1" smtClean="0"/>
              <a:t> Withdraw(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amount)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if</a:t>
            </a:r>
            <a:r>
              <a:rPr lang="en-US" altLang="uk-UA" sz="1400" noProof="1" smtClean="0"/>
              <a:t> (balance &gt;= amount)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{  balance -= amount;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   </a:t>
            </a:r>
            <a:r>
              <a:rPr lang="en-US" altLang="uk-UA" sz="1400" smtClean="0"/>
              <a:t> </a:t>
            </a:r>
            <a:r>
              <a:rPr lang="en-US" altLang="uk-UA" sz="1400" noProof="1" smtClean="0">
                <a:solidFill>
                  <a:srgbClr val="0000CC"/>
                </a:solidFill>
              </a:rPr>
              <a:t>return true</a:t>
            </a:r>
            <a:r>
              <a:rPr lang="en-US" altLang="uk-UA" sz="1400" noProof="1" smtClean="0"/>
              <a:t>;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</a:t>
            </a:r>
            <a:r>
              <a:rPr lang="en-US" altLang="uk-UA" sz="1400" noProof="1" smtClean="0">
                <a:solidFill>
                  <a:srgbClr val="336699"/>
                </a:solidFill>
              </a:rPr>
              <a:t>Console</a:t>
            </a:r>
            <a:r>
              <a:rPr lang="en-US" altLang="uk-UA" sz="1400" noProof="1" smtClean="0"/>
              <a:t>.WriteLine(</a:t>
            </a:r>
            <a:r>
              <a:rPr lang="en-US" altLang="uk-UA" sz="1400" smtClean="0"/>
              <a:t/>
            </a:r>
            <a:br>
              <a:rPr lang="en-US" altLang="uk-UA" sz="1400" smtClean="0"/>
            </a:br>
            <a:r>
              <a:rPr lang="en-US" altLang="uk-UA" sz="1400" smtClean="0"/>
              <a:t>               </a:t>
            </a:r>
            <a:r>
              <a:rPr lang="en-US" altLang="uk-UA" sz="1400" noProof="1" smtClean="0">
                <a:solidFill>
                  <a:srgbClr val="CC0000"/>
                </a:solidFill>
              </a:rPr>
              <a:t>"Withdrawal attempt failed."</a:t>
            </a:r>
            <a:r>
              <a:rPr lang="en-US" altLang="uk-UA" sz="1400" noProof="1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return false</a:t>
            </a:r>
            <a:r>
              <a:rPr lang="en-US" altLang="uk-UA" sz="1400" noProof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decimal</a:t>
            </a:r>
            <a:r>
              <a:rPr lang="en-US" altLang="uk-UA" sz="1400" noProof="1" smtClean="0"/>
              <a:t> Balance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get</a:t>
            </a:r>
            <a:r>
              <a:rPr lang="en-US" altLang="uk-UA" sz="1400" noProof="1" smtClean="0"/>
              <a:t>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return</a:t>
            </a:r>
            <a:r>
              <a:rPr lang="en-US" altLang="uk-UA" sz="1400" noProof="1" smtClean="0"/>
              <a:t> balance;  }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override string</a:t>
            </a:r>
            <a:r>
              <a:rPr lang="en-US" altLang="uk-UA" sz="1400" noProof="1" smtClean="0"/>
              <a:t> ToString()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return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336699"/>
                </a:solidFill>
              </a:rPr>
              <a:t>String</a:t>
            </a:r>
            <a:r>
              <a:rPr lang="en-US" altLang="uk-UA" sz="1400" noProof="1" smtClean="0"/>
              <a:t>.Format(</a:t>
            </a:r>
            <a:r>
              <a:rPr lang="en-US" altLang="uk-UA" sz="1400" noProof="1" smtClean="0">
                <a:solidFill>
                  <a:srgbClr val="CC0000"/>
                </a:solidFill>
              </a:rPr>
              <a:t>"Venus Bank Saver: Balance = {0,6:C}"</a:t>
            </a:r>
            <a:r>
              <a:rPr lang="en-US" altLang="uk-UA" sz="1400" noProof="1" smtClean="0"/>
              <a:t>, balance);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}  }  }</a:t>
            </a: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uk-UA" sz="7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namespace</a:t>
            </a:r>
            <a:r>
              <a:rPr lang="en-US" altLang="uk-UA" sz="1400" noProof="1" smtClean="0"/>
              <a:t> Wrox.ProCSharp.JupiterBank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class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336699"/>
                </a:solidFill>
              </a:rPr>
              <a:t>GoldAccount</a:t>
            </a:r>
            <a:r>
              <a:rPr lang="en-US" altLang="uk-UA" sz="1400" noProof="1" smtClean="0"/>
              <a:t> : IBankAccount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private decimal</a:t>
            </a:r>
            <a:r>
              <a:rPr lang="en-US" altLang="uk-UA" sz="1400" noProof="1" smtClean="0"/>
              <a:t> balance;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void</a:t>
            </a:r>
            <a:r>
              <a:rPr lang="en-US" altLang="uk-UA" sz="1400" noProof="1" smtClean="0"/>
              <a:t> PayIn(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amount)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</a:t>
            </a:r>
            <a:r>
              <a:rPr lang="uk-UA" altLang="uk-UA" sz="1400" smtClean="0"/>
              <a:t>   ...</a:t>
            </a:r>
            <a:r>
              <a:rPr lang="en-US" altLang="uk-UA" sz="1400" smtClean="0"/>
              <a:t>   } </a:t>
            </a: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400" smtClean="0"/>
              <a:t> </a:t>
            </a:r>
            <a:r>
              <a:rPr lang="en-US" altLang="uk-UA" sz="1400" smtClean="0"/>
              <a:t>…}</a:t>
            </a: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smtClean="0"/>
              <a:t>}</a:t>
            </a:r>
            <a:endParaRPr lang="uk-UA" altLang="uk-UA" sz="1400" smtClean="0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4572000" y="9144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3A70B5-7BA7-4898-9F49-19C4D7252866}" type="slidenum">
              <a:rPr lang="uk-UA" altLang="en-US" smtClean="0"/>
              <a:pPr/>
              <a:t>16</a:t>
            </a:fld>
            <a:r>
              <a:rPr lang="en-US" altLang="en-US" smtClean="0"/>
              <a:t> / </a:t>
            </a:r>
            <a:r>
              <a:rPr lang="uk-UA" altLang="en-US" smtClean="0"/>
              <a:t>17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381000"/>
          </a:xfrm>
        </p:spPr>
        <p:txBody>
          <a:bodyPr/>
          <a:lstStyle/>
          <a:p>
            <a:pPr eaLnBrk="1" hangingPunct="1"/>
            <a:r>
              <a:rPr lang="uk-UA" altLang="uk-UA" sz="3100" smtClean="0"/>
              <a:t>Наслідування інтерфейсів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4038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namespace</a:t>
            </a:r>
            <a:r>
              <a:rPr lang="en-US" altLang="uk-UA" sz="1400" noProof="1" smtClean="0"/>
              <a:t> Wrox.ProCSharp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interface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336699"/>
                </a:solidFill>
              </a:rPr>
              <a:t>ITransferBankAccount</a:t>
            </a:r>
            <a:r>
              <a:rPr lang="en-US" altLang="uk-UA" sz="1400" noProof="1" smtClean="0"/>
              <a:t> : IBankAccount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bool</a:t>
            </a:r>
            <a:r>
              <a:rPr lang="en-US" altLang="uk-UA" sz="1400" noProof="1" smtClean="0"/>
              <a:t> TransferTo(</a:t>
            </a:r>
            <a:r>
              <a:rPr lang="en-US" altLang="uk-UA" sz="1400" noProof="1" smtClean="0">
                <a:solidFill>
                  <a:srgbClr val="336699"/>
                </a:solidFill>
              </a:rPr>
              <a:t>IBankAccount</a:t>
            </a:r>
            <a:r>
              <a:rPr lang="en-US" altLang="uk-UA" sz="1400" noProof="1" smtClean="0"/>
              <a:t> destination, 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amount);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}</a:t>
            </a: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namespace</a:t>
            </a:r>
            <a:r>
              <a:rPr lang="en-US" altLang="uk-UA" sz="1400" noProof="1" smtClean="0"/>
              <a:t> Wrox.ProCSharp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{</a:t>
            </a: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400" noProof="1" smtClean="0"/>
              <a:t>  </a:t>
            </a:r>
            <a:r>
              <a:rPr lang="en-US" altLang="uk-UA" sz="1400" noProof="1" smtClean="0">
                <a:solidFill>
                  <a:srgbClr val="0000CC"/>
                </a:solidFill>
              </a:rPr>
              <a:t>class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336699"/>
                </a:solidFill>
              </a:rPr>
              <a:t>MainEntryPoint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{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static void</a:t>
            </a:r>
            <a:r>
              <a:rPr lang="en-US" altLang="uk-UA" sz="1400" noProof="1" smtClean="0"/>
              <a:t> Main()</a:t>
            </a: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400" smtClean="0"/>
              <a:t>   </a:t>
            </a:r>
            <a:r>
              <a:rPr lang="uk-UA" altLang="uk-UA" sz="1400" noProof="1" smtClean="0"/>
              <a:t> </a:t>
            </a:r>
            <a:r>
              <a:rPr lang="uk-UA" altLang="uk-UA" sz="1400" smtClean="0"/>
              <a:t>  </a:t>
            </a:r>
            <a:r>
              <a:rPr lang="uk-UA" altLang="uk-UA" sz="1400" noProof="1" smtClean="0"/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400" noProof="1" smtClean="0"/>
              <a:t>    </a:t>
            </a:r>
            <a:r>
              <a:rPr lang="uk-UA" altLang="uk-UA" sz="1400" smtClean="0"/>
              <a:t> </a:t>
            </a:r>
            <a:r>
              <a:rPr lang="uk-UA" altLang="uk-UA" sz="1400" noProof="1" smtClean="0"/>
              <a:t>   </a:t>
            </a:r>
            <a:r>
              <a:rPr lang="en-US" altLang="uk-UA" sz="1400" noProof="1" smtClean="0">
                <a:solidFill>
                  <a:srgbClr val="336699"/>
                </a:solidFill>
              </a:rPr>
              <a:t>IBankAccount</a:t>
            </a:r>
            <a:r>
              <a:rPr lang="en-US" altLang="uk-UA" sz="1400" noProof="1" smtClean="0"/>
              <a:t> venusAccount = </a:t>
            </a:r>
            <a:r>
              <a:rPr lang="uk-UA" altLang="uk-UA" sz="1400" smtClean="0"/>
              <a:t/>
            </a:r>
            <a:br>
              <a:rPr lang="uk-UA" altLang="uk-UA" sz="1400" smtClean="0"/>
            </a:br>
            <a:r>
              <a:rPr lang="uk-UA" altLang="uk-UA" sz="1400" smtClean="0"/>
              <a:t>                             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new</a:t>
            </a:r>
            <a:r>
              <a:rPr lang="en-US" altLang="uk-UA" sz="1400" noProof="1" smtClean="0"/>
              <a:t> SaverAccount();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	 </a:t>
            </a:r>
            <a:r>
              <a:rPr lang="en-US" altLang="uk-UA" sz="1400" noProof="1" smtClean="0">
                <a:solidFill>
                  <a:srgbClr val="336699"/>
                </a:solidFill>
              </a:rPr>
              <a:t>ITransferBankAccount</a:t>
            </a:r>
            <a:r>
              <a:rPr lang="en-US" altLang="uk-UA" sz="1400" noProof="1" smtClean="0"/>
              <a:t> jupiterAccount =</a:t>
            </a:r>
            <a:r>
              <a:rPr lang="uk-UA" altLang="uk-UA" sz="1400" smtClean="0"/>
              <a:t/>
            </a:r>
            <a:br>
              <a:rPr lang="uk-UA" altLang="uk-UA" sz="1400" smtClean="0"/>
            </a:br>
            <a:r>
              <a:rPr lang="uk-UA" altLang="uk-UA" sz="1400" smtClean="0"/>
              <a:t>         </a:t>
            </a:r>
            <a:r>
              <a:rPr lang="uk-UA" altLang="uk-UA" sz="1400" noProof="1" smtClean="0"/>
              <a:t> </a:t>
            </a:r>
            <a:r>
              <a:rPr lang="uk-UA" altLang="uk-UA" sz="1400" smtClean="0"/>
              <a:t>                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new</a:t>
            </a:r>
            <a:r>
              <a:rPr lang="en-US" altLang="uk-UA" sz="1400" noProof="1" smtClean="0"/>
              <a:t> CurrentAccount();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venusAccount.PayIn(200);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jupiterAccount.PayIn(500);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</a:t>
            </a:r>
            <a:r>
              <a:rPr lang="uk-UA" altLang="uk-UA" sz="1400" smtClean="0"/>
              <a:t>  </a:t>
            </a:r>
            <a:r>
              <a:rPr lang="en-US" altLang="uk-UA" sz="1400" noProof="1" smtClean="0"/>
              <a:t> jupiterAccount.TransferTo(</a:t>
            </a:r>
            <a:r>
              <a:rPr lang="uk-UA" altLang="uk-UA" sz="1400" smtClean="0"/>
              <a:t/>
            </a:r>
            <a:br>
              <a:rPr lang="uk-UA" altLang="uk-UA" sz="1400" smtClean="0"/>
            </a:br>
            <a:r>
              <a:rPr lang="uk-UA" altLang="uk-UA" sz="1400" smtClean="0"/>
              <a:t>                                  </a:t>
            </a:r>
            <a:r>
              <a:rPr lang="en-US" altLang="uk-UA" sz="1400" noProof="1" smtClean="0"/>
              <a:t>venusAccount, 100);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336699"/>
                </a:solidFill>
              </a:rPr>
              <a:t>Console</a:t>
            </a:r>
            <a:r>
              <a:rPr lang="en-US" altLang="uk-UA" sz="1400" noProof="1" smtClean="0"/>
              <a:t>.WriteLine(venusAccount.ToString());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336699"/>
                </a:solidFill>
              </a:rPr>
              <a:t>Console</a:t>
            </a:r>
            <a:r>
              <a:rPr lang="en-US" altLang="uk-UA" sz="1400" noProof="1" smtClean="0"/>
              <a:t>.WriteLine(jupiterAccount.ToString());}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}</a:t>
            </a:r>
            <a:endParaRPr lang="uk-UA" altLang="uk-UA" sz="1400" smtClean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762000"/>
            <a:ext cx="4038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>
                <a:solidFill>
                  <a:srgbClr val="0000CC"/>
                </a:solidFill>
              </a:rPr>
              <a:t>namespace</a:t>
            </a:r>
            <a:r>
              <a:rPr lang="en-US" altLang="uk-UA" sz="1400" noProof="1" smtClean="0"/>
              <a:t> Wrox.ProCSharp.JupiterBank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class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336699"/>
                </a:solidFill>
              </a:rPr>
              <a:t>CurrentAccount</a:t>
            </a:r>
            <a:r>
              <a:rPr lang="en-US" altLang="uk-UA" sz="1400" noProof="1" smtClean="0"/>
              <a:t> : ITransferBankAccount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{  </a:t>
            </a: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400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private decimal</a:t>
            </a:r>
            <a:r>
              <a:rPr lang="en-US" altLang="uk-UA" sz="1400" noProof="1" smtClean="0"/>
              <a:t> balance;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void</a:t>
            </a:r>
            <a:r>
              <a:rPr lang="en-US" altLang="uk-UA" sz="1400" noProof="1" smtClean="0"/>
              <a:t> PayIn(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amount)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 balance += amount;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bool</a:t>
            </a:r>
            <a:r>
              <a:rPr lang="en-US" altLang="uk-UA" sz="1400" noProof="1" smtClean="0"/>
              <a:t> Withdraw(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amount)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if</a:t>
            </a:r>
            <a:r>
              <a:rPr lang="en-US" altLang="uk-UA" sz="1400" noProof="1" smtClean="0"/>
              <a:t> (balance &gt;= amount)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{  balance -= amount; </a:t>
            </a:r>
            <a:r>
              <a:rPr lang="en-US" altLang="uk-UA" sz="1400" noProof="1" smtClean="0">
                <a:solidFill>
                  <a:srgbClr val="0000CC"/>
                </a:solidFill>
              </a:rPr>
              <a:t>return true</a:t>
            </a:r>
            <a:r>
              <a:rPr lang="en-US" altLang="uk-UA" sz="1400" noProof="1" smtClean="0"/>
              <a:t>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</a:t>
            </a:r>
            <a:r>
              <a:rPr lang="en-US" altLang="uk-UA" sz="1400" noProof="1" smtClean="0">
                <a:solidFill>
                  <a:srgbClr val="336699"/>
                </a:solidFill>
              </a:rPr>
              <a:t>Console</a:t>
            </a:r>
            <a:r>
              <a:rPr lang="en-US" altLang="uk-UA" sz="1400" noProof="1" smtClean="0"/>
              <a:t>.WriteLine</a:t>
            </a:r>
            <a:r>
              <a:rPr lang="en-US" altLang="uk-UA" sz="1400" noProof="1" smtClean="0">
                <a:solidFill>
                  <a:srgbClr val="CC0000"/>
                </a:solidFill>
              </a:rPr>
              <a:t>("Withdrawal attempt failed."</a:t>
            </a:r>
            <a:r>
              <a:rPr lang="en-US" altLang="uk-UA" sz="1400" noProof="1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return false</a:t>
            </a:r>
            <a:r>
              <a:rPr lang="en-US" altLang="uk-UA" sz="1400" noProof="1" smtClean="0"/>
              <a:t>;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decimal</a:t>
            </a:r>
            <a:r>
              <a:rPr lang="en-US" altLang="uk-UA" sz="1400" noProof="1" smtClean="0"/>
              <a:t> Balance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</a:t>
            </a:r>
            <a:r>
              <a:rPr lang="en-US" altLang="uk-UA" sz="1400" noProof="1" smtClean="0">
                <a:solidFill>
                  <a:srgbClr val="0000CC"/>
                </a:solidFill>
              </a:rPr>
              <a:t>get</a:t>
            </a:r>
            <a:r>
              <a:rPr lang="en-US" altLang="uk-UA" sz="1400" noProof="1" smtClean="0"/>
              <a:t> { </a:t>
            </a:r>
            <a:r>
              <a:rPr lang="en-US" altLang="uk-UA" sz="1400" noProof="1" smtClean="0">
                <a:solidFill>
                  <a:srgbClr val="0000CC"/>
                </a:solidFill>
              </a:rPr>
              <a:t>return</a:t>
            </a:r>
            <a:r>
              <a:rPr lang="en-US" altLang="uk-UA" sz="1400" noProof="1" smtClean="0"/>
              <a:t> balance; }</a:t>
            </a:r>
            <a:endParaRPr lang="uk-UA" altLang="uk-UA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400" smtClean="0"/>
              <a:t>   </a:t>
            </a:r>
            <a:r>
              <a:rPr lang="uk-UA" altLang="uk-UA" sz="1400" noProof="1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bool</a:t>
            </a:r>
            <a:r>
              <a:rPr lang="en-US" altLang="uk-UA" sz="1400" noProof="1" smtClean="0"/>
              <a:t> TransferTo(</a:t>
            </a:r>
            <a:r>
              <a:rPr lang="en-US" altLang="uk-UA" sz="1400" noProof="1" smtClean="0">
                <a:solidFill>
                  <a:srgbClr val="336699"/>
                </a:solidFill>
              </a:rPr>
              <a:t>IBankAccount</a:t>
            </a:r>
            <a:r>
              <a:rPr lang="en-US" altLang="uk-UA" sz="1400" noProof="1" smtClean="0"/>
              <a:t> destination, </a:t>
            </a:r>
            <a:r>
              <a:rPr lang="en-US" altLang="uk-UA" sz="1400" noProof="1" smtClean="0">
                <a:solidFill>
                  <a:srgbClr val="0000CC"/>
                </a:solidFill>
              </a:rPr>
              <a:t>decimal</a:t>
            </a:r>
            <a:r>
              <a:rPr lang="en-US" altLang="uk-UA" sz="1400" noProof="1" smtClean="0"/>
              <a:t> amount)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bool</a:t>
            </a:r>
            <a:r>
              <a:rPr lang="en-US" altLang="uk-UA" sz="1400" noProof="1" smtClean="0"/>
              <a:t> result;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if</a:t>
            </a:r>
            <a:r>
              <a:rPr lang="en-US" altLang="uk-UA" sz="1400" noProof="1" smtClean="0"/>
              <a:t> ((result = Withdraw(amount)) == </a:t>
            </a:r>
            <a:r>
              <a:rPr lang="en-US" altLang="uk-UA" sz="1400" noProof="1" smtClean="0">
                <a:solidFill>
                  <a:srgbClr val="0000CC"/>
                </a:solidFill>
              </a:rPr>
              <a:t>true</a:t>
            </a:r>
            <a:r>
              <a:rPr lang="en-US" altLang="uk-UA" sz="1400" noProof="1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   destination.PayIn(amount);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return</a:t>
            </a:r>
            <a:r>
              <a:rPr lang="en-US" altLang="uk-UA" sz="1400" noProof="1" smtClean="0"/>
              <a:t> result;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</a:t>
            </a:r>
            <a:r>
              <a:rPr lang="en-US" altLang="uk-UA" sz="1400" noProof="1" smtClean="0">
                <a:solidFill>
                  <a:srgbClr val="0000CC"/>
                </a:solidFill>
              </a:rPr>
              <a:t>public override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0000CC"/>
                </a:solidFill>
              </a:rPr>
              <a:t>string</a:t>
            </a:r>
            <a:r>
              <a:rPr lang="en-US" altLang="uk-UA" sz="1400" noProof="1" smtClean="0"/>
              <a:t> ToString()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{  </a:t>
            </a:r>
            <a:r>
              <a:rPr lang="en-US" altLang="uk-UA" sz="1400" noProof="1" smtClean="0">
                <a:solidFill>
                  <a:srgbClr val="0000CC"/>
                </a:solidFill>
              </a:rPr>
              <a:t>return</a:t>
            </a:r>
            <a:r>
              <a:rPr lang="en-US" altLang="uk-UA" sz="1400" noProof="1" smtClean="0"/>
              <a:t> </a:t>
            </a:r>
            <a:r>
              <a:rPr lang="en-US" altLang="uk-UA" sz="1400" noProof="1" smtClean="0">
                <a:solidFill>
                  <a:srgbClr val="336699"/>
                </a:solidFill>
              </a:rPr>
              <a:t>String</a:t>
            </a:r>
            <a:r>
              <a:rPr lang="en-US" altLang="uk-UA" sz="1400" noProof="1" smtClean="0"/>
              <a:t>.Format(</a:t>
            </a:r>
            <a:r>
              <a:rPr lang="en-US" altLang="uk-UA" sz="1400" noProof="1" smtClean="0">
                <a:solidFill>
                  <a:srgbClr val="CC0000"/>
                </a:solidFill>
              </a:rPr>
              <a:t>"Jupiter Bank Current Account: Balance = {0,6:C}"</a:t>
            </a:r>
            <a:r>
              <a:rPr lang="en-US" altLang="uk-UA" sz="1400" noProof="1" smtClean="0"/>
              <a:t>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                                                              balance);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400" noProof="1" smtClean="0"/>
              <a:t>}   }</a:t>
            </a:r>
            <a:r>
              <a:rPr lang="uk-UA" altLang="uk-UA" sz="1400" smtClean="0"/>
              <a:t>   </a:t>
            </a:r>
            <a:r>
              <a:rPr lang="uk-UA" altLang="uk-UA" sz="1400" noProof="1" smtClean="0"/>
              <a:t>}</a:t>
            </a:r>
            <a:endParaRPr lang="uk-UA" altLang="uk-UA" sz="1400" smtClean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848600" y="609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572000" y="8382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Нові можливості</a:t>
            </a:r>
          </a:p>
        </p:txBody>
      </p:sp>
      <p:sp>
        <p:nvSpPr>
          <p:cNvPr id="21507" name="Місце для вмісту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uk-UA" sz="2800" smtClean="0"/>
              <a:t>C# 8.0 </a:t>
            </a:r>
            <a:r>
              <a:rPr lang="uk-UA" altLang="uk-UA" sz="2800" smtClean="0"/>
              <a:t>і </a:t>
            </a:r>
            <a:r>
              <a:rPr lang="en-US" altLang="uk-UA" sz="2800" smtClean="0"/>
              <a:t>Visual Studio 2019</a:t>
            </a:r>
            <a:r>
              <a:rPr lang="uk-UA" altLang="uk-UA" sz="2800" smtClean="0"/>
              <a:t> розширюють можливості інтерфейсів. Тепер можливі:</a:t>
            </a:r>
          </a:p>
          <a:p>
            <a:pPr lvl="1"/>
            <a:r>
              <a:rPr lang="uk-UA" altLang="uk-UA" sz="2400" smtClean="0"/>
              <a:t>реалізація методів</a:t>
            </a:r>
          </a:p>
          <a:p>
            <a:pPr lvl="1"/>
            <a:r>
              <a:rPr lang="uk-UA" altLang="uk-UA" sz="2400" smtClean="0"/>
              <a:t>приховані та захищені члени</a:t>
            </a:r>
          </a:p>
          <a:p>
            <a:pPr lvl="1"/>
            <a:r>
              <a:rPr lang="uk-UA" altLang="uk-UA" sz="2400" smtClean="0"/>
              <a:t>статичні члени</a:t>
            </a:r>
          </a:p>
          <a:p>
            <a:r>
              <a:rPr lang="uk-UA" altLang="uk-UA" sz="2800" smtClean="0"/>
              <a:t>Докладніше:</a:t>
            </a:r>
          </a:p>
          <a:p>
            <a:pPr lvl="1"/>
            <a:r>
              <a:rPr lang="en-AU" altLang="uk-UA" sz="2400" smtClean="0">
                <a:hlinkClick r:id="rId2"/>
              </a:rPr>
              <a:t>https://devblogs.microsoft.com/dotnet/default-implementations-in-interfaces/</a:t>
            </a:r>
            <a:endParaRPr lang="uk-UA" altLang="uk-UA" sz="2400" smtClean="0"/>
          </a:p>
          <a:p>
            <a:pPr lvl="1"/>
            <a:r>
              <a:rPr lang="en-AU" altLang="uk-UA" sz="2400" smtClean="0">
                <a:hlinkClick r:id="rId3"/>
              </a:rPr>
              <a:t>https://developers.redhat.com/blog/2020/03/03/c-8-default-interface-methods/</a:t>
            </a:r>
            <a:endParaRPr lang="uk-UA" altLang="uk-UA" sz="2400" smtClean="0"/>
          </a:p>
          <a:p>
            <a:pPr lvl="1"/>
            <a:r>
              <a:rPr lang="en-AU" altLang="uk-UA" sz="2400" smtClean="0">
                <a:hlinkClick r:id="rId4"/>
              </a:rPr>
              <a:t>https://www.talkingdotnet.com/default-implementations-in-interfaces-in-c-sharp-8/</a:t>
            </a:r>
            <a:r>
              <a:rPr lang="uk-UA" altLang="uk-UA" sz="2400" smtClean="0"/>
              <a:t> </a:t>
            </a:r>
          </a:p>
        </p:txBody>
      </p:sp>
      <p:sp>
        <p:nvSpPr>
          <p:cNvPr id="21508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B2ACD3-CF9A-4F91-8205-087D0F9CE8C3}" type="slidenum">
              <a:rPr lang="uk-UA" altLang="en-US" smtClean="0"/>
              <a:pPr/>
              <a:t>17</a:t>
            </a:fld>
            <a:r>
              <a:rPr lang="en-US" altLang="en-US" smtClean="0"/>
              <a:t> / 1</a:t>
            </a:r>
            <a:r>
              <a:rPr lang="uk-UA" altLang="en-US" smtClean="0"/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1CFA16-94F6-496A-8BE7-75A2B28C7475}" type="slidenum">
              <a:rPr lang="uk-UA" altLang="en-US" smtClean="0"/>
              <a:pPr/>
              <a:t>2</a:t>
            </a:fld>
            <a:r>
              <a:rPr lang="en-US" altLang="en-US" smtClean="0"/>
              <a:t> / </a:t>
            </a:r>
            <a:r>
              <a:rPr lang="uk-UA" altLang="en-US" smtClean="0"/>
              <a:t>1</a:t>
            </a:r>
            <a:r>
              <a:rPr lang="en-US" altLang="en-US" smtClean="0"/>
              <a:t>7</a:t>
            </a:r>
            <a:endParaRPr lang="uk-UA" alt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Наслідування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200" smtClean="0"/>
              <a:t>Наслідування реалізації</a:t>
            </a:r>
          </a:p>
          <a:p>
            <a:pPr lvl="1" eaLnBrk="1" hangingPunct="1"/>
            <a:r>
              <a:rPr lang="uk-UA" altLang="uk-UA" sz="2000" smtClean="0"/>
              <a:t>підклас успадковує набір полів (вкладений об</a:t>
            </a:r>
            <a:r>
              <a:rPr lang="en-US" altLang="uk-UA" sz="2000" smtClean="0"/>
              <a:t>’</a:t>
            </a:r>
            <a:r>
              <a:rPr lang="uk-UA" altLang="uk-UA" sz="2000" smtClean="0"/>
              <a:t>єкт) і наслідує поведінку (успадковані та перевизначені методи)</a:t>
            </a:r>
          </a:p>
          <a:p>
            <a:pPr lvl="1" eaLnBrk="1" hangingPunct="1"/>
            <a:r>
              <a:rPr lang="uk-UA" altLang="uk-UA" sz="2000" smtClean="0"/>
              <a:t>підклас уточнює, розширяє функціональність базового класу</a:t>
            </a:r>
          </a:p>
          <a:p>
            <a:pPr lvl="1" eaLnBrk="1" hangingPunct="1"/>
            <a:r>
              <a:rPr lang="uk-UA" altLang="uk-UA" sz="2000" smtClean="0"/>
              <a:t>базовий клас реалізує спільну для підкласів функціональність</a:t>
            </a:r>
          </a:p>
          <a:p>
            <a:pPr lvl="1" eaLnBrk="1" hangingPunct="1"/>
            <a:r>
              <a:rPr lang="uk-UA" altLang="uk-UA" sz="2000" smtClean="0"/>
              <a:t>конструктори не наслідуються </a:t>
            </a:r>
          </a:p>
          <a:p>
            <a:pPr eaLnBrk="1" hangingPunct="1"/>
            <a:r>
              <a:rPr lang="uk-UA" altLang="uk-UA" sz="2200" smtClean="0"/>
              <a:t>Наслідування інтерфейсу</a:t>
            </a:r>
          </a:p>
          <a:p>
            <a:pPr lvl="1" eaLnBrk="1" hangingPunct="1"/>
            <a:r>
              <a:rPr lang="uk-UA" altLang="uk-UA" sz="2000" smtClean="0"/>
              <a:t>тип наслідує сигнатуру функцій без жодної реалізації</a:t>
            </a:r>
          </a:p>
          <a:p>
            <a:pPr lvl="1" eaLnBrk="1" hangingPunct="1"/>
            <a:r>
              <a:rPr lang="uk-UA" altLang="uk-UA" sz="2000" smtClean="0"/>
              <a:t>угода, контракт на постачання певної функціональності</a:t>
            </a:r>
          </a:p>
          <a:p>
            <a:pPr lvl="1" eaLnBrk="1" hangingPunct="1"/>
            <a:r>
              <a:rPr lang="uk-UA" altLang="uk-UA" sz="2000" smtClean="0"/>
              <a:t>наслідування від класу, що містить лише абстрактні методи</a:t>
            </a:r>
          </a:p>
          <a:p>
            <a:pPr lvl="1" eaLnBrk="1" hangingPunct="1"/>
            <a:r>
              <a:rPr lang="uk-UA" altLang="uk-UA" sz="2000" smtClean="0"/>
              <a:t>наслідування від інтерфейсу (</a:t>
            </a:r>
            <a:r>
              <a:rPr lang="en-US" altLang="uk-UA" sz="2000" smtClean="0"/>
              <a:t>interface)</a:t>
            </a:r>
          </a:p>
          <a:p>
            <a:pPr lvl="1" eaLnBrk="1" hangingPunct="1"/>
            <a:r>
              <a:rPr lang="uk-UA" altLang="uk-UA" sz="2000" smtClean="0"/>
              <a:t>різні класи забезпечують виконання схожих дій (реакцію на однакові повідомлення), але роблять це кожен своїм способом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4B3A05-8FB8-4106-8E6A-4C22A03C7F0D}" type="slidenum">
              <a:rPr lang="uk-UA" altLang="en-US" smtClean="0"/>
              <a:pPr/>
              <a:t>3</a:t>
            </a:fld>
            <a:r>
              <a:rPr lang="en-US" altLang="en-US" smtClean="0"/>
              <a:t> / </a:t>
            </a:r>
            <a:r>
              <a:rPr lang="uk-UA" altLang="en-US" smtClean="0"/>
              <a:t>1</a:t>
            </a:r>
            <a:r>
              <a:rPr lang="en-US" altLang="en-US" smtClean="0"/>
              <a:t>7</a:t>
            </a:r>
            <a:endParaRPr lang="uk-UA" alt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609600"/>
          </a:xfrm>
        </p:spPr>
        <p:txBody>
          <a:bodyPr/>
          <a:lstStyle/>
          <a:p>
            <a:pPr eaLnBrk="1" hangingPunct="1"/>
            <a:r>
              <a:rPr lang="uk-UA" altLang="uk-UA" sz="3500" smtClean="0"/>
              <a:t>Синтаксис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uk-UA" sz="1800" smtClean="0">
                <a:solidFill>
                  <a:srgbClr val="0000CC"/>
                </a:solidFill>
              </a:rPr>
              <a:t>public class</a:t>
            </a:r>
            <a:r>
              <a:rPr lang="en-US" altLang="uk-UA" sz="1800" smtClean="0"/>
              <a:t> </a:t>
            </a:r>
            <a:r>
              <a:rPr lang="en-US" altLang="uk-UA" sz="1800" smtClean="0">
                <a:solidFill>
                  <a:srgbClr val="336699"/>
                </a:solidFill>
              </a:rPr>
              <a:t>MyClass</a:t>
            </a:r>
            <a:r>
              <a:rPr lang="en-US" altLang="uk-UA" sz="1800" smtClean="0"/>
              <a:t> : </a:t>
            </a:r>
            <a:r>
              <a:rPr lang="en-US" altLang="uk-UA" sz="1800" smtClean="0">
                <a:solidFill>
                  <a:srgbClr val="0000CC"/>
                </a:solidFill>
              </a:rPr>
              <a:t>object</a:t>
            </a:r>
            <a:r>
              <a:rPr lang="en-US" altLang="uk-UA" sz="1800" smtClean="0"/>
              <a:t/>
            </a:r>
            <a:br>
              <a:rPr lang="en-US" altLang="uk-UA" sz="1800" smtClean="0"/>
            </a:br>
            <a:r>
              <a:rPr lang="en-US" altLang="uk-UA" sz="1800" smtClean="0"/>
              <a:t>{  </a:t>
            </a:r>
            <a:r>
              <a:rPr lang="en-US" altLang="uk-UA" sz="1800" smtClean="0">
                <a:solidFill>
                  <a:srgbClr val="0000CC"/>
                </a:solidFill>
              </a:rPr>
              <a:t>private int</a:t>
            </a:r>
            <a:r>
              <a:rPr lang="en-US" altLang="uk-UA" sz="1800" smtClean="0"/>
              <a:t> a;</a:t>
            </a:r>
            <a:br>
              <a:rPr lang="en-US" altLang="uk-UA" sz="1800" smtClean="0"/>
            </a:br>
            <a:r>
              <a:rPr lang="en-US" altLang="uk-UA" sz="1800" smtClean="0"/>
              <a:t>   </a:t>
            </a:r>
            <a:r>
              <a:rPr lang="en-US" altLang="uk-UA" sz="1800" smtClean="0">
                <a:solidFill>
                  <a:srgbClr val="0000CC"/>
                </a:solidFill>
              </a:rPr>
              <a:t>public</a:t>
            </a:r>
            <a:r>
              <a:rPr lang="en-US" altLang="uk-UA" sz="1800" smtClean="0"/>
              <a:t> MyClas(</a:t>
            </a:r>
            <a:r>
              <a:rPr lang="en-US" altLang="uk-UA" sz="1800" smtClean="0">
                <a:solidFill>
                  <a:srgbClr val="0000CC"/>
                </a:solidFill>
              </a:rPr>
              <a:t>int</a:t>
            </a:r>
            <a:r>
              <a:rPr lang="en-US" altLang="uk-UA" sz="1800" smtClean="0"/>
              <a:t> x) { a = x; }</a:t>
            </a:r>
            <a:br>
              <a:rPr lang="en-US" altLang="uk-UA" sz="1800" smtClean="0"/>
            </a:br>
            <a:r>
              <a:rPr lang="en-US" altLang="uk-UA" sz="1800" smtClean="0"/>
              <a:t>   </a:t>
            </a:r>
            <a:r>
              <a:rPr lang="en-US" altLang="uk-UA" sz="1800" smtClean="0">
                <a:solidFill>
                  <a:srgbClr val="0000CC"/>
                </a:solidFill>
              </a:rPr>
              <a:t>public override string</a:t>
            </a:r>
            <a:r>
              <a:rPr lang="en-US" altLang="uk-UA" sz="1800" smtClean="0"/>
              <a:t> ToString() </a:t>
            </a:r>
            <a:r>
              <a:rPr lang="en-US" altLang="uk-UA" sz="1800" smtClean="0">
                <a:solidFill>
                  <a:srgbClr val="006600"/>
                </a:solidFill>
              </a:rPr>
              <a:t>// </a:t>
            </a:r>
            <a:r>
              <a:rPr lang="uk-UA" altLang="uk-UA" sz="1800" smtClean="0">
                <a:solidFill>
                  <a:srgbClr val="006600"/>
                </a:solidFill>
              </a:rPr>
              <a:t>віртуальний метод (перевизначений)</a:t>
            </a:r>
            <a:r>
              <a:rPr lang="en-US" altLang="uk-UA" sz="1800" smtClean="0"/>
              <a:t/>
            </a:r>
            <a:br>
              <a:rPr lang="en-US" altLang="uk-UA" sz="1800" smtClean="0"/>
            </a:br>
            <a:r>
              <a:rPr lang="en-US" altLang="uk-UA" sz="1800" smtClean="0"/>
              <a:t>   {    </a:t>
            </a:r>
            <a:r>
              <a:rPr lang="en-US" altLang="uk-UA" sz="1800" smtClean="0">
                <a:solidFill>
                  <a:srgbClr val="0000CC"/>
                </a:solidFill>
              </a:rPr>
              <a:t>return</a:t>
            </a:r>
            <a:r>
              <a:rPr lang="en-US" altLang="uk-UA" sz="1800" smtClean="0"/>
              <a:t> </a:t>
            </a:r>
            <a:r>
              <a:rPr lang="en-US" altLang="uk-UA" sz="1800" smtClean="0">
                <a:solidFill>
                  <a:srgbClr val="CC0000"/>
                </a:solidFill>
              </a:rPr>
              <a:t>"BS "</a:t>
            </a:r>
            <a:r>
              <a:rPr lang="en-US" altLang="uk-UA" sz="1800" smtClean="0"/>
              <a:t>+a.ToString();    }</a:t>
            </a:r>
            <a:br>
              <a:rPr lang="en-US" altLang="uk-UA" sz="1800" smtClean="0"/>
            </a:br>
            <a:r>
              <a:rPr lang="en-US" altLang="uk-UA" sz="1800" smtClean="0"/>
              <a:t>   </a:t>
            </a:r>
            <a:r>
              <a:rPr lang="en-US" altLang="uk-UA" sz="1800" smtClean="0">
                <a:solidFill>
                  <a:srgbClr val="0000CC"/>
                </a:solidFill>
              </a:rPr>
              <a:t>public virtual int</a:t>
            </a:r>
            <a:r>
              <a:rPr lang="en-US" altLang="uk-UA" sz="1800" smtClean="0"/>
              <a:t> Property {</a:t>
            </a:r>
            <a:r>
              <a:rPr lang="en-US" altLang="uk-UA" sz="1800" smtClean="0">
                <a:solidFill>
                  <a:srgbClr val="0000CC"/>
                </a:solidFill>
              </a:rPr>
              <a:t> get</a:t>
            </a:r>
            <a:r>
              <a:rPr lang="en-US" altLang="uk-UA" sz="1800" smtClean="0"/>
              <a:t>; </a:t>
            </a:r>
            <a:r>
              <a:rPr lang="en-US" altLang="uk-UA" sz="1800" smtClean="0">
                <a:solidFill>
                  <a:srgbClr val="0000CC"/>
                </a:solidFill>
              </a:rPr>
              <a:t>set</a:t>
            </a:r>
            <a:r>
              <a:rPr lang="en-US" altLang="uk-UA" sz="1800" smtClean="0"/>
              <a:t>; }</a:t>
            </a:r>
            <a:r>
              <a:rPr lang="uk-UA" altLang="uk-UA" sz="1800" smtClean="0"/>
              <a:t> </a:t>
            </a:r>
            <a:r>
              <a:rPr lang="uk-UA" altLang="uk-UA" sz="1800" smtClean="0">
                <a:solidFill>
                  <a:srgbClr val="006600"/>
                </a:solidFill>
              </a:rPr>
              <a:t>// віртуальна властивість</a:t>
            </a:r>
            <a:r>
              <a:rPr lang="en-US" altLang="uk-UA" sz="1800" smtClean="0"/>
              <a:t/>
            </a:r>
            <a:br>
              <a:rPr lang="en-US" altLang="uk-UA" sz="1800" smtClean="0"/>
            </a:br>
            <a:r>
              <a:rPr lang="en-US" altLang="uk-UA" sz="1800" smtClean="0"/>
              <a:t>… } </a:t>
            </a:r>
            <a:br>
              <a:rPr lang="en-US" altLang="uk-UA" sz="1800" smtClean="0"/>
            </a:br>
            <a:r>
              <a:rPr lang="en-US" altLang="uk-UA" sz="1800" smtClean="0">
                <a:solidFill>
                  <a:srgbClr val="0000CC"/>
                </a:solidFill>
              </a:rPr>
              <a:t>public class</a:t>
            </a:r>
            <a:r>
              <a:rPr lang="en-US" altLang="uk-UA" sz="1800" smtClean="0"/>
              <a:t> </a:t>
            </a:r>
            <a:r>
              <a:rPr lang="en-US" altLang="uk-UA" sz="1800" smtClean="0">
                <a:solidFill>
                  <a:srgbClr val="336699"/>
                </a:solidFill>
              </a:rPr>
              <a:t>SubClass</a:t>
            </a:r>
            <a:r>
              <a:rPr lang="en-US" altLang="uk-UA" sz="1800" smtClean="0"/>
              <a:t> : </a:t>
            </a:r>
            <a:r>
              <a:rPr lang="en-US" altLang="uk-UA" sz="1800" smtClean="0">
                <a:solidFill>
                  <a:srgbClr val="336699"/>
                </a:solidFill>
              </a:rPr>
              <a:t>MyClass</a:t>
            </a:r>
            <a:r>
              <a:rPr lang="en-US" altLang="uk-UA" sz="1800" smtClean="0"/>
              <a:t/>
            </a:r>
            <a:br>
              <a:rPr lang="en-US" altLang="uk-UA" sz="1800" smtClean="0"/>
            </a:br>
            <a:r>
              <a:rPr lang="en-US" altLang="uk-UA" sz="1800" smtClean="0"/>
              <a:t>{  </a:t>
            </a:r>
            <a:r>
              <a:rPr lang="en-US" altLang="uk-UA" sz="1800" smtClean="0">
                <a:solidFill>
                  <a:srgbClr val="0000CC"/>
                </a:solidFill>
              </a:rPr>
              <a:t>private int</a:t>
            </a:r>
            <a:r>
              <a:rPr lang="en-US" altLang="uk-UA" sz="1800" smtClean="0"/>
              <a:t> b;</a:t>
            </a:r>
            <a:br>
              <a:rPr lang="en-US" altLang="uk-UA" sz="1800" smtClean="0"/>
            </a:br>
            <a:r>
              <a:rPr lang="en-US" altLang="uk-UA" sz="1800" smtClean="0"/>
              <a:t>   </a:t>
            </a:r>
            <a:r>
              <a:rPr lang="en-US" altLang="uk-UA" sz="1800" smtClean="0">
                <a:solidFill>
                  <a:srgbClr val="0000CC"/>
                </a:solidFill>
              </a:rPr>
              <a:t>public</a:t>
            </a:r>
            <a:r>
              <a:rPr lang="en-US" altLang="uk-UA" sz="1800" smtClean="0"/>
              <a:t> SubClass(</a:t>
            </a:r>
            <a:r>
              <a:rPr lang="en-US" altLang="uk-UA" sz="1800" smtClean="0">
                <a:solidFill>
                  <a:srgbClr val="0000CC"/>
                </a:solidFill>
              </a:rPr>
              <a:t>int</a:t>
            </a:r>
            <a:r>
              <a:rPr lang="en-US" altLang="uk-UA" sz="1800" smtClean="0"/>
              <a:t> x, </a:t>
            </a:r>
            <a:r>
              <a:rPr lang="en-US" altLang="uk-UA" sz="1800" smtClean="0">
                <a:solidFill>
                  <a:srgbClr val="0000CC"/>
                </a:solidFill>
              </a:rPr>
              <a:t>int</a:t>
            </a:r>
            <a:r>
              <a:rPr lang="en-US" altLang="uk-UA" sz="1800" smtClean="0"/>
              <a:t> y) : </a:t>
            </a:r>
            <a:r>
              <a:rPr lang="en-US" altLang="uk-UA" sz="1800" smtClean="0">
                <a:solidFill>
                  <a:srgbClr val="0000CC"/>
                </a:solidFill>
              </a:rPr>
              <a:t>base</a:t>
            </a:r>
            <a:r>
              <a:rPr lang="en-US" altLang="uk-UA" sz="1800" smtClean="0"/>
              <a:t>(x) { b = y; }</a:t>
            </a:r>
            <a:r>
              <a:rPr lang="uk-UA" altLang="uk-UA" sz="1800" smtClean="0"/>
              <a:t> </a:t>
            </a:r>
            <a:r>
              <a:rPr lang="uk-UA" altLang="uk-UA" sz="1800" smtClean="0">
                <a:solidFill>
                  <a:srgbClr val="006600"/>
                </a:solidFill>
              </a:rPr>
              <a:t>// конструктор надкласу</a:t>
            </a:r>
            <a:r>
              <a:rPr lang="en-US" altLang="uk-UA" sz="1800" smtClean="0"/>
              <a:t/>
            </a:r>
            <a:br>
              <a:rPr lang="en-US" altLang="uk-UA" sz="1800" smtClean="0"/>
            </a:br>
            <a:r>
              <a:rPr lang="en-US" altLang="uk-UA" sz="1800" smtClean="0"/>
              <a:t>   </a:t>
            </a:r>
            <a:r>
              <a:rPr lang="en-US" altLang="uk-UA" sz="1800" smtClean="0">
                <a:solidFill>
                  <a:srgbClr val="0000CC"/>
                </a:solidFill>
              </a:rPr>
              <a:t>public override string</a:t>
            </a:r>
            <a:r>
              <a:rPr lang="en-US" altLang="uk-UA" sz="1800" smtClean="0"/>
              <a:t> ToString() { </a:t>
            </a:r>
            <a:r>
              <a:rPr lang="en-US" altLang="uk-UA" sz="1800" smtClean="0">
                <a:solidFill>
                  <a:srgbClr val="0000CC"/>
                </a:solidFill>
              </a:rPr>
              <a:t>return</a:t>
            </a:r>
            <a:r>
              <a:rPr lang="en-US" altLang="uk-UA" sz="1800" smtClean="0"/>
              <a:t> </a:t>
            </a:r>
            <a:r>
              <a:rPr lang="en-US" altLang="uk-UA" sz="1800" smtClean="0">
                <a:solidFill>
                  <a:srgbClr val="CC0000"/>
                </a:solidFill>
              </a:rPr>
              <a:t>"SC : "</a:t>
            </a:r>
            <a:r>
              <a:rPr lang="en-US" altLang="uk-UA" sz="1800" smtClean="0"/>
              <a:t> +</a:t>
            </a:r>
            <a:br>
              <a:rPr lang="en-US" altLang="uk-UA" sz="1800" smtClean="0"/>
            </a:br>
            <a:r>
              <a:rPr lang="en-US" altLang="uk-UA" sz="1800" smtClean="0"/>
              <a:t>        </a:t>
            </a:r>
            <a:r>
              <a:rPr lang="en-US" altLang="uk-UA" sz="1800" smtClean="0">
                <a:solidFill>
                  <a:srgbClr val="0000CC"/>
                </a:solidFill>
              </a:rPr>
              <a:t>base</a:t>
            </a:r>
            <a:r>
              <a:rPr lang="en-US" altLang="uk-UA" sz="1800" smtClean="0"/>
              <a:t>.ToString() + b.ToString(); } </a:t>
            </a:r>
            <a:r>
              <a:rPr lang="uk-UA" altLang="uk-UA" sz="1800" smtClean="0">
                <a:solidFill>
                  <a:srgbClr val="006600"/>
                </a:solidFill>
              </a:rPr>
              <a:t>// виклик методу надкласу</a:t>
            </a:r>
            <a:r>
              <a:rPr lang="en-US" altLang="uk-UA" sz="1800" smtClean="0"/>
              <a:t/>
            </a:r>
            <a:br>
              <a:rPr lang="en-US" altLang="uk-UA" sz="1800" smtClean="0"/>
            </a:br>
            <a:r>
              <a:rPr lang="en-US" altLang="uk-UA" sz="1800" smtClean="0"/>
              <a:t>… }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uk-UA" sz="1800" smtClean="0">
                <a:solidFill>
                  <a:srgbClr val="0000CC"/>
                </a:solidFill>
              </a:rPr>
              <a:t>class</a:t>
            </a:r>
            <a:r>
              <a:rPr lang="en-US" altLang="uk-UA" sz="1800" smtClean="0"/>
              <a:t> DerivedClass : BaseClass, IInterface1, IInterface2</a:t>
            </a:r>
            <a:br>
              <a:rPr lang="en-US" altLang="uk-UA" sz="1800" smtClean="0"/>
            </a:br>
            <a:r>
              <a:rPr lang="en-US" altLang="uk-UA" sz="1800" smtClean="0"/>
              <a:t>{ … }</a:t>
            </a:r>
            <a:r>
              <a:rPr lang="uk-UA" altLang="uk-UA" sz="1800" smtClean="0"/>
              <a:t>                                          </a:t>
            </a:r>
            <a:r>
              <a:rPr lang="uk-UA" altLang="uk-UA" sz="1800" smtClean="0">
                <a:solidFill>
                  <a:srgbClr val="006600"/>
                </a:solidFill>
              </a:rPr>
              <a:t>// множинне наслідування інтерфейсів</a:t>
            </a:r>
            <a:endParaRPr lang="en-US" altLang="uk-UA" sz="180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uk-UA" sz="1800" smtClean="0">
                <a:solidFill>
                  <a:srgbClr val="0000CC"/>
                </a:solidFill>
              </a:rPr>
              <a:t>public struct</a:t>
            </a:r>
            <a:r>
              <a:rPr lang="en-US" altLang="uk-UA" sz="1800" smtClean="0"/>
              <a:t> record : IInterface1, IInterface2</a:t>
            </a:r>
            <a:br>
              <a:rPr lang="en-US" altLang="uk-UA" sz="1800" smtClean="0"/>
            </a:br>
            <a:r>
              <a:rPr lang="en-US" altLang="uk-UA" sz="1800" smtClean="0"/>
              <a:t>{ … }</a:t>
            </a:r>
            <a:endParaRPr lang="uk-UA" altLang="uk-UA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E88BC1-006E-45BD-8C78-3095AFA6F344}" type="slidenum">
              <a:rPr lang="uk-UA" altLang="en-US" smtClean="0"/>
              <a:pPr/>
              <a:t>4</a:t>
            </a:fld>
            <a:r>
              <a:rPr lang="en-US" altLang="en-US" smtClean="0"/>
              <a:t> / </a:t>
            </a:r>
            <a:r>
              <a:rPr lang="uk-UA" altLang="en-US" smtClean="0"/>
              <a:t>1</a:t>
            </a:r>
            <a:r>
              <a:rPr lang="en-US" altLang="en-US" smtClean="0"/>
              <a:t>7</a:t>
            </a:r>
            <a:endParaRPr lang="uk-UA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Сумісність і приведення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200" smtClean="0"/>
              <a:t>У посиланні на базовий клас можна зберігати екземпляри підкласів</a:t>
            </a:r>
          </a:p>
          <a:p>
            <a:pPr lvl="1" eaLnBrk="1" hangingPunct="1"/>
            <a:r>
              <a:rPr lang="en-US" altLang="uk-UA" sz="2000" smtClean="0">
                <a:solidFill>
                  <a:srgbClr val="336699"/>
                </a:solidFill>
              </a:rPr>
              <a:t>MyClass</a:t>
            </a:r>
            <a:r>
              <a:rPr lang="en-US" altLang="uk-UA" sz="2000" smtClean="0"/>
              <a:t> P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SubClass(30, 45);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336699"/>
                </a:solidFill>
              </a:rPr>
              <a:t>MyClass</a:t>
            </a:r>
            <a:r>
              <a:rPr lang="en-US" altLang="uk-UA" sz="2000" smtClean="0"/>
              <a:t> Q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MyClass(29);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object</a:t>
            </a:r>
            <a:r>
              <a:rPr lang="en-US" altLang="uk-UA" sz="2000" smtClean="0"/>
              <a:t> R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MyClass(72); </a:t>
            </a:r>
            <a:r>
              <a:rPr lang="en-US" altLang="uk-UA" sz="2000" smtClean="0">
                <a:solidFill>
                  <a:srgbClr val="006600"/>
                </a:solidFill>
              </a:rPr>
              <a:t>// </a:t>
            </a:r>
            <a:r>
              <a:rPr lang="uk-UA" altLang="uk-UA" sz="2000" smtClean="0">
                <a:solidFill>
                  <a:srgbClr val="006600"/>
                </a:solidFill>
              </a:rPr>
              <a:t>неявне приведення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void</a:t>
            </a:r>
            <a:r>
              <a:rPr lang="en-US" altLang="uk-UA" sz="2000" smtClean="0"/>
              <a:t> DeelWith(</a:t>
            </a:r>
            <a:r>
              <a:rPr lang="en-US" altLang="uk-UA" sz="2000" smtClean="0">
                <a:solidFill>
                  <a:srgbClr val="336699"/>
                </a:solidFill>
              </a:rPr>
              <a:t>MyClass</a:t>
            </a:r>
            <a:r>
              <a:rPr lang="en-US" altLang="uk-UA" sz="2000" smtClean="0"/>
              <a:t> M)</a:t>
            </a:r>
            <a:br>
              <a:rPr lang="en-US" altLang="uk-UA" sz="2000" smtClean="0"/>
            </a:br>
            <a:r>
              <a:rPr lang="en-US" altLang="uk-UA" sz="2000" smtClean="0"/>
              <a:t>{   </a:t>
            </a:r>
            <a:r>
              <a:rPr lang="en-US" altLang="uk-UA" sz="2000" smtClean="0">
                <a:solidFill>
                  <a:srgbClr val="336699"/>
                </a:solidFill>
              </a:rPr>
              <a:t>Console</a:t>
            </a:r>
            <a:r>
              <a:rPr lang="en-US" altLang="uk-UA" sz="2000" smtClean="0"/>
              <a:t>.WriteLine(M.ToString());  }</a:t>
            </a:r>
            <a:br>
              <a:rPr lang="en-US" altLang="uk-UA" sz="2000" smtClean="0"/>
            </a:br>
            <a:r>
              <a:rPr lang="en-US" altLang="uk-UA" sz="2000" smtClean="0"/>
              <a:t>DeelWith(P); DeelWith(Q); </a:t>
            </a:r>
            <a:r>
              <a:rPr lang="en-US" altLang="uk-UA" sz="2000" smtClean="0">
                <a:solidFill>
                  <a:srgbClr val="006600"/>
                </a:solidFill>
              </a:rPr>
              <a:t>// </a:t>
            </a:r>
            <a:r>
              <a:rPr lang="uk-UA" altLang="uk-UA" sz="2000" smtClean="0">
                <a:solidFill>
                  <a:srgbClr val="006600"/>
                </a:solidFill>
              </a:rPr>
              <a:t>неявне приведення</a:t>
            </a:r>
            <a:r>
              <a:rPr lang="en-US" altLang="uk-UA" sz="2000" smtClean="0"/>
              <a:t> </a:t>
            </a:r>
            <a:br>
              <a:rPr lang="en-US" altLang="uk-UA" sz="2000" smtClean="0"/>
            </a:br>
            <a:r>
              <a:rPr lang="en-US" altLang="uk-UA" sz="2000" smtClean="0"/>
              <a:t>DeelWith( (</a:t>
            </a:r>
            <a:r>
              <a:rPr lang="en-US" altLang="uk-UA" sz="2000" smtClean="0">
                <a:solidFill>
                  <a:srgbClr val="336699"/>
                </a:solidFill>
              </a:rPr>
              <a:t>MyClass</a:t>
            </a:r>
            <a:r>
              <a:rPr lang="en-US" altLang="uk-UA" sz="2000" smtClean="0"/>
              <a:t>) R);     </a:t>
            </a:r>
            <a:r>
              <a:rPr lang="en-US" altLang="uk-UA" sz="2000" smtClean="0">
                <a:solidFill>
                  <a:srgbClr val="006600"/>
                </a:solidFill>
              </a:rPr>
              <a:t>// </a:t>
            </a:r>
            <a:r>
              <a:rPr lang="uk-UA" altLang="uk-UA" sz="2000" smtClean="0">
                <a:solidFill>
                  <a:srgbClr val="006600"/>
                </a:solidFill>
              </a:rPr>
              <a:t>явне приведення</a:t>
            </a:r>
            <a:endParaRPr lang="en-US" altLang="uk-UA" sz="2000" smtClean="0"/>
          </a:p>
          <a:p>
            <a:pPr eaLnBrk="1" hangingPunct="1"/>
            <a:r>
              <a:rPr lang="uk-UA" altLang="uk-UA" sz="2400" smtClean="0"/>
              <a:t>Безпечне приведення</a:t>
            </a:r>
          </a:p>
          <a:p>
            <a:pPr lvl="1" eaLnBrk="1" hangingPunct="1"/>
            <a:r>
              <a:rPr lang="en-US" altLang="uk-UA" sz="2000" smtClean="0">
                <a:solidFill>
                  <a:srgbClr val="336699"/>
                </a:solidFill>
              </a:rPr>
              <a:t>Employee</a:t>
            </a:r>
            <a:r>
              <a:rPr lang="en-US" altLang="uk-UA" sz="2000" smtClean="0"/>
              <a:t> frank = P </a:t>
            </a:r>
            <a:r>
              <a:rPr lang="en-US" altLang="uk-UA" sz="2000" smtClean="0">
                <a:solidFill>
                  <a:srgbClr val="0000CC"/>
                </a:solidFill>
              </a:rPr>
              <a:t>as</a:t>
            </a:r>
            <a:r>
              <a:rPr lang="en-US" altLang="uk-UA" sz="2000" smtClean="0"/>
              <a:t> Employee;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if</a:t>
            </a:r>
            <a:r>
              <a:rPr lang="en-US" altLang="uk-UA" sz="2000" smtClean="0"/>
              <a:t> (frank == </a:t>
            </a:r>
            <a:r>
              <a:rPr lang="en-US" altLang="uk-UA" sz="2000" smtClean="0">
                <a:solidFill>
                  <a:srgbClr val="0000CC"/>
                </a:solidFill>
              </a:rPr>
              <a:t>null</a:t>
            </a:r>
            <a:r>
              <a:rPr lang="en-US" altLang="uk-UA" sz="2000" smtClean="0"/>
              <a:t>) </a:t>
            </a:r>
            <a:r>
              <a:rPr lang="en-US" altLang="uk-UA" sz="2000" smtClean="0">
                <a:solidFill>
                  <a:srgbClr val="336699"/>
                </a:solidFill>
              </a:rPr>
              <a:t>Console</a:t>
            </a:r>
            <a:r>
              <a:rPr lang="en-US" altLang="uk-UA" sz="2000" smtClean="0"/>
              <a:t>.WriteLine(</a:t>
            </a:r>
            <a:r>
              <a:rPr lang="en-US" altLang="uk-UA" sz="2000" smtClean="0">
                <a:solidFill>
                  <a:srgbClr val="CC0000"/>
                </a:solidFill>
              </a:rPr>
              <a:t>"Error with "</a:t>
            </a:r>
            <a:r>
              <a:rPr lang="en-US" altLang="uk-UA" sz="2000" smtClean="0"/>
              <a:t>+P.ToString()); </a:t>
            </a:r>
          </a:p>
          <a:p>
            <a:pPr eaLnBrk="1" hangingPunct="1"/>
            <a:r>
              <a:rPr lang="uk-UA" altLang="uk-UA" sz="2400" smtClean="0"/>
              <a:t>Перевірка типу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if</a:t>
            </a:r>
            <a:r>
              <a:rPr lang="en-US" altLang="uk-UA" sz="2000" smtClean="0"/>
              <a:t> (R </a:t>
            </a:r>
            <a:r>
              <a:rPr lang="en-US" altLang="uk-UA" sz="2000" smtClean="0">
                <a:solidFill>
                  <a:srgbClr val="0000CC"/>
                </a:solidFill>
              </a:rPr>
              <a:t>is</a:t>
            </a:r>
            <a:r>
              <a:rPr lang="en-US" altLang="uk-UA" sz="2000" smtClean="0"/>
              <a:t> MyClass) …</a:t>
            </a:r>
            <a:endParaRPr lang="uk-UA" altLang="uk-UA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86E746-D01E-429B-B55D-7CBE72169CAA}" type="slidenum">
              <a:rPr lang="uk-UA" altLang="en-US" smtClean="0"/>
              <a:pPr/>
              <a:t>5</a:t>
            </a:fld>
            <a:r>
              <a:rPr lang="en-US" altLang="en-US" smtClean="0"/>
              <a:t> / </a:t>
            </a:r>
            <a:r>
              <a:rPr lang="uk-UA" altLang="en-US" smtClean="0"/>
              <a:t>1</a:t>
            </a:r>
            <a:r>
              <a:rPr lang="en-US" altLang="en-US" smtClean="0"/>
              <a:t>7</a:t>
            </a:r>
            <a:endParaRPr lang="uk-UA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457200"/>
          </a:xfrm>
        </p:spPr>
        <p:txBody>
          <a:bodyPr/>
          <a:lstStyle/>
          <a:p>
            <a:pPr eaLnBrk="1" hangingPunct="1"/>
            <a:r>
              <a:rPr lang="uk-UA" altLang="uk-UA" sz="3100" smtClean="0"/>
              <a:t>Ще про класи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eaLnBrk="1" hangingPunct="1"/>
            <a:r>
              <a:rPr lang="uk-UA" altLang="uk-UA" sz="2200" smtClean="0"/>
              <a:t>Використання захищених членів класу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protected</a:t>
            </a:r>
            <a:r>
              <a:rPr lang="en-US" altLang="uk-UA" sz="2000" smtClean="0"/>
              <a:t> </a:t>
            </a:r>
            <a:r>
              <a:rPr lang="uk-UA" altLang="uk-UA" sz="2000" smtClean="0"/>
              <a:t>члени </a:t>
            </a:r>
            <a:r>
              <a:rPr lang="uk-UA" altLang="uk-UA" sz="2000" smtClean="0">
                <a:solidFill>
                  <a:srgbClr val="006600"/>
                </a:solidFill>
              </a:rPr>
              <a:t>// доступні в підкласах</a:t>
            </a:r>
            <a:endParaRPr lang="en-US" altLang="uk-UA" sz="2000" smtClean="0">
              <a:solidFill>
                <a:srgbClr val="006600"/>
              </a:solidFill>
            </a:endParaRPr>
          </a:p>
          <a:p>
            <a:pPr eaLnBrk="1" hangingPunct="1"/>
            <a:r>
              <a:rPr lang="uk-UA" altLang="uk-UA" sz="2200" smtClean="0"/>
              <a:t>Перекриття методу</a:t>
            </a:r>
            <a:endParaRPr lang="en-US" altLang="uk-UA" sz="2200" smtClean="0"/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class </a:t>
            </a:r>
            <a:r>
              <a:rPr lang="en-US" altLang="uk-UA" sz="2000" smtClean="0">
                <a:solidFill>
                  <a:srgbClr val="336699"/>
                </a:solidFill>
              </a:rPr>
              <a:t>MyClass </a:t>
            </a:r>
            <a:r>
              <a:rPr lang="en-US" altLang="uk-UA" sz="2000" smtClean="0"/>
              <a:t>{ </a:t>
            </a:r>
            <a:r>
              <a:rPr lang="en-US" altLang="uk-UA" sz="2000" smtClean="0">
                <a:solidFill>
                  <a:srgbClr val="0000CC"/>
                </a:solidFill>
              </a:rPr>
              <a:t>public void</a:t>
            </a:r>
            <a:r>
              <a:rPr lang="en-US" altLang="uk-UA" sz="2000" smtClean="0"/>
              <a:t> MyMethod() { … } … }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class </a:t>
            </a:r>
            <a:r>
              <a:rPr lang="en-US" altLang="uk-UA" sz="2000" smtClean="0">
                <a:solidFill>
                  <a:srgbClr val="336699"/>
                </a:solidFill>
              </a:rPr>
              <a:t>SubClass </a:t>
            </a:r>
            <a:r>
              <a:rPr lang="en-US" altLang="uk-UA" sz="2000" smtClean="0"/>
              <a:t>: </a:t>
            </a:r>
            <a:r>
              <a:rPr lang="en-US" altLang="uk-UA" sz="2000" smtClean="0">
                <a:solidFill>
                  <a:srgbClr val="336699"/>
                </a:solidFill>
              </a:rPr>
              <a:t>MyClass</a:t>
            </a:r>
            <a:r>
              <a:rPr lang="en-US" altLang="uk-UA" sz="2000" smtClean="0"/>
              <a:t/>
            </a:r>
            <a:br>
              <a:rPr lang="en-US" altLang="uk-UA" sz="2000" smtClean="0"/>
            </a:br>
            <a:r>
              <a:rPr lang="en-US" altLang="uk-UA" sz="2000" smtClean="0"/>
              <a:t>{  </a:t>
            </a:r>
            <a:r>
              <a:rPr lang="en-US" altLang="uk-UA" sz="2000" smtClean="0">
                <a:solidFill>
                  <a:srgbClr val="0000CC"/>
                </a:solidFill>
              </a:rPr>
              <a:t>public new void</a:t>
            </a:r>
            <a:r>
              <a:rPr lang="en-US" altLang="uk-UA" sz="2000" smtClean="0"/>
              <a:t> MyMethod(</a:t>
            </a:r>
            <a:r>
              <a:rPr lang="en-US" altLang="uk-UA" sz="2000" smtClean="0">
                <a:solidFill>
                  <a:srgbClr val="0000CC"/>
                </a:solidFill>
              </a:rPr>
              <a:t>int</a:t>
            </a:r>
            <a:r>
              <a:rPr lang="en-US" altLang="uk-UA" sz="2000" smtClean="0"/>
              <a:t> x) { … } … }</a:t>
            </a:r>
            <a:endParaRPr lang="uk-UA" altLang="uk-UA" sz="2000" smtClean="0"/>
          </a:p>
          <a:p>
            <a:pPr eaLnBrk="1" hangingPunct="1"/>
            <a:r>
              <a:rPr lang="uk-UA" altLang="uk-UA" sz="2200" smtClean="0"/>
              <a:t>Абстрактні класи і методи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abstract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Building</a:t>
            </a:r>
            <a:r>
              <a:rPr lang="uk-UA" altLang="uk-UA" sz="2000" smtClean="0">
                <a:solidFill>
                  <a:srgbClr val="336699"/>
                </a:solidFill>
              </a:rPr>
              <a:t> </a:t>
            </a:r>
            <a:r>
              <a:rPr lang="en-US" altLang="uk-UA" sz="2000" smtClean="0">
                <a:solidFill>
                  <a:srgbClr val="006600"/>
                </a:solidFill>
              </a:rPr>
              <a:t>// </a:t>
            </a:r>
            <a:r>
              <a:rPr lang="uk-UA" altLang="uk-UA" sz="2000" smtClean="0">
                <a:solidFill>
                  <a:srgbClr val="006600"/>
                </a:solidFill>
              </a:rPr>
              <a:t>клас з абстрактним методом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smtClean="0"/>
              <a:t>{    </a:t>
            </a:r>
            <a:r>
              <a:rPr lang="en-US" altLang="uk-UA" sz="2000" smtClean="0">
                <a:solidFill>
                  <a:srgbClr val="006600"/>
                </a:solidFill>
              </a:rPr>
              <a:t>// </a:t>
            </a:r>
            <a:r>
              <a:rPr lang="uk-UA" altLang="uk-UA" sz="2000" smtClean="0">
                <a:solidFill>
                  <a:srgbClr val="006600"/>
                </a:solidFill>
              </a:rPr>
              <a:t>абстрактний метод за замовчанням віртуальний</a:t>
            </a:r>
            <a:r>
              <a:rPr lang="en-US" altLang="uk-UA" sz="2000" smtClean="0"/>
              <a:t/>
            </a:r>
            <a:br>
              <a:rPr lang="en-US" altLang="uk-UA" sz="2000" smtClean="0"/>
            </a:br>
            <a:r>
              <a:rPr lang="en-US" altLang="uk-UA" sz="2000" smtClean="0"/>
              <a:t>     </a:t>
            </a:r>
            <a:r>
              <a:rPr lang="en-US" altLang="uk-UA" sz="2000" smtClean="0">
                <a:solidFill>
                  <a:srgbClr val="0000CC"/>
                </a:solidFill>
              </a:rPr>
              <a:t>public abstract decimal</a:t>
            </a:r>
            <a:r>
              <a:rPr lang="en-US" altLang="uk-UA" sz="2000" smtClean="0"/>
              <a:t> CalculateHeatingCost(); </a:t>
            </a:r>
            <a:r>
              <a:rPr lang="uk-UA" altLang="uk-UA" sz="2000" smtClean="0"/>
              <a:t>  </a:t>
            </a:r>
            <a:r>
              <a:rPr lang="en-US" altLang="uk-UA" sz="2000" smtClean="0"/>
              <a:t>}</a:t>
            </a:r>
          </a:p>
          <a:p>
            <a:pPr eaLnBrk="1" hangingPunct="1"/>
            <a:r>
              <a:rPr lang="uk-UA" altLang="uk-UA" sz="2200" smtClean="0"/>
              <a:t>“Запечатані” класи в ієрархії</a:t>
            </a:r>
            <a:r>
              <a:rPr lang="en-US" altLang="uk-UA" sz="2200" smtClean="0"/>
              <a:t> (</a:t>
            </a:r>
            <a:r>
              <a:rPr lang="uk-UA" altLang="uk-UA" sz="2200" smtClean="0"/>
              <a:t>і методи</a:t>
            </a:r>
            <a:r>
              <a:rPr lang="en-US" altLang="uk-UA" sz="2200" smtClean="0"/>
              <a:t>)</a:t>
            </a:r>
            <a:endParaRPr lang="uk-UA" altLang="uk-UA" sz="2200" smtClean="0"/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Employee</a:t>
            </a:r>
            <a:r>
              <a:rPr lang="en-US" altLang="uk-UA" sz="2000" smtClean="0"/>
              <a:t> { … }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Manager</a:t>
            </a:r>
            <a:r>
              <a:rPr lang="en-US" altLang="uk-UA" sz="2000" smtClean="0"/>
              <a:t> : Employee{ … }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SalesPerson</a:t>
            </a:r>
            <a:r>
              <a:rPr lang="en-US" altLang="uk-UA" sz="2000" smtClean="0"/>
              <a:t> : Employee { … }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public sealed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PTSalesPerson</a:t>
            </a:r>
            <a:r>
              <a:rPr lang="en-US" altLang="uk-UA" sz="2000" smtClean="0"/>
              <a:t> : SalesPerson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smtClean="0"/>
              <a:t>{</a:t>
            </a:r>
            <a:r>
              <a:rPr lang="uk-UA" altLang="uk-UA" sz="2000" smtClean="0"/>
              <a:t>  </a:t>
            </a:r>
            <a:r>
              <a:rPr lang="en-US" altLang="uk-UA" sz="2000" smtClean="0">
                <a:solidFill>
                  <a:srgbClr val="0000CC"/>
                </a:solidFill>
              </a:rPr>
              <a:t>public sealed void </a:t>
            </a:r>
            <a:r>
              <a:rPr lang="en-US" altLang="uk-UA" sz="2000" smtClean="0"/>
              <a:t>MyMethod() { … }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8DF87A-A4CB-4DEB-B331-A554E7033A31}" type="slidenum">
              <a:rPr lang="uk-UA" altLang="en-US" smtClean="0"/>
              <a:pPr/>
              <a:t>6</a:t>
            </a:fld>
            <a:r>
              <a:rPr lang="en-US" altLang="en-US" smtClean="0"/>
              <a:t> / </a:t>
            </a:r>
            <a:r>
              <a:rPr lang="uk-UA" altLang="en-US" smtClean="0"/>
              <a:t>1</a:t>
            </a:r>
            <a:r>
              <a:rPr lang="en-US" altLang="en-US" smtClean="0"/>
              <a:t>7</a:t>
            </a:r>
            <a:endParaRPr lang="uk-UA" alt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457200"/>
          </a:xfrm>
        </p:spPr>
        <p:txBody>
          <a:bodyPr/>
          <a:lstStyle/>
          <a:p>
            <a:pPr eaLnBrk="1" hangingPunct="1"/>
            <a:r>
              <a:rPr lang="uk-UA" altLang="uk-UA" sz="3100" smtClean="0"/>
              <a:t>Ще про класи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eaLnBrk="1" hangingPunct="1"/>
            <a:r>
              <a:rPr lang="uk-UA" altLang="uk-UA" sz="2200" smtClean="0"/>
              <a:t>Відношення </a:t>
            </a:r>
            <a:r>
              <a:rPr lang="en-US" altLang="uk-UA" sz="2200" smtClean="0"/>
              <a:t>“has-a”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class</a:t>
            </a:r>
            <a:r>
              <a:rPr lang="en-US" altLang="uk-UA" sz="2000" smtClean="0"/>
              <a:t> BenefitPacadge</a:t>
            </a:r>
            <a:br>
              <a:rPr lang="en-US" altLang="uk-UA" sz="2000" smtClean="0"/>
            </a:br>
            <a:r>
              <a:rPr lang="en-US" altLang="uk-UA" sz="2000" smtClean="0"/>
              <a:t>{   </a:t>
            </a:r>
            <a:r>
              <a:rPr lang="en-US" altLang="uk-UA" sz="2000" smtClean="0">
                <a:solidFill>
                  <a:srgbClr val="0000CC"/>
                </a:solidFill>
              </a:rPr>
              <a:t>public double</a:t>
            </a:r>
            <a:r>
              <a:rPr lang="en-US" altLang="uk-UA" sz="2000" smtClean="0"/>
              <a:t> ComputePayDeduction() { … } … }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partial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Employee</a:t>
            </a:r>
            <a:r>
              <a:rPr lang="en-US" altLang="uk-UA" sz="2000" smtClean="0"/>
              <a:t/>
            </a:r>
            <a:br>
              <a:rPr lang="en-US" altLang="uk-UA" sz="2000" smtClean="0"/>
            </a:br>
            <a:r>
              <a:rPr lang="en-US" altLang="uk-UA" sz="2000" smtClean="0"/>
              <a:t>{   </a:t>
            </a:r>
            <a:r>
              <a:rPr lang="en-US" altLang="uk-UA" sz="2000" smtClean="0">
                <a:solidFill>
                  <a:srgbClr val="0000CC"/>
                </a:solidFill>
              </a:rPr>
              <a:t>protected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BenefitPacadge</a:t>
            </a:r>
            <a:r>
              <a:rPr lang="en-US" altLang="uk-UA" sz="2000" smtClean="0"/>
              <a:t> empBenefits;</a:t>
            </a:r>
            <a:br>
              <a:rPr lang="en-US" altLang="uk-UA" sz="2000" smtClean="0"/>
            </a:br>
            <a:r>
              <a:rPr lang="en-US" altLang="uk-UA" sz="2000" smtClean="0"/>
              <a:t>    </a:t>
            </a:r>
            <a:r>
              <a:rPr lang="en-US" altLang="uk-UA" sz="2000" smtClean="0">
                <a:solidFill>
                  <a:srgbClr val="0000CC"/>
                </a:solidFill>
              </a:rPr>
              <a:t>public double</a:t>
            </a:r>
            <a:r>
              <a:rPr lang="en-US" altLang="uk-UA" sz="2000" smtClean="0"/>
              <a:t> GetBenefitCost()</a:t>
            </a:r>
            <a:br>
              <a:rPr lang="en-US" altLang="uk-UA" sz="2000" smtClean="0"/>
            </a:br>
            <a:r>
              <a:rPr lang="en-US" altLang="uk-UA" sz="2000" smtClean="0"/>
              <a:t>    { </a:t>
            </a:r>
            <a:r>
              <a:rPr lang="en-US" altLang="uk-UA" sz="2000" smtClean="0">
                <a:solidFill>
                  <a:srgbClr val="0000CC"/>
                </a:solidFill>
              </a:rPr>
              <a:t>return</a:t>
            </a:r>
            <a:r>
              <a:rPr lang="en-US" altLang="uk-UA" sz="2000" smtClean="0"/>
              <a:t> empBenefits.ComputePayDeduction(); } … }</a:t>
            </a:r>
          </a:p>
          <a:p>
            <a:pPr eaLnBrk="1" hangingPunct="1"/>
            <a:r>
              <a:rPr lang="uk-UA" altLang="uk-UA" sz="2200" smtClean="0"/>
              <a:t>Вкладені типи (для класів і структур)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OuterClass</a:t>
            </a:r>
            <a:r>
              <a:rPr lang="en-US" altLang="uk-UA" sz="2000" smtClean="0"/>
              <a:t/>
            </a:r>
            <a:br>
              <a:rPr lang="en-US" altLang="uk-UA" sz="2000" smtClean="0"/>
            </a:br>
            <a:r>
              <a:rPr lang="en-US" altLang="uk-UA" sz="2000" smtClean="0"/>
              <a:t>{   </a:t>
            </a:r>
            <a:r>
              <a:rPr lang="en-US" altLang="uk-UA" sz="200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PublicInnerClass</a:t>
            </a:r>
            <a:r>
              <a:rPr lang="en-US" altLang="uk-UA" sz="2000" smtClean="0"/>
              <a:t> { }</a:t>
            </a:r>
            <a:br>
              <a:rPr lang="en-US" altLang="uk-UA" sz="2000" smtClean="0"/>
            </a:br>
            <a:r>
              <a:rPr lang="en-US" altLang="uk-UA" sz="2000" smtClean="0"/>
              <a:t>    </a:t>
            </a:r>
            <a:r>
              <a:rPr lang="en-US" altLang="uk-UA" sz="2000" smtClean="0">
                <a:solidFill>
                  <a:srgbClr val="0000CC"/>
                </a:solidFill>
              </a:rPr>
              <a:t>private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PrivateInnerClass</a:t>
            </a:r>
            <a:r>
              <a:rPr lang="en-US" altLang="uk-UA" sz="2000" smtClean="0"/>
              <a:t> { }  …}</a:t>
            </a:r>
          </a:p>
          <a:p>
            <a:pPr eaLnBrk="1" hangingPunct="1"/>
            <a:r>
              <a:rPr lang="uk-UA" altLang="uk-UA" sz="2200" smtClean="0"/>
              <a:t>Часткові класи</a:t>
            </a:r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partial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Employee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smtClean="0"/>
              <a:t>{ …</a:t>
            </a:r>
            <a:r>
              <a:rPr lang="uk-UA" altLang="uk-UA" sz="2000" smtClean="0"/>
              <a:t> </a:t>
            </a:r>
            <a:r>
              <a:rPr lang="uk-UA" altLang="uk-UA" sz="2000" smtClean="0">
                <a:solidFill>
                  <a:srgbClr val="006600"/>
                </a:solidFill>
              </a:rPr>
              <a:t>// поля даних, конструктори </a:t>
            </a:r>
            <a:r>
              <a:rPr lang="en-US" altLang="uk-UA" sz="2000" smtClean="0"/>
              <a:t>}</a:t>
            </a:r>
            <a:endParaRPr lang="uk-UA" altLang="uk-UA" sz="2000" smtClean="0"/>
          </a:p>
          <a:p>
            <a:pPr lvl="1" eaLnBrk="1" hangingPunct="1"/>
            <a:r>
              <a:rPr lang="en-US" altLang="uk-UA" sz="2000" smtClean="0">
                <a:solidFill>
                  <a:srgbClr val="0000CC"/>
                </a:solidFill>
              </a:rPr>
              <a:t>partial class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Employee</a:t>
            </a:r>
            <a:r>
              <a:rPr lang="uk-UA" altLang="uk-UA" sz="2000" smtClean="0"/>
              <a:t/>
            </a:r>
            <a:br>
              <a:rPr lang="uk-UA" altLang="uk-UA" sz="2000" smtClean="0"/>
            </a:br>
            <a:r>
              <a:rPr lang="en-US" altLang="uk-UA" sz="2000" smtClean="0"/>
              <a:t>{ … </a:t>
            </a:r>
            <a:r>
              <a:rPr lang="uk-UA" altLang="uk-UA" sz="2000" smtClean="0">
                <a:solidFill>
                  <a:srgbClr val="006600"/>
                </a:solidFill>
              </a:rPr>
              <a:t>// методи, властивості, індексатори, події </a:t>
            </a:r>
            <a:r>
              <a:rPr lang="en-US" altLang="uk-UA" sz="2000" smtClean="0"/>
              <a:t>}</a:t>
            </a:r>
            <a:endParaRPr lang="uk-UA" altLang="uk-UA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3FA568-6453-42F7-92E7-D1CEDEE1A9AC}" type="slidenum">
              <a:rPr lang="uk-UA" altLang="en-US" smtClean="0"/>
              <a:pPr/>
              <a:t>7</a:t>
            </a:fld>
            <a:r>
              <a:rPr lang="en-US" altLang="en-US" smtClean="0"/>
              <a:t> / </a:t>
            </a:r>
            <a:r>
              <a:rPr lang="uk-UA" altLang="en-US" smtClean="0"/>
              <a:t>1</a:t>
            </a:r>
            <a:r>
              <a:rPr lang="en-US" altLang="en-US" smtClean="0"/>
              <a:t>7</a:t>
            </a:r>
            <a:endParaRPr lang="uk-UA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Інтерфейс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іменований набір абстрактних членів; “контракт” на реалізацію певної функціональності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всі члени інтерфейсу неявно відкриті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може містити оголошення методів, властивостей, індексаторів і подій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нема конструкторів, перевантажених операцій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200" smtClean="0">
                <a:solidFill>
                  <a:srgbClr val="0000CC"/>
                </a:solidFill>
              </a:rPr>
              <a:t>public interface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336699"/>
                </a:solidFill>
              </a:rPr>
              <a:t>IDisposable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{    </a:t>
            </a:r>
            <a:r>
              <a:rPr lang="en-US" altLang="uk-UA" sz="2200" smtClean="0">
                <a:solidFill>
                  <a:srgbClr val="0000CC"/>
                </a:solidFill>
              </a:rPr>
              <a:t>void</a:t>
            </a:r>
            <a:r>
              <a:rPr lang="en-US" altLang="uk-UA" sz="2200" smtClean="0"/>
              <a:t> Dispose();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200" smtClean="0">
                <a:solidFill>
                  <a:srgbClr val="0000CC"/>
                </a:solidFill>
              </a:rPr>
              <a:t>class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336699"/>
                </a:solidFill>
              </a:rPr>
              <a:t>SomeClass</a:t>
            </a:r>
            <a:r>
              <a:rPr lang="en-US" altLang="uk-UA" sz="2200" smtClean="0"/>
              <a:t> : IDisposable</a:t>
            </a:r>
            <a:br>
              <a:rPr lang="en-US" altLang="uk-UA" sz="2200" smtClean="0"/>
            </a:br>
            <a:r>
              <a:rPr lang="en-US" altLang="uk-UA" sz="2200" smtClean="0"/>
              <a:t>{</a:t>
            </a:r>
            <a:br>
              <a:rPr lang="en-US" altLang="uk-UA" sz="2200" smtClean="0"/>
            </a:br>
            <a:r>
              <a:rPr lang="en-US" altLang="uk-UA" sz="2200" smtClean="0"/>
              <a:t>   </a:t>
            </a:r>
            <a:r>
              <a:rPr lang="en-US" altLang="uk-UA" sz="2200" smtClean="0">
                <a:solidFill>
                  <a:srgbClr val="0000CC"/>
                </a:solidFill>
              </a:rPr>
              <a:t>public void</a:t>
            </a:r>
            <a:r>
              <a:rPr lang="en-US" altLang="uk-UA" sz="2200" smtClean="0"/>
              <a:t> Dispose()</a:t>
            </a:r>
            <a:br>
              <a:rPr lang="en-US" altLang="uk-UA" sz="2200" smtClean="0"/>
            </a:br>
            <a:r>
              <a:rPr lang="en-US" altLang="uk-UA" sz="2200" smtClean="0"/>
              <a:t>   {  </a:t>
            </a:r>
            <a:r>
              <a:rPr lang="en-US" altLang="uk-UA" sz="2200" smtClean="0">
                <a:solidFill>
                  <a:srgbClr val="006600"/>
                </a:solidFill>
              </a:rPr>
              <a:t>// </a:t>
            </a:r>
            <a:r>
              <a:rPr lang="uk-UA" altLang="uk-UA" sz="2200" smtClean="0">
                <a:solidFill>
                  <a:srgbClr val="006600"/>
                </a:solidFill>
              </a:rPr>
              <a:t>реалізація</a:t>
            </a:r>
            <a:r>
              <a:rPr lang="en-US" altLang="uk-UA" sz="2200" smtClean="0"/>
              <a:t> }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uk-UA" altLang="uk-UA" sz="2200" smtClean="0"/>
              <a:t>...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}</a:t>
            </a:r>
            <a:endParaRPr lang="uk-UA" altLang="uk-UA" sz="2200" smtClean="0"/>
          </a:p>
          <a:p>
            <a:pPr eaLnBrk="1" hangingPunct="1">
              <a:lnSpc>
                <a:spcPct val="90000"/>
              </a:lnSpc>
            </a:pPr>
            <a:r>
              <a:rPr lang="uk-UA" altLang="uk-UA" sz="2200" smtClean="0"/>
              <a:t>може пов</a:t>
            </a:r>
            <a:r>
              <a:rPr lang="en-US" altLang="uk-UA" sz="2200" smtClean="0"/>
              <a:t>’</a:t>
            </a:r>
            <a:r>
              <a:rPr lang="uk-UA" altLang="uk-UA" sz="2200" smtClean="0"/>
              <a:t>язати неспоріднені класи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9CADE-D871-443A-80FE-E897103D94AE}" type="slidenum">
              <a:rPr lang="uk-UA" altLang="en-US" smtClean="0"/>
              <a:pPr/>
              <a:t>8</a:t>
            </a:fld>
            <a:r>
              <a:rPr lang="en-US" altLang="en-US" smtClean="0"/>
              <a:t> / </a:t>
            </a:r>
            <a:r>
              <a:rPr lang="uk-UA" altLang="en-US" smtClean="0"/>
              <a:t>1</a:t>
            </a:r>
            <a:r>
              <a:rPr lang="en-US" altLang="en-US" smtClean="0"/>
              <a:t>7</a:t>
            </a:r>
            <a:endParaRPr lang="uk-UA" alt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Інтерфейс </a:t>
            </a:r>
            <a:r>
              <a:rPr lang="en-US" altLang="uk-UA" sz="3500" smtClean="0"/>
              <a:t>IClonable, IComparable</a:t>
            </a:r>
            <a:endParaRPr lang="uk-UA" altLang="uk-UA" sz="35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uk-UA" sz="2000" smtClean="0">
                <a:solidFill>
                  <a:srgbClr val="0000CC"/>
                </a:solidFill>
              </a:rPr>
              <a:t>public interface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IClonable </a:t>
            </a:r>
            <a:r>
              <a:rPr lang="en-US" altLang="uk-UA" sz="2000" smtClean="0"/>
              <a:t/>
            </a:r>
            <a:br>
              <a:rPr lang="en-US" altLang="uk-UA" sz="2000" smtClean="0"/>
            </a:br>
            <a:r>
              <a:rPr lang="en-US" altLang="uk-UA" sz="2000" smtClean="0"/>
              <a:t>{</a:t>
            </a:r>
            <a:br>
              <a:rPr lang="en-US" altLang="uk-UA" sz="2000" smtClean="0"/>
            </a:br>
            <a:r>
              <a:rPr lang="en-US" altLang="uk-UA" sz="2000" smtClean="0"/>
              <a:t>  </a:t>
            </a:r>
            <a:r>
              <a:rPr lang="en-US" altLang="uk-UA" sz="2000" smtClean="0">
                <a:solidFill>
                  <a:srgbClr val="0000CC"/>
                </a:solidFill>
              </a:rPr>
              <a:t>object</a:t>
            </a:r>
            <a:r>
              <a:rPr lang="en-US" altLang="uk-UA" sz="2000" smtClean="0"/>
              <a:t> Clone(); </a:t>
            </a:r>
            <a:br>
              <a:rPr lang="en-US" altLang="uk-UA" sz="2000" smtClean="0"/>
            </a:br>
            <a:r>
              <a:rPr lang="en-US" altLang="uk-UA" sz="2000" smtClean="0"/>
              <a:t>}</a:t>
            </a:r>
          </a:p>
          <a:p>
            <a:pPr eaLnBrk="1" hangingPunct="1"/>
            <a:r>
              <a:rPr lang="en-US" altLang="uk-UA" sz="2000" smtClean="0">
                <a:solidFill>
                  <a:srgbClr val="0000CC"/>
                </a:solidFill>
              </a:rPr>
              <a:t>public interface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IComparable </a:t>
            </a:r>
            <a:r>
              <a:rPr lang="en-US" altLang="uk-UA" sz="2000" smtClean="0"/>
              <a:t/>
            </a:r>
            <a:br>
              <a:rPr lang="en-US" altLang="uk-UA" sz="2000" smtClean="0"/>
            </a:br>
            <a:r>
              <a:rPr lang="en-US" altLang="uk-UA" sz="2000" smtClean="0"/>
              <a:t>{</a:t>
            </a:r>
            <a:br>
              <a:rPr lang="en-US" altLang="uk-UA" sz="2000" smtClean="0"/>
            </a:br>
            <a:r>
              <a:rPr lang="en-US" altLang="uk-UA" sz="2000" smtClean="0"/>
              <a:t>  </a:t>
            </a:r>
            <a:r>
              <a:rPr lang="en-US" altLang="uk-UA" sz="2000" smtClean="0">
                <a:solidFill>
                  <a:srgbClr val="0000CC"/>
                </a:solidFill>
              </a:rPr>
              <a:t>int</a:t>
            </a:r>
            <a:r>
              <a:rPr lang="en-US" altLang="uk-UA" sz="2000" smtClean="0"/>
              <a:t> CompareTo(</a:t>
            </a:r>
            <a:r>
              <a:rPr lang="en-US" altLang="uk-UA" sz="2000" smtClean="0">
                <a:solidFill>
                  <a:srgbClr val="0000CC"/>
                </a:solidFill>
              </a:rPr>
              <a:t>object</a:t>
            </a:r>
            <a:r>
              <a:rPr lang="en-US" altLang="uk-UA" sz="2000" smtClean="0"/>
              <a:t> o); </a:t>
            </a:r>
            <a:br>
              <a:rPr lang="en-US" altLang="uk-UA" sz="2000" smtClean="0"/>
            </a:br>
            <a:r>
              <a:rPr lang="en-US" altLang="uk-UA" sz="2000" smtClean="0"/>
              <a:t>}</a:t>
            </a:r>
          </a:p>
          <a:p>
            <a:pPr eaLnBrk="1" hangingPunct="1"/>
            <a:endParaRPr lang="en-US" altLang="uk-UA" sz="2000" smtClean="0"/>
          </a:p>
          <a:p>
            <a:pPr eaLnBrk="1" hangingPunct="1"/>
            <a:r>
              <a:rPr lang="en-US" altLang="uk-UA" sz="2000" smtClean="0">
                <a:solidFill>
                  <a:srgbClr val="336699"/>
                </a:solidFill>
              </a:rPr>
              <a:t>Car</a:t>
            </a:r>
            <a:r>
              <a:rPr lang="en-US" altLang="uk-UA" sz="2000" smtClean="0"/>
              <a:t>[] myAutos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Car[5];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336699"/>
                </a:solidFill>
              </a:rPr>
              <a:t>Array</a:t>
            </a:r>
            <a:r>
              <a:rPr lang="en-US" altLang="uk-UA" sz="2000" smtClean="0"/>
              <a:t>.Sort(myAutos);</a:t>
            </a:r>
            <a:endParaRPr lang="uk-UA" altLang="uk-UA" sz="2000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smtClean="0"/>
              <a:t> Car: </a:t>
            </a:r>
            <a:r>
              <a:rPr lang="en-US" altLang="uk-UA" sz="2000" smtClean="0">
                <a:solidFill>
                  <a:srgbClr val="336699"/>
                </a:solidFill>
              </a:rPr>
              <a:t>IComparable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/>
              <a:t>{ …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int</a:t>
            </a:r>
            <a:r>
              <a:rPr lang="en-US" altLang="uk-UA" sz="2000" smtClean="0"/>
              <a:t> IComparable.CompareTo( </a:t>
            </a:r>
            <a:r>
              <a:rPr lang="en-US" altLang="uk-UA" sz="2000" smtClean="0">
                <a:solidFill>
                  <a:srgbClr val="0000CC"/>
                </a:solidFill>
              </a:rPr>
              <a:t>object</a:t>
            </a:r>
            <a:r>
              <a:rPr lang="en-US" altLang="uk-UA" sz="2000" smtClean="0"/>
              <a:t> obj)</a:t>
            </a:r>
            <a:br>
              <a:rPr lang="en-US" altLang="uk-UA" sz="2000" smtClean="0"/>
            </a:br>
            <a:r>
              <a:rPr lang="en-US" altLang="uk-UA" sz="2000" smtClean="0"/>
              <a:t>{</a:t>
            </a:r>
            <a:br>
              <a:rPr lang="en-US" altLang="uk-UA" sz="2000" smtClean="0"/>
            </a:br>
            <a:r>
              <a:rPr lang="en-US" altLang="uk-UA" sz="2000" smtClean="0"/>
              <a:t>  Car arg = obj </a:t>
            </a:r>
            <a:r>
              <a:rPr lang="en-US" altLang="uk-UA" sz="2000" smtClean="0">
                <a:solidFill>
                  <a:srgbClr val="0000CC"/>
                </a:solidFill>
              </a:rPr>
              <a:t>as</a:t>
            </a:r>
            <a:r>
              <a:rPr lang="en-US" altLang="uk-UA" sz="2000" smtClean="0"/>
              <a:t> Car;</a:t>
            </a:r>
            <a:br>
              <a:rPr lang="en-US" altLang="uk-UA" sz="2000" smtClean="0"/>
            </a:br>
            <a:r>
              <a:rPr lang="en-US" altLang="uk-UA" sz="2000" smtClean="0"/>
              <a:t>  </a:t>
            </a:r>
            <a:r>
              <a:rPr lang="en-US" altLang="uk-UA" sz="2000" smtClean="0">
                <a:solidFill>
                  <a:srgbClr val="0000CC"/>
                </a:solidFill>
              </a:rPr>
              <a:t>if</a:t>
            </a:r>
            <a:r>
              <a:rPr lang="en-US" altLang="uk-UA" sz="2000" smtClean="0"/>
              <a:t> (arg != </a:t>
            </a:r>
            <a:r>
              <a:rPr lang="en-US" altLang="uk-UA" sz="2000" smtClean="0">
                <a:solidFill>
                  <a:srgbClr val="0000CC"/>
                </a:solidFill>
              </a:rPr>
              <a:t>null</a:t>
            </a:r>
            <a:r>
              <a:rPr lang="en-US" altLang="uk-UA" sz="2000" smtClean="0"/>
              <a:t>)</a:t>
            </a:r>
            <a:br>
              <a:rPr lang="en-US" altLang="uk-UA" sz="2000" smtClean="0"/>
            </a:br>
            <a:r>
              <a:rPr lang="en-US" altLang="uk-UA" sz="2000" smtClean="0"/>
              <a:t>  {  </a:t>
            </a:r>
            <a:r>
              <a:rPr lang="en-US" altLang="uk-UA" sz="2000" smtClean="0">
                <a:solidFill>
                  <a:srgbClr val="0000CC"/>
                </a:solidFill>
              </a:rPr>
              <a:t>if</a:t>
            </a:r>
            <a:r>
              <a:rPr lang="en-US" altLang="uk-UA" sz="2000" smtClean="0"/>
              <a:t> (this.CarID&gt;arg.CarID)</a:t>
            </a:r>
            <a:br>
              <a:rPr lang="en-US" altLang="uk-UA" sz="2000" smtClean="0"/>
            </a:br>
            <a:r>
              <a:rPr lang="en-US" altLang="uk-UA" sz="2000" smtClean="0"/>
              <a:t>       </a:t>
            </a:r>
            <a:r>
              <a:rPr lang="en-US" altLang="uk-UA" sz="2000" smtClean="0">
                <a:solidFill>
                  <a:srgbClr val="0000CC"/>
                </a:solidFill>
              </a:rPr>
              <a:t>return</a:t>
            </a:r>
            <a:r>
              <a:rPr lang="en-US" altLang="uk-UA" sz="2000" smtClean="0"/>
              <a:t> 1;</a:t>
            </a:r>
            <a:br>
              <a:rPr lang="en-US" altLang="uk-UA" sz="2000" smtClean="0"/>
            </a:br>
            <a:r>
              <a:rPr lang="en-US" altLang="uk-UA" sz="2000" smtClean="0"/>
              <a:t>   </a:t>
            </a:r>
            <a:r>
              <a:rPr lang="en-US" altLang="uk-UA" sz="2000" smtClean="0">
                <a:solidFill>
                  <a:srgbClr val="0000CC"/>
                </a:solidFill>
              </a:rPr>
              <a:t>else if</a:t>
            </a:r>
            <a:r>
              <a:rPr lang="en-US" altLang="uk-UA" sz="2000" smtClean="0"/>
              <a:t> (this.CarID&lt;arg.CarID)</a:t>
            </a:r>
            <a:br>
              <a:rPr lang="en-US" altLang="uk-UA" sz="2000" smtClean="0"/>
            </a:br>
            <a:r>
              <a:rPr lang="en-US" altLang="uk-UA" sz="2000" smtClean="0"/>
              <a:t>       </a:t>
            </a:r>
            <a:r>
              <a:rPr lang="en-US" altLang="uk-UA" sz="2000" smtClean="0">
                <a:solidFill>
                  <a:srgbClr val="0000CC"/>
                </a:solidFill>
              </a:rPr>
              <a:t>return</a:t>
            </a:r>
            <a:r>
              <a:rPr lang="en-US" altLang="uk-UA" sz="2000" smtClean="0"/>
              <a:t> -1; </a:t>
            </a:r>
            <a:br>
              <a:rPr lang="en-US" altLang="uk-UA" sz="2000" smtClean="0"/>
            </a:br>
            <a:r>
              <a:rPr lang="en-US" altLang="uk-UA" sz="2000" smtClean="0"/>
              <a:t>   </a:t>
            </a:r>
            <a:r>
              <a:rPr lang="en-US" altLang="uk-UA" sz="2000" smtClean="0">
                <a:solidFill>
                  <a:srgbClr val="0000CC"/>
                </a:solidFill>
              </a:rPr>
              <a:t>else return</a:t>
            </a:r>
            <a:r>
              <a:rPr lang="en-US" altLang="uk-UA" sz="2000" smtClean="0"/>
              <a:t> 0;</a:t>
            </a:r>
            <a:br>
              <a:rPr lang="en-US" altLang="uk-UA" sz="2000" smtClean="0"/>
            </a:br>
            <a:r>
              <a:rPr lang="en-US" altLang="uk-UA" sz="2000" smtClean="0"/>
              <a:t> } </a:t>
            </a:r>
            <a:r>
              <a:rPr lang="en-US" altLang="uk-UA" sz="2000" smtClean="0">
                <a:solidFill>
                  <a:srgbClr val="0000CC"/>
                </a:solidFill>
              </a:rPr>
              <a:t>else throw new</a:t>
            </a:r>
            <a:r>
              <a:rPr lang="en-US" altLang="uk-UA" sz="2000" smtClean="0"/>
              <a:t> ArgumentException(</a:t>
            </a:r>
            <a:r>
              <a:rPr lang="en-US" altLang="uk-UA" sz="2000" smtClean="0">
                <a:solidFill>
                  <a:srgbClr val="CC0000"/>
                </a:solidFill>
              </a:rPr>
              <a:t>"Not Car"</a:t>
            </a:r>
            <a:r>
              <a:rPr lang="en-US" altLang="uk-UA" sz="2000" smtClean="0"/>
              <a:t>);</a:t>
            </a:r>
            <a:br>
              <a:rPr lang="en-US" altLang="uk-UA" sz="2000" smtClean="0"/>
            </a:br>
            <a:r>
              <a:rPr lang="en-US" altLang="uk-UA" sz="200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/>
              <a:t>}</a:t>
            </a:r>
            <a:endParaRPr lang="uk-UA" altLang="uk-UA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2FD687-2206-4002-9E6E-1F2FB38728E5}" type="slidenum">
              <a:rPr lang="uk-UA" altLang="en-US" smtClean="0"/>
              <a:pPr/>
              <a:t>9</a:t>
            </a:fld>
            <a:r>
              <a:rPr lang="en-US" altLang="en-US" smtClean="0"/>
              <a:t> / </a:t>
            </a:r>
            <a:r>
              <a:rPr lang="uk-UA" altLang="en-US" smtClean="0"/>
              <a:t>1</a:t>
            </a:r>
            <a:r>
              <a:rPr lang="en-US" altLang="en-US" smtClean="0"/>
              <a:t>7</a:t>
            </a:r>
            <a:endParaRPr lang="uk-UA" alt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Інтерфейси </a:t>
            </a:r>
            <a:r>
              <a:rPr lang="en-US" altLang="uk-UA" sz="3100" smtClean="0"/>
              <a:t>IEnumerable, IEnumerator</a:t>
            </a:r>
            <a:endParaRPr lang="uk-UA" altLang="uk-UA" sz="31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>
                <a:solidFill>
                  <a:srgbClr val="0000CC"/>
                </a:solidFill>
              </a:rPr>
              <a:t>public interface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IEnumerable</a:t>
            </a:r>
            <a:r>
              <a:rPr lang="en-US" altLang="uk-UA" sz="2000" smtClean="0"/>
              <a:t/>
            </a:r>
            <a:br>
              <a:rPr lang="en-US" altLang="uk-UA" sz="2000" smtClean="0"/>
            </a:br>
            <a:r>
              <a:rPr lang="en-US" altLang="uk-UA" sz="2000" smtClean="0"/>
              <a:t>{ </a:t>
            </a:r>
            <a:br>
              <a:rPr lang="en-US" altLang="uk-UA" sz="2000" smtClean="0"/>
            </a:br>
            <a:r>
              <a:rPr lang="en-US" altLang="uk-UA" sz="2000" smtClean="0"/>
              <a:t>IEnumerator GetEnumerator();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>
                <a:solidFill>
                  <a:srgbClr val="0000CC"/>
                </a:solidFill>
              </a:rPr>
              <a:t>public interface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IEnumerator</a:t>
            </a:r>
            <a:r>
              <a:rPr lang="en-US" altLang="uk-UA" sz="2000" smtClean="0"/>
              <a:t/>
            </a:r>
            <a:br>
              <a:rPr lang="en-US" altLang="uk-UA" sz="2000" smtClean="0"/>
            </a:br>
            <a:r>
              <a:rPr lang="en-US" altLang="uk-UA" sz="2000" smtClean="0"/>
              <a:t>{</a:t>
            </a:r>
            <a:br>
              <a:rPr lang="en-US" altLang="uk-UA" sz="2000" smtClean="0"/>
            </a:br>
            <a:r>
              <a:rPr lang="en-US" altLang="uk-UA" sz="2000" smtClean="0"/>
              <a:t>  </a:t>
            </a:r>
            <a:r>
              <a:rPr lang="en-US" altLang="uk-UA" sz="2000" smtClean="0">
                <a:solidFill>
                  <a:srgbClr val="0000CC"/>
                </a:solidFill>
              </a:rPr>
              <a:t>bool</a:t>
            </a:r>
            <a:r>
              <a:rPr lang="en-US" altLang="uk-UA" sz="2000" smtClean="0"/>
              <a:t> MoveNext();</a:t>
            </a:r>
            <a:br>
              <a:rPr lang="en-US" altLang="uk-UA" sz="2000" smtClean="0"/>
            </a:br>
            <a:r>
              <a:rPr lang="en-US" altLang="uk-UA" sz="2000" smtClean="0"/>
              <a:t>  </a:t>
            </a:r>
            <a:r>
              <a:rPr lang="en-US" altLang="uk-UA" sz="2000" smtClean="0">
                <a:solidFill>
                  <a:srgbClr val="0000CC"/>
                </a:solidFill>
              </a:rPr>
              <a:t>object</a:t>
            </a:r>
            <a:r>
              <a:rPr lang="en-US" altLang="uk-UA" sz="2000" smtClean="0"/>
              <a:t> Current { </a:t>
            </a:r>
            <a:r>
              <a:rPr lang="en-US" altLang="uk-UA" sz="2000" smtClean="0">
                <a:solidFill>
                  <a:srgbClr val="0000CC"/>
                </a:solidFill>
              </a:rPr>
              <a:t>get</a:t>
            </a:r>
            <a:r>
              <a:rPr lang="en-US" altLang="uk-UA" sz="2000" smtClean="0"/>
              <a:t>; }</a:t>
            </a:r>
            <a:br>
              <a:rPr lang="en-US" altLang="uk-UA" sz="2000" smtClean="0"/>
            </a:br>
            <a:r>
              <a:rPr lang="en-US" altLang="uk-UA" sz="2000" smtClean="0"/>
              <a:t>  </a:t>
            </a:r>
            <a:r>
              <a:rPr lang="en-US" altLang="uk-UA" sz="2000" smtClean="0">
                <a:solidFill>
                  <a:srgbClr val="0000CC"/>
                </a:solidFill>
              </a:rPr>
              <a:t>void</a:t>
            </a:r>
            <a:r>
              <a:rPr lang="en-US" altLang="uk-UA" sz="2000" smtClean="0"/>
              <a:t> Reset();  </a:t>
            </a:r>
            <a:br>
              <a:rPr lang="en-US" altLang="uk-UA" sz="2000" smtClean="0"/>
            </a:br>
            <a:r>
              <a:rPr lang="en-US" altLang="uk-UA" sz="200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uk-UA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>
                <a:solidFill>
                  <a:srgbClr val="336699"/>
                </a:solidFill>
              </a:rPr>
              <a:t>Garage</a:t>
            </a:r>
            <a:r>
              <a:rPr lang="en-US" altLang="uk-UA" sz="2000" smtClean="0"/>
              <a:t> G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Garage();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>
                <a:solidFill>
                  <a:srgbClr val="0000CC"/>
                </a:solidFill>
              </a:rPr>
              <a:t>foreach</a:t>
            </a:r>
            <a:r>
              <a:rPr lang="en-US" altLang="uk-UA" sz="2000" smtClean="0"/>
              <a:t> (</a:t>
            </a:r>
            <a:r>
              <a:rPr lang="en-US" altLang="uk-UA" sz="2000" smtClean="0">
                <a:solidFill>
                  <a:srgbClr val="0000CC"/>
                </a:solidFill>
              </a:rPr>
              <a:t>var</a:t>
            </a:r>
            <a:r>
              <a:rPr lang="en-US" altLang="uk-UA" sz="2000" smtClean="0"/>
              <a:t> C </a:t>
            </a:r>
            <a:r>
              <a:rPr lang="en-US" altLang="uk-UA" sz="2000" smtClean="0">
                <a:solidFill>
                  <a:srgbClr val="0000CC"/>
                </a:solidFill>
              </a:rPr>
              <a:t>in</a:t>
            </a:r>
            <a:r>
              <a:rPr lang="en-US" altLang="uk-UA" sz="2000" smtClean="0"/>
              <a:t> G) …</a:t>
            </a:r>
            <a:endParaRPr lang="uk-UA" altLang="uk-UA" sz="2000" smtClean="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295400"/>
            <a:ext cx="43434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smtClean="0"/>
              <a:t> Garage: </a:t>
            </a:r>
            <a:r>
              <a:rPr lang="en-US" altLang="uk-UA" sz="2000" smtClean="0">
                <a:solidFill>
                  <a:srgbClr val="336699"/>
                </a:solidFill>
              </a:rPr>
              <a:t>IEnumerable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/>
              <a:t>{</a:t>
            </a:r>
            <a:r>
              <a:rPr lang="en-US" altLang="uk-UA" sz="2000" smtClean="0">
                <a:solidFill>
                  <a:srgbClr val="336699"/>
                </a:solidFill>
              </a:rPr>
              <a:t/>
            </a:r>
            <a:br>
              <a:rPr lang="en-US" altLang="uk-UA" sz="2000" smtClean="0">
                <a:solidFill>
                  <a:srgbClr val="336699"/>
                </a:solidFill>
              </a:rPr>
            </a:br>
            <a:r>
              <a:rPr lang="en-US" altLang="uk-UA" sz="2000" smtClean="0">
                <a:solidFill>
                  <a:srgbClr val="0000CC"/>
                </a:solidFill>
              </a:rPr>
              <a:t>private</a:t>
            </a:r>
            <a:r>
              <a:rPr lang="en-US" altLang="uk-UA" sz="2000" smtClean="0"/>
              <a:t> Car[] cars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Car[4];</a:t>
            </a:r>
            <a:br>
              <a:rPr lang="en-US" altLang="uk-UA" sz="2000" smtClean="0"/>
            </a:br>
            <a:r>
              <a:rPr lang="en-US" altLang="uk-UA" sz="2000" smtClean="0">
                <a:solidFill>
                  <a:srgbClr val="0000CC"/>
                </a:solidFill>
              </a:rPr>
              <a:t>public</a:t>
            </a:r>
            <a:r>
              <a:rPr lang="en-US" altLang="uk-UA" sz="2000" smtClean="0"/>
              <a:t> Garage()</a:t>
            </a:r>
            <a:br>
              <a:rPr lang="en-US" altLang="uk-UA" sz="2000" smtClean="0"/>
            </a:br>
            <a:r>
              <a:rPr lang="en-US" altLang="uk-UA" sz="2000" smtClean="0"/>
              <a:t>{ </a:t>
            </a:r>
            <a:br>
              <a:rPr lang="en-US" altLang="uk-UA" sz="2000" smtClean="0"/>
            </a:br>
            <a:r>
              <a:rPr lang="en-US" altLang="uk-UA" sz="2000" smtClean="0"/>
              <a:t>  cars[0]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Car(…);</a:t>
            </a:r>
            <a:br>
              <a:rPr lang="en-US" altLang="uk-UA" sz="2000" smtClean="0"/>
            </a:br>
            <a:r>
              <a:rPr lang="en-US" altLang="uk-UA" sz="2000" smtClean="0"/>
              <a:t>  cars[1]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Car(…);</a:t>
            </a:r>
            <a:br>
              <a:rPr lang="en-US" altLang="uk-UA" sz="2000" smtClean="0"/>
            </a:br>
            <a:r>
              <a:rPr lang="en-US" altLang="uk-UA" sz="2000" smtClean="0"/>
              <a:t>  cars[2]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Car(…);</a:t>
            </a:r>
            <a:br>
              <a:rPr lang="en-US" altLang="uk-UA" sz="2000" smtClean="0"/>
            </a:br>
            <a:r>
              <a:rPr lang="en-US" altLang="uk-UA" sz="2000" smtClean="0"/>
              <a:t>  cars[3] = </a:t>
            </a:r>
            <a:r>
              <a:rPr lang="en-US" altLang="uk-UA" sz="2000" smtClean="0">
                <a:solidFill>
                  <a:srgbClr val="0000CC"/>
                </a:solidFill>
              </a:rPr>
              <a:t>new</a:t>
            </a:r>
            <a:r>
              <a:rPr lang="en-US" altLang="uk-UA" sz="2000" smtClean="0"/>
              <a:t> Car(…);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/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>
                <a:solidFill>
                  <a:srgbClr val="0000CC"/>
                </a:solidFill>
              </a:rPr>
              <a:t>public</a:t>
            </a:r>
            <a:r>
              <a:rPr lang="en-US" altLang="uk-UA" sz="2000" smtClean="0"/>
              <a:t> </a:t>
            </a:r>
            <a:r>
              <a:rPr lang="en-US" altLang="uk-UA" sz="2000" smtClean="0">
                <a:solidFill>
                  <a:srgbClr val="336699"/>
                </a:solidFill>
              </a:rPr>
              <a:t>IEnumerator</a:t>
            </a:r>
            <a:r>
              <a:rPr lang="en-US" altLang="uk-UA" sz="2000" smtClean="0"/>
              <a:t> GetEnumerator()</a:t>
            </a:r>
            <a:br>
              <a:rPr lang="en-US" altLang="uk-UA" sz="2000" smtClean="0"/>
            </a:br>
            <a:r>
              <a:rPr lang="en-US" altLang="uk-UA" sz="2000" smtClean="0"/>
              <a:t>{</a:t>
            </a:r>
            <a:br>
              <a:rPr lang="en-US" altLang="uk-UA" sz="2000" smtClean="0"/>
            </a:br>
            <a:r>
              <a:rPr lang="en-US" altLang="uk-UA" sz="2000" smtClean="0"/>
              <a:t>    </a:t>
            </a:r>
            <a:r>
              <a:rPr lang="en-US" altLang="uk-UA" sz="2000" smtClean="0">
                <a:solidFill>
                  <a:srgbClr val="0000CC"/>
                </a:solidFill>
              </a:rPr>
              <a:t>return</a:t>
            </a:r>
            <a:r>
              <a:rPr lang="en-US" altLang="uk-UA" sz="2000" smtClean="0"/>
              <a:t> cars.GetEnumerator();</a:t>
            </a:r>
            <a:br>
              <a:rPr lang="en-US" altLang="uk-UA" sz="2000" smtClean="0"/>
            </a:br>
            <a:r>
              <a:rPr lang="en-US" altLang="uk-UA" sz="200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uk-UA" sz="2000" smtClean="0"/>
              <a:t>}</a:t>
            </a:r>
            <a:endParaRPr lang="uk-UA" altLang="uk-UA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2" ma:contentTypeDescription="Створення нового документа." ma:contentTypeScope="" ma:versionID="ba265d2b596891a4717c226207988c61">
  <xsd:schema xmlns:xsd="http://www.w3.org/2001/XMLSchema" xmlns:xs="http://www.w3.org/2001/XMLSchema" xmlns:p="http://schemas.microsoft.com/office/2006/metadata/properties" xmlns:ns2="6165a4db-b7e9-495c-af32-635dbac9cbd3" targetNamespace="http://schemas.microsoft.com/office/2006/metadata/properties" ma:root="true" ma:fieldsID="933ff37117cb3bedcf13e1e34def36df" ns2:_="">
    <xsd:import namespace="6165a4db-b7e9-495c-af32-635dbac9cb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5CEB7D-347C-46B1-A236-4134C45ED457}"/>
</file>

<file path=customXml/itemProps2.xml><?xml version="1.0" encoding="utf-8"?>
<ds:datastoreItem xmlns:ds="http://schemas.openxmlformats.org/officeDocument/2006/customXml" ds:itemID="{228BC45D-78F7-4DA1-B4CF-9436517170DE}"/>
</file>

<file path=customXml/itemProps3.xml><?xml version="1.0" encoding="utf-8"?>
<ds:datastoreItem xmlns:ds="http://schemas.openxmlformats.org/officeDocument/2006/customXml" ds:itemID="{21B3186B-A435-4236-A9D7-35F00686F477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2915</TotalTime>
  <Words>834</Words>
  <Application>Microsoft Office PowerPoint</Application>
  <PresentationFormat>Екран (4:3)</PresentationFormat>
  <Paragraphs>264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0" baseType="lpstr">
      <vt:lpstr>Arial</vt:lpstr>
      <vt:lpstr>Wingdings</vt:lpstr>
      <vt:lpstr>Network</vt:lpstr>
      <vt:lpstr>Наслідування в C#</vt:lpstr>
      <vt:lpstr>Наслідування</vt:lpstr>
      <vt:lpstr>Синтаксис</vt:lpstr>
      <vt:lpstr>Сумісність і приведення</vt:lpstr>
      <vt:lpstr>Ще про класи</vt:lpstr>
      <vt:lpstr>Ще про класи</vt:lpstr>
      <vt:lpstr>Інтерфейс</vt:lpstr>
      <vt:lpstr>Інтерфейс IClonable, IComparable</vt:lpstr>
      <vt:lpstr>Інтерфейси IEnumerable, IEnumerator</vt:lpstr>
      <vt:lpstr>Інтерфейс IFormattable</vt:lpstr>
      <vt:lpstr>Інтерфейс  VS  Абстрактний клас</vt:lpstr>
      <vt:lpstr>Наслідування інтерфейсу</vt:lpstr>
      <vt:lpstr>Виклик членів інтерфейсу</vt:lpstr>
      <vt:lpstr>Можливості інтерфейсів</vt:lpstr>
      <vt:lpstr>Використання інтерфейсів</vt:lpstr>
      <vt:lpstr>Наслідування інтерфейсів</vt:lpstr>
      <vt:lpstr>Нові можливості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Сергій Ярошко</cp:lastModifiedBy>
  <cp:revision>98</cp:revision>
  <cp:lastPrinted>1601-01-01T00:00:00Z</cp:lastPrinted>
  <dcterms:created xsi:type="dcterms:W3CDTF">1601-01-01T00:00:00Z</dcterms:created>
  <dcterms:modified xsi:type="dcterms:W3CDTF">2021-03-03T17:12:50Z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7400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