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3"/>
  </p:notesMasterIdLst>
  <p:sldIdLst>
    <p:sldId id="256" r:id="rId2"/>
    <p:sldId id="267" r:id="rId3"/>
    <p:sldId id="281" r:id="rId4"/>
    <p:sldId id="268" r:id="rId5"/>
    <p:sldId id="269" r:id="rId6"/>
    <p:sldId id="270" r:id="rId7"/>
    <p:sldId id="282" r:id="rId8"/>
    <p:sldId id="284" r:id="rId9"/>
    <p:sldId id="285" r:id="rId10"/>
    <p:sldId id="288" r:id="rId11"/>
    <p:sldId id="287" r:id="rId12"/>
    <p:sldId id="283" r:id="rId13"/>
    <p:sldId id="271" r:id="rId14"/>
    <p:sldId id="275" r:id="rId15"/>
    <p:sldId id="276" r:id="rId16"/>
    <p:sldId id="272" r:id="rId17"/>
    <p:sldId id="273" r:id="rId18"/>
    <p:sldId id="290" r:id="rId19"/>
    <p:sldId id="289" r:id="rId20"/>
    <p:sldId id="286" r:id="rId21"/>
    <p:sldId id="274" r:id="rId22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00CC"/>
    <a:srgbClr val="006600"/>
    <a:srgbClr val="000099"/>
    <a:srgbClr val="CC0000"/>
    <a:srgbClr val="FF0000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6124CA-CCDE-4C76-9291-04FC758F956E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29410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uk-UA" altLang="uk-UA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F685E-9D47-46BD-A0DE-6764DF8BBE39}" type="slidenum">
              <a:rPr lang="uk-UA" altLang="uk-UA" sz="1200" smtClean="0"/>
              <a:pPr/>
              <a:t>5</a:t>
            </a:fld>
            <a:endParaRPr lang="uk-UA" altLang="uk-UA" sz="1200" smtClean="0"/>
          </a:p>
        </p:txBody>
      </p:sp>
    </p:spTree>
    <p:extLst>
      <p:ext uri="{BB962C8B-B14F-4D97-AF65-F5344CB8AC3E}">
        <p14:creationId xmlns:p14="http://schemas.microsoft.com/office/powerpoint/2010/main" val="184292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uk-UA" altLang="uk-UA" smtClean="0"/>
          </a:p>
        </p:txBody>
      </p:sp>
      <p:sp>
        <p:nvSpPr>
          <p:cNvPr id="26628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80906-23E9-40A3-ABD8-01A402BDE30D}" type="slidenum">
              <a:rPr lang="uk-UA" altLang="uk-UA" sz="1200" smtClean="0"/>
              <a:pPr/>
              <a:t>21</a:t>
            </a:fld>
            <a:endParaRPr lang="uk-UA" altLang="uk-UA" sz="1200" smtClean="0"/>
          </a:p>
        </p:txBody>
      </p:sp>
    </p:spTree>
    <p:extLst>
      <p:ext uri="{BB962C8B-B14F-4D97-AF65-F5344CB8AC3E}">
        <p14:creationId xmlns:p14="http://schemas.microsoft.com/office/powerpoint/2010/main" val="219074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9206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73703-E87E-4D2A-AFCC-D1E8EAF589D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779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2D01E-BD68-4AF0-B765-082AD19D8A7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645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197430-9317-4B57-8187-076CFC25131A}" type="slidenum">
              <a:rPr lang="uk-UA" altLang="en-US"/>
              <a:pPr>
                <a:defRPr/>
              </a:pPr>
              <a:t>‹№›</a:t>
            </a:fld>
            <a:r>
              <a:rPr lang="en-US" altLang="en-US" dirty="0"/>
              <a:t> / 2</a:t>
            </a:r>
            <a:r>
              <a:rPr lang="uk-UA" altLang="en-US" dirty="0"/>
              <a:t>1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1550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182F-36C0-49F8-9B8D-A6E15F6DB02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7877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FF7B-85BD-4D73-9C05-FF28266040AD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299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688AA-318D-413B-9B02-4F77A7FED78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4430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CD3DD-8F01-4738-8B78-5929B507E993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836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87CF-C0ED-454B-9048-C92DD033407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06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CCA45-6183-4D2B-AB94-960AD22EB353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2891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860D1-59D1-4BDD-9909-51205D49260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815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98EB107-9DBE-4509-AAB7-3A21775CA32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</a:t>
            </a:r>
            <a:r>
              <a:rPr lang="uk-UA" altLang="en-US"/>
              <a:t>15</a:t>
            </a: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Узагальнення</a:t>
            </a:r>
            <a:br>
              <a:rPr lang="uk-UA" altLang="uk-UA" smtClean="0"/>
            </a:br>
            <a:r>
              <a:rPr lang="uk-UA" altLang="uk-UA" smtClean="0"/>
              <a:t>мовою</a:t>
            </a:r>
            <a:r>
              <a:rPr lang="en-US" altLang="uk-UA" smtClean="0"/>
              <a:t> C#</a:t>
            </a:r>
            <a:endParaRPr lang="uk-UA" altLang="uk-UA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/>
            <a:r>
              <a:rPr lang="uk-UA" altLang="uk-UA" smtClean="0"/>
              <a:t>класи</a:t>
            </a:r>
            <a:br>
              <a:rPr lang="uk-UA" altLang="uk-UA" smtClean="0"/>
            </a:br>
            <a:r>
              <a:rPr lang="uk-UA" altLang="uk-UA" smtClean="0"/>
              <a:t>інтерфейси</a:t>
            </a:r>
            <a:br>
              <a:rPr lang="uk-UA" altLang="uk-UA" smtClean="0"/>
            </a:br>
            <a:r>
              <a:rPr lang="uk-UA" altLang="uk-UA" smtClean="0"/>
              <a:t>методи</a:t>
            </a:r>
            <a:br>
              <a:rPr lang="uk-UA" altLang="uk-UA" smtClean="0"/>
            </a:br>
            <a:r>
              <a:rPr lang="uk-UA" altLang="uk-UA" smtClean="0"/>
              <a:t>делегати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533400"/>
          </a:xfrm>
        </p:spPr>
        <p:txBody>
          <a:bodyPr/>
          <a:lstStyle/>
          <a:p>
            <a:pPr eaLnBrk="1" hangingPunct="1"/>
            <a:r>
              <a:rPr lang="uk-UA" altLang="uk-UA" sz="2700" dirty="0" smtClean="0"/>
              <a:t>Використання узагальненого типу</a:t>
            </a:r>
            <a:endParaRPr lang="uk-UA" altLang="uk-UA" sz="27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uk-UA" altLang="uk-UA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: </a:t>
            </a:r>
            <a:r>
              <a:rPr lang="uk-UA" altLang="uk-UA" sz="2000" dirty="0" err="1" smtClean="0">
                <a:solidFill>
                  <a:srgbClr val="336699"/>
                </a:solidFill>
                <a:latin typeface="Consolas" panose="020B0609020204030204" pitchFamily="49" charset="0"/>
              </a:rPr>
              <a:t>IDocument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>
                <a:latin typeface="Consolas" panose="020B0609020204030204" pitchFamily="49" charset="0"/>
              </a:rPr>
              <a:t>	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() {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>
                <a:latin typeface="Consolas" panose="020B0609020204030204" pitchFamily="49" charset="0"/>
              </a:rPr>
              <a:t>	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(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title</a:t>
            </a:r>
            <a:r>
              <a:rPr lang="uk-UA" altLang="uk-UA" sz="2000" dirty="0" smtClean="0">
                <a:latin typeface="Consolas" panose="020B0609020204030204" pitchFamily="49" charset="0"/>
              </a:rPr>
              <a:t>,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content</a:t>
            </a:r>
            <a:r>
              <a:rPr lang="uk-UA" altLang="uk-UA" sz="2000" dirty="0" smtClean="0">
                <a:latin typeface="Consolas" panose="020B0609020204030204" pitchFamily="49" charset="0"/>
              </a:rPr>
              <a:t>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>
                <a:latin typeface="Consolas" panose="020B0609020204030204" pitchFamily="49" charset="0"/>
              </a:rPr>
              <a:t>		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this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.title</a:t>
            </a:r>
            <a:r>
              <a:rPr lang="uk-UA" altLang="uk-UA" sz="2000" dirty="0" smtClean="0">
                <a:latin typeface="Consolas" panose="020B0609020204030204" pitchFamily="49" charset="0"/>
              </a:rPr>
              <a:t> =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title</a:t>
            </a:r>
            <a:r>
              <a:rPr lang="uk-UA" altLang="uk-UA" sz="2000" dirty="0" smtClean="0">
                <a:latin typeface="Consolas" panose="020B0609020204030204" pitchFamily="49" charset="0"/>
              </a:rPr>
              <a:t>;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this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.content</a:t>
            </a:r>
            <a:r>
              <a:rPr lang="uk-UA" altLang="uk-UA" sz="2000" dirty="0" smtClean="0">
                <a:latin typeface="Consolas" panose="020B0609020204030204" pitchFamily="49" charset="0"/>
              </a:rPr>
              <a:t> =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content</a:t>
            </a:r>
            <a:r>
              <a:rPr lang="uk-UA" altLang="uk-UA" sz="2000" dirty="0" smtClean="0">
                <a:latin typeface="Consolas" panose="020B0609020204030204" pitchFamily="49" charset="0"/>
              </a:rPr>
              <a:t>; </a:t>
            </a:r>
            <a:endParaRPr lang="en-US" altLang="uk-UA" sz="200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	}</a:t>
            </a:r>
            <a:endParaRPr lang="uk-UA" altLang="uk-UA" sz="200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>
                <a:latin typeface="Consolas" panose="020B0609020204030204" pitchFamily="49" charset="0"/>
              </a:rPr>
              <a:t>	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uk-UA" altLang="uk-UA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Title</a:t>
            </a:r>
            <a:r>
              <a:rPr lang="uk-UA" altLang="uk-UA" sz="2000" dirty="0" smtClean="0">
                <a:latin typeface="Consolas" panose="020B0609020204030204" pitchFamily="49" charset="0"/>
              </a:rPr>
              <a:t> {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uk-UA" altLang="uk-UA" sz="2000" dirty="0" smtClean="0">
                <a:latin typeface="Consolas" panose="020B0609020204030204" pitchFamily="49" charset="0"/>
              </a:rPr>
              <a:t>;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set</a:t>
            </a:r>
            <a:r>
              <a:rPr lang="uk-UA" altLang="uk-UA" sz="2000" dirty="0" smtClean="0">
                <a:latin typeface="Consolas" panose="020B0609020204030204" pitchFamily="49" charset="0"/>
              </a:rPr>
              <a:t>;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>
                <a:latin typeface="Consolas" panose="020B0609020204030204" pitchFamily="49" charset="0"/>
              </a:rPr>
              <a:t>	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uk-UA" altLang="uk-UA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Content</a:t>
            </a:r>
            <a:r>
              <a:rPr lang="uk-UA" altLang="uk-UA" sz="2000" dirty="0" smtClean="0">
                <a:latin typeface="Consolas" panose="020B0609020204030204" pitchFamily="49" charset="0"/>
              </a:rPr>
              <a:t> {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uk-UA" altLang="uk-UA" sz="2000" dirty="0" smtClean="0">
                <a:latin typeface="Consolas" panose="020B0609020204030204" pitchFamily="49" charset="0"/>
              </a:rPr>
              <a:t>;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set</a:t>
            </a:r>
            <a:r>
              <a:rPr lang="uk-UA" altLang="uk-UA" sz="2000" dirty="0" smtClean="0">
                <a:latin typeface="Consolas" panose="020B0609020204030204" pitchFamily="49" charset="0"/>
              </a:rPr>
              <a:t>; </a:t>
            </a:r>
            <a:r>
              <a:rPr lang="en-US" altLang="uk-UA" sz="200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}</a:t>
            </a:r>
            <a:endParaRPr lang="uk-UA" altLang="uk-UA" sz="200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uk-UA" altLang="uk-UA" sz="2000" dirty="0" smtClean="0">
              <a:solidFill>
                <a:srgbClr val="336699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uk-UA" altLang="uk-UA" sz="2000" dirty="0" err="1" smtClean="0">
                <a:solidFill>
                  <a:srgbClr val="336699"/>
                </a:solidFill>
                <a:latin typeface="Consolas" panose="020B0609020204030204" pitchFamily="49" charset="0"/>
              </a:rPr>
              <a:t>DocumentManager</a:t>
            </a:r>
            <a:r>
              <a:rPr lang="uk-UA" altLang="uk-UA" sz="2000" dirty="0" smtClean="0">
                <a:latin typeface="Consolas" panose="020B0609020204030204" pitchFamily="49" charset="0"/>
              </a:rPr>
              <a:t>&lt;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&gt; </a:t>
            </a:r>
            <a:r>
              <a:rPr lang="en-US" altLang="uk-UA" sz="2000" dirty="0" smtClean="0">
                <a:latin typeface="Consolas" panose="020B0609020204030204" pitchFamily="49" charset="0"/>
              </a:rPr>
              <a:t>DMD = </a:t>
            </a:r>
            <a:r>
              <a:rPr lang="en-US" altLang="uk-UA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DocumentManager</a:t>
            </a:r>
            <a:r>
              <a:rPr lang="uk-UA" altLang="uk-UA" sz="2000" dirty="0" smtClean="0">
                <a:latin typeface="Consolas" panose="020B0609020204030204" pitchFamily="49" charset="0"/>
              </a:rPr>
              <a:t>&lt;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&gt;</a:t>
            </a:r>
            <a:r>
              <a:rPr lang="en-US" altLang="uk-UA" sz="200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uk-UA" altLang="uk-UA" sz="2000" dirty="0" err="1" smtClean="0">
                <a:solidFill>
                  <a:srgbClr val="336699"/>
                </a:solidFill>
                <a:latin typeface="Consolas" panose="020B0609020204030204" pitchFamily="49" charset="0"/>
              </a:rPr>
              <a:t>DocumentManager</a:t>
            </a:r>
            <a:r>
              <a:rPr lang="uk-UA" altLang="uk-UA" sz="2000" dirty="0" smtClean="0">
                <a:latin typeface="Consolas" panose="020B0609020204030204" pitchFamily="49" charset="0"/>
              </a:rPr>
              <a:t>&lt;</a:t>
            </a:r>
            <a:r>
              <a:rPr lang="en-US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nt</a:t>
            </a:r>
            <a:r>
              <a:rPr lang="uk-UA" altLang="uk-UA" sz="2000" dirty="0" smtClean="0">
                <a:latin typeface="Consolas" panose="020B0609020204030204" pitchFamily="49" charset="0"/>
              </a:rPr>
              <a:t>&gt; </a:t>
            </a:r>
            <a:r>
              <a:rPr lang="en-US" altLang="uk-UA" sz="2000" dirty="0" smtClean="0">
                <a:latin typeface="Consolas" panose="020B0609020204030204" pitchFamily="49" charset="0"/>
              </a:rPr>
              <a:t>DMI = </a:t>
            </a:r>
            <a:r>
              <a:rPr lang="en-US" altLang="uk-UA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DocumentManager</a:t>
            </a:r>
            <a:r>
              <a:rPr lang="uk-UA" altLang="uk-UA" sz="2000" dirty="0" smtClean="0">
                <a:latin typeface="Consolas" panose="020B0609020204030204" pitchFamily="49" charset="0"/>
              </a:rPr>
              <a:t>&lt;</a:t>
            </a:r>
            <a:r>
              <a:rPr lang="en-US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nt</a:t>
            </a:r>
            <a:r>
              <a:rPr lang="uk-UA" altLang="uk-UA" sz="2000" dirty="0" smtClean="0">
                <a:latin typeface="Consolas" panose="020B0609020204030204" pitchFamily="49" charset="0"/>
              </a:rPr>
              <a:t>&gt;</a:t>
            </a:r>
            <a:r>
              <a:rPr lang="en-US" altLang="uk-UA" sz="200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uk-UA" altLang="uk-UA" sz="2000" dirty="0" err="1" smtClean="0">
                <a:solidFill>
                  <a:srgbClr val="336699"/>
                </a:solidFill>
                <a:latin typeface="Consolas" panose="020B0609020204030204" pitchFamily="49" charset="0"/>
              </a:rPr>
              <a:t>DocumentManager</a:t>
            </a:r>
            <a:r>
              <a:rPr lang="uk-UA" altLang="uk-UA" sz="2000" dirty="0" smtClean="0">
                <a:latin typeface="Consolas" panose="020B0609020204030204" pitchFamily="49" charset="0"/>
              </a:rPr>
              <a:t>&lt;</a:t>
            </a:r>
            <a:r>
              <a:rPr lang="en-US" altLang="uk-UA" sz="2000" dirty="0" smtClean="0">
                <a:latin typeface="Consolas" panose="020B0609020204030204" pitchFamily="49" charset="0"/>
              </a:rPr>
              <a:t>Word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&gt; </a:t>
            </a:r>
            <a:r>
              <a:rPr lang="en-US" altLang="uk-UA" sz="2000" dirty="0" smtClean="0">
                <a:latin typeface="Consolas" panose="020B0609020204030204" pitchFamily="49" charset="0"/>
              </a:rPr>
              <a:t>DMW = </a:t>
            </a:r>
            <a:r>
              <a:rPr lang="en-US" altLang="uk-UA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DocumentManager</a:t>
            </a:r>
            <a:r>
              <a:rPr lang="uk-UA" altLang="uk-UA" sz="2000" dirty="0" smtClean="0">
                <a:latin typeface="Consolas" panose="020B0609020204030204" pitchFamily="49" charset="0"/>
              </a:rPr>
              <a:t>&lt;</a:t>
            </a:r>
            <a:r>
              <a:rPr lang="en-US" altLang="uk-UA" sz="2000" dirty="0" smtClean="0">
                <a:latin typeface="Consolas" panose="020B0609020204030204" pitchFamily="49" charset="0"/>
              </a:rPr>
              <a:t>Word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&gt;</a:t>
            </a:r>
            <a:r>
              <a:rPr lang="en-US" altLang="uk-UA" sz="200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   DMD.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DisplayAllDocuments</a:t>
            </a:r>
            <a:r>
              <a:rPr lang="uk-UA" altLang="uk-UA" sz="2000" dirty="0" smtClean="0">
                <a:latin typeface="Consolas" panose="020B0609020204030204" pitchFamily="49" charset="0"/>
              </a:rPr>
              <a:t>()</a:t>
            </a:r>
            <a:r>
              <a:rPr lang="en-US" altLang="uk-UA" sz="2000" dirty="0" smtClean="0">
                <a:latin typeface="Consolas" panose="020B0609020204030204" pitchFamily="49" charset="0"/>
              </a:rPr>
              <a:t>;	</a:t>
            </a:r>
            <a:r>
              <a:rPr lang="en-US" altLang="uk-UA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// Ok!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   DMI.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DisplayAllDocuments</a:t>
            </a:r>
            <a:r>
              <a:rPr lang="uk-UA" altLang="uk-UA" sz="2000" dirty="0" smtClean="0">
                <a:latin typeface="Consolas" panose="020B0609020204030204" pitchFamily="49" charset="0"/>
              </a:rPr>
              <a:t>()</a:t>
            </a:r>
            <a:r>
              <a:rPr lang="en-US" altLang="uk-UA" sz="2000" dirty="0" smtClean="0">
                <a:latin typeface="Consolas" panose="020B0609020204030204" pitchFamily="49" charset="0"/>
              </a:rPr>
              <a:t>;	</a:t>
            </a:r>
            <a:r>
              <a:rPr lang="en-US" altLang="uk-UA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altLang="uk-UA" sz="2000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InvalidCastException</a:t>
            </a:r>
            <a:endParaRPr lang="en-US" altLang="uk-UA" sz="2000" dirty="0" smtClean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   DMW.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DisplayAllDocuments</a:t>
            </a:r>
            <a:r>
              <a:rPr lang="uk-UA" altLang="uk-UA" sz="2000" dirty="0" smtClean="0">
                <a:latin typeface="Consolas" panose="020B0609020204030204" pitchFamily="49" charset="0"/>
              </a:rPr>
              <a:t>()</a:t>
            </a:r>
            <a:r>
              <a:rPr lang="en-US" altLang="uk-UA" sz="2000" dirty="0" smtClean="0">
                <a:latin typeface="Consolas" panose="020B0609020204030204" pitchFamily="49" charset="0"/>
              </a:rPr>
              <a:t>;	</a:t>
            </a:r>
            <a:r>
              <a:rPr lang="en-US" altLang="uk-UA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// ???</a:t>
            </a:r>
          </a:p>
        </p:txBody>
      </p:sp>
      <p:sp>
        <p:nvSpPr>
          <p:cNvPr id="1741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DA346-7E57-4F5E-99EC-259107B5CA4F}" type="slidenum">
              <a:rPr lang="uk-UA" altLang="en-US" sz="1000"/>
              <a:pPr/>
              <a:t>10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25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Застосування обмежень</a:t>
            </a:r>
            <a:endParaRPr lang="uk-UA" altLang="uk-UA" dirty="0" smtClean="0"/>
          </a:p>
        </p:txBody>
      </p:sp>
      <p:sp>
        <p:nvSpPr>
          <p:cNvPr id="4" name="Поле 1"/>
          <p:cNvSpPr txBox="1"/>
          <p:nvPr/>
        </p:nvSpPr>
        <p:spPr>
          <a:xfrm>
            <a:off x="457200" y="1524000"/>
            <a:ext cx="8382000" cy="48768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IDocument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endParaRPr lang="uk-UA" sz="11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DocumentManager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TDocument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TDocument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ocument</a:t>
            </a:r>
            <a:endParaRPr lang="uk-UA" sz="11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DisplayAllDocuments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TDocument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documentQueue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  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doc.Title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41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7C3D99-8F41-40AA-BEAE-3B076FB1A260}" type="slidenum">
              <a:rPr lang="uk-UA" altLang="en-US" sz="1000"/>
              <a:pPr/>
              <a:t>11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Засоби узагальнених класів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200" dirty="0" smtClean="0"/>
              <a:t>“Узагальнений нуль”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>
                <a:solidFill>
                  <a:srgbClr val="0000CC"/>
                </a:solidFill>
              </a:rPr>
              <a:t>class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MyCls</a:t>
            </a:r>
            <a:r>
              <a:rPr lang="en-US" altLang="uk-UA" sz="2000" dirty="0" smtClean="0"/>
              <a:t>&lt;T&gt; {   T </a:t>
            </a:r>
            <a:r>
              <a:rPr lang="en-US" altLang="uk-UA" sz="2000" dirty="0" err="1" smtClean="0"/>
              <a:t>val</a:t>
            </a:r>
            <a:r>
              <a:rPr lang="en-US" altLang="uk-UA" sz="2000" dirty="0" smtClean="0"/>
              <a:t>;</a:t>
            </a:r>
            <a:br>
              <a:rPr lang="en-US" altLang="uk-UA" sz="2000" dirty="0" smtClean="0"/>
            </a:br>
            <a:r>
              <a:rPr lang="en-US" altLang="uk-UA" sz="2000" dirty="0" smtClean="0"/>
              <a:t>  </a:t>
            </a:r>
            <a:r>
              <a:rPr lang="en-US" altLang="uk-UA" sz="2000" dirty="0" smtClean="0">
                <a:solidFill>
                  <a:srgbClr val="0000CC"/>
                </a:solidFill>
              </a:rPr>
              <a:t>public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MyCls</a:t>
            </a:r>
            <a:r>
              <a:rPr lang="en-US" altLang="uk-UA" sz="2000" dirty="0" smtClean="0"/>
              <a:t>() { </a:t>
            </a:r>
            <a:r>
              <a:rPr lang="en-US" altLang="uk-UA" sz="2000" dirty="0" err="1" smtClean="0"/>
              <a:t>val</a:t>
            </a:r>
            <a:r>
              <a:rPr lang="en-US" altLang="uk-UA" sz="2000" dirty="0" smtClean="0"/>
              <a:t> = </a:t>
            </a:r>
            <a:r>
              <a:rPr lang="en-US" altLang="uk-UA" sz="2000" dirty="0" smtClean="0">
                <a:solidFill>
                  <a:srgbClr val="0000CC"/>
                </a:solidFill>
              </a:rPr>
              <a:t>default</a:t>
            </a:r>
            <a:r>
              <a:rPr lang="en-US" altLang="uk-UA" sz="2000" dirty="0" smtClean="0"/>
              <a:t>(T); } }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smtClean="0"/>
              <a:t>Реалізація узагальнених інтерфейсів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smtClean="0"/>
              <a:t>Наслідування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336699"/>
                </a:solidFill>
              </a:rPr>
              <a:t>Base</a:t>
            </a:r>
            <a:r>
              <a:rPr lang="en-US" altLang="uk-UA" sz="2000" dirty="0" smtClean="0"/>
              <a:t>&lt;T&gt; { … }</a:t>
            </a:r>
            <a:br>
              <a:rPr lang="en-US" altLang="uk-UA" sz="2000" dirty="0" smtClean="0"/>
            </a:br>
            <a:r>
              <a:rPr lang="en-US" altLang="uk-UA" sz="2000" dirty="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336699"/>
                </a:solidFill>
              </a:rPr>
              <a:t>Derived</a:t>
            </a:r>
            <a:r>
              <a:rPr lang="en-US" altLang="uk-UA" sz="2000" dirty="0" smtClean="0"/>
              <a:t>&lt;T&gt; : </a:t>
            </a:r>
            <a:r>
              <a:rPr lang="en-US" altLang="uk-UA" sz="2000" dirty="0" smtClean="0">
                <a:solidFill>
                  <a:srgbClr val="336699"/>
                </a:solidFill>
              </a:rPr>
              <a:t>Base</a:t>
            </a:r>
            <a:r>
              <a:rPr lang="en-US" altLang="uk-UA" sz="2000" dirty="0" smtClean="0"/>
              <a:t>&lt;T&gt; { …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336699"/>
                </a:solidFill>
              </a:rPr>
              <a:t>Base</a:t>
            </a:r>
            <a:r>
              <a:rPr lang="en-US" altLang="uk-UA" sz="2000" dirty="0" smtClean="0"/>
              <a:t>&lt;T&gt; { … }</a:t>
            </a:r>
            <a:br>
              <a:rPr lang="en-US" altLang="uk-UA" sz="2000" dirty="0" smtClean="0"/>
            </a:br>
            <a:r>
              <a:rPr lang="en-US" altLang="uk-UA" sz="2000" dirty="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336699"/>
                </a:solidFill>
              </a:rPr>
              <a:t>Derived</a:t>
            </a:r>
            <a:r>
              <a:rPr lang="en-US" altLang="uk-UA" sz="2000" dirty="0" smtClean="0"/>
              <a:t>&lt;T&gt; : </a:t>
            </a:r>
            <a:r>
              <a:rPr lang="en-US" altLang="uk-UA" sz="2000" dirty="0" smtClean="0">
                <a:solidFill>
                  <a:srgbClr val="336699"/>
                </a:solidFill>
              </a:rPr>
              <a:t>Base</a:t>
            </a:r>
            <a:r>
              <a:rPr lang="en-US" altLang="uk-UA" sz="2000" dirty="0" smtClean="0"/>
              <a:t>&lt;</a:t>
            </a:r>
            <a:r>
              <a:rPr lang="en-US" altLang="uk-UA" sz="2000" dirty="0" smtClean="0">
                <a:solidFill>
                  <a:srgbClr val="0000CC"/>
                </a:solidFill>
              </a:rPr>
              <a:t>string</a:t>
            </a:r>
            <a:r>
              <a:rPr lang="en-US" altLang="uk-UA" sz="2000" dirty="0" smtClean="0"/>
              <a:t>&gt; { … }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smtClean="0"/>
              <a:t>Статичні члени узагальненого класу унікальні для кожної конкретизації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StaticDemo</a:t>
            </a:r>
            <a:r>
              <a:rPr lang="en-US" altLang="uk-UA" sz="2000" dirty="0" smtClean="0"/>
              <a:t>&lt;T&gt; { </a:t>
            </a:r>
            <a:r>
              <a:rPr lang="en-US" altLang="uk-UA" sz="2000" dirty="0" smtClean="0">
                <a:solidFill>
                  <a:srgbClr val="0000CC"/>
                </a:solidFill>
              </a:rPr>
              <a:t>public static </a:t>
            </a:r>
            <a:r>
              <a:rPr lang="en-US" altLang="uk-UA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000" dirty="0" smtClean="0"/>
              <a:t> X; }</a:t>
            </a:r>
            <a:br>
              <a:rPr lang="en-US" altLang="uk-UA" sz="2000" dirty="0" smtClean="0"/>
            </a:br>
            <a:r>
              <a:rPr lang="en-US" altLang="uk-UA" sz="2000" dirty="0" smtClean="0"/>
              <a:t/>
            </a:r>
            <a:br>
              <a:rPr lang="en-US" altLang="uk-UA" sz="2000" dirty="0" smtClean="0"/>
            </a:br>
            <a:r>
              <a:rPr lang="en-US" altLang="uk-UA" sz="2000" dirty="0" err="1" smtClean="0">
                <a:solidFill>
                  <a:srgbClr val="336699"/>
                </a:solidFill>
              </a:rPr>
              <a:t>StaticDemo</a:t>
            </a:r>
            <a:r>
              <a:rPr lang="en-US" altLang="uk-UA" sz="2000" dirty="0" smtClean="0"/>
              <a:t>&lt;</a:t>
            </a:r>
            <a:r>
              <a:rPr lang="en-US" altLang="uk-UA" sz="2000" dirty="0" smtClean="0">
                <a:solidFill>
                  <a:srgbClr val="0000CC"/>
                </a:solidFill>
              </a:rPr>
              <a:t>string</a:t>
            </a:r>
            <a:r>
              <a:rPr lang="en-US" altLang="uk-UA" sz="2000" dirty="0" smtClean="0"/>
              <a:t>&gt;.</a:t>
            </a:r>
            <a:r>
              <a:rPr lang="en-US" altLang="uk-UA" sz="2000" dirty="0"/>
              <a:t>X</a:t>
            </a:r>
            <a:r>
              <a:rPr lang="en-US" altLang="uk-UA" sz="2000" dirty="0" smtClean="0"/>
              <a:t> </a:t>
            </a:r>
            <a:r>
              <a:rPr lang="en-US" altLang="uk-UA" sz="2000" dirty="0" smtClean="0"/>
              <a:t>= 3;</a:t>
            </a:r>
            <a:r>
              <a:rPr lang="en-US" altLang="uk-UA" sz="2000" dirty="0" smtClean="0">
                <a:solidFill>
                  <a:srgbClr val="336699"/>
                </a:solidFill>
              </a:rPr>
              <a:t> 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StaticDemo</a:t>
            </a:r>
            <a:r>
              <a:rPr lang="en-US" altLang="uk-UA" sz="2000" dirty="0" smtClean="0"/>
              <a:t>&lt;</a:t>
            </a:r>
            <a:r>
              <a:rPr lang="en-US" altLang="uk-UA" sz="2000" dirty="0" smtClean="0">
                <a:solidFill>
                  <a:srgbClr val="336699"/>
                </a:solidFill>
              </a:rPr>
              <a:t>Array</a:t>
            </a:r>
            <a:r>
              <a:rPr lang="en-US" altLang="uk-UA" sz="2000" dirty="0" smtClean="0"/>
              <a:t>&gt;.X </a:t>
            </a:r>
            <a:r>
              <a:rPr lang="en-US" altLang="uk-UA" sz="2000" dirty="0" smtClean="0"/>
              <a:t>= 4; </a:t>
            </a:r>
            <a:br>
              <a:rPr lang="en-US" altLang="uk-UA" sz="2000" dirty="0" smtClean="0"/>
            </a:br>
            <a:r>
              <a:rPr lang="en-US" altLang="uk-UA" sz="2000" dirty="0" err="1" smtClean="0">
                <a:solidFill>
                  <a:srgbClr val="336699"/>
                </a:solidFill>
              </a:rPr>
              <a:t>StaticDemo</a:t>
            </a:r>
            <a:r>
              <a:rPr lang="en-US" altLang="uk-UA" sz="2000" dirty="0" smtClean="0"/>
              <a:t>&lt;</a:t>
            </a:r>
            <a:r>
              <a:rPr lang="en-US" altLang="uk-UA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000" dirty="0" smtClean="0"/>
              <a:t>&gt;.X </a:t>
            </a:r>
            <a:r>
              <a:rPr lang="en-US" altLang="uk-UA" sz="2000" dirty="0" smtClean="0"/>
              <a:t>= 5;</a:t>
            </a:r>
            <a:br>
              <a:rPr lang="en-US" altLang="uk-UA" sz="2000" dirty="0" smtClean="0"/>
            </a:br>
            <a:r>
              <a:rPr lang="en-US" altLang="uk-UA" sz="2000" dirty="0" err="1" smtClean="0">
                <a:solidFill>
                  <a:srgbClr val="336699"/>
                </a:solidFill>
              </a:rPr>
              <a:t>Console</a:t>
            </a:r>
            <a:r>
              <a:rPr lang="en-US" altLang="uk-UA" sz="2000" dirty="0" err="1" smtClean="0"/>
              <a:t>.WriteLine</a:t>
            </a:r>
            <a:r>
              <a:rPr lang="en-US" altLang="uk-UA" sz="2000" dirty="0" smtClean="0"/>
              <a:t>(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StaticDemo</a:t>
            </a:r>
            <a:r>
              <a:rPr lang="en-US" altLang="uk-UA" sz="2000" dirty="0" smtClean="0"/>
              <a:t>&lt;</a:t>
            </a:r>
            <a:r>
              <a:rPr lang="en-US" altLang="uk-UA" sz="2000" dirty="0" smtClean="0">
                <a:solidFill>
                  <a:srgbClr val="0000CC"/>
                </a:solidFill>
              </a:rPr>
              <a:t>string</a:t>
            </a:r>
            <a:r>
              <a:rPr lang="en-US" altLang="uk-UA" sz="2000" dirty="0" smtClean="0"/>
              <a:t>&gt;.X); </a:t>
            </a:r>
            <a:r>
              <a:rPr lang="en-US" altLang="uk-UA" sz="2000" dirty="0" smtClean="0">
                <a:solidFill>
                  <a:srgbClr val="006600"/>
                </a:solidFill>
              </a:rPr>
              <a:t>// 3</a:t>
            </a:r>
            <a:endParaRPr lang="uk-UA" altLang="uk-UA" sz="2000" dirty="0" smtClean="0"/>
          </a:p>
        </p:txBody>
      </p:sp>
      <p:sp>
        <p:nvSpPr>
          <p:cNvPr id="15364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0CBCE2-0A9B-4AA1-9103-635F988A5342}" type="slidenum">
              <a:rPr lang="uk-UA" altLang="en-US" sz="1000"/>
              <a:pPr/>
              <a:t>12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Узагальнені методи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>
                <a:solidFill>
                  <a:srgbClr val="0000CC"/>
                </a:solidFill>
              </a:rPr>
              <a:t>public class</a:t>
            </a:r>
            <a:r>
              <a:rPr lang="en-AU" altLang="uk-UA" sz="1900" noProof="1" smtClean="0"/>
              <a:t> </a:t>
            </a:r>
            <a:r>
              <a:rPr lang="en-AU" altLang="uk-UA" sz="1900" noProof="1" smtClean="0">
                <a:solidFill>
                  <a:srgbClr val="336699"/>
                </a:solidFill>
              </a:rPr>
              <a:t>Account</a:t>
            </a:r>
            <a:r>
              <a:rPr lang="en-AU" altLang="uk-UA" sz="1900" noProof="1" smtClean="0"/>
              <a:t> : </a:t>
            </a:r>
            <a:r>
              <a:rPr lang="en-AU" altLang="uk-UA" sz="1900" noProof="1" smtClean="0">
                <a:solidFill>
                  <a:srgbClr val="336699"/>
                </a:solidFill>
              </a:rPr>
              <a:t>IAccount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{</a:t>
            </a:r>
            <a:r>
              <a:rPr lang="uk-UA" altLang="uk-UA" sz="1900" smtClean="0"/>
              <a:t/>
            </a:r>
            <a:br>
              <a:rPr lang="uk-UA" altLang="uk-UA" sz="1900" smtClean="0"/>
            </a:br>
            <a:r>
              <a:rPr lang="en-AU" altLang="uk-UA" sz="1900" noProof="1" smtClean="0">
                <a:solidFill>
                  <a:srgbClr val="0000CC"/>
                </a:solidFill>
              </a:rPr>
              <a:t>private string</a:t>
            </a:r>
            <a:r>
              <a:rPr lang="en-AU" altLang="uk-UA" sz="1900" noProof="1" smtClean="0"/>
              <a:t> name;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     </a:t>
            </a:r>
            <a:r>
              <a:rPr lang="en-AU" altLang="uk-UA" sz="1900" noProof="1" smtClean="0">
                <a:solidFill>
                  <a:srgbClr val="0000CC"/>
                </a:solidFill>
              </a:rPr>
              <a:t>public string</a:t>
            </a:r>
            <a:r>
              <a:rPr lang="en-AU" altLang="uk-UA" sz="1900" noProof="1" smtClean="0"/>
              <a:t> 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     {   </a:t>
            </a:r>
            <a:r>
              <a:rPr lang="en-AU" altLang="uk-UA" sz="1900" noProof="1" smtClean="0">
                <a:solidFill>
                  <a:srgbClr val="0000CC"/>
                </a:solidFill>
              </a:rPr>
              <a:t>get</a:t>
            </a:r>
            <a:r>
              <a:rPr lang="en-AU" altLang="uk-UA" sz="1900" noProof="1" smtClean="0"/>
              <a:t> {</a:t>
            </a:r>
            <a:r>
              <a:rPr lang="uk-UA" altLang="uk-UA" sz="1900" smtClean="0"/>
              <a:t> </a:t>
            </a:r>
            <a:r>
              <a:rPr lang="en-AU" altLang="uk-UA" sz="1900" noProof="1" smtClean="0">
                <a:solidFill>
                  <a:srgbClr val="0000CC"/>
                </a:solidFill>
              </a:rPr>
              <a:t>return</a:t>
            </a:r>
            <a:r>
              <a:rPr lang="en-AU" altLang="uk-UA" sz="1900" noProof="1" smtClean="0"/>
              <a:t> name; }</a:t>
            </a:r>
            <a:r>
              <a:rPr lang="uk-UA" altLang="uk-UA" sz="1900" smtClean="0"/>
              <a:t/>
            </a:r>
            <a:br>
              <a:rPr lang="uk-UA" altLang="uk-UA" sz="1900" smtClean="0"/>
            </a:br>
            <a:r>
              <a:rPr lang="uk-UA" altLang="uk-UA" sz="1900" noProof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900" noProof="1" smtClean="0"/>
              <a:t>     </a:t>
            </a:r>
            <a:r>
              <a:rPr lang="en-AU" altLang="uk-UA" sz="1900" noProof="1" smtClean="0">
                <a:solidFill>
                  <a:srgbClr val="0000CC"/>
                </a:solidFill>
              </a:rPr>
              <a:t>private decimal</a:t>
            </a:r>
            <a:r>
              <a:rPr lang="en-AU" altLang="uk-UA" sz="1900" noProof="1" smtClean="0"/>
              <a:t> balance;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     </a:t>
            </a:r>
            <a:r>
              <a:rPr lang="en-AU" altLang="uk-UA" sz="1900" noProof="1" smtClean="0">
                <a:solidFill>
                  <a:srgbClr val="0000CC"/>
                </a:solidFill>
              </a:rPr>
              <a:t>public decimal</a:t>
            </a:r>
            <a:r>
              <a:rPr lang="en-AU" altLang="uk-UA" sz="1900" noProof="1" smtClean="0"/>
              <a:t> Balance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     {</a:t>
            </a:r>
            <a:r>
              <a:rPr lang="uk-UA" altLang="uk-UA" sz="1900" smtClean="0"/>
              <a:t> </a:t>
            </a:r>
            <a:r>
              <a:rPr lang="uk-UA" altLang="uk-UA" sz="1900" noProof="1" smtClean="0"/>
              <a:t>  </a:t>
            </a:r>
            <a:r>
              <a:rPr lang="en-AU" altLang="uk-UA" sz="1900" noProof="1" smtClean="0">
                <a:solidFill>
                  <a:srgbClr val="0000CC"/>
                </a:solidFill>
              </a:rPr>
              <a:t>get</a:t>
            </a:r>
            <a:r>
              <a:rPr lang="en-AU" altLang="uk-UA" sz="1900" noProof="1" smtClean="0"/>
              <a:t> { </a:t>
            </a:r>
            <a:r>
              <a:rPr lang="en-AU" altLang="uk-UA" sz="1900" noProof="1" smtClean="0">
                <a:solidFill>
                  <a:srgbClr val="0000CC"/>
                </a:solidFill>
              </a:rPr>
              <a:t>return</a:t>
            </a:r>
            <a:r>
              <a:rPr lang="en-AU" altLang="uk-UA" sz="1900" noProof="1" smtClean="0"/>
              <a:t> balance; }</a:t>
            </a:r>
            <a:r>
              <a:rPr lang="uk-UA" altLang="uk-UA" sz="1900" smtClean="0"/>
              <a:t/>
            </a:r>
            <a:br>
              <a:rPr lang="uk-UA" altLang="uk-UA" sz="1900" smtClean="0"/>
            </a:br>
            <a:r>
              <a:rPr lang="uk-UA" altLang="uk-UA" sz="1900" noProof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900" smtClean="0">
                <a:solidFill>
                  <a:srgbClr val="0000CC"/>
                </a:solidFill>
              </a:rPr>
              <a:t>     </a:t>
            </a:r>
            <a:r>
              <a:rPr lang="en-AU" altLang="uk-UA" sz="1900" noProof="1" smtClean="0">
                <a:solidFill>
                  <a:srgbClr val="0000CC"/>
                </a:solidFill>
              </a:rPr>
              <a:t>public</a:t>
            </a:r>
            <a:r>
              <a:rPr lang="en-AU" altLang="uk-UA" sz="1900" noProof="1" smtClean="0"/>
              <a:t> Account(</a:t>
            </a:r>
            <a:r>
              <a:rPr lang="en-AU" altLang="uk-UA" sz="1900" noProof="1" smtClean="0">
                <a:solidFill>
                  <a:srgbClr val="0000CC"/>
                </a:solidFill>
              </a:rPr>
              <a:t>string</a:t>
            </a:r>
            <a:r>
              <a:rPr lang="en-AU" altLang="uk-UA" sz="1900" noProof="1" smtClean="0"/>
              <a:t> name, </a:t>
            </a:r>
            <a:r>
              <a:rPr lang="en-US" altLang="uk-UA" sz="1900" smtClean="0">
                <a:solidFill>
                  <a:srgbClr val="0000CC"/>
                </a:solidFill>
              </a:rPr>
              <a:t>d</a:t>
            </a:r>
            <a:r>
              <a:rPr lang="en-US" altLang="uk-UA" sz="1900" noProof="1" smtClean="0">
                <a:solidFill>
                  <a:srgbClr val="0000CC"/>
                </a:solidFill>
              </a:rPr>
              <a:t>ecimal</a:t>
            </a:r>
            <a:r>
              <a:rPr lang="en-US" altLang="uk-UA" sz="1900" noProof="1" smtClean="0"/>
              <a:t> balance)</a:t>
            </a:r>
            <a:r>
              <a:rPr lang="uk-UA" altLang="uk-UA" sz="1900" smtClean="0"/>
              <a:t/>
            </a:r>
            <a:br>
              <a:rPr lang="uk-UA" altLang="uk-UA" sz="1900" smtClean="0"/>
            </a:br>
            <a:r>
              <a:rPr lang="en-AU" altLang="uk-UA" sz="1900" noProof="1" smtClean="0"/>
              <a:t>{   this.name = name;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         this.balance = balance; }</a:t>
            </a:r>
            <a:endParaRPr lang="en-US" altLang="uk-UA" sz="19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900" noProof="1" smtClean="0"/>
              <a:t>}</a:t>
            </a:r>
            <a:r>
              <a:rPr lang="uk-UA" altLang="uk-UA" sz="1900" smtClean="0"/>
              <a:t/>
            </a:r>
            <a:br>
              <a:rPr lang="uk-UA" altLang="uk-UA" sz="1900" smtClean="0"/>
            </a:br>
            <a:r>
              <a:rPr lang="en-AU" altLang="uk-UA" sz="1900" noProof="1" smtClean="0">
                <a:solidFill>
                  <a:srgbClr val="0000CC"/>
                </a:solidFill>
              </a:rPr>
              <a:t>public interface</a:t>
            </a:r>
            <a:r>
              <a:rPr lang="en-AU" altLang="uk-UA" sz="1900" noProof="1" smtClean="0"/>
              <a:t> </a:t>
            </a:r>
            <a:r>
              <a:rPr lang="en-AU" altLang="uk-UA" sz="1900" noProof="1" smtClean="0">
                <a:solidFill>
                  <a:srgbClr val="336699"/>
                </a:solidFill>
              </a:rPr>
              <a:t>IAccount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    </a:t>
            </a:r>
            <a:r>
              <a:rPr lang="uk-UA" altLang="uk-UA" sz="1900" smtClean="0"/>
              <a:t> </a:t>
            </a:r>
            <a:r>
              <a:rPr lang="uk-UA" altLang="uk-UA" sz="1900" noProof="1" smtClean="0"/>
              <a:t>{</a:t>
            </a:r>
            <a:r>
              <a:rPr lang="uk-UA" altLang="uk-UA" sz="1900" smtClean="0"/>
              <a:t/>
            </a:r>
            <a:br>
              <a:rPr lang="uk-UA" altLang="uk-UA" sz="1900" smtClean="0"/>
            </a:br>
            <a:r>
              <a:rPr lang="uk-UA" altLang="uk-UA" sz="1900" smtClean="0"/>
              <a:t> </a:t>
            </a:r>
            <a:r>
              <a:rPr lang="uk-UA" altLang="uk-UA" sz="1900" noProof="1" smtClean="0"/>
              <a:t> </a:t>
            </a:r>
            <a:r>
              <a:rPr lang="en-AU" altLang="uk-UA" sz="1900" noProof="1" smtClean="0">
                <a:solidFill>
                  <a:srgbClr val="0000CC"/>
                </a:solidFill>
              </a:rPr>
              <a:t>decimal</a:t>
            </a:r>
            <a:r>
              <a:rPr lang="en-AU" altLang="uk-UA" sz="1900" noProof="1" smtClean="0"/>
              <a:t> Balance { </a:t>
            </a:r>
            <a:r>
              <a:rPr lang="en-AU" altLang="uk-UA" sz="1900" noProof="1" smtClean="0">
                <a:solidFill>
                  <a:srgbClr val="0000CC"/>
                </a:solidFill>
              </a:rPr>
              <a:t>get</a:t>
            </a:r>
            <a:r>
              <a:rPr lang="en-AU" altLang="uk-UA" sz="1900" noProof="1" smtClean="0"/>
              <a:t>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900" noProof="1" smtClean="0"/>
              <a:t>        </a:t>
            </a:r>
            <a:r>
              <a:rPr lang="en-AU" altLang="uk-UA" sz="1900" noProof="1" smtClean="0">
                <a:solidFill>
                  <a:srgbClr val="0000CC"/>
                </a:solidFill>
              </a:rPr>
              <a:t>string</a:t>
            </a:r>
            <a:r>
              <a:rPr lang="en-AU" altLang="uk-UA" sz="1900" noProof="1" smtClean="0"/>
              <a:t> Name { </a:t>
            </a:r>
            <a:r>
              <a:rPr lang="en-AU" altLang="uk-UA" sz="1900" noProof="1" smtClean="0">
                <a:solidFill>
                  <a:srgbClr val="0000CC"/>
                </a:solidFill>
              </a:rPr>
              <a:t>get</a:t>
            </a:r>
            <a:r>
              <a:rPr lang="en-AU" altLang="uk-UA" sz="1900" noProof="1" smtClean="0"/>
              <a:t>; }</a:t>
            </a:r>
            <a:r>
              <a:rPr lang="uk-UA" altLang="uk-UA" sz="1900" smtClean="0"/>
              <a:t/>
            </a:r>
            <a:br>
              <a:rPr lang="uk-UA" altLang="uk-UA" sz="1900" smtClean="0"/>
            </a:br>
            <a:r>
              <a:rPr lang="uk-UA" altLang="uk-UA" sz="1900" noProof="1" smtClean="0"/>
              <a:t>}</a:t>
            </a:r>
            <a:endParaRPr lang="uk-UA" altLang="uk-UA" sz="1900" smtClean="0"/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914400"/>
            <a:ext cx="4038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700" smtClean="0">
                <a:solidFill>
                  <a:srgbClr val="0000CC"/>
                </a:solidFill>
              </a:rPr>
              <a:t>      </a:t>
            </a:r>
            <a:endParaRPr lang="uk-UA" altLang="uk-UA" sz="1700" smtClean="0"/>
          </a:p>
        </p:txBody>
      </p:sp>
      <p:sp>
        <p:nvSpPr>
          <p:cNvPr id="20485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70A0A4-C56B-4D14-824C-0E7EE4B0E088}" type="slidenum">
              <a:rPr lang="uk-UA" altLang="en-US" sz="1000"/>
              <a:pPr/>
              <a:t>13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6096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Узагальнені методи</a:t>
            </a:r>
            <a:r>
              <a:rPr lang="en-US" altLang="uk-UA" sz="3100" smtClean="0"/>
              <a:t> </a:t>
            </a:r>
            <a:r>
              <a:rPr lang="uk-UA" altLang="uk-UA" sz="3100" smtClean="0"/>
              <a:t>(продовження)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800" noProof="1" smtClean="0">
                <a:solidFill>
                  <a:srgbClr val="0000CC"/>
                </a:solidFill>
              </a:rPr>
              <a:t>static class</a:t>
            </a:r>
            <a:r>
              <a:rPr lang="en-AU" altLang="uk-UA" sz="1800" noProof="1" smtClean="0"/>
              <a:t> </a:t>
            </a:r>
            <a:r>
              <a:rPr lang="en-AU" altLang="uk-UA" sz="1800" noProof="1" smtClean="0">
                <a:solidFill>
                  <a:srgbClr val="336699"/>
                </a:solidFill>
              </a:rPr>
              <a:t>Algorithm</a:t>
            </a:r>
            <a:r>
              <a:rPr lang="uk-UA" altLang="uk-UA" sz="1800" smtClean="0"/>
              <a:t> </a:t>
            </a:r>
            <a:r>
              <a:rPr lang="en-US" altLang="uk-UA" sz="1800" smtClean="0"/>
              <a:t>{</a:t>
            </a:r>
            <a:endParaRPr lang="uk-UA" altLang="uk-UA" sz="1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800" smtClean="0">
                <a:solidFill>
                  <a:srgbClr val="0000CC"/>
                </a:solidFill>
              </a:rPr>
              <a:t>    </a:t>
            </a:r>
            <a:r>
              <a:rPr lang="en-AU" altLang="uk-UA" sz="1800" noProof="1" smtClean="0">
                <a:solidFill>
                  <a:srgbClr val="0000CC"/>
                </a:solidFill>
              </a:rPr>
              <a:t>public static decimal</a:t>
            </a:r>
            <a:r>
              <a:rPr lang="en-AU" altLang="uk-UA" sz="1800" noProof="1" smtClean="0"/>
              <a:t> Accumulate&lt;TAccount&gt;</a:t>
            </a:r>
            <a:r>
              <a:rPr lang="uk-UA" altLang="uk-UA" sz="1800" smtClean="0"/>
              <a:t> </a:t>
            </a:r>
            <a:r>
              <a:rPr lang="uk-UA" altLang="uk-UA" sz="1800" noProof="1" smtClean="0"/>
              <a:t>(</a:t>
            </a:r>
            <a:r>
              <a:rPr lang="en-AU" altLang="uk-UA" sz="1800" noProof="1" smtClean="0">
                <a:solidFill>
                  <a:srgbClr val="336699"/>
                </a:solidFill>
              </a:rPr>
              <a:t>IEnumerable</a:t>
            </a:r>
            <a:r>
              <a:rPr lang="en-AU" altLang="uk-UA" sz="1800" noProof="1" smtClean="0"/>
              <a:t>&lt;TAccount&gt; coll)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800" noProof="1" smtClean="0"/>
              <a:t>   </a:t>
            </a:r>
            <a:r>
              <a:rPr lang="uk-UA" altLang="uk-UA" sz="1800" smtClean="0"/>
              <a:t>        </a:t>
            </a:r>
            <a:r>
              <a:rPr lang="uk-UA" altLang="uk-UA" sz="1800" noProof="1" smtClean="0"/>
              <a:t> </a:t>
            </a:r>
            <a:r>
              <a:rPr lang="en-AU" altLang="uk-UA" sz="1800" noProof="1" smtClean="0">
                <a:solidFill>
                  <a:srgbClr val="0000CC"/>
                </a:solidFill>
              </a:rPr>
              <a:t>where</a:t>
            </a:r>
            <a:r>
              <a:rPr lang="en-AU" altLang="uk-UA" sz="1800" noProof="1" smtClean="0"/>
              <a:t> TAccount : </a:t>
            </a:r>
            <a:r>
              <a:rPr lang="en-AU" altLang="uk-UA" sz="1800" noProof="1" smtClean="0">
                <a:solidFill>
                  <a:srgbClr val="336699"/>
                </a:solidFill>
              </a:rPr>
              <a:t>IAccount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800" noProof="1" smtClean="0"/>
              <a:t>    {</a:t>
            </a:r>
            <a:r>
              <a:rPr lang="uk-UA" altLang="uk-UA" sz="1800" smtClean="0"/>
              <a:t/>
            </a:r>
            <a:br>
              <a:rPr lang="uk-UA" altLang="uk-UA" sz="1800" smtClean="0"/>
            </a:br>
            <a:r>
              <a:rPr lang="uk-UA" altLang="uk-UA" sz="1800" noProof="1" smtClean="0"/>
              <a:t>  </a:t>
            </a:r>
            <a:r>
              <a:rPr lang="en-AU" altLang="uk-UA" sz="1800" noProof="1" smtClean="0">
                <a:solidFill>
                  <a:srgbClr val="0000CC"/>
                </a:solidFill>
              </a:rPr>
              <a:t>decimal</a:t>
            </a:r>
            <a:r>
              <a:rPr lang="en-AU" altLang="uk-UA" sz="1800" noProof="1" smtClean="0"/>
              <a:t> sum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800" noProof="1" smtClean="0"/>
              <a:t>        </a:t>
            </a:r>
            <a:r>
              <a:rPr lang="en-AU" altLang="uk-UA" sz="1800" noProof="1" smtClean="0">
                <a:solidFill>
                  <a:srgbClr val="0000CC"/>
                </a:solidFill>
              </a:rPr>
              <a:t>foreach</a:t>
            </a:r>
            <a:r>
              <a:rPr lang="en-AU" altLang="uk-UA" sz="1800" noProof="1" smtClean="0"/>
              <a:t> (TAccount a </a:t>
            </a:r>
            <a:r>
              <a:rPr lang="en-AU" altLang="uk-UA" sz="1800" noProof="1" smtClean="0">
                <a:solidFill>
                  <a:srgbClr val="0000CC"/>
                </a:solidFill>
              </a:rPr>
              <a:t>in</a:t>
            </a:r>
            <a:r>
              <a:rPr lang="en-AU" altLang="uk-UA" sz="1800" noProof="1" smtClean="0"/>
              <a:t> coll)</a:t>
            </a:r>
            <a:r>
              <a:rPr lang="uk-UA" altLang="uk-UA" sz="1800" smtClean="0"/>
              <a:t>   </a:t>
            </a:r>
            <a:r>
              <a:rPr lang="en-AU" altLang="uk-UA" sz="1800" noProof="1" smtClean="0"/>
              <a:t> sum += a.Balance;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800" smtClean="0"/>
              <a:t>        </a:t>
            </a:r>
            <a:r>
              <a:rPr lang="en-AU" altLang="uk-UA" sz="1800" noProof="1" smtClean="0">
                <a:solidFill>
                  <a:srgbClr val="0000CC"/>
                </a:solidFill>
              </a:rPr>
              <a:t>return</a:t>
            </a:r>
            <a:r>
              <a:rPr lang="en-AU" altLang="uk-UA" sz="1800" noProof="1" smtClean="0"/>
              <a:t> sum;     }</a:t>
            </a:r>
            <a:r>
              <a:rPr lang="uk-UA" altLang="uk-UA" sz="1800" smtClean="0"/>
              <a:t/>
            </a:r>
            <a:br>
              <a:rPr lang="uk-UA" altLang="uk-UA" sz="1800" smtClean="0"/>
            </a:br>
            <a:endParaRPr lang="uk-UA" altLang="uk-UA" sz="1800" noProof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800" noProof="1" smtClean="0">
                <a:solidFill>
                  <a:srgbClr val="0000CC"/>
                </a:solidFill>
              </a:rPr>
              <a:t>public delegate</a:t>
            </a:r>
            <a:r>
              <a:rPr lang="en-AU" altLang="uk-UA" sz="1800" noProof="1" smtClean="0"/>
              <a:t> S</a:t>
            </a:r>
            <a:r>
              <a:rPr lang="uk-UA" altLang="uk-UA" sz="1800" smtClean="0"/>
              <a:t> </a:t>
            </a:r>
            <a:r>
              <a:rPr lang="en-US" altLang="uk-UA" sz="1800" smtClean="0">
                <a:solidFill>
                  <a:srgbClr val="336699"/>
                </a:solidFill>
              </a:rPr>
              <a:t>Operation</a:t>
            </a:r>
            <a:r>
              <a:rPr lang="en-US" altLang="uk-UA" sz="1800" noProof="1" smtClean="0"/>
              <a:t>&lt;T, S&gt;(T t, S 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noProof="1" smtClean="0">
                <a:solidFill>
                  <a:srgbClr val="006600"/>
                </a:solidFill>
              </a:rPr>
              <a:t>// 	Func&lt;T, S, S&gt;</a:t>
            </a:r>
            <a:r>
              <a:rPr lang="uk-UA" altLang="uk-UA" sz="1800" smtClean="0"/>
              <a:t/>
            </a:r>
            <a:br>
              <a:rPr lang="uk-UA" altLang="uk-UA" sz="1800" smtClean="0"/>
            </a:br>
            <a:endParaRPr lang="uk-UA" altLang="uk-UA" sz="1800" noProof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800" smtClean="0">
                <a:solidFill>
                  <a:srgbClr val="0000CC"/>
                </a:solidFill>
              </a:rPr>
              <a:t>    </a:t>
            </a:r>
            <a:r>
              <a:rPr lang="en-AU" altLang="uk-UA" sz="1800" noProof="1" smtClean="0">
                <a:solidFill>
                  <a:srgbClr val="0000CC"/>
                </a:solidFill>
              </a:rPr>
              <a:t>public static</a:t>
            </a:r>
            <a:r>
              <a:rPr lang="en-AU" altLang="uk-UA" sz="1800" noProof="1" smtClean="0"/>
              <a:t> TSummary Accumulate&lt;TInput, TSummary&gt;</a:t>
            </a:r>
            <a:r>
              <a:rPr lang="uk-UA" altLang="uk-UA" sz="1800" smtClean="0"/>
              <a:t> </a:t>
            </a:r>
            <a:r>
              <a:rPr lang="uk-UA" altLang="uk-UA" sz="1800" noProof="1" smtClean="0"/>
              <a:t>(</a:t>
            </a:r>
            <a:r>
              <a:rPr lang="en-AU" altLang="uk-UA" sz="1800" noProof="1" smtClean="0">
                <a:solidFill>
                  <a:srgbClr val="336699"/>
                </a:solidFill>
              </a:rPr>
              <a:t>IEnumerable</a:t>
            </a:r>
            <a:r>
              <a:rPr lang="en-AU" altLang="uk-UA" sz="1800" noProof="1" smtClean="0"/>
              <a:t>&lt;TInput&gt; coll,</a:t>
            </a:r>
            <a:r>
              <a:rPr lang="uk-UA" altLang="uk-UA" sz="1800" smtClean="0"/>
              <a:t>  </a:t>
            </a:r>
            <a:r>
              <a:rPr lang="en-US" altLang="uk-UA" sz="1800" smtClean="0"/>
              <a:t>Operation</a:t>
            </a:r>
            <a:r>
              <a:rPr lang="en-US" altLang="uk-UA" sz="1800" noProof="1" smtClean="0"/>
              <a:t>&lt;TInput, TSummary&gt; action)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800" smtClean="0"/>
              <a:t>    </a:t>
            </a:r>
            <a:r>
              <a:rPr lang="uk-UA" altLang="uk-UA" sz="1800" noProof="1" smtClean="0"/>
              <a:t>{</a:t>
            </a:r>
            <a:r>
              <a:rPr lang="uk-UA" altLang="uk-UA" sz="1800" smtClean="0"/>
              <a:t/>
            </a:r>
            <a:br>
              <a:rPr lang="uk-UA" altLang="uk-UA" sz="1800" smtClean="0"/>
            </a:br>
            <a:r>
              <a:rPr lang="uk-UA" altLang="uk-UA" sz="1800" smtClean="0"/>
              <a:t>   </a:t>
            </a:r>
            <a:r>
              <a:rPr lang="en-AU" altLang="uk-UA" sz="1800" noProof="1" smtClean="0"/>
              <a:t>TSummary sum = </a:t>
            </a:r>
            <a:r>
              <a:rPr lang="en-AU" altLang="uk-UA" sz="1800" noProof="1" smtClean="0">
                <a:solidFill>
                  <a:srgbClr val="0000CC"/>
                </a:solidFill>
              </a:rPr>
              <a:t>default</a:t>
            </a:r>
            <a:r>
              <a:rPr lang="en-AU" altLang="uk-UA" sz="1800" noProof="1" smtClean="0"/>
              <a:t>(TSummary);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uk-UA" sz="1800" noProof="1" smtClean="0"/>
              <a:t>     </a:t>
            </a:r>
            <a:r>
              <a:rPr lang="uk-UA" altLang="uk-UA" sz="1800" smtClean="0"/>
              <a:t>   </a:t>
            </a:r>
            <a:r>
              <a:rPr lang="en-AU" altLang="uk-UA" sz="1800" noProof="1" smtClean="0">
                <a:solidFill>
                  <a:srgbClr val="0000CC"/>
                </a:solidFill>
              </a:rPr>
              <a:t>foreach</a:t>
            </a:r>
            <a:r>
              <a:rPr lang="en-AU" altLang="uk-UA" sz="1800" noProof="1" smtClean="0"/>
              <a:t> (TInput input </a:t>
            </a:r>
            <a:r>
              <a:rPr lang="en-AU" altLang="uk-UA" sz="1800" noProof="1" smtClean="0">
                <a:solidFill>
                  <a:srgbClr val="0000CC"/>
                </a:solidFill>
              </a:rPr>
              <a:t>in</a:t>
            </a:r>
            <a:r>
              <a:rPr lang="en-AU" altLang="uk-UA" sz="1800" noProof="1" smtClean="0"/>
              <a:t> coll)</a:t>
            </a:r>
            <a:r>
              <a:rPr lang="uk-UA" altLang="uk-UA" sz="1800" smtClean="0"/>
              <a:t>    </a:t>
            </a:r>
            <a:r>
              <a:rPr lang="en-AU" altLang="uk-UA" sz="1800" noProof="1" smtClean="0"/>
              <a:t>sum = action(input, sum);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800" smtClean="0"/>
              <a:t>        </a:t>
            </a:r>
            <a:r>
              <a:rPr lang="en-AU" altLang="uk-UA" sz="1800" noProof="1" smtClean="0">
                <a:solidFill>
                  <a:srgbClr val="0000CC"/>
                </a:solidFill>
              </a:rPr>
              <a:t>return</a:t>
            </a:r>
            <a:r>
              <a:rPr lang="en-AU" altLang="uk-UA" sz="1800" noProof="1" smtClean="0"/>
              <a:t> sum;</a:t>
            </a:r>
            <a:r>
              <a:rPr lang="uk-UA" altLang="uk-UA" sz="1800" smtClean="0"/>
              <a:t/>
            </a:r>
            <a:br>
              <a:rPr lang="uk-UA" altLang="uk-UA" sz="1800" smtClean="0"/>
            </a:br>
            <a:r>
              <a:rPr lang="uk-UA" altLang="uk-UA" sz="1800" noProof="1" smtClean="0"/>
              <a:t>}</a:t>
            </a:r>
            <a:endParaRPr lang="en-US" altLang="uk-UA" sz="1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800" smtClean="0"/>
              <a:t>}</a:t>
            </a:r>
            <a:endParaRPr lang="uk-UA" altLang="uk-UA" sz="1900" smtClean="0"/>
          </a:p>
        </p:txBody>
      </p:sp>
      <p:sp>
        <p:nvSpPr>
          <p:cNvPr id="21508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A2040C-1BDB-4464-A97F-52E3B6D9B7BC}" type="slidenum">
              <a:rPr lang="uk-UA" altLang="en-US" sz="1000"/>
              <a:pPr/>
              <a:t>14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6096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Узагальнені методи (закінчення)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uk-UA" sz="2100" noProof="1" smtClean="0">
                <a:solidFill>
                  <a:srgbClr val="336699"/>
                </a:solidFill>
              </a:rPr>
              <a:t>List</a:t>
            </a:r>
            <a:r>
              <a:rPr lang="en-AU" altLang="uk-UA" sz="2100" noProof="1" smtClean="0"/>
              <a:t>&lt;Account&gt; accounts = </a:t>
            </a:r>
            <a:r>
              <a:rPr lang="en-AU" altLang="uk-UA" sz="2100" noProof="1" smtClean="0">
                <a:solidFill>
                  <a:srgbClr val="0000CC"/>
                </a:solidFill>
              </a:rPr>
              <a:t>new</a:t>
            </a:r>
            <a:r>
              <a:rPr lang="en-AU" altLang="uk-UA" sz="2100" noProof="1" smtClean="0"/>
              <a:t> </a:t>
            </a:r>
            <a:r>
              <a:rPr lang="en-AU" altLang="uk-UA" sz="2100" noProof="1" smtClean="0">
                <a:solidFill>
                  <a:srgbClr val="336699"/>
                </a:solidFill>
              </a:rPr>
              <a:t>List</a:t>
            </a:r>
            <a:r>
              <a:rPr lang="en-AU" altLang="uk-UA" sz="2100" noProof="1" smtClean="0"/>
              <a:t>&lt;Account&gt;();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sz="2200" smtClean="0">
                <a:solidFill>
                  <a:srgbClr val="0000CC"/>
                </a:solidFill>
              </a:rPr>
              <a:t>var</a:t>
            </a:r>
            <a:r>
              <a:rPr lang="en-US" altLang="uk-UA" sz="2200" smtClean="0"/>
              <a:t> accounts = </a:t>
            </a:r>
            <a:r>
              <a:rPr lang="en-US" altLang="uk-UA" sz="2200" smtClean="0">
                <a:solidFill>
                  <a:srgbClr val="0000CC"/>
                </a:solidFill>
              </a:rPr>
              <a:t>new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336699"/>
                </a:solidFill>
              </a:rPr>
              <a:t>List</a:t>
            </a:r>
            <a:r>
              <a:rPr lang="en-US" altLang="uk-UA" sz="2200" smtClean="0"/>
              <a:t>&lt;Account&gt;()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sz="2200" smtClean="0"/>
              <a:t>{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new</a:t>
            </a:r>
            <a:r>
              <a:rPr lang="en-US" altLang="uk-UA" sz="2200" smtClean="0"/>
              <a:t> Account(</a:t>
            </a:r>
            <a:r>
              <a:rPr lang="en-US" altLang="uk-UA" sz="2200" smtClean="0">
                <a:solidFill>
                  <a:srgbClr val="CC0000"/>
                </a:solidFill>
              </a:rPr>
              <a:t>"Christian"</a:t>
            </a:r>
            <a:r>
              <a:rPr lang="en-US" altLang="uk-UA" sz="2200" smtClean="0"/>
              <a:t>, 1500), 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new</a:t>
            </a:r>
            <a:r>
              <a:rPr lang="en-US" altLang="uk-UA" sz="2200" smtClean="0"/>
              <a:t> Account(</a:t>
            </a:r>
            <a:r>
              <a:rPr lang="en-US" altLang="uk-UA" sz="2200" smtClean="0">
                <a:solidFill>
                  <a:srgbClr val="CC0000"/>
                </a:solidFill>
              </a:rPr>
              <a:t>"Stephanie"</a:t>
            </a:r>
            <a:r>
              <a:rPr lang="en-US" altLang="uk-UA" sz="2200" smtClean="0"/>
              <a:t>, 2200), 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new</a:t>
            </a:r>
            <a:r>
              <a:rPr lang="en-US" altLang="uk-UA" sz="2200" smtClean="0"/>
              <a:t> Account(</a:t>
            </a:r>
            <a:r>
              <a:rPr lang="en-US" altLang="uk-UA" sz="2200" smtClean="0">
                <a:solidFill>
                  <a:srgbClr val="CC0000"/>
                </a:solidFill>
              </a:rPr>
              <a:t>"Angela"</a:t>
            </a:r>
            <a:r>
              <a:rPr lang="en-US" altLang="uk-UA" sz="2200" smtClean="0"/>
              <a:t>, 1800)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sz="2200" smtClean="0"/>
              <a:t>}; </a:t>
            </a:r>
            <a:endParaRPr lang="uk-UA" altLang="uk-UA" sz="22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uk-UA" sz="2100" noProof="1" smtClean="0">
                <a:solidFill>
                  <a:srgbClr val="0000CC"/>
                </a:solidFill>
              </a:rPr>
              <a:t>decimal</a:t>
            </a:r>
            <a:r>
              <a:rPr lang="en-AU" altLang="uk-UA" sz="2100" noProof="1" smtClean="0"/>
              <a:t> amount</a:t>
            </a:r>
            <a:r>
              <a:rPr lang="en-US" altLang="uk-UA" sz="2100" smtClean="0"/>
              <a:t>1</a:t>
            </a:r>
            <a:r>
              <a:rPr lang="en-US" altLang="uk-UA" sz="2100" noProof="1" smtClean="0"/>
              <a:t> = </a:t>
            </a:r>
            <a:r>
              <a:rPr lang="en-US" altLang="uk-UA" sz="2100" noProof="1" smtClean="0">
                <a:solidFill>
                  <a:srgbClr val="336699"/>
                </a:solidFill>
              </a:rPr>
              <a:t>Algorithm</a:t>
            </a:r>
            <a:r>
              <a:rPr lang="en-US" altLang="uk-UA" sz="2100" noProof="1" smtClean="0"/>
              <a:t>.Accumulate(accounts);</a:t>
            </a:r>
            <a:endParaRPr lang="uk-UA" altLang="uk-UA" sz="21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sz="2100" smtClean="0">
                <a:solidFill>
                  <a:srgbClr val="0000CC"/>
                </a:solidFill>
              </a:rPr>
              <a:t>d</a:t>
            </a:r>
            <a:r>
              <a:rPr lang="en-US" altLang="uk-UA" sz="2100" noProof="1" smtClean="0">
                <a:solidFill>
                  <a:srgbClr val="0000CC"/>
                </a:solidFill>
              </a:rPr>
              <a:t>ecimal</a:t>
            </a:r>
            <a:r>
              <a:rPr lang="en-US" altLang="uk-UA" sz="2100" noProof="1" smtClean="0"/>
              <a:t> amount</a:t>
            </a:r>
            <a:r>
              <a:rPr lang="en-US" altLang="uk-UA" sz="2100" smtClean="0"/>
              <a:t>2</a:t>
            </a:r>
            <a:r>
              <a:rPr lang="en-US" altLang="uk-UA" sz="2100" noProof="1" smtClean="0"/>
              <a:t> =</a:t>
            </a:r>
            <a:r>
              <a:rPr lang="uk-UA" altLang="uk-UA" sz="2100" smtClean="0"/>
              <a:t/>
            </a:r>
            <a:br>
              <a:rPr lang="uk-UA" altLang="uk-UA" sz="2100" smtClean="0"/>
            </a:br>
            <a:r>
              <a:rPr lang="uk-UA" altLang="uk-UA" sz="2100" noProof="1" smtClean="0"/>
              <a:t> </a:t>
            </a:r>
            <a:r>
              <a:rPr lang="en-AU" altLang="uk-UA" sz="2100" noProof="1" smtClean="0">
                <a:solidFill>
                  <a:srgbClr val="336699"/>
                </a:solidFill>
              </a:rPr>
              <a:t>Algorithm</a:t>
            </a:r>
            <a:r>
              <a:rPr lang="en-AU" altLang="uk-UA" sz="2100" noProof="1" smtClean="0"/>
              <a:t>.Accumulate&lt;</a:t>
            </a:r>
            <a:r>
              <a:rPr lang="en-AU" altLang="uk-UA" sz="2100" noProof="1" smtClean="0">
                <a:solidFill>
                  <a:srgbClr val="336699"/>
                </a:solidFill>
              </a:rPr>
              <a:t>Account</a:t>
            </a:r>
            <a:r>
              <a:rPr lang="en-AU" altLang="uk-UA" sz="2100" noProof="1" smtClean="0"/>
              <a:t>, </a:t>
            </a:r>
            <a:r>
              <a:rPr lang="en-AU" altLang="uk-UA" sz="2100" noProof="1" smtClean="0">
                <a:solidFill>
                  <a:srgbClr val="0000CC"/>
                </a:solidFill>
              </a:rPr>
              <a:t>decimal</a:t>
            </a:r>
            <a:r>
              <a:rPr lang="en-AU" altLang="uk-UA" sz="2100" noProof="1" smtClean="0"/>
              <a:t>&gt;(</a:t>
            </a:r>
            <a:r>
              <a:rPr lang="uk-UA" altLang="uk-UA" sz="2100" smtClean="0"/>
              <a:t/>
            </a:r>
            <a:br>
              <a:rPr lang="uk-UA" altLang="uk-UA" sz="2100" smtClean="0"/>
            </a:br>
            <a:r>
              <a:rPr lang="uk-UA" altLang="uk-UA" sz="2100" smtClean="0"/>
              <a:t>           </a:t>
            </a:r>
            <a:r>
              <a:rPr lang="en-US" altLang="uk-UA" sz="2100" smtClean="0"/>
              <a:t> </a:t>
            </a:r>
            <a:r>
              <a:rPr lang="en-US" altLang="uk-UA" sz="2100" noProof="1" smtClean="0"/>
              <a:t>accounts,</a:t>
            </a:r>
            <a:r>
              <a:rPr lang="en-US" altLang="uk-UA" sz="2100" smtClean="0"/>
              <a:t> </a:t>
            </a:r>
            <a:r>
              <a:rPr lang="en-US" altLang="uk-UA" sz="2100" noProof="1" smtClean="0"/>
              <a:t> (a, d) =&gt; a.Balance + d);</a:t>
            </a:r>
            <a:r>
              <a:rPr lang="en-US" altLang="uk-UA" sz="2100" smtClean="0"/>
              <a:t/>
            </a:r>
            <a:br>
              <a:rPr lang="en-US" altLang="uk-UA" sz="2100" smtClean="0"/>
            </a:br>
            <a:endParaRPr lang="uk-UA" altLang="uk-UA" sz="2100" smtClean="0"/>
          </a:p>
        </p:txBody>
      </p:sp>
      <p:sp>
        <p:nvSpPr>
          <p:cNvPr id="2253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80FBB-8894-4ED3-8FD2-3D73F50B907D}" type="slidenum">
              <a:rPr lang="uk-UA" altLang="en-US" sz="1000"/>
              <a:pPr/>
              <a:t>15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Узагальнені делегати</a:t>
            </a:r>
            <a:r>
              <a:rPr lang="en-US" altLang="uk-UA" smtClean="0"/>
              <a:t> </a:t>
            </a:r>
            <a:r>
              <a:rPr lang="uk-UA" altLang="uk-UA" smtClean="0"/>
              <a:t>і структури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sz="2200" dirty="0" smtClean="0">
                <a:solidFill>
                  <a:srgbClr val="0000CC"/>
                </a:solidFill>
              </a:rPr>
              <a:t>public delegate void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336699"/>
                </a:solidFill>
              </a:rPr>
              <a:t>MyGenericDelegate</a:t>
            </a:r>
            <a:r>
              <a:rPr lang="en-US" altLang="uk-UA" sz="2200" dirty="0" smtClean="0"/>
              <a:t>&lt;T&gt;(T </a:t>
            </a:r>
            <a:r>
              <a:rPr lang="en-US" altLang="uk-UA" sz="2200" dirty="0" err="1" smtClean="0"/>
              <a:t>arg</a:t>
            </a:r>
            <a:r>
              <a:rPr lang="en-US" altLang="uk-UA" sz="2200" dirty="0" smtClean="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smtClean="0">
                <a:solidFill>
                  <a:srgbClr val="006600"/>
                </a:solidFill>
              </a:rPr>
              <a:t>// System</a:t>
            </a:r>
            <a:r>
              <a:rPr lang="en-US" altLang="uk-UA" sz="2200" dirty="0" smtClean="0">
                <a:solidFill>
                  <a:srgbClr val="0000CC"/>
                </a:solidFill>
              </a:rPr>
              <a:t/>
            </a:r>
            <a:br>
              <a:rPr lang="en-US" altLang="uk-UA" sz="2200" dirty="0" smtClean="0">
                <a:solidFill>
                  <a:srgbClr val="0000CC"/>
                </a:solidFill>
              </a:rPr>
            </a:br>
            <a:r>
              <a:rPr lang="en-US" altLang="uk-UA" sz="2200" dirty="0" smtClean="0">
                <a:solidFill>
                  <a:srgbClr val="0000CC"/>
                </a:solidFill>
              </a:rPr>
              <a:t>public delegate void</a:t>
            </a:r>
            <a:r>
              <a:rPr lang="en-US" altLang="uk-UA" sz="2200" dirty="0" smtClean="0"/>
              <a:t> </a:t>
            </a:r>
            <a:r>
              <a:rPr lang="en-US" altLang="uk-UA" sz="2200" dirty="0" smtClean="0">
                <a:solidFill>
                  <a:srgbClr val="336699"/>
                </a:solidFill>
              </a:rPr>
              <a:t>Action</a:t>
            </a:r>
            <a:r>
              <a:rPr lang="en-US" altLang="uk-UA" sz="2200" dirty="0" smtClean="0"/>
              <a:t>&lt;</a:t>
            </a:r>
            <a:r>
              <a:rPr lang="en-US" altLang="uk-UA" sz="2200" dirty="0" smtClean="0">
                <a:solidFill>
                  <a:srgbClr val="0000CC"/>
                </a:solidFill>
              </a:rPr>
              <a:t>in</a:t>
            </a:r>
            <a:r>
              <a:rPr lang="en-US" altLang="uk-UA" sz="2200" dirty="0" smtClean="0"/>
              <a:t> T</a:t>
            </a:r>
            <a:r>
              <a:rPr lang="en-US" altLang="uk-UA" sz="2200" dirty="0" smtClean="0"/>
              <a:t>&gt;(T </a:t>
            </a:r>
            <a:r>
              <a:rPr lang="en-US" altLang="uk-UA" sz="2200" dirty="0" err="1" smtClean="0"/>
              <a:t>arg</a:t>
            </a:r>
            <a:r>
              <a:rPr lang="en-US" altLang="uk-UA" sz="2200" dirty="0" smtClean="0"/>
              <a:t>);    </a:t>
            </a:r>
            <a:r>
              <a:rPr lang="en-US" altLang="uk-UA" sz="2200" dirty="0" smtClean="0">
                <a:solidFill>
                  <a:srgbClr val="006600"/>
                </a:solidFill>
              </a:rPr>
              <a:t>// … 16</a:t>
            </a:r>
            <a:r>
              <a:rPr lang="en-US" altLang="uk-UA" sz="2200" dirty="0" smtClean="0"/>
              <a:t/>
            </a:r>
            <a:br>
              <a:rPr lang="en-US" altLang="uk-UA" sz="2200" dirty="0" smtClean="0"/>
            </a:br>
            <a:r>
              <a:rPr lang="en-US" altLang="uk-UA" sz="2200" dirty="0" smtClean="0">
                <a:solidFill>
                  <a:srgbClr val="0000CC"/>
                </a:solidFill>
              </a:rPr>
              <a:t>public delegate void</a:t>
            </a:r>
            <a:r>
              <a:rPr lang="en-US" altLang="uk-UA" sz="2200" dirty="0" smtClean="0"/>
              <a:t> </a:t>
            </a:r>
            <a:r>
              <a:rPr lang="en-US" altLang="uk-UA" sz="2200" dirty="0" smtClean="0">
                <a:solidFill>
                  <a:srgbClr val="336699"/>
                </a:solidFill>
              </a:rPr>
              <a:t>Action</a:t>
            </a:r>
            <a:r>
              <a:rPr lang="en-US" altLang="uk-UA" sz="2200" dirty="0" smtClean="0"/>
              <a:t>&lt;</a:t>
            </a:r>
            <a:r>
              <a:rPr lang="en-US" altLang="uk-UA" sz="2200" dirty="0" smtClean="0">
                <a:solidFill>
                  <a:srgbClr val="0000CC"/>
                </a:solidFill>
              </a:rPr>
              <a:t>in</a:t>
            </a:r>
            <a:r>
              <a:rPr lang="en-US" altLang="uk-UA" sz="2200" dirty="0" smtClean="0"/>
              <a:t> T1</a:t>
            </a:r>
            <a:r>
              <a:rPr lang="en-US" altLang="uk-UA" sz="2200" dirty="0" smtClean="0"/>
              <a:t>, </a:t>
            </a:r>
            <a:r>
              <a:rPr lang="en-US" altLang="uk-UA" sz="2200" dirty="0" smtClean="0">
                <a:solidFill>
                  <a:srgbClr val="0000CC"/>
                </a:solidFill>
              </a:rPr>
              <a:t>in</a:t>
            </a:r>
            <a:r>
              <a:rPr lang="en-US" altLang="uk-UA" sz="2200" dirty="0" smtClean="0"/>
              <a:t> T2</a:t>
            </a:r>
            <a:r>
              <a:rPr lang="en-US" altLang="uk-UA" sz="2200" dirty="0" smtClean="0"/>
              <a:t>&gt;(T1 arg1, T2 arg2</a:t>
            </a:r>
            <a:r>
              <a:rPr lang="en-US" altLang="uk-UA" sz="2200" dirty="0" smtClean="0"/>
              <a:t>);</a:t>
            </a:r>
            <a:endParaRPr lang="en-US" altLang="uk-UA" sz="22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smtClean="0">
                <a:solidFill>
                  <a:srgbClr val="0000CC"/>
                </a:solidFill>
              </a:rPr>
              <a:t>public </a:t>
            </a:r>
            <a:r>
              <a:rPr lang="en-US" altLang="uk-UA" sz="2200" dirty="0" smtClean="0">
                <a:solidFill>
                  <a:srgbClr val="0000CC"/>
                </a:solidFill>
              </a:rPr>
              <a:t>delegate </a:t>
            </a:r>
            <a:r>
              <a:rPr lang="en-US" altLang="uk-UA" sz="2200" dirty="0" err="1" smtClean="0"/>
              <a:t>TRes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336699"/>
                </a:solidFill>
              </a:rPr>
              <a:t>Func</a:t>
            </a:r>
            <a:r>
              <a:rPr lang="en-US" altLang="uk-UA" sz="2200" dirty="0" smtClean="0"/>
              <a:t>&lt;</a:t>
            </a:r>
            <a:r>
              <a:rPr lang="en-US" altLang="uk-UA" sz="2200" dirty="0" smtClean="0">
                <a:solidFill>
                  <a:srgbClr val="0000CC"/>
                </a:solidFill>
              </a:rPr>
              <a:t>out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TRes</a:t>
            </a:r>
            <a:r>
              <a:rPr lang="en-US" altLang="uk-UA" sz="2200" dirty="0" smtClean="0"/>
              <a:t>&gt;();</a:t>
            </a:r>
            <a:r>
              <a:rPr lang="en-US" altLang="uk-UA" sz="2200" dirty="0" smtClean="0"/>
              <a:t/>
            </a:r>
            <a:br>
              <a:rPr lang="en-US" altLang="uk-UA" sz="2200" dirty="0" smtClean="0"/>
            </a:br>
            <a:r>
              <a:rPr lang="en-US" altLang="uk-UA" sz="2200" dirty="0" smtClean="0">
                <a:solidFill>
                  <a:srgbClr val="0000CC"/>
                </a:solidFill>
              </a:rPr>
              <a:t>public delegate </a:t>
            </a:r>
            <a:r>
              <a:rPr lang="en-US" altLang="uk-UA" sz="2200" dirty="0" err="1" smtClean="0"/>
              <a:t>TRes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336699"/>
                </a:solidFill>
              </a:rPr>
              <a:t>Func</a:t>
            </a:r>
            <a:r>
              <a:rPr lang="en-US" altLang="uk-UA" sz="2200" dirty="0" smtClean="0"/>
              <a:t>&lt;</a:t>
            </a:r>
            <a:r>
              <a:rPr lang="en-US" altLang="uk-UA" sz="2200" dirty="0" smtClean="0">
                <a:solidFill>
                  <a:srgbClr val="0000CC"/>
                </a:solidFill>
              </a:rPr>
              <a:t>in</a:t>
            </a:r>
            <a:r>
              <a:rPr lang="en-US" altLang="uk-UA" sz="2200" dirty="0" smtClean="0"/>
              <a:t> T1, </a:t>
            </a:r>
            <a:r>
              <a:rPr lang="en-US" altLang="uk-UA" sz="2200" dirty="0" smtClean="0">
                <a:solidFill>
                  <a:srgbClr val="0000CC"/>
                </a:solidFill>
              </a:rPr>
              <a:t>out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TRes</a:t>
            </a:r>
            <a:r>
              <a:rPr lang="en-US" altLang="uk-UA" sz="2200" dirty="0" smtClean="0"/>
              <a:t>&gt;(</a:t>
            </a:r>
            <a:r>
              <a:rPr lang="en-US" altLang="uk-UA" sz="2200" dirty="0" smtClean="0"/>
              <a:t>T1 </a:t>
            </a:r>
            <a:r>
              <a:rPr lang="en-US" altLang="uk-UA" sz="2200" dirty="0" smtClean="0"/>
              <a:t>arg1);</a:t>
            </a:r>
          </a:p>
          <a:p>
            <a:pPr eaLnBrk="1" hangingPunct="1">
              <a:lnSpc>
                <a:spcPct val="90000"/>
              </a:lnSpc>
            </a:pPr>
            <a:r>
              <a:rPr lang="en-AU" sz="2200" dirty="0">
                <a:solidFill>
                  <a:srgbClr val="0000CC"/>
                </a:solidFill>
              </a:rPr>
              <a:t>public delegate bool </a:t>
            </a:r>
            <a:r>
              <a:rPr lang="en-AU" sz="2200" dirty="0">
                <a:solidFill>
                  <a:srgbClr val="336699"/>
                </a:solidFill>
              </a:rPr>
              <a:t>Predicate</a:t>
            </a:r>
            <a:r>
              <a:rPr lang="en-AU" sz="2200" dirty="0"/>
              <a:t>&lt;</a:t>
            </a:r>
            <a:r>
              <a:rPr lang="en-AU" sz="2200" dirty="0">
                <a:solidFill>
                  <a:srgbClr val="0000CC"/>
                </a:solidFill>
              </a:rPr>
              <a:t>in</a:t>
            </a:r>
            <a:r>
              <a:rPr lang="en-AU" sz="2200" dirty="0"/>
              <a:t> T&gt;(T </a:t>
            </a:r>
            <a:r>
              <a:rPr lang="en-AU" sz="2200" dirty="0" err="1"/>
              <a:t>obj</a:t>
            </a:r>
            <a:r>
              <a:rPr lang="en-AU" sz="2200" dirty="0" smtClean="0"/>
              <a:t>);</a:t>
            </a:r>
            <a:endParaRPr lang="en-US" altLang="uk-UA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smtClean="0">
                <a:solidFill>
                  <a:srgbClr val="006600"/>
                </a:solidFill>
              </a:rPr>
              <a:t>// System</a:t>
            </a:r>
            <a:r>
              <a:rPr lang="en-US" altLang="uk-UA" sz="2200" dirty="0" smtClean="0">
                <a:solidFill>
                  <a:srgbClr val="0000CC"/>
                </a:solidFill>
              </a:rPr>
              <a:t/>
            </a:r>
            <a:br>
              <a:rPr lang="en-US" altLang="uk-UA" sz="2200" dirty="0" smtClean="0">
                <a:solidFill>
                  <a:srgbClr val="0000CC"/>
                </a:solidFill>
              </a:rPr>
            </a:br>
            <a:r>
              <a:rPr lang="en-US" altLang="uk-UA" sz="2200" dirty="0" smtClean="0">
                <a:solidFill>
                  <a:srgbClr val="0000CC"/>
                </a:solidFill>
              </a:rPr>
              <a:t>public delegate void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336699"/>
                </a:solidFill>
              </a:rPr>
              <a:t>EventHandler</a:t>
            </a:r>
            <a:r>
              <a:rPr lang="en-US" altLang="uk-UA" sz="2200" dirty="0" smtClean="0"/>
              <a:t>&lt;</a:t>
            </a:r>
            <a:r>
              <a:rPr lang="en-US" altLang="uk-UA" sz="2200" dirty="0" err="1" smtClean="0"/>
              <a:t>TEventArgs</a:t>
            </a:r>
            <a:r>
              <a:rPr lang="en-US" altLang="uk-UA" sz="2200" dirty="0" smtClean="0"/>
              <a:t>&gt;</a:t>
            </a:r>
            <a:br>
              <a:rPr lang="en-US" altLang="uk-UA" sz="2200" dirty="0" smtClean="0"/>
            </a:br>
            <a:r>
              <a:rPr lang="en-US" altLang="uk-UA" sz="2200" dirty="0" smtClean="0"/>
              <a:t>   (</a:t>
            </a:r>
            <a:r>
              <a:rPr lang="en-US" altLang="uk-UA" sz="2200" dirty="0" smtClean="0">
                <a:solidFill>
                  <a:srgbClr val="0000CC"/>
                </a:solidFill>
              </a:rPr>
              <a:t>object</a:t>
            </a:r>
            <a:r>
              <a:rPr lang="en-US" altLang="uk-UA" sz="2200" dirty="0" smtClean="0"/>
              <a:t> sender, </a:t>
            </a:r>
            <a:r>
              <a:rPr lang="en-US" altLang="uk-UA" sz="2200" dirty="0" err="1" smtClean="0"/>
              <a:t>TEventArgs</a:t>
            </a:r>
            <a:r>
              <a:rPr lang="en-US" altLang="uk-UA" sz="2200" dirty="0" smtClean="0"/>
              <a:t> e);</a:t>
            </a:r>
            <a:endParaRPr lang="uk-UA" altLang="uk-UA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err="1" smtClean="0"/>
              <a:t>Nullable</a:t>
            </a:r>
            <a:r>
              <a:rPr lang="en-US" altLang="uk-UA" sz="2200" dirty="0" smtClean="0"/>
              <a:t>&lt;T</a:t>
            </a:r>
            <a:r>
              <a:rPr lang="en-US" altLang="uk-UA" sz="2200" dirty="0" smtClean="0"/>
              <a:t>&gt; </a:t>
            </a:r>
            <a:r>
              <a:rPr lang="en-US" altLang="uk-UA" sz="2200" dirty="0" smtClean="0">
                <a:solidFill>
                  <a:srgbClr val="0000CC"/>
                </a:solidFill>
              </a:rPr>
              <a:t>where</a:t>
            </a:r>
            <a:r>
              <a:rPr lang="en-US" altLang="uk-UA" sz="2200" dirty="0" smtClean="0"/>
              <a:t> T :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struct</a:t>
            </a:r>
            <a:r>
              <a:rPr lang="uk-UA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smtClean="0">
                <a:solidFill>
                  <a:srgbClr val="006600"/>
                </a:solidFill>
              </a:rPr>
              <a:t>// T?</a:t>
            </a:r>
            <a:endParaRPr lang="uk-UA" altLang="uk-UA" sz="22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err="1" smtClean="0"/>
              <a:t>ArraySegment</a:t>
            </a:r>
            <a:r>
              <a:rPr lang="en-US" altLang="uk-UA" sz="2200" dirty="0" smtClean="0"/>
              <a:t>&lt;T&gt;</a:t>
            </a:r>
            <a:endParaRPr lang="uk-UA" altLang="uk-UA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000" dirty="0" smtClean="0"/>
              <a:t>[ ] array = { 1, 2, 3, 4, 5, 6, 7, 8 };</a:t>
            </a:r>
            <a:br>
              <a:rPr lang="en-US" altLang="uk-UA" sz="2000" dirty="0" smtClean="0"/>
            </a:br>
            <a:r>
              <a:rPr lang="en-US" altLang="uk-UA" sz="2000" dirty="0" err="1" smtClean="0">
                <a:solidFill>
                  <a:srgbClr val="336699"/>
                </a:solidFill>
              </a:rPr>
              <a:t>ArraySegment</a:t>
            </a:r>
            <a:r>
              <a:rPr lang="en-US" altLang="uk-UA" sz="2000" dirty="0" smtClean="0"/>
              <a:t>&lt;</a:t>
            </a:r>
            <a:r>
              <a:rPr lang="en-US" altLang="uk-UA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000" dirty="0" smtClean="0"/>
              <a:t>&gt; segment</a:t>
            </a:r>
            <a:r>
              <a:rPr lang="uk-UA" altLang="uk-UA" sz="2000" dirty="0" smtClean="0"/>
              <a:t> </a:t>
            </a:r>
            <a:r>
              <a:rPr lang="en-US" altLang="uk-UA" sz="2000" dirty="0" smtClean="0"/>
              <a:t>=</a:t>
            </a:r>
            <a:r>
              <a:rPr lang="uk-UA" altLang="uk-UA" sz="2000" dirty="0" smtClean="0"/>
              <a:t> </a:t>
            </a:r>
            <a:r>
              <a:rPr lang="en-US" altLang="uk-UA" sz="2000" dirty="0" smtClean="0">
                <a:solidFill>
                  <a:srgbClr val="0000CC"/>
                </a:solidFill>
              </a:rPr>
              <a:t>new</a:t>
            </a:r>
            <a:r>
              <a:rPr lang="uk-UA" altLang="uk-UA" sz="2000" dirty="0" smtClean="0">
                <a:solidFill>
                  <a:srgbClr val="0000CC"/>
                </a:solidFill>
              </a:rPr>
              <a:t/>
            </a:r>
            <a:br>
              <a:rPr lang="uk-UA" altLang="uk-UA" sz="2000" dirty="0" smtClean="0">
                <a:solidFill>
                  <a:srgbClr val="0000CC"/>
                </a:solidFill>
              </a:rPr>
            </a:br>
            <a:r>
              <a:rPr lang="uk-UA" altLang="uk-UA" sz="2000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ArraySegment</a:t>
            </a:r>
            <a:r>
              <a:rPr lang="en-US" altLang="uk-UA" sz="2000" dirty="0" smtClean="0"/>
              <a:t>&lt;</a:t>
            </a:r>
            <a:r>
              <a:rPr lang="en-US" altLang="uk-UA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000" dirty="0" smtClean="0"/>
              <a:t>&gt;(array,</a:t>
            </a:r>
            <a:r>
              <a:rPr lang="uk-UA" altLang="uk-UA" sz="2000" dirty="0" smtClean="0"/>
              <a:t> </a:t>
            </a:r>
            <a:r>
              <a:rPr lang="en-US" altLang="uk-UA" sz="2000" dirty="0" smtClean="0"/>
              <a:t>2,</a:t>
            </a:r>
            <a:r>
              <a:rPr lang="uk-UA" altLang="uk-UA" sz="2000" dirty="0" smtClean="0"/>
              <a:t> </a:t>
            </a:r>
            <a:r>
              <a:rPr lang="en-US" altLang="uk-UA" sz="2000" dirty="0" smtClean="0"/>
              <a:t>5);</a:t>
            </a:r>
            <a:endParaRPr lang="uk-UA" altLang="uk-UA" sz="2000" dirty="0" smtClean="0"/>
          </a:p>
        </p:txBody>
      </p:sp>
      <p:sp>
        <p:nvSpPr>
          <p:cNvPr id="23556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869E0C-A937-4531-941A-AD7B807B7A49}" type="slidenum">
              <a:rPr lang="uk-UA" altLang="en-US" sz="1000"/>
              <a:pPr/>
              <a:t>16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Клас </a:t>
            </a:r>
            <a:r>
              <a:rPr lang="en-US" altLang="uk-UA" smtClean="0"/>
              <a:t>Array</a:t>
            </a:r>
            <a:r>
              <a:rPr lang="uk-UA" altLang="uk-UA" smtClean="0"/>
              <a:t> та узагальнення</a:t>
            </a:r>
          </a:p>
        </p:txBody>
      </p:sp>
      <p:graphicFrame>
        <p:nvGraphicFramePr>
          <p:cNvPr id="159819" name="Group 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17292"/>
              </p:ext>
            </p:extLst>
          </p:nvPr>
        </p:nvGraphicFramePr>
        <p:xfrm>
          <a:off x="533400" y="1752600"/>
          <a:ext cx="8229600" cy="3886258"/>
        </p:xfrm>
        <a:graphic>
          <a:graphicData uri="http://schemas.openxmlformats.org/drawingml/2006/table">
            <a:tbl>
              <a:tblPr/>
              <a:tblGrid>
                <a:gridCol w="1828800"/>
                <a:gridCol w="2286000"/>
                <a:gridCol w="4114800"/>
              </a:tblGrid>
              <a:tr h="381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Метод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Параметр-тип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Опис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Sort&lt;T&gt;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 Comparison&lt;T&gt;</a:t>
                      </a:r>
                      <a:b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(T x, T y)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Один з перевантажених методів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Sort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використовує делегат для порівнянь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ForEach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&lt;T&gt;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void Action&lt;T&gt;</a:t>
                      </a:r>
                      <a:b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(T obj)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Виконує дію, задану делегатом, з кожним елементом масиву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ConvertAll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</a:t>
                      </a: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TInput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TOutput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TOutput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Converter</a:t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&lt;</a:t>
                      </a: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TInput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TOutput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(</a:t>
                      </a: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Tinput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input)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Повертає новий масив з </a:t>
                      </a:r>
                      <a:r>
                        <a:rPr kumimoji="0" lang="uk-UA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результа-тами</a:t>
                      </a: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застосування делегата до кожного елемента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TrueForAll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&lt;T&gt;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 Predicate&lt;T&gt;</a:t>
                      </a:r>
                      <a:b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(T match)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Поверне 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якщо предикат істинний для кожного елемента масиву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9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D7B42C-2950-49A7-B56B-A13D87F1F9C9}" type="slidenum">
              <a:rPr lang="uk-UA" altLang="en-US" sz="1000"/>
              <a:pPr/>
              <a:t>17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Клас </a:t>
            </a:r>
            <a:r>
              <a:rPr lang="en-US" altLang="uk-UA" smtClean="0"/>
              <a:t>Array</a:t>
            </a:r>
            <a:r>
              <a:rPr lang="uk-UA" altLang="uk-UA" smtClean="0"/>
              <a:t> та узагальнення</a:t>
            </a:r>
          </a:p>
        </p:txBody>
      </p:sp>
      <p:graphicFrame>
        <p:nvGraphicFramePr>
          <p:cNvPr id="159819" name="Group 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334227"/>
              </p:ext>
            </p:extLst>
          </p:nvPr>
        </p:nvGraphicFramePr>
        <p:xfrm>
          <a:off x="457200" y="1524000"/>
          <a:ext cx="8229600" cy="4206246"/>
        </p:xfrm>
        <a:graphic>
          <a:graphicData uri="http://schemas.openxmlformats.org/drawingml/2006/table">
            <a:tbl>
              <a:tblPr/>
              <a:tblGrid>
                <a:gridCol w="1828800"/>
                <a:gridCol w="2286000"/>
                <a:gridCol w="4114800"/>
              </a:tblGrid>
              <a:tr h="381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Метод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Параметр-тип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Опис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Exists&lt;T&gt;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 Predicate&lt;T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(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T)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Перевіряє наявність елемента, що задовольняє критерій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AU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BinarySearch</a:t>
                      </a:r>
                      <a:r>
                        <a:rPr lang="en-A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&lt;T&gt;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T[], </a:t>
                      </a: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IComparer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&lt;T&gt;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Шукає елемент у відсортованому масиві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A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&lt;T&gt;</a:t>
                      </a:r>
                      <a:endParaRPr lang="uk-UA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uk-UA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LastIndexOf</a:t>
                      </a:r>
                      <a:r>
                        <a:rPr kumimoji="0" lang="en-US" altLang="uk-UA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&lt;T&gt;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T[]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Шукає перший (останній) елемент у масиві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FindAll</a:t>
                      </a:r>
                      <a:r>
                        <a:rPr lang="en-A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&lt;T&gt;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Find</a:t>
                      </a:r>
                      <a:r>
                        <a:rPr lang="en-A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&lt;T&gt;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FindLast</a:t>
                      </a:r>
                      <a:r>
                        <a:rPr lang="en-A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&lt;T&gt;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FindIndex</a:t>
                      </a:r>
                      <a:r>
                        <a:rPr lang="en-A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&lt;T&gt;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FindLastIndex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 Predicate&lt;T&gt;</a:t>
                      </a:r>
                      <a:b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(T match)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Методи пошуку повертають перше (останнє) значення (індекс) </a:t>
                      </a:r>
                      <a:r>
                        <a:rPr kumimoji="0" lang="uk-UA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елемен</a:t>
                      </a: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та, для якого предикат істинний. </a:t>
                      </a:r>
                      <a:r>
                        <a:rPr kumimoji="0" lang="en-US" altLang="uk-U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FindAll</a:t>
                      </a:r>
                      <a:r>
                        <a:rPr kumimoji="0" lang="uk-UA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повертає новий масив з відібраними елементами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9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D7B42C-2950-49A7-B56B-A13D87F1F9C9}" type="slidenum">
              <a:rPr lang="uk-UA" altLang="en-US" sz="1000"/>
              <a:pPr/>
              <a:t>18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69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 err="1" smtClean="0"/>
              <a:t>Коваріантність</a:t>
            </a:r>
            <a:r>
              <a:rPr lang="uk-UA" sz="3200" dirty="0" smtClean="0"/>
              <a:t>, контраваріантність</a:t>
            </a:r>
            <a:endParaRPr lang="uk-UA" sz="32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Параметри методів коваріантні</a:t>
            </a:r>
          </a:p>
          <a:p>
            <a:r>
              <a:rPr lang="uk-UA" dirty="0" smtClean="0"/>
              <a:t>Типи повернення контраваріантні</a:t>
            </a:r>
          </a:p>
          <a:p>
            <a:pPr marL="344487" lvl="1" indent="0">
              <a:buNone/>
            </a:pPr>
            <a:r>
              <a:rPr lang="en-US" dirty="0" smtClean="0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36699"/>
                </a:solidFill>
                <a:latin typeface="Consolas" panose="020B0609020204030204" pitchFamily="49" charset="0"/>
              </a:rPr>
              <a:t>Rectangle</a:t>
            </a:r>
            <a:r>
              <a:rPr lang="en-US" dirty="0" smtClean="0"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336699"/>
                </a:solidFill>
                <a:latin typeface="Consolas" panose="020B0609020204030204" pitchFamily="49" charset="0"/>
              </a:rPr>
              <a:t>Shape</a:t>
            </a:r>
            <a:r>
              <a:rPr lang="en-US" dirty="0" smtClean="0">
                <a:latin typeface="Consolas" panose="020B0609020204030204" pitchFamily="49" charset="0"/>
              </a:rPr>
              <a:t> { }</a:t>
            </a:r>
          </a:p>
          <a:p>
            <a:pPr marL="344487" lvl="1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AU" dirty="0" smtClean="0">
                <a:solidFill>
                  <a:srgbClr val="0000CC"/>
                </a:solidFill>
                <a:latin typeface="Consolas" panose="020B0609020204030204" pitchFamily="49" charset="0"/>
              </a:rPr>
              <a:t>public void </a:t>
            </a:r>
            <a:r>
              <a:rPr lang="en-AU" dirty="0" smtClean="0">
                <a:latin typeface="Consolas" panose="020B0609020204030204" pitchFamily="49" charset="0"/>
              </a:rPr>
              <a:t>Display(</a:t>
            </a:r>
            <a:r>
              <a:rPr lang="en-AU" dirty="0" smtClean="0">
                <a:solidFill>
                  <a:srgbClr val="336699"/>
                </a:solidFill>
                <a:latin typeface="Consolas" panose="020B0609020204030204" pitchFamily="49" charset="0"/>
              </a:rPr>
              <a:t>Shape</a:t>
            </a:r>
            <a:r>
              <a:rPr lang="en-AU" dirty="0" smtClean="0">
                <a:latin typeface="Consolas" panose="020B0609020204030204" pitchFamily="49" charset="0"/>
              </a:rPr>
              <a:t> </a:t>
            </a:r>
            <a:r>
              <a:rPr lang="uk-UA" dirty="0" smtClean="0">
                <a:latin typeface="Consolas" panose="020B0609020204030204" pitchFamily="49" charset="0"/>
              </a:rPr>
              <a:t>о) { }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endParaRPr lang="uk-UA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dirty="0" smtClean="0">
                <a:solidFill>
                  <a:srgbClr val="336699"/>
                </a:solidFill>
                <a:latin typeface="Consolas" panose="020B0609020204030204" pitchFamily="49" charset="0"/>
              </a:rPr>
              <a:t>Rectangle</a:t>
            </a:r>
            <a:r>
              <a:rPr lang="en-US" dirty="0" smtClean="0">
                <a:latin typeface="Consolas" panose="020B0609020204030204" pitchFamily="49" charset="0"/>
              </a:rPr>
              <a:t> r = </a:t>
            </a:r>
            <a:r>
              <a:rPr lang="en-US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Rectangle(5, 2.5); </a:t>
            </a:r>
          </a:p>
          <a:p>
            <a:pPr marL="344487" lvl="1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Display(r);</a:t>
            </a:r>
          </a:p>
          <a:p>
            <a:pPr marL="344487" lvl="1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 </a:t>
            </a:r>
          </a:p>
          <a:p>
            <a:pPr marL="344487" lvl="1" indent="0">
              <a:buNone/>
            </a:pPr>
            <a:r>
              <a:rPr lang="en-AU" dirty="0" smtClean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en-AU" dirty="0" smtClean="0">
                <a:latin typeface="Consolas" panose="020B0609020204030204" pitchFamily="49" charset="0"/>
              </a:rPr>
              <a:t> </a:t>
            </a:r>
            <a:r>
              <a:rPr lang="en-AU" dirty="0" smtClean="0">
                <a:solidFill>
                  <a:srgbClr val="336699"/>
                </a:solidFill>
                <a:latin typeface="Consolas" panose="020B0609020204030204" pitchFamily="49" charset="0"/>
              </a:rPr>
              <a:t>Rectangle</a:t>
            </a:r>
            <a:r>
              <a:rPr lang="en-AU" dirty="0" smtClean="0">
                <a:latin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</a:rPr>
              <a:t>GetRectangle</a:t>
            </a:r>
            <a:r>
              <a:rPr lang="en-AU" dirty="0" smtClean="0">
                <a:latin typeface="Consolas" panose="020B0609020204030204" pitchFamily="49" charset="0"/>
              </a:rPr>
              <a:t>();</a:t>
            </a:r>
          </a:p>
          <a:p>
            <a:pPr marL="344487" lvl="1" indent="0">
              <a:buNone/>
            </a:pPr>
            <a:endParaRPr lang="en-AU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AU" dirty="0" smtClean="0">
                <a:solidFill>
                  <a:srgbClr val="336699"/>
                </a:solidFill>
                <a:latin typeface="Consolas" panose="020B0609020204030204" pitchFamily="49" charset="0"/>
              </a:rPr>
              <a:t>Shape</a:t>
            </a:r>
            <a:r>
              <a:rPr lang="en-AU" dirty="0" smtClean="0">
                <a:latin typeface="Consolas" panose="020B0609020204030204" pitchFamily="49" charset="0"/>
              </a:rPr>
              <a:t> s = </a:t>
            </a:r>
            <a:r>
              <a:rPr lang="en-AU" dirty="0" err="1" smtClean="0">
                <a:latin typeface="Consolas" panose="020B0609020204030204" pitchFamily="49" charset="0"/>
              </a:rPr>
              <a:t>GetRectangle</a:t>
            </a:r>
            <a:r>
              <a:rPr lang="en-AU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97430-9317-4B57-8187-076CFC25131A}" type="slidenum">
              <a:rPr lang="uk-UA" altLang="en-US" smtClean="0"/>
              <a:pPr>
                <a:defRPr/>
              </a:pPr>
              <a:t>19</a:t>
            </a:fld>
            <a:r>
              <a:rPr lang="en-US" altLang="en-US" smtClean="0"/>
              <a:t> / 2</a:t>
            </a:r>
            <a:r>
              <a:rPr lang="uk-UA" altLang="en-US" smtClean="0"/>
              <a:t>1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8894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2900" smtClean="0"/>
              <a:t>Як використати клас невідомого типу?</a:t>
            </a:r>
          </a:p>
        </p:txBody>
      </p:sp>
      <p:sp>
        <p:nvSpPr>
          <p:cNvPr id="5" name="Поле 1"/>
          <p:cNvSpPr txBox="1"/>
          <p:nvPr/>
        </p:nvSpPr>
        <p:spPr>
          <a:xfrm>
            <a:off x="457200" y="1096963"/>
            <a:ext cx="8091416" cy="3657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  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ten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9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B3D802-00F4-476D-BA2F-7B8C36D5CB9E}" type="slidenum">
              <a:rPr lang="uk-UA" altLang="en-US" sz="1000"/>
              <a:pPr/>
              <a:t>2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754563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uk-UA" altLang="uk-UA" sz="2200" dirty="0" smtClean="0"/>
              <a:t>Поліморфізм посилань на </a:t>
            </a:r>
            <a:r>
              <a:rPr lang="en-US" altLang="uk-UA" sz="2200" dirty="0" smtClean="0"/>
              <a:t>Object</a:t>
            </a:r>
          </a:p>
          <a:p>
            <a:pPr lvl="1" eaLnBrk="1" hangingPunct="1"/>
            <a:r>
              <a:rPr lang="uk-UA" altLang="uk-UA" sz="2000" dirty="0" smtClean="0"/>
              <a:t>всі є підкласами </a:t>
            </a:r>
            <a:r>
              <a:rPr lang="en-US" altLang="uk-UA" sz="2000" dirty="0" smtClean="0"/>
              <a:t>Object</a:t>
            </a:r>
          </a:p>
          <a:p>
            <a:pPr lvl="1" eaLnBrk="1" hangingPunct="1"/>
            <a:r>
              <a:rPr lang="uk-UA" altLang="uk-UA" sz="2000" dirty="0" smtClean="0"/>
              <a:t>приведення типу, відсутній контроль типу під час компіляції</a:t>
            </a:r>
          </a:p>
          <a:p>
            <a:pPr lvl="1" eaLnBrk="1" hangingPunct="1"/>
            <a:r>
              <a:rPr lang="uk-UA" altLang="uk-UA" sz="2000" dirty="0" smtClean="0"/>
              <a:t>втрата продуктивності при роботі з типами-значеннями</a:t>
            </a:r>
            <a:endParaRPr lang="uk-UA" alt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Інваріантність інтерфейсів</a:t>
            </a:r>
          </a:p>
        </p:txBody>
      </p:sp>
      <p:sp>
        <p:nvSpPr>
          <p:cNvPr id="19459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err="1" smtClean="0"/>
              <a:t>Коваріантність</a:t>
            </a:r>
            <a:endParaRPr lang="uk-UA" altLang="uk-UA" dirty="0" smtClean="0"/>
          </a:p>
          <a:p>
            <a:pPr lvl="1" eaLnBrk="1" hangingPunct="1"/>
            <a:r>
              <a:rPr lang="en-US" altLang="uk-UA" dirty="0" smtClean="0">
                <a:solidFill>
                  <a:srgbClr val="0000CC"/>
                </a:solidFill>
              </a:rPr>
              <a:t>public interface</a:t>
            </a:r>
            <a:r>
              <a:rPr lang="en-US" altLang="uk-UA" dirty="0" smtClean="0"/>
              <a:t> </a:t>
            </a:r>
            <a:r>
              <a:rPr lang="en-US" altLang="uk-UA" dirty="0" smtClean="0">
                <a:solidFill>
                  <a:srgbClr val="336699"/>
                </a:solidFill>
              </a:rPr>
              <a:t>ISample1</a:t>
            </a:r>
            <a:r>
              <a:rPr lang="en-US" altLang="uk-UA" dirty="0" smtClean="0"/>
              <a:t>&lt;</a:t>
            </a:r>
            <a:r>
              <a:rPr lang="en-US" altLang="uk-UA" dirty="0" smtClean="0">
                <a:solidFill>
                  <a:srgbClr val="0000CC"/>
                </a:solidFill>
              </a:rPr>
              <a:t>out</a:t>
            </a:r>
            <a:r>
              <a:rPr lang="en-US" altLang="uk-UA" dirty="0" smtClean="0"/>
              <a:t> T&gt;</a:t>
            </a:r>
            <a:r>
              <a:rPr lang="uk-UA" altLang="uk-UA" dirty="0" smtClean="0"/>
              <a:t> </a:t>
            </a:r>
            <a:r>
              <a:rPr lang="en-US" altLang="uk-UA" dirty="0" smtClean="0"/>
              <a:t>{ T </a:t>
            </a:r>
            <a:r>
              <a:rPr lang="en-US" altLang="uk-UA" dirty="0" smtClean="0">
                <a:solidFill>
                  <a:srgbClr val="0000CC"/>
                </a:solidFill>
              </a:rPr>
              <a:t>this</a:t>
            </a:r>
            <a:r>
              <a:rPr lang="en-US" altLang="uk-UA" dirty="0" smtClean="0"/>
              <a:t>[</a:t>
            </a:r>
            <a:r>
              <a:rPr lang="en-US" altLang="uk-UA" dirty="0" err="1" smtClean="0">
                <a:solidFill>
                  <a:srgbClr val="0000CC"/>
                </a:solidFill>
              </a:rPr>
              <a:t>int</a:t>
            </a:r>
            <a:r>
              <a:rPr lang="en-US" altLang="uk-UA" dirty="0" smtClean="0"/>
              <a:t> </a:t>
            </a:r>
            <a:r>
              <a:rPr lang="en-US" altLang="uk-UA" dirty="0" err="1" smtClean="0"/>
              <a:t>i</a:t>
            </a:r>
            <a:r>
              <a:rPr lang="en-US" altLang="uk-UA" dirty="0" smtClean="0"/>
              <a:t>] { </a:t>
            </a:r>
            <a:r>
              <a:rPr lang="en-US" altLang="uk-UA" dirty="0" smtClean="0">
                <a:solidFill>
                  <a:srgbClr val="0000CC"/>
                </a:solidFill>
              </a:rPr>
              <a:t>get</a:t>
            </a:r>
            <a:r>
              <a:rPr lang="en-US" altLang="uk-UA" dirty="0" smtClean="0"/>
              <a:t>; } }</a:t>
            </a:r>
          </a:p>
          <a:p>
            <a:pPr lvl="1" eaLnBrk="1" hangingPunct="1"/>
            <a:r>
              <a:rPr lang="en-US" altLang="uk-UA" dirty="0" smtClean="0"/>
              <a:t>T </a:t>
            </a:r>
            <a:r>
              <a:rPr lang="uk-UA" altLang="uk-UA" dirty="0" smtClean="0"/>
              <a:t>дозволено лише як тип повернення</a:t>
            </a:r>
          </a:p>
          <a:p>
            <a:pPr lvl="1" eaLnBrk="1" hangingPunct="1"/>
            <a:r>
              <a:rPr lang="en-US" altLang="uk-UA" dirty="0" smtClean="0">
                <a:solidFill>
                  <a:srgbClr val="0000CC"/>
                </a:solidFill>
              </a:rPr>
              <a:t>class</a:t>
            </a:r>
            <a:r>
              <a:rPr lang="en-US" altLang="uk-UA" dirty="0" smtClean="0"/>
              <a:t> </a:t>
            </a:r>
            <a:r>
              <a:rPr lang="en-US" altLang="uk-UA" dirty="0" err="1" smtClean="0">
                <a:solidFill>
                  <a:srgbClr val="336699"/>
                </a:solidFill>
              </a:rPr>
              <a:t>RectCollection</a:t>
            </a:r>
            <a:r>
              <a:rPr lang="en-US" altLang="uk-UA" dirty="0" smtClean="0"/>
              <a:t> : </a:t>
            </a:r>
            <a:r>
              <a:rPr lang="en-US" altLang="uk-UA" dirty="0" smtClean="0">
                <a:solidFill>
                  <a:srgbClr val="336699"/>
                </a:solidFill>
              </a:rPr>
              <a:t>ISample1</a:t>
            </a:r>
            <a:r>
              <a:rPr lang="en-US" altLang="uk-UA" dirty="0" smtClean="0"/>
              <a:t>&lt;</a:t>
            </a:r>
            <a:r>
              <a:rPr lang="en-US" altLang="uk-UA" dirty="0" smtClean="0">
                <a:solidFill>
                  <a:srgbClr val="336699"/>
                </a:solidFill>
              </a:rPr>
              <a:t>Rectangle</a:t>
            </a:r>
            <a:r>
              <a:rPr lang="en-US" altLang="uk-UA" dirty="0" smtClean="0"/>
              <a:t>&gt;</a:t>
            </a:r>
            <a:br>
              <a:rPr lang="en-US" altLang="uk-UA" dirty="0" smtClean="0"/>
            </a:br>
            <a:r>
              <a:rPr lang="en-US" altLang="uk-UA" dirty="0" smtClean="0"/>
              <a:t>{   </a:t>
            </a:r>
            <a:r>
              <a:rPr lang="en-US" altLang="uk-UA" dirty="0" smtClean="0">
                <a:solidFill>
                  <a:srgbClr val="0000CC"/>
                </a:solidFill>
              </a:rPr>
              <a:t>public static</a:t>
            </a:r>
            <a:r>
              <a:rPr lang="en-US" altLang="uk-UA" dirty="0" smtClean="0"/>
              <a:t> </a:t>
            </a:r>
            <a:r>
              <a:rPr lang="en-US" altLang="uk-UA" dirty="0" err="1" smtClean="0">
                <a:solidFill>
                  <a:srgbClr val="336699"/>
                </a:solidFill>
              </a:rPr>
              <a:t>RectCollection</a:t>
            </a:r>
            <a:r>
              <a:rPr lang="en-US" altLang="uk-UA" dirty="0" smtClean="0"/>
              <a:t> Get() {…} </a:t>
            </a:r>
            <a:r>
              <a:rPr lang="en-US" altLang="uk-UA" dirty="0" smtClean="0"/>
              <a:t/>
            </a:r>
            <a:br>
              <a:rPr lang="en-US" altLang="uk-UA" dirty="0" smtClean="0"/>
            </a:br>
            <a:r>
              <a:rPr lang="en-US" altLang="uk-UA" dirty="0" smtClean="0"/>
              <a:t>    </a:t>
            </a:r>
            <a:r>
              <a:rPr lang="en-US" altLang="uk-UA" dirty="0" smtClean="0">
                <a:solidFill>
                  <a:srgbClr val="0000CC"/>
                </a:solidFill>
              </a:rPr>
              <a:t>public</a:t>
            </a:r>
            <a:r>
              <a:rPr lang="en-US" altLang="uk-UA" dirty="0" smtClean="0"/>
              <a:t> </a:t>
            </a:r>
            <a:r>
              <a:rPr lang="en-US" altLang="uk-UA" dirty="0" smtClean="0">
                <a:solidFill>
                  <a:srgbClr val="336699"/>
                </a:solidFill>
              </a:rPr>
              <a:t>Rectangle</a:t>
            </a:r>
            <a:r>
              <a:rPr lang="en-US" altLang="uk-UA" dirty="0" smtClean="0"/>
              <a:t> </a:t>
            </a:r>
            <a:r>
              <a:rPr lang="en-US" altLang="uk-UA" dirty="0" smtClean="0">
                <a:solidFill>
                  <a:srgbClr val="0000CC"/>
                </a:solidFill>
              </a:rPr>
              <a:t>this</a:t>
            </a:r>
            <a:r>
              <a:rPr lang="en-US" altLang="uk-UA" dirty="0" smtClean="0"/>
              <a:t>[</a:t>
            </a:r>
            <a:r>
              <a:rPr lang="en-US" altLang="uk-UA" dirty="0" err="1" smtClean="0">
                <a:solidFill>
                  <a:srgbClr val="0000CC"/>
                </a:solidFill>
              </a:rPr>
              <a:t>int</a:t>
            </a:r>
            <a:r>
              <a:rPr lang="en-US" altLang="uk-UA" dirty="0" smtClean="0"/>
              <a:t> index] { </a:t>
            </a:r>
            <a:r>
              <a:rPr lang="en-US" altLang="uk-UA" dirty="0" smtClean="0">
                <a:solidFill>
                  <a:srgbClr val="0000CC"/>
                </a:solidFill>
              </a:rPr>
              <a:t>get</a:t>
            </a:r>
            <a:r>
              <a:rPr lang="en-US" altLang="uk-UA" dirty="0" smtClean="0"/>
              <a:t> …}… </a:t>
            </a:r>
            <a:r>
              <a:rPr lang="en-US" altLang="uk-UA" dirty="0" smtClean="0"/>
              <a:t>}</a:t>
            </a:r>
          </a:p>
          <a:p>
            <a:pPr lvl="1" eaLnBrk="1" hangingPunct="1"/>
            <a:r>
              <a:rPr lang="en-US" altLang="uk-UA" dirty="0" smtClean="0">
                <a:solidFill>
                  <a:srgbClr val="336699"/>
                </a:solidFill>
              </a:rPr>
              <a:t>ISample1</a:t>
            </a:r>
            <a:r>
              <a:rPr lang="en-US" altLang="uk-UA" dirty="0" smtClean="0"/>
              <a:t>&lt;</a:t>
            </a:r>
            <a:r>
              <a:rPr lang="en-US" altLang="uk-UA" dirty="0" smtClean="0">
                <a:solidFill>
                  <a:srgbClr val="336699"/>
                </a:solidFill>
              </a:rPr>
              <a:t>Shape</a:t>
            </a:r>
            <a:r>
              <a:rPr lang="en-US" altLang="uk-UA" dirty="0" smtClean="0"/>
              <a:t>&gt; S = </a:t>
            </a:r>
            <a:r>
              <a:rPr lang="en-US" altLang="uk-UA" dirty="0" err="1" smtClean="0">
                <a:solidFill>
                  <a:srgbClr val="336699"/>
                </a:solidFill>
              </a:rPr>
              <a:t>RectCollection</a:t>
            </a:r>
            <a:r>
              <a:rPr lang="en-US" altLang="uk-UA" dirty="0" err="1" smtClean="0"/>
              <a:t>.Get</a:t>
            </a:r>
            <a:r>
              <a:rPr lang="en-US" altLang="uk-UA" dirty="0" smtClean="0"/>
              <a:t>();</a:t>
            </a:r>
          </a:p>
          <a:p>
            <a:pPr eaLnBrk="1" hangingPunct="1"/>
            <a:r>
              <a:rPr lang="uk-UA" altLang="uk-UA" dirty="0" smtClean="0"/>
              <a:t>Контраваріантність</a:t>
            </a:r>
          </a:p>
          <a:p>
            <a:pPr lvl="1" eaLnBrk="1" hangingPunct="1"/>
            <a:r>
              <a:rPr lang="en-US" altLang="uk-UA" dirty="0" smtClean="0">
                <a:solidFill>
                  <a:srgbClr val="0000CC"/>
                </a:solidFill>
              </a:rPr>
              <a:t>public </a:t>
            </a:r>
            <a:r>
              <a:rPr lang="en-US" altLang="uk-UA" dirty="0" smtClean="0">
                <a:solidFill>
                  <a:srgbClr val="0000CC"/>
                </a:solidFill>
              </a:rPr>
              <a:t>interface</a:t>
            </a:r>
            <a:r>
              <a:rPr lang="en-US" altLang="uk-UA" dirty="0" smtClean="0"/>
              <a:t> </a:t>
            </a:r>
            <a:r>
              <a:rPr lang="en-US" altLang="uk-UA" dirty="0" smtClean="0">
                <a:solidFill>
                  <a:srgbClr val="336699"/>
                </a:solidFill>
              </a:rPr>
              <a:t>ISample2</a:t>
            </a:r>
            <a:r>
              <a:rPr lang="en-US" altLang="uk-UA" dirty="0" smtClean="0"/>
              <a:t>&lt;</a:t>
            </a:r>
            <a:r>
              <a:rPr lang="en-US" altLang="uk-UA" dirty="0" smtClean="0">
                <a:solidFill>
                  <a:srgbClr val="0000CC"/>
                </a:solidFill>
              </a:rPr>
              <a:t>in</a:t>
            </a:r>
            <a:r>
              <a:rPr lang="en-US" altLang="uk-UA" dirty="0" smtClean="0"/>
              <a:t> </a:t>
            </a:r>
            <a:r>
              <a:rPr lang="en-US" altLang="uk-UA" dirty="0" smtClean="0"/>
              <a:t>T&gt;</a:t>
            </a:r>
            <a:r>
              <a:rPr lang="uk-UA" altLang="uk-UA" dirty="0" smtClean="0"/>
              <a:t> </a:t>
            </a:r>
            <a:r>
              <a:rPr lang="en-US" altLang="uk-UA" dirty="0" smtClean="0"/>
              <a:t>{ </a:t>
            </a:r>
            <a:r>
              <a:rPr lang="en-US" altLang="uk-UA" dirty="0" smtClean="0">
                <a:solidFill>
                  <a:srgbClr val="0000CC"/>
                </a:solidFill>
              </a:rPr>
              <a:t>void</a:t>
            </a:r>
            <a:r>
              <a:rPr lang="en-US" altLang="uk-UA" dirty="0" smtClean="0"/>
              <a:t> Show(T x); }</a:t>
            </a:r>
          </a:p>
          <a:p>
            <a:pPr lvl="1" eaLnBrk="1" hangingPunct="1"/>
            <a:r>
              <a:rPr lang="en-US" altLang="uk-UA" dirty="0" smtClean="0">
                <a:solidFill>
                  <a:srgbClr val="0000CC"/>
                </a:solidFill>
              </a:rPr>
              <a:t>public class</a:t>
            </a:r>
            <a:r>
              <a:rPr lang="en-US" altLang="uk-UA" dirty="0" smtClean="0"/>
              <a:t> </a:t>
            </a:r>
            <a:r>
              <a:rPr lang="en-US" altLang="uk-UA" dirty="0" err="1" smtClean="0">
                <a:solidFill>
                  <a:srgbClr val="336699"/>
                </a:solidFill>
              </a:rPr>
              <a:t>ShapeDisplay</a:t>
            </a:r>
            <a:r>
              <a:rPr lang="en-US" altLang="uk-UA" dirty="0" smtClean="0"/>
              <a:t>: </a:t>
            </a:r>
            <a:r>
              <a:rPr lang="en-US" altLang="uk-UA" dirty="0" smtClean="0">
                <a:solidFill>
                  <a:srgbClr val="336699"/>
                </a:solidFill>
              </a:rPr>
              <a:t>ISample2</a:t>
            </a:r>
            <a:r>
              <a:rPr lang="en-US" altLang="uk-UA" dirty="0" smtClean="0"/>
              <a:t>&lt;</a:t>
            </a:r>
            <a:r>
              <a:rPr lang="en-US" altLang="uk-UA" dirty="0" smtClean="0">
                <a:solidFill>
                  <a:srgbClr val="336699"/>
                </a:solidFill>
              </a:rPr>
              <a:t>Shape</a:t>
            </a:r>
            <a:r>
              <a:rPr lang="en-US" altLang="uk-UA" dirty="0" smtClean="0"/>
              <a:t>&gt; …</a:t>
            </a:r>
          </a:p>
          <a:p>
            <a:pPr lvl="1" eaLnBrk="1" hangingPunct="1"/>
            <a:r>
              <a:rPr lang="en-US" altLang="uk-UA" dirty="0" smtClean="0">
                <a:solidFill>
                  <a:srgbClr val="336699"/>
                </a:solidFill>
              </a:rPr>
              <a:t>ISample2</a:t>
            </a:r>
            <a:r>
              <a:rPr lang="en-US" altLang="uk-UA" dirty="0" smtClean="0"/>
              <a:t>&lt;</a:t>
            </a:r>
            <a:r>
              <a:rPr lang="en-US" altLang="uk-UA" dirty="0" smtClean="0">
                <a:solidFill>
                  <a:srgbClr val="336699"/>
                </a:solidFill>
              </a:rPr>
              <a:t>Rectangle</a:t>
            </a:r>
            <a:r>
              <a:rPr lang="en-US" altLang="uk-UA" dirty="0" smtClean="0"/>
              <a:t>&gt; R = </a:t>
            </a:r>
            <a:r>
              <a:rPr lang="en-US" altLang="uk-UA" dirty="0" smtClean="0">
                <a:solidFill>
                  <a:srgbClr val="0000CC"/>
                </a:solidFill>
              </a:rPr>
              <a:t>new</a:t>
            </a:r>
            <a:r>
              <a:rPr lang="en-US" altLang="uk-UA" dirty="0" smtClean="0"/>
              <a:t> </a:t>
            </a:r>
            <a:r>
              <a:rPr lang="en-US" altLang="uk-UA" dirty="0" err="1" smtClean="0"/>
              <a:t>ShapeDisplay</a:t>
            </a:r>
            <a:r>
              <a:rPr lang="en-US" altLang="uk-UA" dirty="0" smtClean="0"/>
              <a:t>();</a:t>
            </a:r>
            <a:br>
              <a:rPr lang="en-US" altLang="uk-UA" dirty="0" smtClean="0"/>
            </a:br>
            <a:r>
              <a:rPr lang="en-US" altLang="uk-UA" dirty="0" err="1" smtClean="0"/>
              <a:t>R.Show</a:t>
            </a:r>
            <a:r>
              <a:rPr lang="en-US" altLang="uk-UA" dirty="0" smtClean="0"/>
              <a:t>(</a:t>
            </a:r>
            <a:r>
              <a:rPr lang="en-US" altLang="uk-UA" dirty="0" smtClean="0">
                <a:solidFill>
                  <a:srgbClr val="0000CC"/>
                </a:solidFill>
              </a:rPr>
              <a:t>new</a:t>
            </a:r>
            <a:r>
              <a:rPr lang="en-US" altLang="uk-UA" dirty="0" smtClean="0"/>
              <a:t> Rectangle());</a:t>
            </a:r>
            <a:endParaRPr lang="en-US" altLang="uk-UA" dirty="0" smtClean="0"/>
          </a:p>
          <a:p>
            <a:pPr lvl="1" eaLnBrk="1" hangingPunct="1"/>
            <a:endParaRPr lang="uk-UA" altLang="uk-UA" dirty="0" smtClean="0"/>
          </a:p>
        </p:txBody>
      </p:sp>
      <p:sp>
        <p:nvSpPr>
          <p:cNvPr id="19460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E0E8D9-DAA0-4D21-B86B-191AC5DC3977}" type="slidenum">
              <a:rPr lang="uk-UA" altLang="en-US" sz="1000"/>
              <a:pPr/>
              <a:t>20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096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Використання блока ітератора</a:t>
            </a:r>
          </a:p>
        </p:txBody>
      </p:sp>
      <p:sp>
        <p:nvSpPr>
          <p:cNvPr id="2560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8397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200" smtClean="0"/>
              <a:t>Приклади:</a:t>
            </a:r>
          </a:p>
          <a:p>
            <a:pPr lvl="1" eaLnBrk="1" hangingPunct="1"/>
            <a:r>
              <a:rPr lang="uk-UA" altLang="uk-UA" sz="2000" smtClean="0"/>
              <a:t>ітератор однозв</a:t>
            </a:r>
            <a:r>
              <a:rPr lang="en-US" altLang="uk-UA" sz="2000" smtClean="0"/>
              <a:t>’</a:t>
            </a:r>
            <a:r>
              <a:rPr lang="uk-UA" altLang="uk-UA" sz="2000" smtClean="0"/>
              <a:t>язного списку</a:t>
            </a:r>
          </a:p>
          <a:p>
            <a:pPr lvl="1" eaLnBrk="1" hangingPunct="1"/>
            <a:r>
              <a:rPr lang="uk-UA" altLang="uk-UA" sz="2000" smtClean="0"/>
              <a:t>ітератор бінарного дерева</a:t>
            </a:r>
          </a:p>
        </p:txBody>
      </p:sp>
      <p:sp>
        <p:nvSpPr>
          <p:cNvPr id="4" name="Поле 1"/>
          <p:cNvSpPr txBox="1"/>
          <p:nvPr/>
        </p:nvSpPr>
        <p:spPr>
          <a:xfrm>
            <a:off x="719350" y="1983475"/>
            <a:ext cx="7019499" cy="45316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BinaryTree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IterateInOrder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IterateInOrder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root.left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root.count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++i)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root.value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IterateInOrder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root.right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}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05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927F9A-EA34-43B8-A039-5E7029B4D923}" type="slidenum">
              <a:rPr lang="uk-UA" altLang="en-US" sz="1000"/>
              <a:pPr/>
              <a:t>21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2900" smtClean="0"/>
              <a:t>Як використати клас невідомого типу?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828800"/>
          </a:xfrm>
        </p:spPr>
        <p:txBody>
          <a:bodyPr/>
          <a:lstStyle/>
          <a:p>
            <a:pPr eaLnBrk="1" hangingPunct="1"/>
            <a:r>
              <a:rPr lang="uk-UA" altLang="uk-UA" sz="2200" dirty="0" smtClean="0"/>
              <a:t>Узагальнені типи,</a:t>
            </a:r>
            <a:br>
              <a:rPr lang="uk-UA" altLang="uk-UA" sz="2200" dirty="0" smtClean="0"/>
            </a:br>
            <a:r>
              <a:rPr lang="uk-UA" altLang="uk-UA" sz="2200" dirty="0" smtClean="0"/>
              <a:t>при необхідності заміняють конкретними</a:t>
            </a:r>
          </a:p>
          <a:p>
            <a:pPr lvl="1" eaLnBrk="1" hangingPunct="1"/>
            <a:r>
              <a:rPr lang="uk-UA" altLang="uk-UA" sz="2000" dirty="0" smtClean="0"/>
              <a:t>узагальнені класи</a:t>
            </a:r>
            <a:r>
              <a:rPr lang="en-US" altLang="uk-UA" sz="2000" dirty="0" smtClean="0"/>
              <a:t>; </a:t>
            </a:r>
            <a:r>
              <a:rPr lang="uk-UA" altLang="uk-UA" sz="2000" dirty="0" smtClean="0"/>
              <a:t>узагальнені інтерфейси</a:t>
            </a:r>
          </a:p>
          <a:p>
            <a:pPr lvl="1" eaLnBrk="1" hangingPunct="1"/>
            <a:r>
              <a:rPr lang="uk-UA" altLang="uk-UA" sz="2000" dirty="0" smtClean="0"/>
              <a:t>узагальнені методи</a:t>
            </a:r>
            <a:r>
              <a:rPr lang="en-US" altLang="uk-UA" sz="2000" dirty="0" smtClean="0"/>
              <a:t>; </a:t>
            </a:r>
            <a:r>
              <a:rPr lang="uk-UA" altLang="uk-UA" sz="2000" dirty="0" smtClean="0"/>
              <a:t>узагальнені делегати</a:t>
            </a:r>
          </a:p>
          <a:p>
            <a:pPr lvl="1" eaLnBrk="1" hangingPunct="1"/>
            <a:r>
              <a:rPr lang="uk-UA" altLang="uk-UA" sz="2000" dirty="0" smtClean="0"/>
              <a:t>інші узагальнення</a:t>
            </a:r>
          </a:p>
        </p:txBody>
      </p:sp>
      <p:sp>
        <p:nvSpPr>
          <p:cNvPr id="5" name="Поле 1"/>
          <p:cNvSpPr txBox="1"/>
          <p:nvPr/>
        </p:nvSpPr>
        <p:spPr>
          <a:xfrm>
            <a:off x="448101" y="1096963"/>
            <a:ext cx="7639050" cy="332621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  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3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1CC3F2-220E-460C-96EB-C3FECC327E97}" type="slidenum">
              <a:rPr lang="uk-UA" altLang="en-US" sz="1000"/>
              <a:pPr/>
              <a:t>3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Переваги узагальнень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Узагальнений клас – сутність </a:t>
            </a:r>
            <a:r>
              <a:rPr lang="en-US" altLang="uk-UA" smtClean="0"/>
              <a:t>CLR</a:t>
            </a:r>
            <a:r>
              <a:rPr lang="uk-UA" altLang="uk-UA" smtClean="0"/>
              <a:t>, придатна до використання різними мовами</a:t>
            </a:r>
          </a:p>
          <a:p>
            <a:pPr eaLnBrk="1" hangingPunct="1"/>
            <a:r>
              <a:rPr lang="uk-UA" altLang="uk-UA" smtClean="0"/>
              <a:t>Продуктивність </a:t>
            </a:r>
            <a:r>
              <a:rPr lang="en-US" altLang="uk-UA" smtClean="0"/>
              <a:t>(no boxing)</a:t>
            </a:r>
          </a:p>
          <a:p>
            <a:pPr eaLnBrk="1" hangingPunct="1"/>
            <a:r>
              <a:rPr lang="uk-UA" altLang="uk-UA" smtClean="0"/>
              <a:t>Безпека типів: у колекції всі одного типу</a:t>
            </a:r>
          </a:p>
          <a:p>
            <a:pPr eaLnBrk="1" hangingPunct="1"/>
            <a:r>
              <a:rPr lang="uk-UA" altLang="uk-UA" smtClean="0"/>
              <a:t>Повторне використання двійкового коду: одна сутність для багатьох конкретних втілень</a:t>
            </a:r>
          </a:p>
          <a:p>
            <a:pPr eaLnBrk="1" hangingPunct="1"/>
            <a:r>
              <a:rPr lang="uk-UA" altLang="uk-UA" smtClean="0"/>
              <a:t>Зменшення розміру коду:</a:t>
            </a:r>
            <a:br>
              <a:rPr lang="uk-UA" altLang="uk-UA" smtClean="0"/>
            </a:br>
            <a:r>
              <a:rPr lang="uk-UA" altLang="uk-UA" smtClean="0"/>
              <a:t>розмножуються тільки копії класів для значень, посилання використовують єдину копію</a:t>
            </a:r>
          </a:p>
          <a:p>
            <a:pPr eaLnBrk="1" hangingPunct="1"/>
            <a:r>
              <a:rPr lang="uk-UA" altLang="uk-UA" smtClean="0"/>
              <a:t>Узгоджене іменування:</a:t>
            </a:r>
            <a:br>
              <a:rPr lang="uk-UA" altLang="uk-UA" smtClean="0"/>
            </a:br>
            <a:r>
              <a:rPr lang="uk-UA" altLang="uk-UA" smtClean="0"/>
              <a:t>Т – довільний тип</a:t>
            </a:r>
            <a:br>
              <a:rPr lang="uk-UA" altLang="uk-UA" smtClean="0"/>
            </a:br>
            <a:r>
              <a:rPr lang="en-US" altLang="uk-UA" smtClean="0"/>
              <a:t>TEventArgs, TKey, TValue – </a:t>
            </a:r>
            <a:r>
              <a:rPr lang="uk-UA" altLang="uk-UA" smtClean="0"/>
              <a:t>спеціальні, осмислені</a:t>
            </a:r>
            <a:endParaRPr lang="en-US" altLang="uk-UA" smtClean="0"/>
          </a:p>
        </p:txBody>
      </p:sp>
      <p:sp>
        <p:nvSpPr>
          <p:cNvPr id="8196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EEF813-A277-4818-B45E-6BE126A74262}" type="slidenum">
              <a:rPr lang="uk-UA" altLang="en-US" sz="1000"/>
              <a:pPr/>
              <a:t>4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Узагальнення </a:t>
            </a:r>
            <a:r>
              <a:rPr lang="uk-UA" altLang="uk-UA" dirty="0" smtClean="0"/>
              <a:t>класів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altLang="uk-UA" sz="2200" dirty="0" smtClean="0"/>
              <a:t>Приклад узагальненого класу – </a:t>
            </a:r>
            <a:r>
              <a:rPr lang="uk-UA" altLang="uk-UA" sz="2200" dirty="0" smtClean="0"/>
              <a:t>зв'язного списку</a:t>
            </a:r>
            <a:endParaRPr lang="en-US" altLang="uk-UA" sz="22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altLang="uk-UA" sz="2000" dirty="0" smtClean="0"/>
              <a:t>Універсальний клас для зберігання </a:t>
            </a:r>
            <a:r>
              <a:rPr lang="en-US" altLang="uk-UA" sz="2000" dirty="0" smtClean="0">
                <a:solidFill>
                  <a:srgbClr val="0000CC"/>
                </a:solidFill>
              </a:rPr>
              <a:t>object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altLang="uk-UA" sz="2000" dirty="0" smtClean="0"/>
              <a:t>Реалізувати ітератор допомагає </a:t>
            </a:r>
            <a:r>
              <a:rPr lang="en-US" altLang="uk-UA" sz="2000" dirty="0" smtClean="0">
                <a:solidFill>
                  <a:srgbClr val="0000CC"/>
                </a:solidFill>
              </a:rPr>
              <a:t>yield return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altLang="uk-UA" sz="2000" dirty="0" smtClean="0"/>
              <a:t>Клас, заснований на </a:t>
            </a:r>
            <a:r>
              <a:rPr lang="en-US" altLang="uk-UA" sz="2000" dirty="0" smtClean="0"/>
              <a:t>object </a:t>
            </a:r>
            <a:r>
              <a:rPr lang="uk-UA" altLang="uk-UA" sz="2000" dirty="0" smtClean="0"/>
              <a:t>– кандидат на узагальнення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uk-UA" sz="2000" dirty="0" err="1" smtClean="0"/>
              <a:t>GenericClass</a:t>
            </a:r>
            <a:r>
              <a:rPr lang="en-US" altLang="uk-UA" sz="2000" dirty="0" smtClean="0"/>
              <a:t>&lt;T&gt;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altLang="uk-UA" sz="2000" dirty="0" smtClean="0"/>
              <a:t>Ітератор теж узагальнений: 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IEnumerator</a:t>
            </a:r>
            <a:r>
              <a:rPr lang="uk-UA" altLang="uk-UA" sz="2000" dirty="0" smtClean="0"/>
              <a:t>&lt;T&gt;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altLang="uk-UA" sz="2200" dirty="0" smtClean="0"/>
              <a:t>Узагальнені інтерфейси визначають методи з узагальненими параметрами</a:t>
            </a:r>
            <a:endParaRPr lang="en-US" altLang="uk-UA" sz="22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uk-UA" sz="2000" dirty="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IEnumerable</a:t>
            </a:r>
            <a:r>
              <a:rPr lang="en-US" altLang="uk-UA" sz="2000" dirty="0" smtClean="0"/>
              <a:t>&lt;T&gt;</a:t>
            </a:r>
            <a:br>
              <a:rPr lang="en-US" altLang="uk-UA" sz="2000" dirty="0" smtClean="0"/>
            </a:br>
            <a:r>
              <a:rPr lang="en-US" altLang="uk-UA" sz="2000" dirty="0" smtClean="0"/>
              <a:t>{    </a:t>
            </a:r>
            <a:r>
              <a:rPr lang="uk-UA" altLang="uk-UA" sz="2000" dirty="0" err="1" smtClean="0">
                <a:solidFill>
                  <a:srgbClr val="0000CC"/>
                </a:solidFill>
              </a:rPr>
              <a:t>public</a:t>
            </a:r>
            <a:r>
              <a:rPr lang="uk-UA" altLang="uk-UA" sz="2000" dirty="0" smtClean="0">
                <a:solidFill>
                  <a:srgbClr val="0000CC"/>
                </a:solidFill>
              </a:rPr>
              <a:t> 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IEnumerator</a:t>
            </a:r>
            <a:r>
              <a:rPr lang="uk-UA" altLang="uk-UA" sz="2000" dirty="0" smtClean="0"/>
              <a:t>&lt;T&gt; </a:t>
            </a:r>
            <a:r>
              <a:rPr lang="uk-UA" altLang="uk-UA" sz="2000" dirty="0" err="1" smtClean="0"/>
              <a:t>GetEnumerator</a:t>
            </a:r>
            <a:r>
              <a:rPr lang="uk-UA" altLang="uk-UA" sz="2000" dirty="0" smtClean="0"/>
              <a:t>()</a:t>
            </a:r>
            <a:r>
              <a:rPr lang="en-US" altLang="uk-UA" sz="2000" dirty="0" smtClean="0"/>
              <a:t>;   }</a:t>
            </a:r>
            <a:endParaRPr lang="uk-UA" altLang="uk-UA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uk-UA" sz="2000" dirty="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>
                <a:solidFill>
                  <a:srgbClr val="336699"/>
                </a:solidFill>
              </a:rPr>
              <a:t>IComparable</a:t>
            </a:r>
            <a:r>
              <a:rPr lang="en-US" altLang="uk-UA" sz="2000" dirty="0" smtClean="0"/>
              <a:t>&lt;T&gt;</a:t>
            </a:r>
            <a:br>
              <a:rPr lang="en-US" altLang="uk-UA" sz="2000" dirty="0" smtClean="0"/>
            </a:br>
            <a:r>
              <a:rPr lang="en-US" altLang="uk-UA" sz="2000" dirty="0" smtClean="0"/>
              <a:t>{    </a:t>
            </a:r>
            <a:r>
              <a:rPr lang="en-US" altLang="uk-UA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CompareTo</a:t>
            </a:r>
            <a:r>
              <a:rPr lang="en-US" altLang="uk-UA" sz="2000" dirty="0" smtClean="0"/>
              <a:t>(T other);   }</a:t>
            </a:r>
            <a:br>
              <a:rPr lang="en-US" altLang="uk-UA" sz="2000" dirty="0" smtClean="0"/>
            </a:br>
            <a:r>
              <a:rPr lang="en-US" altLang="uk-UA" sz="2000" dirty="0" smtClean="0">
                <a:solidFill>
                  <a:srgbClr val="006600"/>
                </a:solidFill>
              </a:rPr>
              <a:t>// </a:t>
            </a:r>
            <a:r>
              <a:rPr lang="uk-UA" altLang="uk-UA" sz="2000" dirty="0" smtClean="0">
                <a:solidFill>
                  <a:srgbClr val="006600"/>
                </a:solidFill>
              </a:rPr>
              <a:t>реалізації не потребуватимуть приведення типу</a:t>
            </a:r>
            <a:endParaRPr lang="uk-UA" altLang="uk-UA" sz="2000" dirty="0" smtClean="0"/>
          </a:p>
        </p:txBody>
      </p:sp>
      <p:sp>
        <p:nvSpPr>
          <p:cNvPr id="9220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8FCF06-5BDE-4C54-9A5B-B51CB719D117}" type="slidenum">
              <a:rPr lang="uk-UA" altLang="en-US" sz="1000"/>
              <a:pPr/>
              <a:t>5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Обмеження узагальнених класів</a:t>
            </a:r>
          </a:p>
        </p:txBody>
      </p:sp>
      <p:graphicFrame>
        <p:nvGraphicFramePr>
          <p:cNvPr id="154665" name="Group 41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3886203"/>
        </p:xfrm>
        <a:graphic>
          <a:graphicData uri="http://schemas.openxmlformats.org/drawingml/2006/table">
            <a:tbl>
              <a:tblPr/>
              <a:tblGrid>
                <a:gridCol w="2667000"/>
                <a:gridCol w="5562600"/>
              </a:tblGrid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Обмеження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Опис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T : struct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 – тип-значення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T : class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 – тип-посилання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T : IInterface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 реалізує вказаний інтерфейс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T : BaseCls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 наслідує від вказаного класу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T : new()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 має конструктор за замовчанням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T : U</a:t>
                      </a:r>
                      <a:endParaRPr kumimoji="0" lang="uk-UA" altLang="uk-U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 наслідує від узагальненого типу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3" name="Text Box 40"/>
          <p:cNvSpPr txBox="1">
            <a:spLocks noChangeArrowheads="1"/>
          </p:cNvSpPr>
          <p:nvPr/>
        </p:nvSpPr>
        <p:spPr bwMode="auto">
          <a:xfrm>
            <a:off x="403225" y="5410200"/>
            <a:ext cx="8283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2000">
                <a:solidFill>
                  <a:srgbClr val="0000CC"/>
                </a:solidFill>
              </a:rPr>
              <a:t>public class</a:t>
            </a:r>
            <a:r>
              <a:rPr lang="en-US" altLang="uk-UA" sz="2000"/>
              <a:t> </a:t>
            </a:r>
            <a:r>
              <a:rPr lang="en-US" altLang="uk-UA" sz="2000">
                <a:solidFill>
                  <a:srgbClr val="336699"/>
                </a:solidFill>
              </a:rPr>
              <a:t>MyCoolCls</a:t>
            </a:r>
            <a:r>
              <a:rPr lang="en-US" altLang="uk-UA" sz="2000"/>
              <a:t>&lt;T&gt; </a:t>
            </a:r>
            <a:r>
              <a:rPr lang="en-US" altLang="uk-UA" sz="2000">
                <a:solidFill>
                  <a:srgbClr val="0000CC"/>
                </a:solidFill>
              </a:rPr>
              <a:t>where</a:t>
            </a:r>
            <a:r>
              <a:rPr lang="en-US" altLang="uk-UA" sz="2000"/>
              <a:t> T : IFoo, new()</a:t>
            </a:r>
            <a:br>
              <a:rPr lang="en-US" altLang="uk-UA" sz="2000"/>
            </a:br>
            <a:r>
              <a:rPr lang="en-US" altLang="uk-UA" sz="2000"/>
              <a:t>{ … }</a:t>
            </a:r>
          </a:p>
        </p:txBody>
      </p:sp>
      <p:sp>
        <p:nvSpPr>
          <p:cNvPr id="11294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1847E2-E7C6-46EE-9149-376ADE2E9D4B}" type="slidenum">
              <a:rPr lang="uk-UA" altLang="en-US" sz="1000"/>
              <a:pPr/>
              <a:t>6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Засоби узагальнених класів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Приклад узагальненого класу – менеджера документів</a:t>
            </a:r>
            <a:endParaRPr lang="en-US" altLang="uk-UA" sz="220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1800" smtClean="0"/>
              <a:t>Документ має заголовок і вміст. Менеджер зберігає чергу документів, додає, повідомляє наявність, вилучає, перебирає</a:t>
            </a:r>
            <a:r>
              <a:rPr lang="en-US" altLang="uk-UA" sz="1800" smtClean="0"/>
              <a:t> (</a:t>
            </a:r>
            <a:r>
              <a:rPr lang="uk-UA" altLang="uk-UA" sz="1800" smtClean="0"/>
              <a:t>друкує заголовки)</a:t>
            </a:r>
          </a:p>
        </p:txBody>
      </p:sp>
      <p:sp>
        <p:nvSpPr>
          <p:cNvPr id="6" name="Поле 1"/>
          <p:cNvSpPr txBox="1"/>
          <p:nvPr/>
        </p:nvSpPr>
        <p:spPr>
          <a:xfrm>
            <a:off x="752475" y="2286000"/>
            <a:ext cx="7639050" cy="40386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DocumentManager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documentQueue</a:t>
            </a:r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AddDocument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documentQueue.Enqueue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IsDocumentAvailable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documentQueue.Count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0;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3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539CFC-E648-4A3D-AD0E-9E9AC60DE960}" type="slidenum">
              <a:rPr lang="uk-UA" altLang="en-US" sz="1000"/>
              <a:pPr/>
              <a:t>7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smtClean="0"/>
              <a:t>продовження прикладу</a:t>
            </a:r>
          </a:p>
        </p:txBody>
      </p:sp>
      <p:sp>
        <p:nvSpPr>
          <p:cNvPr id="13315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pPr lvl="1" eaLnBrk="1" hangingPunct="1"/>
            <a:r>
              <a:rPr lang="uk-UA" altLang="uk-UA" dirty="0" smtClean="0"/>
              <a:t>Метод вилучення документа задля надійності повинен «</a:t>
            </a:r>
            <a:r>
              <a:rPr lang="uk-UA" altLang="uk-UA" dirty="0" err="1" smtClean="0"/>
              <a:t>обнулити</a:t>
            </a:r>
            <a:r>
              <a:rPr lang="uk-UA" altLang="uk-UA" dirty="0" smtClean="0"/>
              <a:t>» робочу змінну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uk-UA" altLang="uk-UA" dirty="0" smtClean="0"/>
              <a:t> </a:t>
            </a:r>
          </a:p>
        </p:txBody>
      </p:sp>
      <p:sp>
        <p:nvSpPr>
          <p:cNvPr id="4" name="Поле 1"/>
          <p:cNvSpPr txBox="1"/>
          <p:nvPr/>
        </p:nvSpPr>
        <p:spPr>
          <a:xfrm>
            <a:off x="914400" y="2057400"/>
            <a:ext cx="7772400" cy="19812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GetDocument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T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(T); </a:t>
            </a:r>
            <a:r>
              <a:rPr lang="uk-UA" sz="2000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«нуль»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lock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documentQueue.Dequeue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7" name="Місце для вмісту 2"/>
          <p:cNvSpPr txBox="1">
            <a:spLocks/>
          </p:cNvSpPr>
          <p:nvPr/>
        </p:nvSpPr>
        <p:spPr bwMode="auto">
          <a:xfrm>
            <a:off x="457200" y="4038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uk-UA" altLang="uk-UA" dirty="0"/>
              <a:t>Метод опрацювання документів повинен надрукувати список їхніх заголовків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dirty="0"/>
              <a:t> </a:t>
            </a:r>
          </a:p>
        </p:txBody>
      </p:sp>
      <p:sp>
        <p:nvSpPr>
          <p:cNvPr id="6" name="Поле 1"/>
          <p:cNvSpPr txBox="1"/>
          <p:nvPr/>
        </p:nvSpPr>
        <p:spPr>
          <a:xfrm>
            <a:off x="914400" y="4800600"/>
            <a:ext cx="7772400" cy="15811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DisplayAllDocuments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(T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documentQueue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doc.Title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uk-UA" sz="2000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помилка</a:t>
            </a:r>
            <a:r>
              <a:rPr lang="en-US" sz="2000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!!!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9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E1360-436B-413B-ABD5-0D632594E639}" type="slidenum">
              <a:rPr lang="uk-UA" altLang="en-US" sz="1000"/>
              <a:pPr/>
              <a:t>8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  <p:bldP spid="4" grpId="0" animBg="1"/>
      <p:bldP spid="13317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Вимоги до узагальненого типу</a:t>
            </a:r>
          </a:p>
        </p:txBody>
      </p:sp>
      <p:sp>
        <p:nvSpPr>
          <p:cNvPr id="14339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95600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Якщо тип реалізує певну функціональність, то він реалізує </a:t>
            </a:r>
            <a:r>
              <a:rPr lang="uk-UA" altLang="uk-UA" dirty="0" smtClean="0"/>
              <a:t>інтерфейс</a:t>
            </a:r>
          </a:p>
          <a:p>
            <a:pPr eaLnBrk="1" hangingPunct="1"/>
            <a:endParaRPr lang="uk-UA" altLang="uk-UA" dirty="0"/>
          </a:p>
          <a:p>
            <a:pPr eaLnBrk="1" hangingPunct="1"/>
            <a:endParaRPr lang="uk-UA" altLang="uk-UA" dirty="0" smtClean="0"/>
          </a:p>
          <a:p>
            <a:pPr eaLnBrk="1" hangingPunct="1"/>
            <a:endParaRPr lang="uk-UA" altLang="uk-UA" dirty="0"/>
          </a:p>
          <a:p>
            <a:pPr eaLnBrk="1" hangingPunct="1"/>
            <a:r>
              <a:rPr lang="uk-UA" altLang="uk-UA" dirty="0" smtClean="0"/>
              <a:t>Приведення типу?</a:t>
            </a:r>
            <a:endParaRPr lang="uk-UA" altLang="uk-UA" dirty="0" smtClean="0"/>
          </a:p>
        </p:txBody>
      </p:sp>
      <p:sp>
        <p:nvSpPr>
          <p:cNvPr id="4" name="Поле 1"/>
          <p:cNvSpPr txBox="1"/>
          <p:nvPr/>
        </p:nvSpPr>
        <p:spPr>
          <a:xfrm>
            <a:off x="457200" y="2197290"/>
            <a:ext cx="8382000" cy="146031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IDocument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41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7C3D99-8F41-40AA-BEAE-3B076FB1A260}" type="slidenum">
              <a:rPr lang="uk-UA" altLang="en-US" sz="1000"/>
              <a:pPr/>
              <a:t>9</a:t>
            </a:fld>
            <a:r>
              <a:rPr lang="en-US" altLang="en-US" sz="1000"/>
              <a:t> / 2</a:t>
            </a:r>
            <a:r>
              <a:rPr lang="uk-UA" altLang="en-US" sz="1000"/>
              <a:t>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41910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altLang="uk-UA" sz="2000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DocumentManager</a:t>
            </a:r>
            <a:r>
              <a:rPr lang="en-US" altLang="uk-UA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uk-UA" sz="2000" dirty="0" smtClean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uk-UA" altLang="uk-UA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DisplayAllDocuments</a:t>
            </a:r>
            <a:r>
              <a:rPr lang="uk-UA" altLang="uk-UA" sz="2000" dirty="0" smtClean="0">
                <a:latin typeface="Consolas" panose="020B06090202040302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>
                <a:latin typeface="Consolas" panose="020B06090202040302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	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foreach</a:t>
            </a:r>
            <a:r>
              <a:rPr lang="uk-UA" altLang="uk-UA" sz="2000" dirty="0" smtClean="0">
                <a:latin typeface="Consolas" panose="020B0609020204030204" pitchFamily="49" charset="0"/>
              </a:rPr>
              <a:t> (T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in</a:t>
            </a:r>
            <a:r>
              <a:rPr lang="uk-UA" altLang="uk-UA" sz="2000" dirty="0" smtClean="0">
                <a:latin typeface="Consolas" panose="020B0609020204030204" pitchFamily="49" charset="0"/>
              </a:rPr>
              <a:t> 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documentQueue</a:t>
            </a:r>
            <a:r>
              <a:rPr lang="uk-UA" altLang="uk-UA" sz="2000" dirty="0" smtClean="0">
                <a:latin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2000" dirty="0" smtClean="0">
                <a:latin typeface="Consolas" panose="020B0609020204030204" pitchFamily="49" charset="0"/>
              </a:rPr>
              <a:t>	</a:t>
            </a:r>
            <a:r>
              <a:rPr lang="uk-UA" altLang="uk-UA" sz="2000" dirty="0" smtClean="0">
                <a:latin typeface="Consolas" panose="020B0609020204030204" pitchFamily="49" charset="0"/>
              </a:rPr>
              <a:t>{ </a:t>
            </a:r>
            <a:r>
              <a:rPr lang="en-US" altLang="uk-UA" sz="2000" dirty="0" smtClean="0">
                <a:latin typeface="Consolas" panose="020B0609020204030204" pitchFamily="49" charset="0"/>
              </a:rPr>
              <a:t>  </a:t>
            </a:r>
            <a:r>
              <a:rPr lang="uk-UA" altLang="uk-UA" sz="2000" dirty="0" err="1" smtClean="0">
                <a:solidFill>
                  <a:srgbClr val="336699"/>
                </a:solidFill>
                <a:latin typeface="Consolas" panose="020B0609020204030204" pitchFamily="49" charset="0"/>
              </a:rPr>
              <a:t>Console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.WriteLine</a:t>
            </a:r>
            <a:r>
              <a:rPr lang="uk-UA" altLang="uk-UA" sz="2000" dirty="0" smtClean="0">
                <a:latin typeface="Consolas" panose="020B0609020204030204" pitchFamily="49" charset="0"/>
              </a:rPr>
              <a:t>(((</a:t>
            </a:r>
            <a:r>
              <a:rPr lang="uk-UA" altLang="uk-UA" sz="2000" dirty="0" err="1" smtClean="0">
                <a:solidFill>
                  <a:srgbClr val="336699"/>
                </a:solidFill>
                <a:latin typeface="Consolas" panose="020B0609020204030204" pitchFamily="49" charset="0"/>
              </a:rPr>
              <a:t>IDocument</a:t>
            </a:r>
            <a:r>
              <a:rPr lang="uk-UA" altLang="uk-UA" sz="2000" dirty="0" smtClean="0">
                <a:latin typeface="Consolas" panose="020B0609020204030204" pitchFamily="49" charset="0"/>
              </a:rPr>
              <a:t>)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doc</a:t>
            </a:r>
            <a:r>
              <a:rPr lang="uk-UA" altLang="uk-UA" sz="2000" dirty="0" smtClean="0">
                <a:latin typeface="Consolas" panose="020B0609020204030204" pitchFamily="49" charset="0"/>
              </a:rPr>
              <a:t>).</a:t>
            </a:r>
            <a:r>
              <a:rPr lang="uk-UA" altLang="uk-UA" sz="2000" dirty="0" err="1" smtClean="0">
                <a:latin typeface="Consolas" panose="020B0609020204030204" pitchFamily="49" charset="0"/>
              </a:rPr>
              <a:t>Title</a:t>
            </a:r>
            <a:r>
              <a:rPr lang="uk-UA" altLang="uk-UA" sz="2000" dirty="0" smtClean="0">
                <a:latin typeface="Consolas" panose="020B0609020204030204" pitchFamily="49" charset="0"/>
              </a:rPr>
              <a:t>);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>
                <a:latin typeface="Consolas" panose="020B0609020204030204" pitchFamily="49" charset="0"/>
              </a:rPr>
              <a:t>}</a:t>
            </a:r>
            <a:endParaRPr lang="uk-UA" altLang="uk-UA" sz="2000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BBF540-66B9-4F52-80AF-90D2625D07D5}"/>
</file>

<file path=customXml/itemProps2.xml><?xml version="1.0" encoding="utf-8"?>
<ds:datastoreItem xmlns:ds="http://schemas.openxmlformats.org/officeDocument/2006/customXml" ds:itemID="{D839FB32-4190-4D93-B293-B2D0599C0314}"/>
</file>

<file path=customXml/itemProps3.xml><?xml version="1.0" encoding="utf-8"?>
<ds:datastoreItem xmlns:ds="http://schemas.openxmlformats.org/officeDocument/2006/customXml" ds:itemID="{A0D8A984-C72B-4A3A-B439-8E6E2E1BBCDC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3922</TotalTime>
  <Words>1074</Words>
  <Application>Microsoft Office PowerPoint</Application>
  <PresentationFormat>Екран (4:3)</PresentationFormat>
  <Paragraphs>300</Paragraphs>
  <Slides>21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4" baseType="lpstr">
      <vt:lpstr>Arial</vt:lpstr>
      <vt:lpstr>Wingdings</vt:lpstr>
      <vt:lpstr>Network</vt:lpstr>
      <vt:lpstr>Узагальнення мовою C#</vt:lpstr>
      <vt:lpstr>Як використати клас невідомого типу?</vt:lpstr>
      <vt:lpstr>Як використати клас невідомого типу?</vt:lpstr>
      <vt:lpstr>Переваги узагальнень</vt:lpstr>
      <vt:lpstr>Узагальнення класів</vt:lpstr>
      <vt:lpstr>Обмеження узагальнених класів</vt:lpstr>
      <vt:lpstr>Засоби узагальнених класів</vt:lpstr>
      <vt:lpstr>продовження прикладу</vt:lpstr>
      <vt:lpstr>Вимоги до узагальненого типу</vt:lpstr>
      <vt:lpstr>Використання узагальненого типу</vt:lpstr>
      <vt:lpstr>Застосування обмежень</vt:lpstr>
      <vt:lpstr>Засоби узагальнених класів</vt:lpstr>
      <vt:lpstr>Узагальнені методи</vt:lpstr>
      <vt:lpstr>Узагальнені методи (продовження)</vt:lpstr>
      <vt:lpstr>Узагальнені методи (закінчення)</vt:lpstr>
      <vt:lpstr>Узагальнені делегати і структури</vt:lpstr>
      <vt:lpstr>Клас Array та узагальнення</vt:lpstr>
      <vt:lpstr>Клас Array та узагальнення</vt:lpstr>
      <vt:lpstr>Коваріантність, контраваріантність</vt:lpstr>
      <vt:lpstr>Інваріантність інтерфейсів</vt:lpstr>
      <vt:lpstr>Використання блока ітератора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Serg</cp:lastModifiedBy>
  <cp:revision>122</cp:revision>
  <cp:lastPrinted>1601-01-01T00:00:00Z</cp:lastPrinted>
  <dcterms:created xsi:type="dcterms:W3CDTF">1601-01-01T00:00:00Z</dcterms:created>
  <dcterms:modified xsi:type="dcterms:W3CDTF">2019-03-19T21:04:50Z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16500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