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8" r:id="rId7"/>
    <p:sldId id="270" r:id="rId8"/>
    <p:sldId id="271" r:id="rId9"/>
    <p:sldId id="272" r:id="rId10"/>
    <p:sldId id="273" r:id="rId11"/>
    <p:sldId id="264" r:id="rId12"/>
    <p:sldId id="274" r:id="rId13"/>
    <p:sldId id="276" r:id="rId14"/>
    <p:sldId id="265" r:id="rId1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6699"/>
    <a:srgbClr val="CC0000"/>
    <a:srgbClr val="FF0000"/>
    <a:srgbClr val="FF3300"/>
    <a:srgbClr val="0000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469F3-FA51-4780-B1F5-23FD06CC501D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2319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13316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1D0867-D2CF-4D53-A49C-56D04DA7A0E4}" type="slidenum">
              <a:rPr lang="uk-UA" altLang="uk-UA" smtClean="0"/>
              <a:pPr/>
              <a:t>14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23672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5283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381C6-FA41-4674-BC2D-C372C5EA1B8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759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456A4-38BB-440D-91E7-2E9F11DBA56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099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17AA-FF2A-49D4-ADB6-827F3231BE81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8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74842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9750-373E-496F-AC5D-C0886961E92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609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8D5C3-F314-4F52-98D0-4E206426E6E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95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AB0E-C8E5-46A9-B1EC-2ABF3897268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816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C615-A291-4939-8931-1673E9FA31C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0293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8E07-F814-46D7-AD10-5B028B7ADE0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1027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6A1A-5C54-4B8B-829D-90088DAE7BE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7885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61824-52B2-43FA-BC10-86254983DC4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712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1B37974-2EB8-4F4A-8BFD-08FCE6539FC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9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Делегати, події</a:t>
            </a:r>
            <a:br>
              <a:rPr lang="uk-UA" altLang="uk-UA" smtClean="0"/>
            </a:br>
            <a:r>
              <a:rPr lang="uk-UA" altLang="uk-UA" smtClean="0"/>
              <a:t> в мові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визначення типу делегата.</a:t>
            </a:r>
            <a:br>
              <a:rPr lang="uk-UA" altLang="uk-UA" smtClean="0"/>
            </a:br>
            <a:r>
              <a:rPr lang="uk-UA" altLang="uk-UA" smtClean="0"/>
              <a:t>використання простого та групового делегатів, масиву делегатів.</a:t>
            </a:r>
            <a:br>
              <a:rPr lang="uk-UA" altLang="uk-UA" smtClean="0"/>
            </a:br>
            <a:r>
              <a:rPr lang="uk-UA" altLang="uk-UA" smtClean="0"/>
              <a:t>успадкована функціональність.</a:t>
            </a:r>
            <a:br>
              <a:rPr lang="uk-UA" altLang="uk-UA" smtClean="0"/>
            </a:br>
            <a:r>
              <a:rPr lang="uk-UA" altLang="uk-UA" smtClean="0"/>
              <a:t>анонімні методи і лямбда-вирази.</a:t>
            </a:r>
            <a:br>
              <a:rPr lang="uk-UA" altLang="uk-UA" smtClean="0"/>
            </a:br>
            <a:r>
              <a:rPr lang="uk-UA" altLang="uk-UA" smtClean="0"/>
              <a:t>визначення події, взаємодія об</a:t>
            </a:r>
            <a:r>
              <a:rPr lang="en-US" altLang="uk-UA" smtClean="0"/>
              <a:t>’</a:t>
            </a:r>
            <a:r>
              <a:rPr lang="uk-UA" altLang="uk-UA" smtClean="0"/>
              <a:t>єктів через подію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Повідомлення про зміну стану об</a:t>
            </a:r>
            <a:r>
              <a:rPr lang="en-US" altLang="uk-UA" sz="3100" smtClean="0"/>
              <a:t>’</a:t>
            </a:r>
            <a:r>
              <a:rPr lang="uk-UA" altLang="uk-UA" sz="3100" smtClean="0"/>
              <a:t>єкта</a:t>
            </a:r>
          </a:p>
        </p:txBody>
      </p:sp>
      <p:sp>
        <p:nvSpPr>
          <p:cNvPr id="2" name="Округлений прямокутник 1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Пряма сполучна лінія 3"/>
          <p:cNvCxnSpPr/>
          <p:nvPr/>
        </p:nvCxnSpPr>
        <p:spPr bwMode="auto">
          <a:xfrm>
            <a:off x="457200" y="6553200"/>
            <a:ext cx="2209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 flipV="1">
            <a:off x="8382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 сполучна лінія 7"/>
          <p:cNvCxnSpPr/>
          <p:nvPr/>
        </p:nvCxnSpPr>
        <p:spPr bwMode="auto">
          <a:xfrm flipH="1" flipV="1">
            <a:off x="19431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Полілінія 6"/>
          <p:cNvSpPr/>
          <p:nvPr/>
        </p:nvSpPr>
        <p:spPr bwMode="auto">
          <a:xfrm>
            <a:off x="846161" y="3807725"/>
            <a:ext cx="1392072" cy="2661314"/>
          </a:xfrm>
          <a:custGeom>
            <a:avLst/>
            <a:gdLst>
              <a:gd name="connsiteX0" fmla="*/ 354842 w 1392072"/>
              <a:gd name="connsiteY0" fmla="*/ 0 h 2661314"/>
              <a:gd name="connsiteX1" fmla="*/ 1146412 w 1392072"/>
              <a:gd name="connsiteY1" fmla="*/ 354842 h 2661314"/>
              <a:gd name="connsiteX2" fmla="*/ 286603 w 1392072"/>
              <a:gd name="connsiteY2" fmla="*/ 668741 h 2661314"/>
              <a:gd name="connsiteX3" fmla="*/ 1255594 w 1392072"/>
              <a:gd name="connsiteY3" fmla="*/ 1091821 h 2661314"/>
              <a:gd name="connsiteX4" fmla="*/ 163773 w 1392072"/>
              <a:gd name="connsiteY4" fmla="*/ 1473959 h 2661314"/>
              <a:gd name="connsiteX5" fmla="*/ 1392072 w 1392072"/>
              <a:gd name="connsiteY5" fmla="*/ 2047165 h 2661314"/>
              <a:gd name="connsiteX6" fmla="*/ 0 w 1392072"/>
              <a:gd name="connsiteY6" fmla="*/ 2661314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2661314">
                <a:moveTo>
                  <a:pt x="354842" y="0"/>
                </a:moveTo>
                <a:lnTo>
                  <a:pt x="1146412" y="354842"/>
                </a:lnTo>
                <a:lnTo>
                  <a:pt x="286603" y="668741"/>
                </a:lnTo>
                <a:lnTo>
                  <a:pt x="1255594" y="1091821"/>
                </a:lnTo>
                <a:lnTo>
                  <a:pt x="163773" y="1473959"/>
                </a:lnTo>
                <a:lnTo>
                  <a:pt x="1392072" y="2047165"/>
                </a:lnTo>
                <a:lnTo>
                  <a:pt x="0" y="266131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круглений прямокутник 9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23" y="3825359"/>
            <a:ext cx="1957102" cy="9491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611664"/>
            <a:ext cx="2343150" cy="1857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89" y="5215010"/>
            <a:ext cx="1066800" cy="14224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2590800"/>
            <a:ext cx="581025" cy="1533525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4100" y="11964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tankFull</a:t>
            </a:r>
            <a:endParaRPr lang="uk-UA" dirty="0"/>
          </a:p>
        </p:txBody>
      </p:sp>
      <p:cxnSp>
        <p:nvCxnSpPr>
          <p:cNvPr id="21" name="Пряма сполучна лінія 20"/>
          <p:cNvCxnSpPr>
            <a:stCxn id="18" idx="2"/>
            <a:endCxn id="10" idx="0"/>
          </p:cNvCxnSpPr>
          <p:nvPr/>
        </p:nvCxnSpPr>
        <p:spPr bwMode="auto">
          <a:xfrm flipH="1">
            <a:off x="1562100" y="1752600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Овал 23"/>
          <p:cNvSpPr/>
          <p:nvPr/>
        </p:nvSpPr>
        <p:spPr bwMode="auto">
          <a:xfrm>
            <a:off x="2438400" y="3625334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2000" y="32779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tankEmpty</a:t>
            </a:r>
            <a:endParaRPr lang="uk-UA" dirty="0"/>
          </a:p>
        </p:txBody>
      </p:sp>
      <p:cxnSp>
        <p:nvCxnSpPr>
          <p:cNvPr id="26" name="Пряма сполучна лінія 25"/>
          <p:cNvCxnSpPr>
            <a:stCxn id="24" idx="2"/>
          </p:cNvCxnSpPr>
          <p:nvPr/>
        </p:nvCxnSpPr>
        <p:spPr bwMode="auto">
          <a:xfrm flipH="1">
            <a:off x="1562100" y="3815834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Овал 26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438400" y="3629025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774" y="590686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fillUp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4372382" y="412432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6833359" y="253241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switchOff</a:t>
            </a:r>
            <a:r>
              <a:rPr lang="en-US" dirty="0" smtClean="0"/>
              <a:t>()</a:t>
            </a:r>
            <a:endParaRPr lang="uk-UA" dirty="0"/>
          </a:p>
        </p:txBody>
      </p:sp>
      <p:cxnSp>
        <p:nvCxnSpPr>
          <p:cNvPr id="33" name="Заокруглена сполучна лінія 32"/>
          <p:cNvCxnSpPr/>
          <p:nvPr/>
        </p:nvCxnSpPr>
        <p:spPr bwMode="auto">
          <a:xfrm>
            <a:off x="2667000" y="3815834"/>
            <a:ext cx="1781578" cy="484122"/>
          </a:xfrm>
          <a:prstGeom prst="curvedConnector3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Заокруглена сполучна лінія 39"/>
          <p:cNvCxnSpPr/>
          <p:nvPr/>
        </p:nvCxnSpPr>
        <p:spPr bwMode="auto">
          <a:xfrm flipV="1">
            <a:off x="2667000" y="2731572"/>
            <a:ext cx="4221217" cy="1078428"/>
          </a:xfrm>
          <a:prstGeom prst="curvedConnector3">
            <a:avLst>
              <a:gd name="adj1" fmla="val 34430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Заокруглена сполучна лінія 41"/>
          <p:cNvCxnSpPr/>
          <p:nvPr/>
        </p:nvCxnSpPr>
        <p:spPr bwMode="auto">
          <a:xfrm>
            <a:off x="2624967" y="1759457"/>
            <a:ext cx="4263250" cy="1253395"/>
          </a:xfrm>
          <a:prstGeom prst="curvedConnector3">
            <a:avLst>
              <a:gd name="adj1" fmla="val 24977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Заокруглена сполучна лінія 53"/>
          <p:cNvCxnSpPr/>
          <p:nvPr/>
        </p:nvCxnSpPr>
        <p:spPr bwMode="auto">
          <a:xfrm rot="16200000" flipH="1">
            <a:off x="2113418" y="2284605"/>
            <a:ext cx="2860308" cy="1810011"/>
          </a:xfrm>
          <a:prstGeom prst="curvedConnector3">
            <a:avLst>
              <a:gd name="adj1" fmla="val 99951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Заокруглена сполучна лінія 29"/>
          <p:cNvCxnSpPr/>
          <p:nvPr/>
        </p:nvCxnSpPr>
        <p:spPr bwMode="auto">
          <a:xfrm flipV="1">
            <a:off x="2667000" y="2743200"/>
            <a:ext cx="4221217" cy="1078428"/>
          </a:xfrm>
          <a:prstGeom prst="curvedConnector3">
            <a:avLst>
              <a:gd name="adj1" fmla="val 34430"/>
            </a:avLst>
          </a:prstGeom>
          <a:solidFill>
            <a:schemeClr val="folHlink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Заокруглена сполучна лінія 30"/>
          <p:cNvCxnSpPr/>
          <p:nvPr/>
        </p:nvCxnSpPr>
        <p:spPr bwMode="auto">
          <a:xfrm>
            <a:off x="2667618" y="3815344"/>
            <a:ext cx="1781578" cy="484122"/>
          </a:xfrm>
          <a:prstGeom prst="curvedConnector3">
            <a:avLst/>
          </a:prstGeom>
          <a:solidFill>
            <a:schemeClr val="folHlink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833359" y="253501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switchOn</a:t>
            </a:r>
            <a:r>
              <a:rPr lang="en-US" dirty="0" smtClean="0">
                <a:solidFill>
                  <a:srgbClr val="006600"/>
                </a:solidFill>
              </a:rPr>
              <a:t>()</a:t>
            </a:r>
          </a:p>
          <a:p>
            <a:r>
              <a:rPr lang="en-US" dirty="0" err="1" smtClean="0"/>
              <a:t>switchOff</a:t>
            </a:r>
            <a:r>
              <a:rPr lang="en-US" dirty="0" smtClean="0"/>
              <a:t>()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4371975" y="412999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pump()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cxnSp>
        <p:nvCxnSpPr>
          <p:cNvPr id="35" name="Заокруглена сполучна лінія 34"/>
          <p:cNvCxnSpPr/>
          <p:nvPr/>
        </p:nvCxnSpPr>
        <p:spPr bwMode="auto">
          <a:xfrm>
            <a:off x="2632850" y="1765675"/>
            <a:ext cx="4263250" cy="1253395"/>
          </a:xfrm>
          <a:prstGeom prst="curvedConnector3">
            <a:avLst>
              <a:gd name="adj1" fmla="val 24977"/>
            </a:avLst>
          </a:prstGeom>
          <a:solidFill>
            <a:schemeClr val="folHlink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Заокруглена сполучна лінія 35"/>
          <p:cNvCxnSpPr/>
          <p:nvPr/>
        </p:nvCxnSpPr>
        <p:spPr bwMode="auto">
          <a:xfrm rot="16200000" flipH="1">
            <a:off x="2121301" y="2290823"/>
            <a:ext cx="2860308" cy="1810011"/>
          </a:xfrm>
          <a:prstGeom prst="curvedConnector3">
            <a:avLst>
              <a:gd name="adj1" fmla="val 99951"/>
            </a:avLst>
          </a:prstGeom>
          <a:solidFill>
            <a:schemeClr val="folHlink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829425" y="253310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r>
              <a:rPr lang="en-US" dirty="0" err="1" smtClean="0">
                <a:solidFill>
                  <a:srgbClr val="006600"/>
                </a:solidFill>
              </a:rPr>
              <a:t>switchOff</a:t>
            </a:r>
            <a:r>
              <a:rPr lang="en-US" dirty="0" smtClean="0">
                <a:solidFill>
                  <a:srgbClr val="006600"/>
                </a:solidFill>
              </a:rPr>
              <a:t>()</a:t>
            </a:r>
            <a:endParaRPr lang="uk-UA" dirty="0">
              <a:solidFill>
                <a:srgbClr val="00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1975" y="412692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pump()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stop()</a:t>
            </a:r>
            <a:endParaRPr lang="uk-UA" dirty="0">
              <a:solidFill>
                <a:srgbClr val="00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4100" y="11895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tankFull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76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9" grpId="0"/>
      <p:bldP spid="25" grpId="0"/>
      <p:bldP spid="27" grpId="0" animBg="1"/>
      <p:bldP spid="27" grpId="1" animBg="1"/>
      <p:bldP spid="27" grpId="2" animBg="1"/>
      <p:bldP spid="29" grpId="0" animBg="1"/>
      <p:bldP spid="29" grpId="1" animBg="1"/>
      <p:bldP spid="32" grpId="0"/>
      <p:bldP spid="32" grpId="1"/>
      <p:bldP spid="34" grpId="0"/>
      <p:bldP spid="34" grpId="1"/>
      <p:bldP spid="37" grpId="0"/>
      <p:bldP spid="37" grpId="1"/>
      <p:bldP spid="38" grpId="0"/>
      <p:bldP spid="38" grpId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dirty="0" smtClean="0"/>
              <a:t>Повідомлення про зміну стану об</a:t>
            </a:r>
            <a:r>
              <a:rPr lang="en-US" altLang="uk-UA" sz="3100" dirty="0" smtClean="0"/>
              <a:t>’</a:t>
            </a:r>
            <a:r>
              <a:rPr lang="uk-UA" altLang="uk-UA" sz="3100" dirty="0" err="1" smtClean="0"/>
              <a:t>єкта</a:t>
            </a:r>
            <a:endParaRPr lang="uk-UA" altLang="uk-UA" sz="31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400" dirty="0" smtClean="0"/>
              <a:t>Все робимо самі</a:t>
            </a:r>
            <a:endParaRPr lang="en-US" altLang="uk-UA" sz="2400" dirty="0" smtClean="0"/>
          </a:p>
          <a:p>
            <a:pPr lvl="1" eaLnBrk="1" hangingPunct="1"/>
            <a:r>
              <a:rPr lang="uk-UA" altLang="uk-UA" sz="2000" dirty="0" smtClean="0"/>
              <a:t>Тип делегат</a:t>
            </a:r>
          </a:p>
          <a:p>
            <a:pPr lvl="1" eaLnBrk="1" hangingPunct="1"/>
            <a:r>
              <a:rPr lang="uk-UA" altLang="uk-UA" sz="2000" dirty="0" smtClean="0"/>
              <a:t>Поле даних типу делегат</a:t>
            </a:r>
          </a:p>
          <a:p>
            <a:pPr lvl="1" eaLnBrk="1" hangingPunct="1"/>
            <a:r>
              <a:rPr lang="uk-UA" altLang="uk-UA" sz="2000" dirty="0" smtClean="0"/>
              <a:t>Метод реєстрації значення цього поля</a:t>
            </a:r>
          </a:p>
          <a:p>
            <a:pPr lvl="1" eaLnBrk="1" hangingPunct="1"/>
            <a:r>
              <a:rPr lang="uk-UA" altLang="uk-UA" sz="2000" dirty="0" smtClean="0"/>
              <a:t>Метод скасування реєстрації</a:t>
            </a:r>
          </a:p>
          <a:p>
            <a:pPr lvl="1" eaLnBrk="1" hangingPunct="1"/>
            <a:r>
              <a:rPr lang="uk-UA" altLang="uk-UA" sz="2000" dirty="0" smtClean="0"/>
              <a:t>Виклик зареєстрованого методу через делегат</a:t>
            </a:r>
          </a:p>
        </p:txBody>
      </p:sp>
      <p:sp>
        <p:nvSpPr>
          <p:cNvPr id="1126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87F96-39FD-4697-8A26-BDFBC61665C0}" type="slidenum">
              <a:rPr lang="uk-UA" altLang="en-US" smtClean="0"/>
              <a:pPr/>
              <a:t>11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12759"/>
            <a:ext cx="6639852" cy="28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Повідомлення про зміну стану об</a:t>
            </a:r>
            <a:r>
              <a:rPr lang="en-US" altLang="uk-UA" sz="3100" smtClean="0"/>
              <a:t>’</a:t>
            </a:r>
            <a:r>
              <a:rPr lang="uk-UA" altLang="uk-UA" sz="3100" smtClean="0"/>
              <a:t>єкта</a:t>
            </a:r>
          </a:p>
        </p:txBody>
      </p:sp>
      <p:sp>
        <p:nvSpPr>
          <p:cNvPr id="1126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87F96-39FD-4697-8A26-BDFBC61665C0}" type="slidenum">
              <a:rPr lang="uk-UA" altLang="en-US" smtClean="0"/>
              <a:pPr/>
              <a:t>12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6400800" cy="52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9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dirty="0" smtClean="0"/>
              <a:t>Повідомлення про зміну стану об</a:t>
            </a:r>
            <a:r>
              <a:rPr lang="en-US" altLang="uk-UA" sz="3100" dirty="0" smtClean="0"/>
              <a:t>’</a:t>
            </a:r>
            <a:r>
              <a:rPr lang="uk-UA" altLang="uk-UA" sz="3100" dirty="0" err="1" smtClean="0"/>
              <a:t>єкта</a:t>
            </a:r>
            <a:endParaRPr lang="uk-UA" altLang="uk-UA" sz="31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400" dirty="0" smtClean="0"/>
              <a:t>Все робимо самі</a:t>
            </a:r>
            <a:endParaRPr lang="en-US" altLang="uk-UA" sz="2400" dirty="0" smtClean="0"/>
          </a:p>
          <a:p>
            <a:pPr lvl="1" eaLnBrk="1" hangingPunct="1"/>
            <a:r>
              <a:rPr lang="en-US" altLang="uk-UA" sz="2000" dirty="0" smtClean="0"/>
              <a:t>[Andrew </a:t>
            </a:r>
            <a:r>
              <a:rPr lang="en-US" altLang="uk-UA" sz="2000" dirty="0" err="1" smtClean="0"/>
              <a:t>Troelsen</a:t>
            </a:r>
            <a:r>
              <a:rPr lang="en-US" altLang="uk-UA" sz="2000" dirty="0" smtClean="0"/>
              <a:t>, p. 364]</a:t>
            </a:r>
          </a:p>
          <a:p>
            <a:pPr lvl="1" eaLnBrk="1" hangingPunct="1"/>
            <a:r>
              <a:rPr lang="uk-UA" altLang="uk-UA" sz="2000" dirty="0" smtClean="0"/>
              <a:t>Клас </a:t>
            </a:r>
            <a:r>
              <a:rPr lang="en-US" altLang="uk-UA" sz="2000" i="1" dirty="0" smtClean="0"/>
              <a:t>Car</a:t>
            </a:r>
            <a:r>
              <a:rPr lang="uk-UA" altLang="uk-UA" sz="2000" dirty="0" smtClean="0"/>
              <a:t> визначає тип делегата, </a:t>
            </a:r>
          </a:p>
          <a:p>
            <a:pPr lvl="1" eaLnBrk="1" hangingPunct="1"/>
            <a:r>
              <a:rPr lang="uk-UA" altLang="uk-UA" sz="2000" dirty="0" smtClean="0"/>
              <a:t>поле для зберігання списку делегатів</a:t>
            </a:r>
          </a:p>
          <a:p>
            <a:pPr lvl="1" eaLnBrk="1" hangingPunct="1"/>
            <a:r>
              <a:rPr lang="uk-UA" altLang="uk-UA" sz="2000" dirty="0" smtClean="0"/>
              <a:t>методи: реєстрації та скасування реєстрації</a:t>
            </a:r>
          </a:p>
          <a:p>
            <a:pPr eaLnBrk="1" hangingPunct="1"/>
            <a:r>
              <a:rPr lang="uk-UA" altLang="uk-UA" sz="2400" dirty="0"/>
              <a:t>Використання механізму подій</a:t>
            </a:r>
          </a:p>
          <a:p>
            <a:pPr lvl="1" eaLnBrk="1" hangingPunct="1"/>
            <a:r>
              <a:rPr lang="uk-UA" altLang="uk-UA" sz="2000" dirty="0"/>
              <a:t>Тип делегат, тип аргумента</a:t>
            </a:r>
          </a:p>
          <a:p>
            <a:pPr lvl="1" eaLnBrk="1" hangingPunct="1"/>
            <a:r>
              <a:rPr lang="en-US" altLang="uk-UA" sz="2000" dirty="0"/>
              <a:t>event</a:t>
            </a:r>
            <a:endParaRPr lang="uk-UA" altLang="uk-UA" sz="2000" dirty="0"/>
          </a:p>
          <a:p>
            <a:pPr lvl="1" eaLnBrk="1" hangingPunct="1"/>
            <a:r>
              <a:rPr lang="uk-UA" altLang="uk-UA" sz="2000" dirty="0"/>
              <a:t>Метод диспетчер події</a:t>
            </a:r>
          </a:p>
          <a:p>
            <a:pPr lvl="1" eaLnBrk="1" hangingPunct="1"/>
            <a:r>
              <a:rPr lang="en-US" altLang="uk-UA" sz="2000" dirty="0"/>
              <a:t>[Andrew </a:t>
            </a:r>
            <a:r>
              <a:rPr lang="en-US" altLang="uk-UA" sz="2000" dirty="0" err="1"/>
              <a:t>Troelsen</a:t>
            </a:r>
            <a:r>
              <a:rPr lang="en-US" altLang="uk-UA" sz="2000" dirty="0"/>
              <a:t>, p. 3</a:t>
            </a:r>
            <a:r>
              <a:rPr lang="uk-UA" altLang="uk-UA" sz="2000" dirty="0"/>
              <a:t>73</a:t>
            </a:r>
            <a:r>
              <a:rPr lang="en-US" altLang="uk-UA" sz="2000" dirty="0" smtClean="0"/>
              <a:t>]</a:t>
            </a:r>
            <a:endParaRPr lang="uk-UA" altLang="uk-UA" sz="1800" dirty="0"/>
          </a:p>
          <a:p>
            <a:pPr lvl="1" eaLnBrk="1" hangingPunct="1"/>
            <a:r>
              <a:rPr lang="uk-UA" altLang="uk-UA" sz="2000" dirty="0" smtClean="0"/>
              <a:t>Клас </a:t>
            </a:r>
            <a:r>
              <a:rPr lang="en-US" altLang="uk-UA" sz="2000" i="1" dirty="0" smtClean="0"/>
              <a:t>Automobile</a:t>
            </a:r>
            <a:r>
              <a:rPr lang="uk-UA" altLang="uk-UA" sz="2000" dirty="0" smtClean="0"/>
              <a:t> визначає дві події</a:t>
            </a:r>
            <a:endParaRPr lang="uk-UA" altLang="uk-UA" sz="2000" dirty="0"/>
          </a:p>
        </p:txBody>
      </p:sp>
      <p:sp>
        <p:nvSpPr>
          <p:cNvPr id="1126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87F96-39FD-4697-8A26-BDFBC61665C0}" type="slidenum">
              <a:rPr lang="uk-UA" altLang="en-US" smtClean="0"/>
              <a:pPr/>
              <a:t>13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6760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Приклади використання подій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uk-UA" dirty="0" smtClean="0"/>
              <a:t>[C# 4.0, p. 258]</a:t>
            </a:r>
          </a:p>
          <a:p>
            <a:pPr eaLnBrk="1" hangingPunct="1"/>
            <a:r>
              <a:rPr lang="uk-UA" altLang="uk-UA" dirty="0" smtClean="0"/>
              <a:t>Навчальні проекти:</a:t>
            </a:r>
          </a:p>
          <a:p>
            <a:pPr lvl="1" eaLnBrk="1" hangingPunct="1"/>
            <a:r>
              <a:rPr lang="uk-UA" altLang="uk-UA" dirty="0" smtClean="0"/>
              <a:t>фабрика автомобілів інформує дилерів</a:t>
            </a:r>
          </a:p>
          <a:p>
            <a:pPr lvl="2" eaLnBrk="1" hangingPunct="1"/>
            <a:r>
              <a:rPr lang="uk-UA" altLang="uk-UA" dirty="0" smtClean="0"/>
              <a:t>використано стандартний формат події</a:t>
            </a:r>
          </a:p>
          <a:p>
            <a:pPr lvl="1" eaLnBrk="1" hangingPunct="1"/>
            <a:r>
              <a:rPr lang="uk-UA" altLang="uk-UA" dirty="0" smtClean="0"/>
              <a:t>Студент-Вчитель-Батько</a:t>
            </a:r>
          </a:p>
          <a:p>
            <a:pPr lvl="2" eaLnBrk="1" hangingPunct="1"/>
            <a:r>
              <a:rPr lang="uk-UA" altLang="uk-UA" dirty="0" smtClean="0"/>
              <a:t>реалізовано інтерфейс </a:t>
            </a:r>
            <a:r>
              <a:rPr lang="en-US" altLang="uk-UA" i="1" dirty="0" err="1" smtClean="0"/>
              <a:t>System.</a:t>
            </a:r>
            <a:r>
              <a:rPr lang="en-US" i="1" dirty="0" err="1" smtClean="0"/>
              <a:t>ComponentModel</a:t>
            </a:r>
            <a:r>
              <a:rPr lang="uk-UA" i="1" dirty="0"/>
              <a:t>.</a:t>
            </a:r>
            <a:r>
              <a:rPr lang="en-US" i="1" dirty="0" err="1" smtClean="0"/>
              <a:t>INotifyPropertyChanged</a:t>
            </a:r>
            <a:endParaRPr lang="uk-UA" altLang="uk-UA" i="1" dirty="0" smtClean="0"/>
          </a:p>
          <a:p>
            <a:pPr lvl="2" eaLnBrk="1" hangingPunct="1"/>
            <a:r>
              <a:rPr lang="uk-UA" altLang="uk-UA" dirty="0" smtClean="0"/>
              <a:t>реалізовано двосторонню взаємодію</a:t>
            </a:r>
          </a:p>
          <a:p>
            <a:pPr eaLnBrk="1" hangingPunct="1"/>
            <a:r>
              <a:rPr lang="uk-UA" altLang="uk-UA" dirty="0" smtClean="0"/>
              <a:t>Самостійне вивчення</a:t>
            </a:r>
          </a:p>
          <a:p>
            <a:pPr lvl="1" eaLnBrk="1" hangingPunct="1"/>
            <a:r>
              <a:rPr lang="uk-UA" altLang="uk-UA" dirty="0" err="1" smtClean="0"/>
              <a:t>патерн</a:t>
            </a:r>
            <a:r>
              <a:rPr lang="uk-UA" altLang="uk-UA" dirty="0" smtClean="0"/>
              <a:t> “Слабка подія” </a:t>
            </a:r>
            <a:r>
              <a:rPr lang="en-US" altLang="uk-UA" dirty="0" smtClean="0"/>
              <a:t>[C# 4.0, p. 2</a:t>
            </a:r>
            <a:r>
              <a:rPr lang="uk-UA" altLang="uk-UA" dirty="0" smtClean="0"/>
              <a:t>61</a:t>
            </a:r>
            <a:r>
              <a:rPr lang="en-US" altLang="uk-UA" dirty="0" smtClean="0"/>
              <a:t>]</a:t>
            </a:r>
            <a:endParaRPr lang="uk-UA" altLang="uk-UA" dirty="0" smtClean="0"/>
          </a:p>
        </p:txBody>
      </p:sp>
      <p:sp>
        <p:nvSpPr>
          <p:cNvPr id="1229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984BF-FDD1-47B1-B2D0-055204C3AFA9}" type="slidenum">
              <a:rPr lang="uk-UA" altLang="en-US" smtClean="0"/>
              <a:pPr/>
              <a:t>14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dirty="0" smtClean="0"/>
              <a:t>“Інтелектуальний” вказівник на метод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public delegate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BinaryOp</a:t>
            </a:r>
            <a:r>
              <a:rPr lang="en-US" altLang="uk-UA" sz="2200" dirty="0" smtClean="0"/>
              <a:t>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x,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y);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err="1" smtClean="0"/>
              <a:t>System.Delegate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ym typeface="Wingdings" panose="05000000000000000000" pitchFamily="2" charset="2"/>
              </a:rPr>
              <a:t> </a:t>
            </a:r>
            <a:r>
              <a:rPr lang="en-US" altLang="uk-UA" sz="2000" dirty="0" err="1" smtClean="0">
                <a:sym typeface="Wingdings" panose="05000000000000000000" pitchFamily="2" charset="2"/>
              </a:rPr>
              <a:t>System.MulticastDelegate</a:t>
            </a:r>
            <a:r>
              <a:rPr lang="en-US" altLang="uk-UA" sz="2000" dirty="0" smtClean="0">
                <a:sym typeface="Wingdings" panose="05000000000000000000" pitchFamily="2" charset="2"/>
              </a:rPr>
              <a:t>  </a:t>
            </a:r>
            <a:r>
              <a:rPr lang="en-US" altLang="uk-UA" sz="2000" dirty="0" err="1" smtClean="0">
                <a:sym typeface="Wingdings" panose="05000000000000000000" pitchFamily="2" charset="2"/>
              </a:rPr>
              <a:t>BinaryOp</a:t>
            </a:r>
            <a:endParaRPr lang="en-US" altLang="uk-UA" sz="2000" dirty="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>
                <a:sym typeface="Wingdings" panose="05000000000000000000" pitchFamily="2" charset="2"/>
              </a:rPr>
              <a:t>sealed </a:t>
            </a:r>
            <a:r>
              <a:rPr lang="uk-UA" altLang="uk-UA" sz="2000" dirty="0" smtClean="0">
                <a:sym typeface="Wingdings" panose="05000000000000000000" pitchFamily="2" charset="2"/>
              </a:rPr>
              <a:t>клас, що об</a:t>
            </a:r>
            <a:r>
              <a:rPr lang="en-US" altLang="uk-UA" sz="2000" dirty="0" smtClean="0">
                <a:sym typeface="Wingdings" panose="05000000000000000000" pitchFamily="2" charset="2"/>
              </a:rPr>
              <a:t>’</a:t>
            </a:r>
            <a:r>
              <a:rPr lang="uk-UA" altLang="uk-UA" sz="2000" dirty="0" err="1" smtClean="0">
                <a:sym typeface="Wingdings" panose="05000000000000000000" pitchFamily="2" charset="2"/>
              </a:rPr>
              <a:t>єднує</a:t>
            </a:r>
            <a:r>
              <a:rPr lang="uk-UA" altLang="uk-UA" sz="2000" dirty="0" smtClean="0">
                <a:sym typeface="Wingdings" panose="05000000000000000000" pitchFamily="2" charset="2"/>
              </a:rPr>
              <a:t> інформацію про: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z="1900" dirty="0" smtClean="0"/>
              <a:t>тип і кількість аргументів; тип результату;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z="1900" dirty="0" smtClean="0"/>
              <a:t>вказівник на метод (список вказівників) відповідної сигнатури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можливість запускати метод синхронно чи асинхронно.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class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MyClass</a:t>
            </a:r>
            <a:r>
              <a:rPr lang="en-US" altLang="uk-UA" sz="2200" dirty="0" smtClean="0"/>
              <a:t/>
            </a:r>
            <a:br>
              <a:rPr lang="en-US" altLang="uk-UA" sz="2200" dirty="0" smtClean="0"/>
            </a:br>
            <a:r>
              <a:rPr lang="en-US" altLang="uk-UA" sz="2200" dirty="0" smtClean="0"/>
              <a:t>{  </a:t>
            </a:r>
            <a:r>
              <a:rPr lang="en-US" altLang="uk-UA" sz="2200" dirty="0" smtClean="0">
                <a:solidFill>
                  <a:srgbClr val="0000CC"/>
                </a:solidFill>
              </a:rPr>
              <a:t>public static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ClassMethod</a:t>
            </a:r>
            <a:r>
              <a:rPr lang="en-US" altLang="uk-UA" sz="2200" dirty="0" smtClean="0"/>
              <a:t>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a,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b) { … }</a:t>
            </a:r>
            <a:br>
              <a:rPr lang="en-US" altLang="uk-UA" sz="2200" dirty="0" smtClean="0"/>
            </a:br>
            <a:r>
              <a:rPr lang="en-US" altLang="uk-UA" sz="2200" dirty="0" smtClean="0"/>
              <a:t>   </a:t>
            </a:r>
            <a:r>
              <a:rPr lang="en-US" altLang="uk-UA" sz="2200" dirty="0" smtClean="0">
                <a:solidFill>
                  <a:srgbClr val="0000CC"/>
                </a:solidFill>
              </a:rPr>
              <a:t>public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InstanceMethod</a:t>
            </a:r>
            <a:r>
              <a:rPr lang="en-US" altLang="uk-UA" sz="2200" dirty="0" smtClean="0"/>
              <a:t>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a,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b) { … }</a:t>
            </a:r>
            <a:br>
              <a:rPr lang="en-US" altLang="uk-UA" sz="2200" dirty="0" smtClean="0"/>
            </a:br>
            <a:r>
              <a:rPr lang="en-US" altLang="uk-UA" sz="2200" dirty="0" smtClean="0"/>
              <a:t>… }</a:t>
            </a:r>
            <a:br>
              <a:rPr lang="en-US" altLang="uk-UA" sz="2200" dirty="0" smtClean="0"/>
            </a:br>
            <a:r>
              <a:rPr lang="en-US" altLang="uk-UA" sz="2200" dirty="0" err="1" smtClean="0">
                <a:solidFill>
                  <a:srgbClr val="336699"/>
                </a:solidFill>
              </a:rPr>
              <a:t>MyClass</a:t>
            </a:r>
            <a:r>
              <a:rPr lang="en-US" altLang="uk-UA" sz="2200" dirty="0" smtClean="0"/>
              <a:t> obj1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MyClass</a:t>
            </a:r>
            <a:r>
              <a:rPr lang="en-US" altLang="uk-UA" sz="2200" dirty="0" smtClean="0"/>
              <a:t>();</a:t>
            </a:r>
            <a:br>
              <a:rPr lang="en-US" altLang="uk-UA" sz="2200" dirty="0" smtClean="0"/>
            </a:br>
            <a:r>
              <a:rPr lang="en-US" altLang="uk-UA" sz="2200" dirty="0" err="1" smtClean="0">
                <a:solidFill>
                  <a:srgbClr val="336699"/>
                </a:solidFill>
              </a:rPr>
              <a:t>MyClass</a:t>
            </a:r>
            <a:r>
              <a:rPr lang="en-US" altLang="uk-UA" sz="2200" dirty="0" smtClean="0"/>
              <a:t> obj2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MyClass</a:t>
            </a:r>
            <a:r>
              <a:rPr lang="en-US" altLang="uk-UA" sz="2200" dirty="0" smtClean="0"/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>
                <a:solidFill>
                  <a:srgbClr val="336699"/>
                </a:solidFill>
              </a:rPr>
              <a:t>BinaryOp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firstBinOp</a:t>
            </a:r>
            <a:r>
              <a:rPr lang="en-US" altLang="uk-UA" sz="2200" dirty="0" smtClean="0"/>
              <a:t>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BinaryOp</a:t>
            </a:r>
            <a:r>
              <a:rPr lang="en-US" altLang="uk-UA" sz="2200" dirty="0" smtClean="0"/>
              <a:t>(</a:t>
            </a:r>
            <a:r>
              <a:rPr lang="en-US" altLang="uk-UA" sz="2200" dirty="0" err="1" smtClean="0"/>
              <a:t>MyClass.ClassMethod</a:t>
            </a:r>
            <a:r>
              <a:rPr lang="en-US" altLang="uk-UA" sz="2200" dirty="0" smtClean="0"/>
              <a:t>);</a:t>
            </a:r>
            <a:br>
              <a:rPr lang="en-US" altLang="uk-UA" sz="2200" dirty="0" smtClean="0"/>
            </a:br>
            <a:r>
              <a:rPr lang="en-US" altLang="uk-UA" sz="2200" dirty="0" err="1" smtClean="0">
                <a:solidFill>
                  <a:srgbClr val="336699"/>
                </a:solidFill>
              </a:rPr>
              <a:t>BinaryOp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secondBinOp</a:t>
            </a:r>
            <a:r>
              <a:rPr lang="en-US" altLang="uk-UA" sz="2200" dirty="0" smtClean="0"/>
              <a:t> = obj1.InstanceMethod;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R = </a:t>
            </a:r>
            <a:r>
              <a:rPr lang="en-US" altLang="uk-UA" sz="2200" dirty="0" err="1" smtClean="0"/>
              <a:t>firstBinOp</a:t>
            </a:r>
            <a:r>
              <a:rPr lang="en-US" altLang="uk-UA" sz="2200" dirty="0" smtClean="0"/>
              <a:t>(12, -3) + </a:t>
            </a:r>
            <a:r>
              <a:rPr lang="en-US" altLang="uk-UA" sz="2200" dirty="0" err="1" smtClean="0"/>
              <a:t>secondBinOp</a:t>
            </a:r>
            <a:r>
              <a:rPr lang="en-US" altLang="uk-UA" sz="2200" dirty="0" smtClean="0"/>
              <a:t>(3, 4);</a:t>
            </a:r>
            <a:endParaRPr lang="uk-UA" altLang="uk-UA" sz="2200" dirty="0" smtClean="0"/>
          </a:p>
        </p:txBody>
      </p:sp>
      <p:sp>
        <p:nvSpPr>
          <p:cNvPr id="614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06282-93CE-44C9-931D-F688F6F47BCC}" type="slidenum">
              <a:rPr lang="uk-UA" altLang="en-US" smtClean="0"/>
              <a:pPr/>
              <a:t>2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Члени </a:t>
            </a:r>
            <a:r>
              <a:rPr lang="en-US" altLang="uk-UA" sz="3200" smtClean="0">
                <a:sym typeface="Wingdings" panose="05000000000000000000" pitchFamily="2" charset="2"/>
              </a:rPr>
              <a:t>System.MulticastDelegate</a:t>
            </a:r>
            <a:endParaRPr lang="uk-UA" altLang="uk-UA" sz="3200" smtClean="0">
              <a:sym typeface="Wingdings" panose="05000000000000000000" pitchFamily="2" charset="2"/>
            </a:endParaRPr>
          </a:p>
        </p:txBody>
      </p:sp>
      <p:graphicFrame>
        <p:nvGraphicFramePr>
          <p:cNvPr id="143426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509952"/>
              </p:ext>
            </p:extLst>
          </p:nvPr>
        </p:nvGraphicFramePr>
        <p:xfrm>
          <a:off x="457200" y="1295400"/>
          <a:ext cx="8229600" cy="5000627"/>
        </p:xfrm>
        <a:graphic>
          <a:graphicData uri="http://schemas.openxmlformats.org/drawingml/2006/table">
            <a:tbl>
              <a:tblPr/>
              <a:tblGrid>
                <a:gridCol w="2133600"/>
                <a:gridCol w="6096000"/>
              </a:tblGrid>
              <a:tr h="365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Назва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Призначення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Повертає об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єкт</a:t>
                      </a: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що описує деталі методу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Повертає об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єкт – власник методу, або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Combine()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Статичний метод додавання методів у список делегата. Скорочений аналог – операція +=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GetInvocationList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Повертає масив екземплярів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System.Delegate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Remove() RemoveAll()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Статичні методи для вилучення методів зі списку делегата. Скорочений аналог – операція -=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Invoke()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Запускає збережений метод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 потоці виконання. У кожному конкретному випадку має відповідний набір параметрів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BeginInvoke() EndInvoke()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Методи асинхронного керування збереженим методом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0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220DA-C333-4712-A02D-7AF0CA007EF0}" type="slidenum">
              <a:rPr lang="uk-UA" altLang="en-US" smtClean="0"/>
              <a:pPr/>
              <a:t>3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Використання делегатів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Непрямий виклик методів (слайд </a:t>
            </a:r>
            <a:r>
              <a:rPr lang="en-US" altLang="uk-UA" dirty="0" smtClean="0"/>
              <a:t>#</a:t>
            </a:r>
            <a:r>
              <a:rPr lang="uk-UA" altLang="uk-UA" dirty="0" smtClean="0"/>
              <a:t>2</a:t>
            </a:r>
            <a:r>
              <a:rPr lang="en-US" altLang="uk-UA" dirty="0" smtClean="0"/>
              <a:t>, </a:t>
            </a:r>
            <a:r>
              <a:rPr lang="uk-UA" altLang="uk-UA" dirty="0" smtClean="0"/>
              <a:t>проект)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Дослідження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>
                <a:solidFill>
                  <a:srgbClr val="0000CC"/>
                </a:solidFill>
              </a:rPr>
              <a:t>foreach</a:t>
            </a:r>
            <a:r>
              <a:rPr lang="en-US" altLang="uk-UA" dirty="0" smtClean="0"/>
              <a:t> (</a:t>
            </a:r>
            <a:r>
              <a:rPr lang="en-US" altLang="uk-UA" dirty="0" smtClean="0">
                <a:solidFill>
                  <a:srgbClr val="336699"/>
                </a:solidFill>
              </a:rPr>
              <a:t>Delegate</a:t>
            </a:r>
            <a:r>
              <a:rPr lang="en-US" altLang="uk-UA" dirty="0" smtClean="0"/>
              <a:t> d </a:t>
            </a:r>
            <a:r>
              <a:rPr lang="en-US" altLang="uk-UA" dirty="0" smtClean="0">
                <a:solidFill>
                  <a:srgbClr val="0000CC"/>
                </a:solidFill>
              </a:rPr>
              <a:t>in</a:t>
            </a:r>
            <a:r>
              <a:rPr lang="en-US" altLang="uk-UA" dirty="0" smtClean="0"/>
              <a:t> </a:t>
            </a:r>
            <a:r>
              <a:rPr lang="en-US" altLang="uk-UA" dirty="0" err="1" smtClean="0"/>
              <a:t>firstBinOp.GetInvocationList</a:t>
            </a:r>
            <a:r>
              <a:rPr lang="en-US" altLang="uk-UA" dirty="0" smtClean="0"/>
              <a:t>())</a:t>
            </a:r>
            <a:br>
              <a:rPr lang="en-US" altLang="uk-UA" dirty="0" smtClean="0"/>
            </a:br>
            <a:r>
              <a:rPr lang="en-US" altLang="uk-UA" dirty="0" smtClean="0"/>
              <a:t>{ </a:t>
            </a:r>
            <a:r>
              <a:rPr lang="en-US" altLang="uk-UA" dirty="0" err="1" smtClean="0">
                <a:solidFill>
                  <a:srgbClr val="336699"/>
                </a:solidFill>
              </a:rPr>
              <a:t>Console</a:t>
            </a:r>
            <a:r>
              <a:rPr lang="en-US" altLang="uk-UA" dirty="0" err="1" smtClean="0"/>
              <a:t>.WriteLine</a:t>
            </a:r>
            <a:r>
              <a:rPr lang="en-US" altLang="uk-UA" dirty="0" smtClean="0"/>
              <a:t>(</a:t>
            </a:r>
            <a:r>
              <a:rPr lang="en-US" altLang="uk-UA" dirty="0" smtClean="0">
                <a:solidFill>
                  <a:srgbClr val="CC0000"/>
                </a:solidFill>
              </a:rPr>
              <a:t>“{0} {1}”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d.Method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d.Target</a:t>
            </a:r>
            <a:r>
              <a:rPr lang="en-US" altLang="uk-UA" dirty="0" smtClean="0"/>
              <a:t>); }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Масив делегатів – спосіб </a:t>
            </a:r>
            <a:r>
              <a:rPr lang="uk-UA" altLang="uk-UA" dirty="0" err="1" smtClean="0"/>
              <a:t>проіндексувати</a:t>
            </a:r>
            <a:r>
              <a:rPr lang="uk-UA" altLang="uk-UA" dirty="0" smtClean="0"/>
              <a:t> методи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 smtClean="0"/>
              <a:t>виклик методу за номером, впорядкування тощо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>
                <a:solidFill>
                  <a:srgbClr val="336699"/>
                </a:solidFill>
              </a:rPr>
              <a:t>BinaryOp</a:t>
            </a:r>
            <a:r>
              <a:rPr lang="en-US" altLang="uk-UA" dirty="0" smtClean="0"/>
              <a:t>[ ] M = {</a:t>
            </a:r>
            <a:r>
              <a:rPr lang="en-US" altLang="uk-UA" sz="2000" dirty="0" smtClean="0"/>
              <a:t>obj1.InstanceMethod, obj2.InstanceMethod</a:t>
            </a:r>
            <a:r>
              <a:rPr lang="en-US" altLang="uk-UA" dirty="0" smtClean="0"/>
              <a:t>};</a:t>
            </a:r>
            <a:br>
              <a:rPr lang="en-US" altLang="uk-UA" dirty="0" smtClean="0"/>
            </a:br>
            <a:r>
              <a:rPr lang="en-US" altLang="uk-UA" dirty="0" err="1" smtClean="0">
                <a:solidFill>
                  <a:srgbClr val="0000CC"/>
                </a:solidFill>
              </a:rPr>
              <a:t>int</a:t>
            </a:r>
            <a:r>
              <a:rPr lang="en-US" altLang="uk-UA" dirty="0" smtClean="0"/>
              <a:t> R = M[1](2, 3) * M[2](3, 4);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 smtClean="0"/>
              <a:t>приклад </a:t>
            </a:r>
            <a:r>
              <a:rPr lang="en-US" altLang="uk-UA" dirty="0" smtClean="0"/>
              <a:t>[C# </a:t>
            </a:r>
            <a:r>
              <a:rPr lang="uk-UA" altLang="uk-UA" dirty="0" smtClean="0"/>
              <a:t>для професіоналів</a:t>
            </a:r>
            <a:r>
              <a:rPr lang="en-US" altLang="uk-UA" dirty="0" smtClean="0"/>
              <a:t>]</a:t>
            </a:r>
            <a:endParaRPr lang="uk-UA" altLang="uk-UA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Анонімні делегати </a:t>
            </a:r>
            <a:r>
              <a:rPr lang="uk-UA" altLang="uk-UA" sz="2000" dirty="0" smtClean="0">
                <a:solidFill>
                  <a:srgbClr val="006600"/>
                </a:solidFill>
              </a:rPr>
              <a:t>//</a:t>
            </a:r>
            <a:r>
              <a:rPr lang="en-US" altLang="uk-UA" sz="2000" dirty="0" smtClean="0">
                <a:solidFill>
                  <a:srgbClr val="006600"/>
                </a:solidFill>
              </a:rPr>
              <a:t> no ref out parameter; no across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goto</a:t>
            </a:r>
            <a:endParaRPr lang="uk-UA" altLang="uk-UA" sz="2000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>
                <a:solidFill>
                  <a:srgbClr val="336699"/>
                </a:solidFill>
              </a:rPr>
              <a:t>BinaryOp</a:t>
            </a:r>
            <a:r>
              <a:rPr lang="en-US" altLang="uk-UA" dirty="0" smtClean="0"/>
              <a:t> Plus = </a:t>
            </a:r>
            <a:r>
              <a:rPr lang="en-US" altLang="uk-UA" dirty="0" smtClean="0">
                <a:solidFill>
                  <a:srgbClr val="0000CC"/>
                </a:solidFill>
              </a:rPr>
              <a:t>delegate</a:t>
            </a:r>
            <a:r>
              <a:rPr lang="en-US" altLang="uk-UA" dirty="0" smtClean="0"/>
              <a:t> (</a:t>
            </a:r>
            <a:r>
              <a:rPr lang="en-US" altLang="uk-UA" dirty="0" err="1" smtClean="0">
                <a:solidFill>
                  <a:srgbClr val="0000CC"/>
                </a:solidFill>
              </a:rPr>
              <a:t>int</a:t>
            </a:r>
            <a:r>
              <a:rPr lang="en-US" altLang="uk-UA" dirty="0" smtClean="0"/>
              <a:t> a, </a:t>
            </a:r>
            <a:r>
              <a:rPr lang="en-US" altLang="uk-UA" dirty="0" err="1" smtClean="0">
                <a:solidFill>
                  <a:srgbClr val="0000CC"/>
                </a:solidFill>
              </a:rPr>
              <a:t>int</a:t>
            </a:r>
            <a:r>
              <a:rPr lang="en-US" altLang="uk-UA" dirty="0" smtClean="0"/>
              <a:t> b) { </a:t>
            </a:r>
            <a:r>
              <a:rPr lang="en-US" altLang="uk-UA" dirty="0" smtClean="0">
                <a:solidFill>
                  <a:srgbClr val="0000CC"/>
                </a:solidFill>
              </a:rPr>
              <a:t>return</a:t>
            </a:r>
            <a:r>
              <a:rPr lang="en-US" altLang="uk-UA" dirty="0" smtClean="0"/>
              <a:t> a + b; };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Лямбда-вирази</a:t>
            </a:r>
            <a:r>
              <a:rPr lang="en-US" altLang="uk-UA" dirty="0" smtClean="0"/>
              <a:t> </a:t>
            </a:r>
            <a:r>
              <a:rPr lang="uk-UA" altLang="uk-UA" sz="2000" dirty="0" smtClean="0">
                <a:solidFill>
                  <a:srgbClr val="006600"/>
                </a:solidFill>
              </a:rPr>
              <a:t>//</a:t>
            </a:r>
            <a:r>
              <a:rPr lang="en-US" altLang="uk-UA" sz="2000" dirty="0" smtClean="0">
                <a:solidFill>
                  <a:srgbClr val="006600"/>
                </a:solidFill>
              </a:rPr>
              <a:t> </a:t>
            </a:r>
            <a:r>
              <a:rPr lang="uk-UA" altLang="uk-UA" sz="2000" dirty="0" smtClean="0">
                <a:solidFill>
                  <a:srgbClr val="006600"/>
                </a:solidFill>
              </a:rPr>
              <a:t>один </a:t>
            </a:r>
            <a:r>
              <a:rPr lang="uk-UA" altLang="uk-UA" sz="2000" dirty="0" err="1" smtClean="0">
                <a:solidFill>
                  <a:srgbClr val="006600"/>
                </a:solidFill>
              </a:rPr>
              <a:t>параметер</a:t>
            </a:r>
            <a:r>
              <a:rPr lang="uk-UA" altLang="uk-UA" sz="2000" dirty="0" smtClean="0">
                <a:solidFill>
                  <a:srgbClr val="006600"/>
                </a:solidFill>
              </a:rPr>
              <a:t> – без дужок; </a:t>
            </a:r>
            <a:endParaRPr lang="uk-UA" altLang="uk-UA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>
                <a:solidFill>
                  <a:srgbClr val="336699"/>
                </a:solidFill>
              </a:rPr>
              <a:t>BinaryOp</a:t>
            </a:r>
            <a:r>
              <a:rPr lang="en-US" altLang="uk-UA" dirty="0" smtClean="0"/>
              <a:t> </a:t>
            </a:r>
            <a:r>
              <a:rPr lang="en-US" altLang="uk-UA" dirty="0" err="1" smtClean="0"/>
              <a:t>Mult</a:t>
            </a:r>
            <a:r>
              <a:rPr lang="en-US" altLang="uk-UA" dirty="0" smtClean="0"/>
              <a:t> = (x, y) =&gt; x * y; </a:t>
            </a:r>
            <a:r>
              <a:rPr lang="uk-UA" altLang="uk-UA" sz="1800" dirty="0" smtClean="0">
                <a:solidFill>
                  <a:srgbClr val="006600"/>
                </a:solidFill>
              </a:rPr>
              <a:t>//</a:t>
            </a:r>
            <a:r>
              <a:rPr lang="en-US" altLang="uk-UA" sz="1800" dirty="0" smtClean="0">
                <a:solidFill>
                  <a:srgbClr val="006600"/>
                </a:solidFill>
              </a:rPr>
              <a:t> </a:t>
            </a:r>
            <a:r>
              <a:rPr lang="uk-UA" altLang="uk-UA" sz="1800" dirty="0" smtClean="0">
                <a:solidFill>
                  <a:srgbClr val="006600"/>
                </a:solidFill>
              </a:rPr>
              <a:t>можна </a:t>
            </a:r>
            <a:r>
              <a:rPr lang="en-US" altLang="uk-UA" sz="1800" dirty="0" smtClean="0">
                <a:solidFill>
                  <a:srgbClr val="006600"/>
                </a:solidFill>
              </a:rPr>
              <a:t>{ </a:t>
            </a:r>
            <a:r>
              <a:rPr lang="uk-UA" altLang="uk-UA" sz="1800" dirty="0" smtClean="0">
                <a:solidFill>
                  <a:srgbClr val="006600"/>
                </a:solidFill>
              </a:rPr>
              <a:t>блок</a:t>
            </a:r>
            <a:r>
              <a:rPr lang="en-US" altLang="uk-UA" sz="1800" dirty="0" smtClean="0">
                <a:solidFill>
                  <a:srgbClr val="006600"/>
                </a:solidFill>
              </a:rPr>
              <a:t> }</a:t>
            </a:r>
            <a:endParaRPr lang="uk-UA" altLang="uk-UA" sz="1800" dirty="0" smtClean="0">
              <a:solidFill>
                <a:srgbClr val="006600"/>
              </a:solidFill>
            </a:endParaRPr>
          </a:p>
        </p:txBody>
      </p:sp>
      <p:sp>
        <p:nvSpPr>
          <p:cNvPr id="8196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F86A-8397-4F4D-A695-FC12B500383B}" type="slidenum">
              <a:rPr lang="uk-UA" altLang="en-US" smtClean="0"/>
              <a:pPr/>
              <a:t>4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Групові делегати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public delegate void</a:t>
            </a:r>
            <a:r>
              <a:rPr lang="en-US" altLang="uk-UA" sz="2200" dirty="0" smtClean="0"/>
              <a:t> Step 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class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DealWithInt</a:t>
            </a:r>
            <a:r>
              <a:rPr lang="en-US" altLang="uk-UA" sz="2200" dirty="0" smtClean="0"/>
              <a:t/>
            </a:r>
            <a:br>
              <a:rPr lang="en-US" altLang="uk-UA" sz="2200" dirty="0" smtClean="0"/>
            </a:br>
            <a:r>
              <a:rPr lang="en-US" altLang="uk-UA" sz="2200" dirty="0" smtClean="0"/>
              <a:t>{ </a:t>
            </a:r>
            <a:r>
              <a:rPr lang="en-US" altLang="uk-UA" sz="2200" dirty="0" smtClean="0">
                <a:solidFill>
                  <a:srgbClr val="0000CC"/>
                </a:solidFill>
              </a:rPr>
              <a:t>public void</a:t>
            </a:r>
            <a:r>
              <a:rPr lang="en-US" altLang="uk-UA" sz="2200" dirty="0" smtClean="0"/>
              <a:t> One 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x) { … }</a:t>
            </a:r>
            <a:br>
              <a:rPr lang="en-US" altLang="uk-UA" sz="2200" dirty="0" smtClean="0"/>
            </a:br>
            <a:r>
              <a:rPr lang="en-US" altLang="uk-UA" sz="2200" dirty="0" smtClean="0"/>
              <a:t>  </a:t>
            </a:r>
            <a:r>
              <a:rPr lang="en-US" altLang="uk-UA" sz="2200" dirty="0" smtClean="0">
                <a:solidFill>
                  <a:srgbClr val="0000CC"/>
                </a:solidFill>
              </a:rPr>
              <a:t>public void</a:t>
            </a:r>
            <a:r>
              <a:rPr lang="en-US" altLang="uk-UA" sz="2200" dirty="0" smtClean="0"/>
              <a:t> Two 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x) { … } … }</a:t>
            </a:r>
            <a:br>
              <a:rPr lang="en-US" altLang="uk-UA" sz="2200" dirty="0" smtClean="0"/>
            </a:br>
            <a:r>
              <a:rPr lang="en-US" altLang="uk-UA" sz="2200" dirty="0" err="1" smtClean="0">
                <a:solidFill>
                  <a:srgbClr val="336699"/>
                </a:solidFill>
              </a:rPr>
              <a:t>DealWithInt</a:t>
            </a:r>
            <a:r>
              <a:rPr lang="en-US" altLang="uk-UA" sz="2200" dirty="0" smtClean="0"/>
              <a:t> D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DealWithInt</a:t>
            </a:r>
            <a:r>
              <a:rPr lang="en-US" altLang="uk-UA" sz="2200" dirty="0" smtClean="0"/>
              <a:t>();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uk-UA" sz="2200" dirty="0" smtClean="0">
                <a:solidFill>
                  <a:srgbClr val="336699"/>
                </a:solidFill>
              </a:rPr>
              <a:t>Step</a:t>
            </a:r>
            <a:r>
              <a:rPr lang="en-US" altLang="uk-UA" sz="2200" dirty="0" smtClean="0"/>
              <a:t> group = </a:t>
            </a:r>
            <a:r>
              <a:rPr lang="en-US" altLang="uk-UA" sz="2200" dirty="0" err="1" smtClean="0"/>
              <a:t>D.One</a:t>
            </a:r>
            <a:r>
              <a:rPr lang="en-US" altLang="uk-UA" sz="2200" dirty="0" smtClean="0"/>
              <a:t>; group += </a:t>
            </a:r>
            <a:r>
              <a:rPr lang="en-US" altLang="uk-UA" sz="2200" dirty="0" err="1" smtClean="0"/>
              <a:t>D.Two</a:t>
            </a:r>
            <a:r>
              <a:rPr lang="en-US" altLang="uk-UA" sz="2200" dirty="0" smtClean="0"/>
              <a:t>; group(5);</a:t>
            </a:r>
            <a:br>
              <a:rPr lang="en-US" altLang="uk-UA" sz="2200" dirty="0" smtClean="0"/>
            </a:br>
            <a:r>
              <a:rPr lang="en-US" altLang="uk-UA" sz="2200" dirty="0" smtClean="0"/>
              <a:t>group -= </a:t>
            </a:r>
            <a:r>
              <a:rPr lang="en-US" altLang="uk-UA" sz="2200" dirty="0" err="1" smtClean="0"/>
              <a:t>D.One</a:t>
            </a:r>
            <a:r>
              <a:rPr lang="en-US" altLang="uk-UA" sz="2200" dirty="0" smtClean="0"/>
              <a:t>; group(7);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try</a:t>
            </a:r>
            <a:r>
              <a:rPr lang="en-US" altLang="uk-UA" sz="2200" dirty="0" smtClean="0"/>
              <a:t> { group(13); } </a:t>
            </a:r>
            <a:r>
              <a:rPr lang="en-US" altLang="uk-UA" sz="2200" dirty="0" smtClean="0">
                <a:solidFill>
                  <a:srgbClr val="0000CC"/>
                </a:solidFill>
              </a:rPr>
              <a:t>catch</a:t>
            </a:r>
            <a:r>
              <a:rPr lang="en-US" altLang="uk-UA" sz="2200" dirty="0" smtClean="0"/>
              <a:t> (Exception) { …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foreach</a:t>
            </a:r>
            <a:r>
              <a:rPr lang="en-US" altLang="uk-UA" sz="2200" dirty="0" smtClean="0"/>
              <a:t> </a:t>
            </a:r>
            <a:r>
              <a:rPr lang="en-US" altLang="uk-UA" sz="2200" dirty="0" smtClean="0"/>
              <a:t>(</a:t>
            </a:r>
            <a:r>
              <a:rPr lang="en-US" altLang="uk-UA" sz="2200" dirty="0">
                <a:solidFill>
                  <a:srgbClr val="336699"/>
                </a:solidFill>
              </a:rPr>
              <a:t>Step</a:t>
            </a:r>
            <a:r>
              <a:rPr lang="en-US" altLang="uk-UA" sz="2200" dirty="0"/>
              <a:t> d </a:t>
            </a:r>
            <a:r>
              <a:rPr lang="en-US" altLang="uk-UA" sz="2200" dirty="0" smtClean="0">
                <a:solidFill>
                  <a:srgbClr val="0000CC"/>
                </a:solidFill>
              </a:rPr>
              <a:t>in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group.GetInvocationList</a:t>
            </a:r>
            <a:r>
              <a:rPr lang="en-US" altLang="uk-UA" sz="2200" dirty="0" smtClean="0"/>
              <a:t>())</a:t>
            </a:r>
            <a:br>
              <a:rPr lang="en-US" altLang="uk-UA" sz="2200" dirty="0" smtClean="0"/>
            </a:br>
            <a:r>
              <a:rPr lang="en-US" altLang="uk-UA" sz="2200" dirty="0" smtClean="0"/>
              <a:t>{  </a:t>
            </a:r>
            <a:r>
              <a:rPr lang="en-US" altLang="uk-UA" sz="2200" dirty="0" smtClean="0">
                <a:solidFill>
                  <a:srgbClr val="0000CC"/>
                </a:solidFill>
              </a:rPr>
              <a:t>try</a:t>
            </a:r>
            <a:r>
              <a:rPr lang="en-US" altLang="uk-UA" sz="2200" dirty="0" smtClean="0"/>
              <a:t> { d(13); } </a:t>
            </a:r>
            <a:r>
              <a:rPr lang="en-US" altLang="uk-UA" sz="2200" dirty="0" smtClean="0">
                <a:solidFill>
                  <a:srgbClr val="0000CC"/>
                </a:solidFill>
              </a:rPr>
              <a:t>catch</a:t>
            </a:r>
            <a:r>
              <a:rPr lang="en-US" altLang="uk-UA" sz="2200" dirty="0" smtClean="0"/>
              <a:t> (Exception) { … } </a:t>
            </a:r>
            <a:br>
              <a:rPr lang="en-US" altLang="uk-UA" sz="2200" dirty="0" smtClean="0"/>
            </a:br>
            <a:r>
              <a:rPr lang="en-US" altLang="uk-UA" sz="2200" dirty="0" smtClean="0"/>
              <a:t>}</a:t>
            </a:r>
            <a:endParaRPr lang="uk-UA" altLang="uk-UA" sz="2200" dirty="0" smtClean="0"/>
          </a:p>
        </p:txBody>
      </p:sp>
      <p:sp>
        <p:nvSpPr>
          <p:cNvPr id="9220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45D98-BA5F-41B8-B621-106B537EF7B3}" type="slidenum">
              <a:rPr lang="uk-UA" altLang="en-US" smtClean="0"/>
              <a:pPr/>
              <a:t>5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Стандартні типи делегатів</a:t>
            </a:r>
          </a:p>
        </p:txBody>
      </p:sp>
      <p:sp>
        <p:nvSpPr>
          <p:cNvPr id="1024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Action&lt;T&gt;</a:t>
            </a:r>
            <a:endParaRPr lang="uk-UA" altLang="uk-UA" smtClean="0"/>
          </a:p>
          <a:p>
            <a:pPr lvl="1" eaLnBrk="1" hangingPunct="1"/>
            <a:r>
              <a:rPr lang="uk-UA" altLang="uk-UA" smtClean="0"/>
              <a:t>Делегат </a:t>
            </a:r>
            <a:r>
              <a:rPr lang="en-US" altLang="uk-UA" smtClean="0"/>
              <a:t>Action </a:t>
            </a:r>
            <a:r>
              <a:rPr lang="uk-UA" altLang="uk-UA" smtClean="0"/>
              <a:t>не приймає параметрів, повертає </a:t>
            </a:r>
            <a:r>
              <a:rPr lang="en-US" altLang="uk-UA" smtClean="0"/>
              <a:t>void</a:t>
            </a:r>
          </a:p>
          <a:p>
            <a:pPr lvl="1" eaLnBrk="1" hangingPunct="1"/>
            <a:r>
              <a:rPr lang="en-US" altLang="uk-UA" smtClean="0"/>
              <a:t>Action&lt;in </a:t>
            </a:r>
            <a:r>
              <a:rPr lang="uk-UA" altLang="uk-UA" smtClean="0"/>
              <a:t>Т&gt;</a:t>
            </a:r>
            <a:r>
              <a:rPr lang="en-US" altLang="uk-UA" smtClean="0"/>
              <a:t> </a:t>
            </a:r>
            <a:r>
              <a:rPr lang="uk-UA" altLang="uk-UA" smtClean="0"/>
              <a:t>приймає один параметр</a:t>
            </a:r>
          </a:p>
          <a:p>
            <a:pPr lvl="1" eaLnBrk="1" hangingPunct="1"/>
            <a:r>
              <a:rPr lang="en-US" altLang="uk-UA" smtClean="0"/>
              <a:t>Action&lt;in T</a:t>
            </a:r>
            <a:r>
              <a:rPr lang="uk-UA" altLang="uk-UA" smtClean="0"/>
              <a:t>1</a:t>
            </a:r>
            <a:r>
              <a:rPr lang="en-US" altLang="uk-UA" smtClean="0"/>
              <a:t>, in T2&gt;</a:t>
            </a:r>
            <a:r>
              <a:rPr lang="uk-UA" altLang="uk-UA" smtClean="0"/>
              <a:t> …</a:t>
            </a:r>
          </a:p>
          <a:p>
            <a:pPr eaLnBrk="1" hangingPunct="1"/>
            <a:r>
              <a:rPr lang="en-US" altLang="uk-UA" smtClean="0"/>
              <a:t>Func&lt;T&gt;</a:t>
            </a:r>
            <a:endParaRPr lang="uk-UA" altLang="uk-UA" smtClean="0"/>
          </a:p>
          <a:p>
            <a:pPr lvl="1" eaLnBrk="1" hangingPunct="1"/>
            <a:r>
              <a:rPr lang="en-US" altLang="uk-UA" smtClean="0"/>
              <a:t>Func&lt;out TResult&gt;</a:t>
            </a:r>
            <a:r>
              <a:rPr lang="uk-UA" altLang="uk-UA" smtClean="0"/>
              <a:t> не приймає параметрів, повертає </a:t>
            </a:r>
            <a:r>
              <a:rPr lang="en-US" altLang="uk-UA" smtClean="0"/>
              <a:t>TResult</a:t>
            </a:r>
            <a:endParaRPr lang="uk-UA" altLang="uk-UA" smtClean="0"/>
          </a:p>
          <a:p>
            <a:pPr lvl="1" eaLnBrk="1" hangingPunct="1"/>
            <a:r>
              <a:rPr lang="en-US" altLang="uk-UA" smtClean="0"/>
              <a:t>Func&lt;in T</a:t>
            </a:r>
            <a:r>
              <a:rPr lang="uk-UA" altLang="uk-UA" smtClean="0"/>
              <a:t>1</a:t>
            </a:r>
            <a:r>
              <a:rPr lang="en-US" altLang="uk-UA" smtClean="0"/>
              <a:t>, out TResult&gt;</a:t>
            </a:r>
            <a:r>
              <a:rPr lang="uk-UA" altLang="uk-UA" smtClean="0"/>
              <a:t> приймає один параметр</a:t>
            </a:r>
          </a:p>
          <a:p>
            <a:pPr lvl="1" eaLnBrk="1" hangingPunct="1"/>
            <a:r>
              <a:rPr lang="en-US" altLang="uk-UA" smtClean="0"/>
              <a:t>Func&lt;in T</a:t>
            </a:r>
            <a:r>
              <a:rPr lang="uk-UA" altLang="uk-UA" smtClean="0"/>
              <a:t>1</a:t>
            </a:r>
            <a:r>
              <a:rPr lang="en-US" altLang="uk-UA" smtClean="0"/>
              <a:t>, in T2, out TResult&gt; …</a:t>
            </a:r>
            <a:endParaRPr lang="uk-UA" altLang="uk-UA" smtClean="0"/>
          </a:p>
        </p:txBody>
      </p:sp>
      <p:sp>
        <p:nvSpPr>
          <p:cNvPr id="10244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1FA21E-1620-4EC6-9E9C-4161454D78B3}" type="slidenum">
              <a:rPr lang="uk-UA" altLang="en-US" smtClean="0"/>
              <a:pPr/>
              <a:t>6</a:t>
            </a:fld>
            <a:r>
              <a:rPr lang="en-US" altLang="en-US" dirty="0" smtClean="0"/>
              <a:t> / 14</a:t>
            </a:r>
            <a:endParaRPr lang="uk-U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Повідомлення про зміну стану об</a:t>
            </a:r>
            <a:r>
              <a:rPr lang="en-US" altLang="uk-UA" sz="3100" smtClean="0"/>
              <a:t>’</a:t>
            </a:r>
            <a:r>
              <a:rPr lang="uk-UA" altLang="uk-UA" sz="3100" smtClean="0"/>
              <a:t>єкта</a:t>
            </a:r>
          </a:p>
        </p:txBody>
      </p:sp>
      <p:sp>
        <p:nvSpPr>
          <p:cNvPr id="2" name="Округлений прямокутник 1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Пряма сполучна лінія 3"/>
          <p:cNvCxnSpPr/>
          <p:nvPr/>
        </p:nvCxnSpPr>
        <p:spPr bwMode="auto">
          <a:xfrm>
            <a:off x="457200" y="6553200"/>
            <a:ext cx="2209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 flipV="1">
            <a:off x="8382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 сполучна лінія 7"/>
          <p:cNvCxnSpPr/>
          <p:nvPr/>
        </p:nvCxnSpPr>
        <p:spPr bwMode="auto">
          <a:xfrm flipH="1" flipV="1">
            <a:off x="19431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Полілінія 6"/>
          <p:cNvSpPr/>
          <p:nvPr/>
        </p:nvSpPr>
        <p:spPr bwMode="auto">
          <a:xfrm>
            <a:off x="846161" y="3807725"/>
            <a:ext cx="1392072" cy="2661314"/>
          </a:xfrm>
          <a:custGeom>
            <a:avLst/>
            <a:gdLst>
              <a:gd name="connsiteX0" fmla="*/ 354842 w 1392072"/>
              <a:gd name="connsiteY0" fmla="*/ 0 h 2661314"/>
              <a:gd name="connsiteX1" fmla="*/ 1146412 w 1392072"/>
              <a:gd name="connsiteY1" fmla="*/ 354842 h 2661314"/>
              <a:gd name="connsiteX2" fmla="*/ 286603 w 1392072"/>
              <a:gd name="connsiteY2" fmla="*/ 668741 h 2661314"/>
              <a:gd name="connsiteX3" fmla="*/ 1255594 w 1392072"/>
              <a:gd name="connsiteY3" fmla="*/ 1091821 h 2661314"/>
              <a:gd name="connsiteX4" fmla="*/ 163773 w 1392072"/>
              <a:gd name="connsiteY4" fmla="*/ 1473959 h 2661314"/>
              <a:gd name="connsiteX5" fmla="*/ 1392072 w 1392072"/>
              <a:gd name="connsiteY5" fmla="*/ 2047165 h 2661314"/>
              <a:gd name="connsiteX6" fmla="*/ 0 w 1392072"/>
              <a:gd name="connsiteY6" fmla="*/ 2661314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2661314">
                <a:moveTo>
                  <a:pt x="354842" y="0"/>
                </a:moveTo>
                <a:lnTo>
                  <a:pt x="1146412" y="354842"/>
                </a:lnTo>
                <a:lnTo>
                  <a:pt x="286603" y="668741"/>
                </a:lnTo>
                <a:lnTo>
                  <a:pt x="1255594" y="1091821"/>
                </a:lnTo>
                <a:lnTo>
                  <a:pt x="163773" y="1473959"/>
                </a:lnTo>
                <a:lnTo>
                  <a:pt x="1392072" y="2047165"/>
                </a:lnTo>
                <a:lnTo>
                  <a:pt x="0" y="266131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круглений прямокутник 9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611664"/>
            <a:ext cx="2343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Повідомлення про зміну стану об</a:t>
            </a:r>
            <a:r>
              <a:rPr lang="en-US" altLang="uk-UA" sz="3100" smtClean="0"/>
              <a:t>’</a:t>
            </a:r>
            <a:r>
              <a:rPr lang="uk-UA" altLang="uk-UA" sz="3100" smtClean="0"/>
              <a:t>єкта</a:t>
            </a:r>
          </a:p>
        </p:txBody>
      </p:sp>
      <p:sp>
        <p:nvSpPr>
          <p:cNvPr id="2" name="Округлений прямокутник 1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Пряма сполучна лінія 3"/>
          <p:cNvCxnSpPr/>
          <p:nvPr/>
        </p:nvCxnSpPr>
        <p:spPr bwMode="auto">
          <a:xfrm>
            <a:off x="457200" y="6553200"/>
            <a:ext cx="2209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 flipV="1">
            <a:off x="8382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 сполучна лінія 7"/>
          <p:cNvCxnSpPr/>
          <p:nvPr/>
        </p:nvCxnSpPr>
        <p:spPr bwMode="auto">
          <a:xfrm flipH="1" flipV="1">
            <a:off x="19431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Полілінія 6"/>
          <p:cNvSpPr/>
          <p:nvPr/>
        </p:nvSpPr>
        <p:spPr bwMode="auto">
          <a:xfrm>
            <a:off x="846161" y="3807725"/>
            <a:ext cx="1392072" cy="2661314"/>
          </a:xfrm>
          <a:custGeom>
            <a:avLst/>
            <a:gdLst>
              <a:gd name="connsiteX0" fmla="*/ 354842 w 1392072"/>
              <a:gd name="connsiteY0" fmla="*/ 0 h 2661314"/>
              <a:gd name="connsiteX1" fmla="*/ 1146412 w 1392072"/>
              <a:gd name="connsiteY1" fmla="*/ 354842 h 2661314"/>
              <a:gd name="connsiteX2" fmla="*/ 286603 w 1392072"/>
              <a:gd name="connsiteY2" fmla="*/ 668741 h 2661314"/>
              <a:gd name="connsiteX3" fmla="*/ 1255594 w 1392072"/>
              <a:gd name="connsiteY3" fmla="*/ 1091821 h 2661314"/>
              <a:gd name="connsiteX4" fmla="*/ 163773 w 1392072"/>
              <a:gd name="connsiteY4" fmla="*/ 1473959 h 2661314"/>
              <a:gd name="connsiteX5" fmla="*/ 1392072 w 1392072"/>
              <a:gd name="connsiteY5" fmla="*/ 2047165 h 2661314"/>
              <a:gd name="connsiteX6" fmla="*/ 0 w 1392072"/>
              <a:gd name="connsiteY6" fmla="*/ 2661314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2661314">
                <a:moveTo>
                  <a:pt x="354842" y="0"/>
                </a:moveTo>
                <a:lnTo>
                  <a:pt x="1146412" y="354842"/>
                </a:lnTo>
                <a:lnTo>
                  <a:pt x="286603" y="668741"/>
                </a:lnTo>
                <a:lnTo>
                  <a:pt x="1255594" y="1091821"/>
                </a:lnTo>
                <a:lnTo>
                  <a:pt x="163773" y="1473959"/>
                </a:lnTo>
                <a:lnTo>
                  <a:pt x="1392072" y="2047165"/>
                </a:lnTo>
                <a:lnTo>
                  <a:pt x="0" y="266131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круглений прямокутник 9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23" y="3825359"/>
            <a:ext cx="1957102" cy="9491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611664"/>
            <a:ext cx="2343150" cy="1857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89" y="5215010"/>
            <a:ext cx="1066800" cy="14224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2590800"/>
            <a:ext cx="581025" cy="1533525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16060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tankFull</a:t>
            </a:r>
            <a:endParaRPr lang="uk-UA" dirty="0"/>
          </a:p>
        </p:txBody>
      </p:sp>
      <p:cxnSp>
        <p:nvCxnSpPr>
          <p:cNvPr id="21" name="Пряма сполучна лінія 20"/>
          <p:cNvCxnSpPr>
            <a:stCxn id="18" idx="2"/>
            <a:endCxn id="10" idx="0"/>
          </p:cNvCxnSpPr>
          <p:nvPr/>
        </p:nvCxnSpPr>
        <p:spPr bwMode="auto">
          <a:xfrm flipH="1">
            <a:off x="1562100" y="1752600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Овал 23"/>
          <p:cNvSpPr/>
          <p:nvPr/>
        </p:nvSpPr>
        <p:spPr bwMode="auto">
          <a:xfrm>
            <a:off x="2438400" y="3625334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9400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tankEmpty</a:t>
            </a:r>
            <a:endParaRPr lang="uk-UA" dirty="0"/>
          </a:p>
        </p:txBody>
      </p:sp>
      <p:cxnSp>
        <p:nvCxnSpPr>
          <p:cNvPr id="26" name="Пряма сполучна лінія 25"/>
          <p:cNvCxnSpPr>
            <a:stCxn id="24" idx="2"/>
          </p:cNvCxnSpPr>
          <p:nvPr/>
        </p:nvCxnSpPr>
        <p:spPr bwMode="auto">
          <a:xfrm flipH="1">
            <a:off x="1562100" y="3815834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Овал 26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438400" y="3629025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774" y="590686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fillUp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4372382" y="412432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6833359" y="253241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switchOff</a:t>
            </a:r>
            <a:r>
              <a:rPr lang="en-US" dirty="0" smtClean="0"/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3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5" grpId="0"/>
      <p:bldP spid="27" grpId="0" animBg="1"/>
      <p:bldP spid="29" grpId="0" animBg="1"/>
      <p:bldP spid="3" grpId="0"/>
      <p:bldP spid="2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Повідомлення про зміну стану об</a:t>
            </a:r>
            <a:r>
              <a:rPr lang="en-US" altLang="uk-UA" sz="3100" smtClean="0"/>
              <a:t>’</a:t>
            </a:r>
            <a:r>
              <a:rPr lang="uk-UA" altLang="uk-UA" sz="3100" smtClean="0"/>
              <a:t>єкта</a:t>
            </a:r>
          </a:p>
        </p:txBody>
      </p:sp>
      <p:sp>
        <p:nvSpPr>
          <p:cNvPr id="2" name="Округлений прямокутник 1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Пряма сполучна лінія 3"/>
          <p:cNvCxnSpPr/>
          <p:nvPr/>
        </p:nvCxnSpPr>
        <p:spPr bwMode="auto">
          <a:xfrm>
            <a:off x="457200" y="6553200"/>
            <a:ext cx="2209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 flipV="1">
            <a:off x="8382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 сполучна лінія 7"/>
          <p:cNvCxnSpPr/>
          <p:nvPr/>
        </p:nvCxnSpPr>
        <p:spPr bwMode="auto">
          <a:xfrm flipH="1" flipV="1">
            <a:off x="1943100" y="3810000"/>
            <a:ext cx="381000" cy="274320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Полілінія 6"/>
          <p:cNvSpPr/>
          <p:nvPr/>
        </p:nvSpPr>
        <p:spPr bwMode="auto">
          <a:xfrm>
            <a:off x="846161" y="3807725"/>
            <a:ext cx="1392072" cy="2661314"/>
          </a:xfrm>
          <a:custGeom>
            <a:avLst/>
            <a:gdLst>
              <a:gd name="connsiteX0" fmla="*/ 354842 w 1392072"/>
              <a:gd name="connsiteY0" fmla="*/ 0 h 2661314"/>
              <a:gd name="connsiteX1" fmla="*/ 1146412 w 1392072"/>
              <a:gd name="connsiteY1" fmla="*/ 354842 h 2661314"/>
              <a:gd name="connsiteX2" fmla="*/ 286603 w 1392072"/>
              <a:gd name="connsiteY2" fmla="*/ 668741 h 2661314"/>
              <a:gd name="connsiteX3" fmla="*/ 1255594 w 1392072"/>
              <a:gd name="connsiteY3" fmla="*/ 1091821 h 2661314"/>
              <a:gd name="connsiteX4" fmla="*/ 163773 w 1392072"/>
              <a:gd name="connsiteY4" fmla="*/ 1473959 h 2661314"/>
              <a:gd name="connsiteX5" fmla="*/ 1392072 w 1392072"/>
              <a:gd name="connsiteY5" fmla="*/ 2047165 h 2661314"/>
              <a:gd name="connsiteX6" fmla="*/ 0 w 1392072"/>
              <a:gd name="connsiteY6" fmla="*/ 2661314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2661314">
                <a:moveTo>
                  <a:pt x="354842" y="0"/>
                </a:moveTo>
                <a:lnTo>
                  <a:pt x="1146412" y="354842"/>
                </a:lnTo>
                <a:lnTo>
                  <a:pt x="286603" y="668741"/>
                </a:lnTo>
                <a:lnTo>
                  <a:pt x="1255594" y="1091821"/>
                </a:lnTo>
                <a:lnTo>
                  <a:pt x="163773" y="1473959"/>
                </a:lnTo>
                <a:lnTo>
                  <a:pt x="1392072" y="2047165"/>
                </a:lnTo>
                <a:lnTo>
                  <a:pt x="0" y="266131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круглений прямокутник 9"/>
          <p:cNvSpPr/>
          <p:nvPr/>
        </p:nvSpPr>
        <p:spPr bwMode="auto">
          <a:xfrm>
            <a:off x="990600" y="1752600"/>
            <a:ext cx="1143000" cy="20574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23" y="3825359"/>
            <a:ext cx="1957102" cy="9491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611664"/>
            <a:ext cx="2343150" cy="1857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89" y="5215010"/>
            <a:ext cx="1066800" cy="14224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2590800"/>
            <a:ext cx="581025" cy="1533525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4100" y="11964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tankFull</a:t>
            </a:r>
            <a:endParaRPr lang="uk-UA" dirty="0"/>
          </a:p>
        </p:txBody>
      </p:sp>
      <p:cxnSp>
        <p:nvCxnSpPr>
          <p:cNvPr id="21" name="Пряма сполучна лінія 20"/>
          <p:cNvCxnSpPr>
            <a:stCxn id="18" idx="2"/>
            <a:endCxn id="10" idx="0"/>
          </p:cNvCxnSpPr>
          <p:nvPr/>
        </p:nvCxnSpPr>
        <p:spPr bwMode="auto">
          <a:xfrm flipH="1">
            <a:off x="1562100" y="1752600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Овал 23"/>
          <p:cNvSpPr/>
          <p:nvPr/>
        </p:nvSpPr>
        <p:spPr bwMode="auto">
          <a:xfrm>
            <a:off x="2438400" y="3625334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2000" y="32779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tankEmpty</a:t>
            </a:r>
            <a:endParaRPr lang="uk-UA" dirty="0"/>
          </a:p>
        </p:txBody>
      </p:sp>
      <p:cxnSp>
        <p:nvCxnSpPr>
          <p:cNvPr id="26" name="Пряма сполучна лінія 25"/>
          <p:cNvCxnSpPr>
            <a:stCxn id="24" idx="2"/>
          </p:cNvCxnSpPr>
          <p:nvPr/>
        </p:nvCxnSpPr>
        <p:spPr bwMode="auto">
          <a:xfrm flipH="1">
            <a:off x="1562100" y="3815834"/>
            <a:ext cx="87630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Овал 26"/>
          <p:cNvSpPr/>
          <p:nvPr/>
        </p:nvSpPr>
        <p:spPr bwMode="auto">
          <a:xfrm>
            <a:off x="2438400" y="1562100"/>
            <a:ext cx="381000" cy="381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438400" y="3629025"/>
            <a:ext cx="381000" cy="381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774" y="590686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fillUp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4372382" y="412432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pump()</a:t>
            </a:r>
          </a:p>
          <a:p>
            <a:r>
              <a:rPr lang="en-US" dirty="0" smtClean="0"/>
              <a:t>stop()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6833359" y="253241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switchOff</a:t>
            </a:r>
            <a:r>
              <a:rPr lang="en-US" dirty="0" smtClean="0"/>
              <a:t>()</a:t>
            </a:r>
            <a:endParaRPr lang="uk-UA" dirty="0"/>
          </a:p>
        </p:txBody>
      </p:sp>
      <p:cxnSp>
        <p:nvCxnSpPr>
          <p:cNvPr id="11" name="Заокруглена сполучна лінія 10"/>
          <p:cNvCxnSpPr/>
          <p:nvPr/>
        </p:nvCxnSpPr>
        <p:spPr bwMode="auto">
          <a:xfrm rot="16200000" flipH="1">
            <a:off x="2379538" y="4112823"/>
            <a:ext cx="2194440" cy="1619513"/>
          </a:xfrm>
          <a:prstGeom prst="curvedConnector3">
            <a:avLst>
              <a:gd name="adj1" fmla="val 50000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Заокруглена сполучна лінія 32"/>
          <p:cNvCxnSpPr/>
          <p:nvPr/>
        </p:nvCxnSpPr>
        <p:spPr bwMode="auto">
          <a:xfrm>
            <a:off x="2667000" y="3815834"/>
            <a:ext cx="1781578" cy="484122"/>
          </a:xfrm>
          <a:prstGeom prst="curvedConnector3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Заокруглена сполучна лінія 39"/>
          <p:cNvCxnSpPr/>
          <p:nvPr/>
        </p:nvCxnSpPr>
        <p:spPr bwMode="auto">
          <a:xfrm flipV="1">
            <a:off x="2667000" y="2731572"/>
            <a:ext cx="4221217" cy="1078428"/>
          </a:xfrm>
          <a:prstGeom prst="curvedConnector3">
            <a:avLst>
              <a:gd name="adj1" fmla="val 34430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Заокруглена сполучна лінія 41"/>
          <p:cNvCxnSpPr/>
          <p:nvPr/>
        </p:nvCxnSpPr>
        <p:spPr bwMode="auto">
          <a:xfrm>
            <a:off x="2624967" y="1759457"/>
            <a:ext cx="4263250" cy="1253395"/>
          </a:xfrm>
          <a:prstGeom prst="curvedConnector3">
            <a:avLst>
              <a:gd name="adj1" fmla="val 24977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Заокруглена сполучна лінія 53"/>
          <p:cNvCxnSpPr/>
          <p:nvPr/>
        </p:nvCxnSpPr>
        <p:spPr bwMode="auto">
          <a:xfrm rot="16200000" flipH="1">
            <a:off x="2113418" y="2284605"/>
            <a:ext cx="2860308" cy="1810011"/>
          </a:xfrm>
          <a:prstGeom prst="curvedConnector3">
            <a:avLst>
              <a:gd name="adj1" fmla="val 99951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Заокруглена сполучна лінія 58"/>
          <p:cNvCxnSpPr/>
          <p:nvPr/>
        </p:nvCxnSpPr>
        <p:spPr bwMode="auto">
          <a:xfrm rot="16200000" flipH="1">
            <a:off x="1059596" y="3334530"/>
            <a:ext cx="4622009" cy="1464067"/>
          </a:xfrm>
          <a:prstGeom prst="curvedConnector3">
            <a:avLst>
              <a:gd name="adj1" fmla="val 99871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17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07194-4F12-45D6-B555-148A6456FEB0}"/>
</file>

<file path=customXml/itemProps2.xml><?xml version="1.0" encoding="utf-8"?>
<ds:datastoreItem xmlns:ds="http://schemas.openxmlformats.org/officeDocument/2006/customXml" ds:itemID="{E6148719-45BE-4300-BF34-38763138CFAB}"/>
</file>

<file path=customXml/itemProps3.xml><?xml version="1.0" encoding="utf-8"?>
<ds:datastoreItem xmlns:ds="http://schemas.openxmlformats.org/officeDocument/2006/customXml" ds:itemID="{68CFE78A-8F82-4220-B20A-5C32F8F606E7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3859</TotalTime>
  <Words>505</Words>
  <Application>Microsoft Office PowerPoint</Application>
  <PresentationFormat>Екран (4:3)</PresentationFormat>
  <Paragraphs>133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Wingdings</vt:lpstr>
      <vt:lpstr>Network</vt:lpstr>
      <vt:lpstr>Делегати, події  в мові C#</vt:lpstr>
      <vt:lpstr>“Інтелектуальний” вказівник на метод</vt:lpstr>
      <vt:lpstr>Члени System.MulticastDelegate</vt:lpstr>
      <vt:lpstr>Використання делегатів</vt:lpstr>
      <vt:lpstr>Групові делегати</vt:lpstr>
      <vt:lpstr>Стандартні типи делегатів</vt:lpstr>
      <vt:lpstr>Повідомлення про зміну стану об’єкта</vt:lpstr>
      <vt:lpstr>Повідомлення про зміну стану об’єкта</vt:lpstr>
      <vt:lpstr>Повідомлення про зміну стану об’єкта</vt:lpstr>
      <vt:lpstr>Повідомлення про зміну стану об’єкта</vt:lpstr>
      <vt:lpstr>Повідомлення про зміну стану об’єкта</vt:lpstr>
      <vt:lpstr>Повідомлення про зміну стану об’єкта</vt:lpstr>
      <vt:lpstr>Повідомлення про зміну стану об’єкта</vt:lpstr>
      <vt:lpstr>Приклади використання подій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112</cp:revision>
  <cp:lastPrinted>1601-01-01T00:00:00Z</cp:lastPrinted>
  <dcterms:created xsi:type="dcterms:W3CDTF">1601-01-01T00:00:00Z</dcterms:created>
  <dcterms:modified xsi:type="dcterms:W3CDTF">2021-03-15T12:40:27Z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14900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