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62" r:id="rId4"/>
    <p:sldId id="259" r:id="rId5"/>
    <p:sldId id="261" r:id="rId6"/>
    <p:sldId id="258" r:id="rId7"/>
    <p:sldId id="260" r:id="rId8"/>
    <p:sldId id="263" r:id="rId9"/>
    <p:sldId id="264" r:id="rId10"/>
    <p:sldId id="265" r:id="rId11"/>
    <p:sldId id="287" r:id="rId12"/>
    <p:sldId id="289" r:id="rId13"/>
    <p:sldId id="28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4" r:id="rId33"/>
    <p:sldId id="286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28F49-EEA0-6B23-20B2-2A031E046782}" v="1458" dt="2020-09-02T17:48:15.542"/>
    <p1510:client id="{142B113C-6180-8151-93FD-27A9CCC8D203}" v="950" dt="2020-09-04T07:01:11.311"/>
    <p1510:client id="{74534DAC-148B-88FA-04E9-B55EC36E4BC9}" v="115" dt="2021-09-04T09:22:33.212"/>
    <p1510:client id="{95B593BA-21C5-894F-BF1F-3A01A8B4AD99}" v="751" dt="2020-09-02T15:18:52.943"/>
    <p1510:client id="{B84C4A55-2A44-4BB4-7016-4CD9FCBC5DFA}" v="382" dt="2020-09-02T11:35:22.242"/>
    <p1510:client id="{D46FE9A0-CF52-A2FE-2F49-EDD0751E30C4}" v="2486" dt="2020-09-02T14:45:37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3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7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0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4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4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5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6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043017B7-DB56-477D-A4AE-8EC1B3C99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>
            <a:normAutofit/>
          </a:bodyPr>
          <a:lstStyle/>
          <a:p>
            <a:pPr algn="l"/>
            <a:r>
              <a:rPr lang="uk-UA" sz="4700">
                <a:cs typeface="Calibri Light"/>
              </a:rPr>
              <a:t>Програмування (Python)</a:t>
            </a:r>
            <a:endParaRPr lang="uk-UA" sz="4700"/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36" name="Straight Connector 1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1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uk-UA" sz="2000">
                <a:cs typeface="Calibri"/>
              </a:rPr>
              <a:t>МОДЕЛЬ ДАНИХ, БАЗОВІ ТИПИ, ОПЕРАТОРИ ТА ІНСТРУКЦІЇ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9" descr="Зображення, що містить світлий, знак&#10;&#10;Опис створено автоматично">
            <a:extLst>
              <a:ext uri="{FF2B5EF4-FFF2-40B4-BE49-F238E27FC236}">
                <a16:creationId xmlns:a16="http://schemas.microsoft.com/office/drawing/2014/main" id="{30D18802-E546-4882-A6D6-7BB673DB6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7" r="-2" b="-2"/>
          <a:stretch/>
        </p:blipFill>
        <p:spPr>
          <a:xfrm>
            <a:off x="942597" y="612553"/>
            <a:ext cx="5608830" cy="56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18EB4387-1A46-4654-BEA6-D498C82CD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3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AC08C-7C9B-40A1-9ED1-CCC5C5A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uk-UA" sz="5400" u="sng">
                <a:cs typeface="Calibri Light"/>
              </a:rPr>
              <a:t>Модель даних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D3DFC44-E3CA-4B2D-9D90-7AAFF535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Все – об’єкти.</a:t>
            </a:r>
          </a:p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Кожна змінна може набувати значення довільного типу.</a:t>
            </a:r>
          </a:p>
          <a:p>
            <a:pPr indent="0">
              <a:buNone/>
            </a:pPr>
            <a:endParaRPr lang="uk-UA" sz="1800" dirty="0">
              <a:ea typeface="+mn-lt"/>
              <a:cs typeface="+mn-lt"/>
            </a:endParaRPr>
          </a:p>
          <a:p>
            <a:pPr indent="0">
              <a:buNone/>
            </a:pPr>
            <a:r>
              <a:rPr lang="uk-UA" sz="1800" b="1" dirty="0">
                <a:ea typeface="+mn-lt"/>
                <a:cs typeface="+mn-lt"/>
              </a:rPr>
              <a:t>Як цього досягти? </a:t>
            </a:r>
          </a:p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Використовується спільний базовий клас для всіх типів.</a:t>
            </a:r>
            <a:endParaRPr lang="uk-UA" sz="1800" dirty="0">
              <a:cs typeface="Calibri"/>
            </a:endParaRPr>
          </a:p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У змінних зберігаються посилання на дані.</a:t>
            </a:r>
            <a:endParaRPr lang="uk-UA" sz="1800" dirty="0">
              <a:cs typeface="Calibri"/>
            </a:endParaRPr>
          </a:p>
          <a:p>
            <a:pPr indent="0">
              <a:buNone/>
            </a:pPr>
            <a:endParaRPr lang="uk-UA" sz="1800" dirty="0">
              <a:ea typeface="+mn-lt"/>
              <a:cs typeface="+mn-lt"/>
            </a:endParaRPr>
          </a:p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Використовуються посилання на ідентичні значення, щоб не створювати однакові об’єкти.</a:t>
            </a:r>
          </a:p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Реалізовані механізми підрахунку посилань і автоматичного збирання сміття (об’єктів з нульовим лічильником посилань). </a:t>
            </a:r>
          </a:p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Усі дані (типи) поділяються на змінювані (</a:t>
            </a:r>
            <a:r>
              <a:rPr lang="uk-UA" sz="1800" b="1" dirty="0" err="1">
                <a:ea typeface="+mn-lt"/>
                <a:cs typeface="+mn-lt"/>
              </a:rPr>
              <a:t>mutable</a:t>
            </a:r>
            <a:r>
              <a:rPr lang="uk-UA" sz="1800" dirty="0">
                <a:ea typeface="+mn-lt"/>
                <a:cs typeface="+mn-lt"/>
              </a:rPr>
              <a:t>) та незмінювані (</a:t>
            </a:r>
            <a:r>
              <a:rPr lang="uk-UA" sz="1800" b="1" dirty="0" err="1">
                <a:ea typeface="+mn-lt"/>
                <a:cs typeface="+mn-lt"/>
              </a:rPr>
              <a:t>immutable</a:t>
            </a:r>
            <a:r>
              <a:rPr lang="uk-UA" sz="1800" dirty="0">
                <a:ea typeface="+mn-lt"/>
                <a:cs typeface="+mn-lt"/>
              </a:rPr>
              <a:t>).</a:t>
            </a:r>
            <a:endParaRPr lang="uk-UA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22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56724655-D747-4A5D-9F57-F02DCF69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9" y="643466"/>
            <a:ext cx="105612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7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4F92F-0A70-4782-BB53-B22C88D8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uk-UA" sz="5100" u="sng">
                <a:cs typeface="Calibri Light"/>
              </a:rPr>
              <a:t>Основні вбудовані типи</a:t>
            </a:r>
            <a:endParaRPr lang="uk-UA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25AFF7F-7B0C-424A-9009-F65FB028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109" y="1203173"/>
            <a:ext cx="6212470" cy="4437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uk-UA" sz="2400" b="1" dirty="0" err="1">
                <a:cs typeface="Calibri" panose="020F0502020204030204"/>
              </a:rPr>
              <a:t>None</a:t>
            </a:r>
            <a:r>
              <a:rPr lang="uk-UA" sz="2400" b="1" dirty="0">
                <a:cs typeface="Calibri" panose="020F0502020204030204"/>
              </a:rPr>
              <a:t> </a:t>
            </a:r>
            <a:r>
              <a:rPr lang="uk-UA" sz="2400" dirty="0">
                <a:cs typeface="Calibri" panose="020F0502020204030204"/>
              </a:rPr>
              <a:t>(невизначене значення).</a:t>
            </a:r>
          </a:p>
          <a:p>
            <a:pPr marL="0" indent="0">
              <a:buNone/>
            </a:pPr>
            <a:r>
              <a:rPr lang="uk-UA" sz="2400" dirty="0">
                <a:cs typeface="Calibri" panose="020F0502020204030204"/>
              </a:rPr>
              <a:t>Числові типи: </a:t>
            </a:r>
            <a:r>
              <a:rPr lang="uk-UA" sz="2400" b="1" dirty="0" err="1">
                <a:cs typeface="Calibri" panose="020F0502020204030204"/>
              </a:rPr>
              <a:t>int</a:t>
            </a:r>
            <a:r>
              <a:rPr lang="uk-UA" sz="2400" dirty="0">
                <a:cs typeface="Calibri" panose="020F0502020204030204"/>
              </a:rPr>
              <a:t> (необмежена точність! </a:t>
            </a:r>
            <a:r>
              <a:rPr lang="uk-UA" sz="2400" b="1" dirty="0" err="1">
                <a:cs typeface="Calibri" panose="020F0502020204030204"/>
              </a:rPr>
              <a:t>True</a:t>
            </a:r>
            <a:r>
              <a:rPr lang="uk-UA" sz="2400" b="1" dirty="0">
                <a:cs typeface="Calibri" panose="020F0502020204030204"/>
              </a:rPr>
              <a:t>, </a:t>
            </a:r>
            <a:r>
              <a:rPr lang="uk-UA" sz="2400" b="1" dirty="0" err="1">
                <a:cs typeface="Calibri" panose="020F0502020204030204"/>
              </a:rPr>
              <a:t>False</a:t>
            </a:r>
            <a:r>
              <a:rPr lang="uk-UA" sz="2400" dirty="0">
                <a:cs typeface="Calibri" panose="020F0502020204030204"/>
              </a:rPr>
              <a:t> - підтип </a:t>
            </a:r>
            <a:r>
              <a:rPr lang="uk-UA" sz="2400" dirty="0" err="1">
                <a:cs typeface="Calibri" panose="020F0502020204030204"/>
              </a:rPr>
              <a:t>int</a:t>
            </a:r>
            <a:r>
              <a:rPr lang="uk-UA" sz="2400" dirty="0">
                <a:cs typeface="Calibri" panose="020F0502020204030204"/>
              </a:rPr>
              <a:t>), </a:t>
            </a:r>
            <a:r>
              <a:rPr lang="uk-UA" sz="2400" b="1" dirty="0" err="1">
                <a:cs typeface="Calibri" panose="020F0502020204030204"/>
              </a:rPr>
              <a:t>float</a:t>
            </a:r>
            <a:r>
              <a:rPr lang="uk-UA" sz="2400" dirty="0">
                <a:cs typeface="Calibri" panose="020F0502020204030204"/>
              </a:rPr>
              <a:t>, </a:t>
            </a:r>
            <a:r>
              <a:rPr lang="uk-UA" sz="2400" b="1" dirty="0" err="1">
                <a:cs typeface="Calibri" panose="020F0502020204030204"/>
              </a:rPr>
              <a:t>complex</a:t>
            </a:r>
            <a:r>
              <a:rPr lang="uk-UA" sz="2400" dirty="0">
                <a:cs typeface="Calibri" panose="020F0502020204030204"/>
              </a:rPr>
              <a:t>, </a:t>
            </a:r>
            <a:r>
              <a:rPr lang="uk-UA" sz="2400" b="1" dirty="0" err="1">
                <a:solidFill>
                  <a:srgbClr val="FF0000"/>
                </a:solidFill>
                <a:ea typeface="+mn-lt"/>
                <a:cs typeface="+mn-lt"/>
              </a:rPr>
              <a:t>Decimal</a:t>
            </a:r>
            <a:r>
              <a:rPr lang="uk-UA" sz="24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uk-UA" sz="2400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uk-UA" sz="2400" dirty="0">
                <a:solidFill>
                  <a:srgbClr val="FF0000"/>
                </a:solidFill>
                <a:cs typeface="Calibri" panose="020F0502020204030204"/>
              </a:rPr>
              <a:t>модуль </a:t>
            </a:r>
            <a:r>
              <a:rPr lang="uk-UA" sz="2400" dirty="0" err="1">
                <a:solidFill>
                  <a:srgbClr val="FF0000"/>
                </a:solidFill>
                <a:cs typeface="Calibri" panose="020F0502020204030204"/>
              </a:rPr>
              <a:t>decimal</a:t>
            </a:r>
            <a:r>
              <a:rPr lang="uk-UA" sz="2400" dirty="0">
                <a:solidFill>
                  <a:srgbClr val="FF0000"/>
                </a:solidFill>
                <a:cs typeface="Calibri" panose="020F0502020204030204"/>
              </a:rPr>
              <a:t>), </a:t>
            </a:r>
            <a:r>
              <a:rPr lang="uk-UA" sz="2400" b="1" dirty="0" err="1">
                <a:solidFill>
                  <a:srgbClr val="FF0000"/>
                </a:solidFill>
                <a:cs typeface="Calibri" panose="020F0502020204030204"/>
              </a:rPr>
              <a:t>Fraction</a:t>
            </a:r>
            <a:r>
              <a:rPr lang="uk-UA" sz="2400" b="1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uk-UA" sz="2400" dirty="0">
                <a:solidFill>
                  <a:srgbClr val="FF0000"/>
                </a:solidFill>
                <a:cs typeface="Calibri" panose="020F0502020204030204"/>
              </a:rPr>
              <a:t>(модуль </a:t>
            </a:r>
            <a:r>
              <a:rPr lang="uk-UA" sz="2400" dirty="0" err="1">
                <a:solidFill>
                  <a:srgbClr val="FF0000"/>
                </a:solidFill>
                <a:cs typeface="Calibri" panose="020F0502020204030204"/>
              </a:rPr>
              <a:t>fraction</a:t>
            </a:r>
            <a:r>
              <a:rPr lang="uk-UA" sz="2400" dirty="0">
                <a:solidFill>
                  <a:srgbClr val="FF0000"/>
                </a:solidFill>
                <a:cs typeface="Calibri" panose="020F0502020204030204"/>
              </a:rPr>
              <a:t>)</a:t>
            </a:r>
            <a:r>
              <a:rPr lang="uk-UA" sz="2400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uk-UA" sz="2400" b="1" dirty="0" err="1">
                <a:cs typeface="Calibri" panose="020F0502020204030204"/>
              </a:rPr>
              <a:t>str</a:t>
            </a:r>
            <a:r>
              <a:rPr lang="uk-UA" sz="2400" b="1" dirty="0">
                <a:cs typeface="Calibri" panose="020F0502020204030204"/>
              </a:rPr>
              <a:t> </a:t>
            </a:r>
            <a:r>
              <a:rPr lang="uk-UA" sz="2400" dirty="0">
                <a:cs typeface="Calibri" panose="020F0502020204030204"/>
              </a:rPr>
              <a:t>(рядок)</a:t>
            </a:r>
          </a:p>
          <a:p>
            <a:pPr marL="0" indent="0">
              <a:buNone/>
            </a:pPr>
            <a:r>
              <a:rPr lang="uk-UA" sz="2400" b="1" dirty="0" err="1">
                <a:cs typeface="Calibri" panose="020F0502020204030204"/>
              </a:rPr>
              <a:t>list</a:t>
            </a:r>
            <a:r>
              <a:rPr lang="uk-UA" sz="2400" b="1" dirty="0">
                <a:cs typeface="Calibri" panose="020F0502020204030204"/>
              </a:rPr>
              <a:t> </a:t>
            </a:r>
            <a:r>
              <a:rPr lang="uk-UA" sz="2400" dirty="0">
                <a:cs typeface="Calibri" panose="020F0502020204030204"/>
              </a:rPr>
              <a:t>(список)</a:t>
            </a:r>
          </a:p>
          <a:p>
            <a:pPr marL="0" indent="0">
              <a:buNone/>
            </a:pPr>
            <a:r>
              <a:rPr lang="uk-UA" sz="2400" b="1" dirty="0" err="1">
                <a:cs typeface="Calibri" panose="020F0502020204030204"/>
              </a:rPr>
              <a:t>tuple</a:t>
            </a:r>
            <a:r>
              <a:rPr lang="uk-UA" sz="2400" b="1" dirty="0">
                <a:cs typeface="Calibri" panose="020F0502020204030204"/>
              </a:rPr>
              <a:t> </a:t>
            </a:r>
            <a:r>
              <a:rPr lang="uk-UA" sz="2400" dirty="0">
                <a:cs typeface="Calibri" panose="020F0502020204030204"/>
              </a:rPr>
              <a:t>(кортеж)</a:t>
            </a:r>
          </a:p>
          <a:p>
            <a:pPr marL="0" indent="0">
              <a:buNone/>
            </a:pPr>
            <a:r>
              <a:rPr lang="uk-UA" sz="2400" b="1" dirty="0" err="1">
                <a:cs typeface="Calibri" panose="020F0502020204030204"/>
              </a:rPr>
              <a:t>dict</a:t>
            </a:r>
            <a:r>
              <a:rPr lang="uk-UA" sz="2400" b="1" dirty="0">
                <a:cs typeface="Calibri" panose="020F0502020204030204"/>
              </a:rPr>
              <a:t> </a:t>
            </a:r>
            <a:r>
              <a:rPr lang="uk-UA" sz="2400" dirty="0">
                <a:cs typeface="Calibri" panose="020F0502020204030204"/>
              </a:rPr>
              <a:t>(словник)</a:t>
            </a:r>
          </a:p>
          <a:p>
            <a:pPr marL="0" indent="0">
              <a:buNone/>
            </a:pPr>
            <a:r>
              <a:rPr lang="uk-UA" sz="2400" b="1" dirty="0" err="1">
                <a:cs typeface="Calibri" panose="020F0502020204030204"/>
              </a:rPr>
              <a:t>set</a:t>
            </a:r>
            <a:r>
              <a:rPr lang="uk-UA" sz="2400" b="1" dirty="0">
                <a:cs typeface="Calibri" panose="020F0502020204030204"/>
              </a:rPr>
              <a:t> </a:t>
            </a:r>
            <a:r>
              <a:rPr lang="uk-UA" sz="2400" dirty="0">
                <a:cs typeface="Calibri" panose="020F0502020204030204"/>
              </a:rPr>
              <a:t>(множина)</a:t>
            </a:r>
          </a:p>
          <a:p>
            <a:pPr marL="0" indent="0">
              <a:buNone/>
            </a:pPr>
            <a:r>
              <a:rPr lang="uk-UA" sz="2400" dirty="0">
                <a:cs typeface="Calibri" panose="020F0502020204030204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3606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0532E450-BDAB-41EE-8062-A1B464E0F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947F3686-E321-4EFA-B000-CF4066383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AB9F5C24-BFF3-49B0-86BA-AB86488E4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5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9BC254B0-0049-4327-B590-0307D1F61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1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5FD7400A-9CA2-4427-ADCB-D95FE5C2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0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6D563F1F-62F7-47B1-9D56-650F87D88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3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24E44-C57F-4A36-8256-653F4C57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uk-UA" b="1" u="sng" dirty="0"/>
              <a:t>Література</a:t>
            </a:r>
            <a:endParaRPr lang="uk-UA" b="1" u="sng">
              <a:cs typeface="Calibri Ligh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BC3F2A-2B5D-4C89-AFF7-AB594811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10129203" cy="43148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uk-UA" sz="1800" err="1">
                <a:latin typeface="Calibri"/>
                <a:cs typeface="Calibri"/>
              </a:rPr>
              <a:t>Bader</a:t>
            </a:r>
            <a:r>
              <a:rPr lang="uk-UA" sz="1800">
                <a:latin typeface="Calibri"/>
                <a:cs typeface="Calibri"/>
              </a:rPr>
              <a:t> D. </a:t>
            </a:r>
            <a:r>
              <a:rPr lang="uk-UA" sz="1800" err="1">
                <a:latin typeface="Calibri"/>
                <a:cs typeface="Calibri"/>
              </a:rPr>
              <a:t>Python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Tricks</a:t>
            </a:r>
            <a:r>
              <a:rPr lang="uk-UA" sz="1800">
                <a:latin typeface="Calibri"/>
                <a:cs typeface="Calibri"/>
              </a:rPr>
              <a:t>: </a:t>
            </a:r>
            <a:r>
              <a:rPr lang="uk-UA" sz="1800" err="1">
                <a:latin typeface="Calibri"/>
                <a:cs typeface="Calibri"/>
              </a:rPr>
              <a:t>The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Book</a:t>
            </a:r>
            <a:r>
              <a:rPr lang="uk-UA" sz="1800">
                <a:latin typeface="Calibri"/>
                <a:cs typeface="Calibri"/>
              </a:rPr>
              <a:t>, 2017.</a:t>
            </a:r>
            <a:endParaRPr lang="uk-UA" sz="1800" dirty="0">
              <a:latin typeface="Calibri"/>
              <a:cs typeface="Calibri"/>
            </a:endParaRPr>
          </a:p>
          <a:p>
            <a:pPr marL="514350" indent="-51435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uk-UA" sz="1800" err="1">
                <a:latin typeface="Calibri"/>
                <a:cs typeface="Calibri"/>
              </a:rPr>
              <a:t>Hill</a:t>
            </a:r>
            <a:r>
              <a:rPr lang="uk-UA" sz="1800">
                <a:latin typeface="Calibri"/>
                <a:cs typeface="Calibri"/>
              </a:rPr>
              <a:t> C. </a:t>
            </a:r>
            <a:r>
              <a:rPr lang="uk-UA" sz="1800" err="1">
                <a:latin typeface="Calibri"/>
                <a:cs typeface="Calibri"/>
              </a:rPr>
              <a:t>Learning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Scientific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Programming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with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Python</a:t>
            </a:r>
            <a:r>
              <a:rPr lang="uk-UA" sz="1800">
                <a:latin typeface="Calibri"/>
                <a:cs typeface="Calibri"/>
              </a:rPr>
              <a:t>. — </a:t>
            </a:r>
            <a:r>
              <a:rPr lang="uk-UA" sz="1800" err="1">
                <a:latin typeface="Calibri"/>
                <a:cs typeface="Calibri"/>
              </a:rPr>
              <a:t>Cambridge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University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Press</a:t>
            </a:r>
            <a:r>
              <a:rPr lang="uk-UA" sz="1800">
                <a:latin typeface="Calibri"/>
                <a:cs typeface="Calibri"/>
              </a:rPr>
              <a:t>, 2015.</a:t>
            </a:r>
            <a:endParaRPr lang="uk-UA" sz="1800" dirty="0">
              <a:latin typeface="Calibri"/>
              <a:cs typeface="Calibri"/>
            </a:endParaRPr>
          </a:p>
          <a:p>
            <a:pPr marL="514350" indent="-51435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uk-UA" sz="1800" err="1">
                <a:latin typeface="Calibri"/>
                <a:cs typeface="Calibri"/>
              </a:rPr>
              <a:t>Lambert</a:t>
            </a:r>
            <a:r>
              <a:rPr lang="uk-UA" sz="1800">
                <a:latin typeface="Calibri"/>
                <a:cs typeface="Calibri"/>
              </a:rPr>
              <a:t> K. A. </a:t>
            </a:r>
            <a:r>
              <a:rPr lang="uk-UA" sz="1800" err="1">
                <a:latin typeface="Calibri"/>
                <a:cs typeface="Calibri"/>
              </a:rPr>
              <a:t>Fundamentals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of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Python</a:t>
            </a:r>
            <a:r>
              <a:rPr lang="uk-UA" sz="1800">
                <a:latin typeface="Calibri"/>
                <a:cs typeface="Calibri"/>
              </a:rPr>
              <a:t>: </a:t>
            </a:r>
            <a:r>
              <a:rPr lang="uk-UA" sz="1800" err="1">
                <a:latin typeface="Calibri"/>
                <a:cs typeface="Calibri"/>
              </a:rPr>
              <a:t>First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Programs</a:t>
            </a:r>
            <a:r>
              <a:rPr lang="uk-UA" sz="1800">
                <a:latin typeface="Calibri"/>
                <a:cs typeface="Calibri"/>
              </a:rPr>
              <a:t>, 2nd </a:t>
            </a:r>
            <a:r>
              <a:rPr lang="uk-UA" sz="1800" err="1">
                <a:latin typeface="Calibri"/>
                <a:cs typeface="Calibri"/>
              </a:rPr>
              <a:t>Edition</a:t>
            </a:r>
            <a:r>
              <a:rPr lang="uk-UA" sz="1800">
                <a:latin typeface="Calibri"/>
                <a:cs typeface="Calibri"/>
              </a:rPr>
              <a:t>. — </a:t>
            </a:r>
            <a:r>
              <a:rPr lang="uk-UA" sz="1800" err="1">
                <a:latin typeface="Calibri"/>
                <a:cs typeface="Calibri"/>
              </a:rPr>
              <a:t>Cengage</a:t>
            </a:r>
            <a:r>
              <a:rPr lang="uk-UA" sz="1800">
                <a:latin typeface="Calibri"/>
                <a:cs typeface="Calibri"/>
              </a:rPr>
              <a:t>, 2019.</a:t>
            </a:r>
            <a:endParaRPr lang="uk-UA" sz="1800" dirty="0">
              <a:latin typeface="Calibri"/>
              <a:cs typeface="Calibri"/>
            </a:endParaRPr>
          </a:p>
          <a:p>
            <a:pPr marL="514350" indent="-51435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uk-UA" sz="1800" b="1" err="1">
                <a:latin typeface="Calibri"/>
                <a:cs typeface="Calibri"/>
              </a:rPr>
              <a:t>Lutz</a:t>
            </a:r>
            <a:r>
              <a:rPr lang="uk-UA" sz="1800" b="1">
                <a:latin typeface="Calibri"/>
                <a:cs typeface="Calibri"/>
              </a:rPr>
              <a:t> M. </a:t>
            </a:r>
            <a:r>
              <a:rPr lang="uk-UA" sz="1800" b="1" err="1">
                <a:latin typeface="Calibri"/>
                <a:cs typeface="Calibri"/>
              </a:rPr>
              <a:t>Learning</a:t>
            </a:r>
            <a:r>
              <a:rPr lang="uk-UA" sz="1800" b="1" dirty="0">
                <a:latin typeface="Calibri"/>
                <a:cs typeface="Calibri"/>
              </a:rPr>
              <a:t> </a:t>
            </a:r>
            <a:r>
              <a:rPr lang="uk-UA" sz="1800" b="1" err="1">
                <a:latin typeface="Calibri"/>
                <a:cs typeface="Calibri"/>
              </a:rPr>
              <a:t>Python</a:t>
            </a:r>
            <a:r>
              <a:rPr lang="uk-UA" sz="1800" b="1">
                <a:latin typeface="Calibri"/>
                <a:cs typeface="Calibri"/>
              </a:rPr>
              <a:t>, 5th </a:t>
            </a:r>
            <a:r>
              <a:rPr lang="uk-UA" sz="1800" b="1" err="1">
                <a:latin typeface="Calibri"/>
                <a:cs typeface="Calibri"/>
              </a:rPr>
              <a:t>Edition</a:t>
            </a:r>
            <a:r>
              <a:rPr lang="uk-UA" sz="1800" b="1">
                <a:latin typeface="Calibri"/>
                <a:cs typeface="Calibri"/>
              </a:rPr>
              <a:t>. — </a:t>
            </a:r>
            <a:r>
              <a:rPr lang="uk-UA" sz="1800" b="1" err="1">
                <a:latin typeface="Calibri"/>
                <a:cs typeface="Calibri"/>
              </a:rPr>
              <a:t>O’Reilly</a:t>
            </a:r>
            <a:r>
              <a:rPr lang="uk-UA" sz="1800" b="1" dirty="0">
                <a:latin typeface="Calibri"/>
                <a:cs typeface="Calibri"/>
              </a:rPr>
              <a:t> </a:t>
            </a:r>
            <a:r>
              <a:rPr lang="uk-UA" sz="1800" b="1" err="1">
                <a:latin typeface="Calibri"/>
                <a:cs typeface="Calibri"/>
              </a:rPr>
              <a:t>Media</a:t>
            </a:r>
            <a:r>
              <a:rPr lang="uk-UA" sz="1800" b="1">
                <a:latin typeface="Calibri"/>
                <a:cs typeface="Calibri"/>
              </a:rPr>
              <a:t>, 2013.</a:t>
            </a:r>
          </a:p>
          <a:p>
            <a:pPr marL="514350" indent="-51435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uk-UA" sz="1800" err="1">
                <a:latin typeface="Calibri"/>
                <a:cs typeface="Calibri"/>
              </a:rPr>
              <a:t>Lutz</a:t>
            </a:r>
            <a:r>
              <a:rPr lang="uk-UA" sz="1800">
                <a:latin typeface="Calibri"/>
                <a:cs typeface="Calibri"/>
              </a:rPr>
              <a:t> M. </a:t>
            </a:r>
            <a:r>
              <a:rPr lang="uk-UA" sz="1800" err="1">
                <a:latin typeface="Calibri"/>
                <a:cs typeface="Calibri"/>
              </a:rPr>
              <a:t>Programming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Python</a:t>
            </a:r>
            <a:r>
              <a:rPr lang="uk-UA" sz="1800">
                <a:latin typeface="Calibri"/>
                <a:cs typeface="Calibri"/>
              </a:rPr>
              <a:t>, 4th </a:t>
            </a:r>
            <a:r>
              <a:rPr lang="uk-UA" sz="1800" err="1">
                <a:latin typeface="Calibri"/>
                <a:cs typeface="Calibri"/>
              </a:rPr>
              <a:t>Edition</a:t>
            </a:r>
            <a:r>
              <a:rPr lang="uk-UA" sz="1800">
                <a:latin typeface="Calibri"/>
                <a:cs typeface="Calibri"/>
              </a:rPr>
              <a:t>. — </a:t>
            </a:r>
            <a:r>
              <a:rPr lang="uk-UA" sz="1800" err="1">
                <a:latin typeface="Calibri"/>
                <a:cs typeface="Calibri"/>
              </a:rPr>
              <a:t>O’Reilly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Media</a:t>
            </a:r>
            <a:r>
              <a:rPr lang="uk-UA" sz="1800">
                <a:latin typeface="Calibri"/>
                <a:cs typeface="Calibri"/>
              </a:rPr>
              <a:t>, 2010.</a:t>
            </a:r>
            <a:endParaRPr lang="uk-UA" sz="1800" dirty="0">
              <a:latin typeface="Calibri"/>
              <a:cs typeface="Calibri"/>
            </a:endParaRPr>
          </a:p>
          <a:p>
            <a:pPr marL="514350" indent="-51435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uk-UA" sz="1800" err="1">
                <a:latin typeface="Calibri"/>
                <a:cs typeface="Calibri"/>
              </a:rPr>
              <a:t>Sweigart</a:t>
            </a:r>
            <a:r>
              <a:rPr lang="uk-UA" sz="1800">
                <a:latin typeface="Calibri"/>
                <a:cs typeface="Calibri"/>
              </a:rPr>
              <a:t> A. </a:t>
            </a:r>
            <a:r>
              <a:rPr lang="uk-UA" sz="1800" err="1">
                <a:latin typeface="Calibri"/>
                <a:cs typeface="Calibri"/>
              </a:rPr>
              <a:t>Automate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the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Boring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Stuff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with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Python</a:t>
            </a:r>
            <a:r>
              <a:rPr lang="uk-UA" sz="1800">
                <a:latin typeface="Calibri"/>
                <a:cs typeface="Calibri"/>
              </a:rPr>
              <a:t>: </a:t>
            </a:r>
            <a:r>
              <a:rPr lang="uk-UA" sz="1800" err="1">
                <a:latin typeface="Calibri"/>
                <a:cs typeface="Calibri"/>
              </a:rPr>
              <a:t>Practical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Programming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for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Total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Beginners</a:t>
            </a:r>
            <a:r>
              <a:rPr lang="uk-UA" sz="1800">
                <a:latin typeface="Calibri"/>
                <a:cs typeface="Calibri"/>
              </a:rPr>
              <a:t>. ― </a:t>
            </a:r>
            <a:r>
              <a:rPr lang="uk-UA" sz="1800" err="1">
                <a:latin typeface="Calibri"/>
                <a:cs typeface="Calibri"/>
              </a:rPr>
              <a:t>No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Starch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Press</a:t>
            </a:r>
            <a:r>
              <a:rPr lang="uk-UA" sz="1800">
                <a:latin typeface="Calibri"/>
                <a:cs typeface="Calibri"/>
              </a:rPr>
              <a:t>, 2014.</a:t>
            </a:r>
            <a:endParaRPr lang="uk-UA" sz="1800" dirty="0">
              <a:latin typeface="Calibri"/>
              <a:cs typeface="Calibri"/>
            </a:endParaRPr>
          </a:p>
          <a:p>
            <a:pPr marL="514350" indent="-51435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uk-UA" sz="1800" err="1">
                <a:latin typeface="Calibri"/>
                <a:cs typeface="Calibri"/>
              </a:rPr>
              <a:t>Wentworth</a:t>
            </a:r>
            <a:r>
              <a:rPr lang="uk-UA" sz="1800">
                <a:latin typeface="Calibri"/>
                <a:cs typeface="Calibri"/>
              </a:rPr>
              <a:t> P. </a:t>
            </a:r>
            <a:r>
              <a:rPr lang="uk-UA" sz="1800" err="1">
                <a:latin typeface="Calibri"/>
                <a:cs typeface="Calibri"/>
              </a:rPr>
              <a:t>et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al</a:t>
            </a:r>
            <a:r>
              <a:rPr lang="uk-UA" sz="1800">
                <a:latin typeface="Calibri"/>
                <a:cs typeface="Calibri"/>
              </a:rPr>
              <a:t>. </a:t>
            </a:r>
            <a:r>
              <a:rPr lang="uk-UA" sz="1800" err="1">
                <a:latin typeface="Calibri"/>
                <a:cs typeface="Calibri"/>
              </a:rPr>
              <a:t>How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to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Think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Like</a:t>
            </a:r>
            <a:r>
              <a:rPr lang="uk-UA" sz="1800">
                <a:latin typeface="Calibri"/>
                <a:cs typeface="Calibri"/>
              </a:rPr>
              <a:t> a </a:t>
            </a:r>
            <a:r>
              <a:rPr lang="uk-UA" sz="1800" err="1">
                <a:latin typeface="Calibri"/>
                <a:cs typeface="Calibri"/>
              </a:rPr>
              <a:t>Computer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Scientist</a:t>
            </a:r>
            <a:r>
              <a:rPr lang="uk-UA" sz="1800">
                <a:latin typeface="Calibri"/>
                <a:cs typeface="Calibri"/>
              </a:rPr>
              <a:t>: </a:t>
            </a:r>
            <a:r>
              <a:rPr lang="uk-UA" sz="1800" err="1">
                <a:latin typeface="Calibri"/>
                <a:cs typeface="Calibri"/>
              </a:rPr>
              <a:t>Learning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with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Python</a:t>
            </a:r>
            <a:r>
              <a:rPr lang="uk-UA" sz="1800">
                <a:latin typeface="Calibri"/>
                <a:cs typeface="Calibri"/>
              </a:rPr>
              <a:t> 3. ― </a:t>
            </a:r>
            <a:r>
              <a:rPr lang="uk-UA" sz="1800" err="1">
                <a:latin typeface="Calibri"/>
                <a:cs typeface="Calibri"/>
              </a:rPr>
              <a:t>Green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Tea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Press</a:t>
            </a:r>
            <a:r>
              <a:rPr lang="uk-UA" sz="1800">
                <a:latin typeface="Calibri"/>
                <a:cs typeface="Calibri"/>
              </a:rPr>
              <a:t>, 2018.</a:t>
            </a:r>
            <a:endParaRPr lang="uk-UA" sz="1800" dirty="0">
              <a:latin typeface="Calibri"/>
              <a:cs typeface="Calibri"/>
            </a:endParaRPr>
          </a:p>
          <a:p>
            <a:pPr marL="514350" indent="-51435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uk-UA" sz="1800" err="1">
                <a:latin typeface="Calibri"/>
                <a:cs typeface="Calibri"/>
              </a:rPr>
              <a:t>Бэрри</a:t>
            </a:r>
            <a:r>
              <a:rPr lang="uk-UA" sz="1800">
                <a:latin typeface="Calibri"/>
                <a:cs typeface="Calibri"/>
              </a:rPr>
              <a:t> П. </a:t>
            </a:r>
            <a:r>
              <a:rPr lang="uk-UA" sz="1800" err="1">
                <a:latin typeface="Calibri"/>
                <a:cs typeface="Calibri"/>
              </a:rPr>
              <a:t>Изучаем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программирование</a:t>
            </a:r>
            <a:r>
              <a:rPr lang="uk-UA" sz="1800">
                <a:latin typeface="Calibri"/>
                <a:cs typeface="Calibri"/>
              </a:rPr>
              <a:t> на </a:t>
            </a:r>
            <a:r>
              <a:rPr lang="uk-UA" sz="1800" err="1">
                <a:latin typeface="Calibri"/>
                <a:cs typeface="Calibri"/>
              </a:rPr>
              <a:t>Python</a:t>
            </a:r>
            <a:r>
              <a:rPr lang="uk-UA" sz="1800">
                <a:latin typeface="Calibri"/>
                <a:cs typeface="Calibri"/>
              </a:rPr>
              <a:t>. — М. : </a:t>
            </a:r>
            <a:r>
              <a:rPr lang="uk-UA" sz="1800" err="1">
                <a:latin typeface="Calibri"/>
                <a:cs typeface="Calibri"/>
              </a:rPr>
              <a:t>Издательство</a:t>
            </a:r>
            <a:r>
              <a:rPr lang="uk-UA" sz="1800">
                <a:latin typeface="Calibri"/>
                <a:cs typeface="Calibri"/>
              </a:rPr>
              <a:t> “Э”, 2017.</a:t>
            </a:r>
            <a:endParaRPr lang="uk-UA" sz="1800" dirty="0">
              <a:latin typeface="Calibri"/>
              <a:cs typeface="Calibri"/>
            </a:endParaRPr>
          </a:p>
          <a:p>
            <a:pPr marL="514350" indent="-51435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uk-UA" sz="1800">
                <a:latin typeface="Calibri"/>
                <a:cs typeface="Calibri"/>
              </a:rPr>
              <a:t>PEP 8 -- </a:t>
            </a:r>
            <a:r>
              <a:rPr lang="uk-UA" sz="1800" err="1">
                <a:latin typeface="Calibri"/>
                <a:cs typeface="Calibri"/>
              </a:rPr>
              <a:t>Style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Guide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for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Python</a:t>
            </a:r>
            <a:r>
              <a:rPr lang="uk-UA" sz="1800" dirty="0">
                <a:latin typeface="Calibri"/>
                <a:cs typeface="Calibri"/>
              </a:rPr>
              <a:t> </a:t>
            </a:r>
            <a:r>
              <a:rPr lang="uk-UA" sz="1800" err="1">
                <a:latin typeface="Calibri"/>
                <a:cs typeface="Calibri"/>
              </a:rPr>
              <a:t>Code</a:t>
            </a:r>
            <a:r>
              <a:rPr lang="uk-UA" sz="1800">
                <a:latin typeface="Calibri"/>
                <a:cs typeface="Calibri"/>
              </a:rPr>
              <a:t>. — </a:t>
            </a:r>
            <a:r>
              <a:rPr lang="uk-UA" sz="1800" dirty="0">
                <a:latin typeface="Calibri"/>
                <a:cs typeface="Calibri"/>
                <a:hlinkClick r:id="rId2"/>
              </a:rPr>
              <a:t>https://www.python.org/dev/peps/pep-0008/</a:t>
            </a:r>
            <a:endParaRPr lang="uk-UA" sz="1800" dirty="0">
              <a:latin typeface="Calibri"/>
              <a:ea typeface="+mn-lt"/>
              <a:cs typeface="+mn-lt"/>
            </a:endParaRPr>
          </a:p>
          <a:p>
            <a:pPr marL="514350" indent="-51435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uk-UA" sz="1800" err="1">
                <a:latin typeface="Calibri"/>
                <a:cs typeface="Calibri"/>
              </a:rPr>
              <a:t>Python</a:t>
            </a:r>
            <a:r>
              <a:rPr lang="uk-UA" sz="1800">
                <a:latin typeface="Calibri"/>
                <a:cs typeface="Calibri"/>
              </a:rPr>
              <a:t> 3.х </a:t>
            </a:r>
            <a:r>
              <a:rPr lang="uk-UA" sz="1800" err="1">
                <a:latin typeface="Calibri"/>
                <a:cs typeface="Calibri"/>
              </a:rPr>
              <a:t>documentation</a:t>
            </a:r>
            <a:r>
              <a:rPr lang="uk-UA" sz="1800">
                <a:latin typeface="Calibri"/>
                <a:cs typeface="Calibri"/>
              </a:rPr>
              <a:t> — </a:t>
            </a:r>
            <a:r>
              <a:rPr lang="uk-UA" sz="1800" dirty="0">
                <a:latin typeface="Calibri"/>
                <a:cs typeface="Calibri"/>
                <a:hlinkClick r:id="rId3"/>
              </a:rPr>
              <a:t>https://docs.python.org/3/</a:t>
            </a:r>
            <a:endParaRPr lang="uk-UA" sz="1800" dirty="0">
              <a:latin typeface="Calibri"/>
              <a:ea typeface="+mn-lt"/>
              <a:cs typeface="+mn-lt"/>
            </a:endParaRPr>
          </a:p>
          <a:p>
            <a:pPr marL="514350" indent="-514350">
              <a:spcBef>
                <a:spcPts val="0"/>
              </a:spcBef>
              <a:spcAft>
                <a:spcPts val="1000"/>
              </a:spcAft>
              <a:buAutoNum type="arabicPeriod"/>
            </a:pPr>
            <a:endParaRPr lang="uk-UA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72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6172FDF8-372E-4B54-A3AC-3C97F502C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CFF13643-D6C5-4741-94BF-B3BBEE508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51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11F8F789-507A-4101-94F9-BE0AC3CBD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42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2206A8E8-D06D-4F26-B7EF-D8DD51A90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71A46586-0437-411F-B4A6-FBDDAC0DD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8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139CB986-BAA4-44E2-B3AC-672F83D28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7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2617D3DA-5F9C-40A9-A80E-6F83B245C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9B334E78-0E1F-4744-9792-BE5B7B926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37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029989B5-1B1E-474F-BA3D-F705303EC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13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6D11D11-4ED4-4ABA-9289-1783F72D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059"/>
            <a:ext cx="10515600" cy="551590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>
              <a:buNone/>
            </a:pPr>
            <a:r>
              <a:rPr lang="uk-UA" b="1">
                <a:ea typeface="+mn-lt"/>
                <a:cs typeface="+mn-lt"/>
              </a:rPr>
              <a:t>Регістр літер має значення!</a:t>
            </a:r>
            <a:r>
              <a:rPr lang="uk-UA" dirty="0">
                <a:ea typeface="+mn-lt"/>
                <a:cs typeface="+mn-lt"/>
              </a:rPr>
              <a:t> </a:t>
            </a:r>
          </a:p>
          <a:p>
            <a:pPr algn="just">
              <a:buNone/>
            </a:pPr>
            <a:r>
              <a:rPr lang="uk-UA">
                <a:latin typeface="Courier New"/>
                <a:ea typeface="+mn-lt"/>
                <a:cs typeface="+mn-lt"/>
              </a:rPr>
              <a:t>somename, Somename, someName, SOMENAME</a:t>
            </a:r>
            <a:r>
              <a:rPr lang="uk-UA">
                <a:ea typeface="+mn-lt"/>
                <a:cs typeface="+mn-lt"/>
              </a:rPr>
              <a:t> — усе це різні змінні.</a:t>
            </a:r>
            <a:endParaRPr lang="uk-UA">
              <a:cs typeface="Calibri"/>
            </a:endParaRPr>
          </a:p>
          <a:p>
            <a:pPr>
              <a:buNone/>
            </a:pPr>
            <a:endParaRPr lang="uk-UA"/>
          </a:p>
          <a:p>
            <a:pPr algn="just">
              <a:buNone/>
            </a:pPr>
            <a:r>
              <a:rPr lang="uk-UA" b="1">
                <a:ea typeface="+mn-lt"/>
                <a:cs typeface="+mn-lt"/>
              </a:rPr>
              <a:t>Прийнято:</a:t>
            </a:r>
          </a:p>
          <a:p>
            <a:pPr algn="just">
              <a:buNone/>
            </a:pPr>
            <a:r>
              <a:rPr lang="uk-UA">
                <a:latin typeface="Courier New"/>
                <a:ea typeface="+mn-lt"/>
                <a:cs typeface="+mn-lt"/>
              </a:rPr>
              <a:t>speed, max_speed, my_max_speed </a:t>
            </a:r>
            <a:r>
              <a:rPr lang="uk-UA">
                <a:ea typeface="+mn-lt"/>
                <a:cs typeface="+mn-lt"/>
              </a:rPr>
              <a:t>(також для імен функцій і методів)</a:t>
            </a:r>
            <a:endParaRPr lang="uk-UA"/>
          </a:p>
          <a:p>
            <a:pPr algn="just">
              <a:buNone/>
            </a:pPr>
            <a:r>
              <a:rPr lang="uk-UA" dirty="0">
                <a:latin typeface="Courier New"/>
                <a:ea typeface="+mn-lt"/>
                <a:cs typeface="+mn-lt"/>
              </a:rPr>
              <a:t>maxSpeed, </a:t>
            </a:r>
            <a:r>
              <a:rPr lang="uk-UA">
                <a:latin typeface="Courier New"/>
                <a:ea typeface="+mn-lt"/>
                <a:cs typeface="+mn-lt"/>
              </a:rPr>
              <a:t>myMaxSpeed</a:t>
            </a:r>
            <a:endParaRPr lang="uk-UA">
              <a:latin typeface="Courier New"/>
              <a:cs typeface="Calibri" panose="020F0502020204030204"/>
            </a:endParaRPr>
          </a:p>
          <a:p>
            <a:pPr>
              <a:buNone/>
            </a:pPr>
            <a:endParaRPr lang="uk-UA"/>
          </a:p>
          <a:p>
            <a:pPr algn="just">
              <a:buNone/>
            </a:pPr>
            <a:r>
              <a:rPr lang="uk-UA" b="1">
                <a:ea typeface="+mn-lt"/>
                <a:cs typeface="+mn-lt"/>
              </a:rPr>
              <a:t>Синтаксично допустимо, але не прийнято:</a:t>
            </a:r>
          </a:p>
          <a:p>
            <a:pPr algn="just">
              <a:buNone/>
            </a:pPr>
            <a:r>
              <a:rPr lang="uk-UA">
                <a:latin typeface="Courier New"/>
                <a:ea typeface="+mn-lt"/>
                <a:cs typeface="+mn-lt"/>
              </a:rPr>
              <a:t>maxspeed, Max_speed</a:t>
            </a:r>
          </a:p>
          <a:p>
            <a:pPr algn="just">
              <a:buNone/>
            </a:pPr>
            <a:r>
              <a:rPr lang="uk-UA">
                <a:latin typeface="Courier New"/>
                <a:cs typeface="Calibri"/>
              </a:rPr>
              <a:t>MaxSpeed</a:t>
            </a:r>
            <a:r>
              <a:rPr lang="uk-UA">
                <a:cs typeface="Calibri"/>
              </a:rPr>
              <a:t> (використовується для імен класів)</a:t>
            </a:r>
            <a:endParaRPr lang="uk-UA" dirty="0">
              <a:cs typeface="Calibri"/>
            </a:endParaRPr>
          </a:p>
          <a:p>
            <a:pPr>
              <a:buNone/>
            </a:pP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Якщо значення змінної залишається незмінним впродовж виконання програми (такі змінні називаються константами), то їх іменують великими літерами, а для розділення слів використовують символ підкреслення: </a:t>
            </a:r>
          </a:p>
          <a:p>
            <a:pPr marL="0" indent="0">
              <a:buNone/>
            </a:pPr>
            <a:r>
              <a:rPr lang="uk-UA">
                <a:latin typeface="Courier New"/>
                <a:ea typeface="+mn-lt"/>
                <a:cs typeface="+mn-lt"/>
              </a:rPr>
              <a:t>SIZE, STANDARD_SIZE</a:t>
            </a:r>
            <a:endParaRPr lang="uk-UA">
              <a:latin typeface="Courier New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826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235F3C1-8AEB-4DD7-BAAA-C7BDF71AD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45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5E9B8566-FE6E-4DF6-B8EB-E10977C8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09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53DE0-A110-4155-865A-BCFCD271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Числові типи</a:t>
            </a:r>
            <a:endParaRPr lang="uk-UA">
              <a:ea typeface="+mj-ea"/>
              <a:cs typeface="+mj-cs"/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6739134-4CA8-440C-81A4-0AE27CCCE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cs typeface="Calibri"/>
              </a:rPr>
              <a:t>Опрацювати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самостійно</a:t>
            </a:r>
            <a:r>
              <a:rPr lang="en-US" dirty="0">
                <a:solidFill>
                  <a:schemeClr val="tx1"/>
                </a:solidFill>
                <a:cs typeface="Calibri"/>
              </a:rPr>
              <a:t>! (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роздатковий</a:t>
            </a:r>
            <a:r>
              <a:rPr lang="en-US" dirty="0">
                <a:solidFill>
                  <a:schemeClr val="tx1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матеріал</a:t>
            </a:r>
            <a:r>
              <a:rPr lang="en-US" dirty="0">
                <a:solidFill>
                  <a:schemeClr val="tx1"/>
                </a:solidFill>
                <a:cs typeface="Calibri"/>
              </a:rPr>
              <a:t>)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53DE0-A110-4155-865A-BCFCD271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Введення-виведення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6739134-4CA8-440C-81A4-0AE27CCCE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cs typeface="Calibri"/>
              </a:rPr>
              <a:t>Опрацювати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самостійно</a:t>
            </a:r>
            <a:r>
              <a:rPr lang="en-US" dirty="0">
                <a:solidFill>
                  <a:schemeClr val="tx1"/>
                </a:solidFill>
                <a:cs typeface="Calibri"/>
              </a:rPr>
              <a:t>! (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роздатковий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матеріал</a:t>
            </a:r>
            <a:r>
              <a:rPr lang="en-US" dirty="0">
                <a:solidFill>
                  <a:schemeClr val="tx1"/>
                </a:solidFill>
                <a:cs typeface="Calibri"/>
              </a:rPr>
              <a:t>)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56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53DE0-A110-4155-865A-BCFCD271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Стандартна бібліотека. Імпорт.</a:t>
            </a:r>
            <a:endParaRPr lang="uk-UA">
              <a:ea typeface="+mj-ea"/>
              <a:cs typeface="+mj-cs"/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6739134-4CA8-440C-81A4-0AE27CCCE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cs typeface="Calibri"/>
              </a:rPr>
              <a:t>Опрацювати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самостійно</a:t>
            </a:r>
            <a:r>
              <a:rPr lang="en-US" dirty="0">
                <a:solidFill>
                  <a:schemeClr val="tx1"/>
                </a:solidFill>
                <a:cs typeface="Calibri"/>
              </a:rPr>
              <a:t>! (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роздатковий</a:t>
            </a:r>
            <a:r>
              <a:rPr lang="en-US" dirty="0">
                <a:solidFill>
                  <a:schemeClr val="tx1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матеріал</a:t>
            </a:r>
            <a:r>
              <a:rPr lang="en-US" dirty="0">
                <a:solidFill>
                  <a:schemeClr val="tx1"/>
                </a:solidFill>
                <a:cs typeface="Calibri"/>
              </a:rPr>
              <a:t>)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88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158C4-5BCD-4901-A641-6E83531E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uk-UA" b="1" u="sng">
                <a:cs typeface="Calibri Light"/>
              </a:rPr>
              <a:t>Де використовується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B0B8349-A037-4FE9-BC05-686DBC91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400" b="1" dirty="0">
                <a:cs typeface="Calibri"/>
              </a:rPr>
              <a:t>Веб-розробка </a:t>
            </a:r>
            <a:r>
              <a:rPr lang="uk-UA" sz="2400" dirty="0">
                <a:cs typeface="Calibri"/>
              </a:rPr>
              <a:t>(найвідоміші фреймворки -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Flask</a:t>
            </a:r>
            <a:r>
              <a:rPr lang="uk-UA" sz="2400" b="1" dirty="0">
                <a:cs typeface="Calibri"/>
              </a:rPr>
              <a:t>, </a:t>
            </a:r>
            <a:r>
              <a:rPr lang="uk-UA" sz="2400" b="1" dirty="0" err="1">
                <a:cs typeface="Calibri"/>
              </a:rPr>
              <a:t>Django</a:t>
            </a:r>
            <a:r>
              <a:rPr lang="uk-UA" sz="2400" dirty="0">
                <a:cs typeface="Calibri" panose="020F0502020204030204"/>
              </a:rPr>
              <a:t>) - </a:t>
            </a:r>
            <a:r>
              <a:rPr lang="uk-UA" sz="2400" dirty="0" err="1">
                <a:cs typeface="Calibri" panose="020F0502020204030204"/>
              </a:rPr>
              <a:t>Dropbox</a:t>
            </a:r>
            <a:r>
              <a:rPr lang="uk-UA" sz="2400" dirty="0">
                <a:cs typeface="Calibri" panose="020F0502020204030204"/>
              </a:rPr>
              <a:t>, серверні частини </a:t>
            </a:r>
            <a:r>
              <a:rPr lang="uk-UA" sz="2400" dirty="0" err="1">
                <a:cs typeface="Calibri" panose="020F0502020204030204"/>
              </a:rPr>
              <a:t>Instagram</a:t>
            </a:r>
            <a:r>
              <a:rPr lang="uk-UA" sz="2400" dirty="0">
                <a:cs typeface="Calibri" panose="020F0502020204030204"/>
              </a:rPr>
              <a:t>, </a:t>
            </a:r>
            <a:r>
              <a:rPr lang="uk-UA" sz="2400" dirty="0" err="1">
                <a:cs typeface="Calibri" panose="020F0502020204030204"/>
              </a:rPr>
              <a:t>Pinterest</a:t>
            </a:r>
            <a:r>
              <a:rPr lang="uk-UA" sz="2400" dirty="0">
                <a:cs typeface="Calibri" panose="020F0502020204030204"/>
              </a:rPr>
              <a:t>, </a:t>
            </a:r>
            <a:r>
              <a:rPr lang="uk-UA" sz="2400" dirty="0" err="1">
                <a:cs typeface="Calibri" panose="020F0502020204030204"/>
              </a:rPr>
              <a:t>Reddit</a:t>
            </a:r>
            <a:r>
              <a:rPr lang="uk-UA" sz="2400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uk-UA" sz="2400" b="1" dirty="0">
                <a:cs typeface="Calibri" panose="020F0502020204030204"/>
              </a:rPr>
              <a:t>Наукові дослідження, </a:t>
            </a:r>
            <a:r>
              <a:rPr lang="uk-UA" sz="2400" b="1" dirty="0" err="1">
                <a:cs typeface="Calibri" panose="020F0502020204030204"/>
              </a:rPr>
              <a:t>Data</a:t>
            </a:r>
            <a:r>
              <a:rPr lang="uk-UA" sz="2400" b="1" dirty="0">
                <a:cs typeface="Calibri" panose="020F0502020204030204"/>
              </a:rPr>
              <a:t> </a:t>
            </a:r>
            <a:r>
              <a:rPr lang="uk-UA" sz="2400" b="1" dirty="0" err="1">
                <a:cs typeface="Calibri" panose="020F0502020204030204"/>
              </a:rPr>
              <a:t>Science</a:t>
            </a:r>
            <a:r>
              <a:rPr lang="uk-UA" sz="2400" dirty="0">
                <a:cs typeface="Calibri" panose="020F0502020204030204"/>
              </a:rPr>
              <a:t> – </a:t>
            </a:r>
            <a:r>
              <a:rPr lang="uk-UA" sz="2400" dirty="0" err="1">
                <a:cs typeface="Calibri" panose="020F0502020204030204"/>
              </a:rPr>
              <a:t>SciPy</a:t>
            </a:r>
            <a:r>
              <a:rPr lang="uk-UA" sz="2400" dirty="0">
                <a:cs typeface="Calibri" panose="020F0502020204030204"/>
              </a:rPr>
              <a:t>, </a:t>
            </a:r>
            <a:r>
              <a:rPr lang="uk-UA" sz="2400" dirty="0" err="1">
                <a:cs typeface="Calibri" panose="020F0502020204030204"/>
              </a:rPr>
              <a:t>NumPy</a:t>
            </a:r>
            <a:r>
              <a:rPr lang="uk-UA" sz="2400" dirty="0">
                <a:cs typeface="Calibri" panose="020F0502020204030204"/>
              </a:rPr>
              <a:t>, </a:t>
            </a:r>
            <a:r>
              <a:rPr lang="uk-UA" sz="2400" dirty="0" err="1">
                <a:cs typeface="Calibri" panose="020F0502020204030204"/>
              </a:rPr>
              <a:t>Matplotlib</a:t>
            </a:r>
            <a:r>
              <a:rPr lang="uk-UA" sz="2400" dirty="0">
                <a:cs typeface="Calibri" panose="020F0502020204030204"/>
              </a:rPr>
              <a:t>, </a:t>
            </a:r>
            <a:r>
              <a:rPr lang="uk-UA" sz="2400" dirty="0" err="1">
                <a:cs typeface="Calibri" panose="020F0502020204030204"/>
              </a:rPr>
              <a:t>Pandas</a:t>
            </a:r>
            <a:r>
              <a:rPr lang="uk-UA" sz="2400" dirty="0">
                <a:cs typeface="Calibri" panose="020F0502020204030204"/>
              </a:rPr>
              <a:t>, </a:t>
            </a:r>
            <a:r>
              <a:rPr lang="uk-UA" sz="2400" dirty="0" err="1">
                <a:cs typeface="Calibri" panose="020F0502020204030204"/>
              </a:rPr>
              <a:t>Scikit-learn</a:t>
            </a:r>
            <a:r>
              <a:rPr lang="uk-UA" sz="2400" dirty="0">
                <a:cs typeface="Calibri" panose="020F0502020204030204"/>
              </a:rPr>
              <a:t>, </a:t>
            </a:r>
            <a:r>
              <a:rPr lang="uk-UA" sz="2400" dirty="0" err="1">
                <a:cs typeface="Calibri" panose="020F0502020204030204"/>
              </a:rPr>
              <a:t>TensorFlow</a:t>
            </a:r>
            <a:r>
              <a:rPr lang="uk-UA" sz="2400" dirty="0">
                <a:cs typeface="Calibri" panose="020F0502020204030204"/>
              </a:rPr>
              <a:t>, </a:t>
            </a:r>
            <a:r>
              <a:rPr lang="uk-UA" sz="2400" dirty="0" err="1">
                <a:cs typeface="Calibri" panose="020F0502020204030204"/>
              </a:rPr>
              <a:t>Keras</a:t>
            </a:r>
            <a:r>
              <a:rPr lang="uk-UA" sz="2400" dirty="0">
                <a:cs typeface="Calibri" panose="020F0502020204030204"/>
              </a:rPr>
              <a:t>. </a:t>
            </a:r>
          </a:p>
          <a:p>
            <a:pPr marL="0" indent="0">
              <a:buNone/>
            </a:pPr>
            <a:r>
              <a:rPr lang="uk-UA" sz="2400" b="1" dirty="0" err="1">
                <a:cs typeface="Calibri" panose="020F0502020204030204"/>
              </a:rPr>
              <a:t>Десктопні</a:t>
            </a:r>
            <a:r>
              <a:rPr lang="uk-UA" sz="2400" b="1" dirty="0">
                <a:cs typeface="Calibri" panose="020F0502020204030204"/>
              </a:rPr>
              <a:t> застосунки</a:t>
            </a:r>
            <a:r>
              <a:rPr lang="uk-UA" sz="2400" dirty="0">
                <a:cs typeface="Calibri" panose="020F0502020204030204"/>
              </a:rPr>
              <a:t> - GIMP, </a:t>
            </a:r>
            <a:r>
              <a:rPr lang="uk-UA" sz="2400" dirty="0" err="1">
                <a:cs typeface="Calibri" panose="020F0502020204030204"/>
              </a:rPr>
              <a:t>BitTorrent</a:t>
            </a:r>
            <a:r>
              <a:rPr lang="uk-UA" sz="2400" dirty="0">
                <a:cs typeface="Calibri" panose="020F0502020204030204"/>
              </a:rPr>
              <a:t>, </a:t>
            </a:r>
            <a:r>
              <a:rPr lang="uk-UA" sz="2400" dirty="0" err="1">
                <a:cs typeface="Calibri" panose="020F0502020204030204"/>
              </a:rPr>
              <a:t>Blender</a:t>
            </a:r>
            <a:r>
              <a:rPr lang="uk-UA" sz="2400" dirty="0">
                <a:cs typeface="Calibri" panose="020F0502020204030204"/>
              </a:rPr>
              <a:t>, </a:t>
            </a:r>
            <a:r>
              <a:rPr lang="uk-UA" sz="2400" dirty="0" err="1">
                <a:ea typeface="+mn-lt"/>
                <a:cs typeface="+mn-lt"/>
              </a:rPr>
              <a:t>Ubuntu</a:t>
            </a:r>
            <a:r>
              <a:rPr lang="uk-UA" sz="2400" dirty="0">
                <a:ea typeface="+mn-lt"/>
                <a:cs typeface="+mn-lt"/>
              </a:rPr>
              <a:t> </a:t>
            </a:r>
            <a:r>
              <a:rPr lang="uk-UA" sz="2400" dirty="0" err="1">
                <a:ea typeface="+mn-lt"/>
                <a:cs typeface="+mn-lt"/>
              </a:rPr>
              <a:t>Software</a:t>
            </a:r>
            <a:r>
              <a:rPr lang="uk-UA" sz="2400" dirty="0">
                <a:ea typeface="+mn-lt"/>
                <a:cs typeface="+mn-lt"/>
              </a:rPr>
              <a:t> </a:t>
            </a:r>
            <a:r>
              <a:rPr lang="uk-UA" sz="2400" dirty="0" err="1">
                <a:ea typeface="+mn-lt"/>
                <a:cs typeface="+mn-lt"/>
              </a:rPr>
              <a:t>Center</a:t>
            </a:r>
            <a:r>
              <a:rPr lang="uk-UA" sz="24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uk-UA" sz="2400" b="1" dirty="0">
                <a:ea typeface="+mn-lt"/>
                <a:cs typeface="+mn-lt"/>
              </a:rPr>
              <a:t>Ігри </a:t>
            </a:r>
            <a:r>
              <a:rPr lang="uk-UA" sz="2400" dirty="0">
                <a:ea typeface="+mn-lt"/>
                <a:cs typeface="+mn-lt"/>
              </a:rPr>
              <a:t>- скрипти взаємодії персонажів, запуску сцен, обробки подій в </a:t>
            </a:r>
            <a:r>
              <a:rPr lang="uk-UA" sz="2400" dirty="0" err="1">
                <a:ea typeface="+mn-lt"/>
                <a:cs typeface="+mn-lt"/>
              </a:rPr>
              <a:t>Battlefield</a:t>
            </a:r>
            <a:r>
              <a:rPr lang="uk-UA" sz="2400" dirty="0">
                <a:ea typeface="+mn-lt"/>
                <a:cs typeface="+mn-lt"/>
              </a:rPr>
              <a:t> 2, </a:t>
            </a:r>
            <a:r>
              <a:rPr lang="uk-UA" sz="2400" dirty="0" err="1">
                <a:ea typeface="+mn-lt"/>
                <a:cs typeface="+mn-lt"/>
              </a:rPr>
              <a:t>World</a:t>
            </a:r>
            <a:r>
              <a:rPr lang="uk-UA" sz="2400" dirty="0">
                <a:ea typeface="+mn-lt"/>
                <a:cs typeface="+mn-lt"/>
              </a:rPr>
              <a:t> </a:t>
            </a:r>
            <a:r>
              <a:rPr lang="uk-UA" sz="2400" dirty="0" err="1">
                <a:ea typeface="+mn-lt"/>
                <a:cs typeface="+mn-lt"/>
              </a:rPr>
              <a:t>of</a:t>
            </a:r>
            <a:r>
              <a:rPr lang="uk-UA" sz="2400" dirty="0">
                <a:ea typeface="+mn-lt"/>
                <a:cs typeface="+mn-lt"/>
              </a:rPr>
              <a:t> </a:t>
            </a:r>
            <a:r>
              <a:rPr lang="uk-UA" sz="2400" dirty="0" err="1">
                <a:ea typeface="+mn-lt"/>
                <a:cs typeface="+mn-lt"/>
              </a:rPr>
              <a:t>Tanks</a:t>
            </a:r>
            <a:r>
              <a:rPr lang="uk-UA" sz="2400" dirty="0">
                <a:ea typeface="+mn-lt"/>
                <a:cs typeface="+mn-lt"/>
              </a:rPr>
              <a:t>, </a:t>
            </a:r>
            <a:r>
              <a:rPr lang="uk-UA" sz="2400" dirty="0" err="1">
                <a:ea typeface="+mn-lt"/>
                <a:cs typeface="+mn-lt"/>
              </a:rPr>
              <a:t>Civilization</a:t>
            </a:r>
            <a:r>
              <a:rPr lang="uk-UA" sz="2400" dirty="0">
                <a:ea typeface="+mn-lt"/>
                <a:cs typeface="+mn-lt"/>
              </a:rPr>
              <a:t> IV, EVE </a:t>
            </a:r>
            <a:r>
              <a:rPr lang="uk-UA" sz="2400" dirty="0" err="1">
                <a:ea typeface="+mn-lt"/>
                <a:cs typeface="+mn-lt"/>
              </a:rPr>
              <a:t>Online</a:t>
            </a:r>
            <a:r>
              <a:rPr lang="uk-UA" sz="24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uk-UA" sz="2400" b="1" dirty="0">
                <a:ea typeface="+mn-lt"/>
                <a:cs typeface="+mn-lt"/>
              </a:rPr>
              <a:t>Розробка вбудованих систем для пристроїв </a:t>
            </a:r>
            <a:r>
              <a:rPr lang="uk-UA" sz="2400" dirty="0">
                <a:ea typeface="+mn-lt"/>
                <a:cs typeface="+mn-lt"/>
              </a:rPr>
              <a:t>- </a:t>
            </a:r>
            <a:r>
              <a:rPr lang="uk-UA" sz="2400" dirty="0" err="1">
                <a:ea typeface="+mn-lt"/>
                <a:cs typeface="+mn-lt"/>
              </a:rPr>
              <a:t>Raspberry</a:t>
            </a:r>
            <a:r>
              <a:rPr lang="uk-UA" sz="2400" dirty="0">
                <a:ea typeface="+mn-lt"/>
                <a:cs typeface="+mn-lt"/>
              </a:rPr>
              <a:t> </a:t>
            </a:r>
            <a:r>
              <a:rPr lang="uk-UA" sz="2400" dirty="0" err="1">
                <a:ea typeface="+mn-lt"/>
                <a:cs typeface="+mn-lt"/>
              </a:rPr>
              <a:t>Pi</a:t>
            </a:r>
            <a:r>
              <a:rPr lang="uk-UA" sz="24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uk-UA" sz="2400" dirty="0">
                <a:ea typeface="+mn-lt"/>
                <a:cs typeface="+mn-lt"/>
              </a:rPr>
              <a:t>За замовчуванням на всіх </a:t>
            </a:r>
            <a:r>
              <a:rPr lang="uk-UA" sz="2400" dirty="0" err="1">
                <a:ea typeface="+mn-lt"/>
                <a:cs typeface="+mn-lt"/>
              </a:rPr>
              <a:t>Linux</a:t>
            </a:r>
            <a:r>
              <a:rPr lang="uk-UA" sz="2400" dirty="0">
                <a:ea typeface="+mn-lt"/>
                <a:cs typeface="+mn-lt"/>
              </a:rPr>
              <a:t>-серверах.</a:t>
            </a:r>
          </a:p>
        </p:txBody>
      </p:sp>
    </p:spTree>
    <p:extLst>
      <p:ext uri="{BB962C8B-B14F-4D97-AF65-F5344CB8AC3E}">
        <p14:creationId xmlns:p14="http://schemas.microsoft.com/office/powerpoint/2010/main" val="149009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158C4-5BCD-4901-A641-6E83531E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uk-UA" b="1" u="sng" dirty="0">
                <a:cs typeface="Calibri Light"/>
              </a:rPr>
              <a:t>Ким використовується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B0B8349-A037-4FE9-BC05-686DBC91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uk-UA" sz="2400" b="1" dirty="0" err="1">
                <a:ea typeface="+mn-lt"/>
                <a:cs typeface="+mn-lt"/>
              </a:rPr>
              <a:t>Google</a:t>
            </a:r>
            <a:r>
              <a:rPr lang="uk-UA" sz="2400" dirty="0">
                <a:ea typeface="+mn-lt"/>
                <a:cs typeface="+mn-lt"/>
              </a:rPr>
              <a:t> — пошуковий рушій (</a:t>
            </a:r>
            <a:r>
              <a:rPr lang="uk-UA" sz="2400" dirty="0" err="1">
                <a:ea typeface="+mn-lt"/>
                <a:cs typeface="+mn-lt"/>
              </a:rPr>
              <a:t>search</a:t>
            </a:r>
            <a:r>
              <a:rPr lang="uk-UA" sz="2400" dirty="0">
                <a:ea typeface="+mn-lt"/>
                <a:cs typeface="+mn-lt"/>
              </a:rPr>
              <a:t> </a:t>
            </a:r>
            <a:r>
              <a:rPr lang="uk-UA" sz="2400" dirty="0" err="1">
                <a:ea typeface="+mn-lt"/>
                <a:cs typeface="+mn-lt"/>
              </a:rPr>
              <a:t>engine</a:t>
            </a:r>
            <a:r>
              <a:rPr lang="uk-UA" sz="2400" dirty="0">
                <a:ea typeface="+mn-lt"/>
                <a:cs typeface="+mn-lt"/>
              </a:rPr>
              <a:t>), частина </a:t>
            </a:r>
            <a:r>
              <a:rPr lang="uk-UA" sz="2400" dirty="0" err="1">
                <a:ea typeface="+mn-lt"/>
                <a:cs typeface="+mn-lt"/>
              </a:rPr>
              <a:t>YouTube</a:t>
            </a:r>
            <a:r>
              <a:rPr lang="uk-UA" sz="2400" dirty="0">
                <a:ea typeface="+mn-lt"/>
                <a:cs typeface="+mn-lt"/>
              </a:rPr>
              <a:t>. </a:t>
            </a:r>
            <a:endParaRPr lang="uk-UA" dirty="0">
              <a:ea typeface="+mn-lt"/>
              <a:cs typeface="+mn-lt"/>
            </a:endParaRPr>
          </a:p>
          <a:p>
            <a:pPr>
              <a:buNone/>
            </a:pPr>
            <a:r>
              <a:rPr lang="uk-UA" sz="2400" b="1" dirty="0" err="1">
                <a:ea typeface="+mn-lt"/>
                <a:cs typeface="+mn-lt"/>
              </a:rPr>
              <a:t>One</a:t>
            </a:r>
            <a:r>
              <a:rPr lang="uk-UA" sz="2400" b="1" dirty="0">
                <a:ea typeface="+mn-lt"/>
                <a:cs typeface="+mn-lt"/>
              </a:rPr>
              <a:t> </a:t>
            </a:r>
            <a:r>
              <a:rPr lang="uk-UA" sz="2400" b="1" dirty="0" err="1">
                <a:ea typeface="+mn-lt"/>
                <a:cs typeface="+mn-lt"/>
              </a:rPr>
              <a:t>Laptop</a:t>
            </a:r>
            <a:r>
              <a:rPr lang="uk-UA" sz="2400" b="1" dirty="0">
                <a:ea typeface="+mn-lt"/>
                <a:cs typeface="+mn-lt"/>
              </a:rPr>
              <a:t> </a:t>
            </a:r>
            <a:r>
              <a:rPr lang="uk-UA" sz="2400" b="1" dirty="0" err="1">
                <a:ea typeface="+mn-lt"/>
                <a:cs typeface="+mn-lt"/>
              </a:rPr>
              <a:t>Per</a:t>
            </a:r>
            <a:r>
              <a:rPr lang="uk-UA" sz="2400" b="1" dirty="0">
                <a:ea typeface="+mn-lt"/>
                <a:cs typeface="+mn-lt"/>
              </a:rPr>
              <a:t> </a:t>
            </a:r>
            <a:r>
              <a:rPr lang="uk-UA" sz="2400" b="1" dirty="0" err="1">
                <a:ea typeface="+mn-lt"/>
                <a:cs typeface="+mn-lt"/>
              </a:rPr>
              <a:t>Child</a:t>
            </a:r>
            <a:r>
              <a:rPr lang="uk-UA" sz="2400" dirty="0">
                <a:ea typeface="+mn-lt"/>
                <a:cs typeface="+mn-lt"/>
              </a:rPr>
              <a:t> — інтерфейс і модель функціонування.</a:t>
            </a:r>
            <a:endParaRPr lang="uk-UA" dirty="0">
              <a:ea typeface="+mn-lt"/>
              <a:cs typeface="+mn-lt"/>
            </a:endParaRPr>
          </a:p>
          <a:p>
            <a:pPr>
              <a:buNone/>
            </a:pPr>
            <a:r>
              <a:rPr lang="uk-UA" sz="2400" b="1" dirty="0" err="1">
                <a:ea typeface="+mn-lt"/>
                <a:cs typeface="+mn-lt"/>
              </a:rPr>
              <a:t>BitTorrent</a:t>
            </a:r>
            <a:r>
              <a:rPr lang="uk-UA" sz="2400" dirty="0">
                <a:ea typeface="+mn-lt"/>
                <a:cs typeface="+mn-lt"/>
              </a:rPr>
              <a:t> — реалізація мереж </a:t>
            </a:r>
            <a:r>
              <a:rPr lang="uk-UA" sz="2400" dirty="0" err="1">
                <a:ea typeface="+mn-lt"/>
                <a:cs typeface="+mn-lt"/>
              </a:rPr>
              <a:t>peer-to-peer</a:t>
            </a:r>
            <a:r>
              <a:rPr lang="uk-UA" sz="2400" dirty="0">
                <a:ea typeface="+mn-lt"/>
                <a:cs typeface="+mn-lt"/>
              </a:rPr>
              <a:t>.</a:t>
            </a:r>
            <a:endParaRPr lang="uk-UA" dirty="0">
              <a:ea typeface="+mn-lt"/>
              <a:cs typeface="+mn-lt"/>
            </a:endParaRPr>
          </a:p>
          <a:p>
            <a:pPr>
              <a:buNone/>
            </a:pPr>
            <a:r>
              <a:rPr lang="uk-UA" sz="2400" b="1" dirty="0">
                <a:ea typeface="+mn-lt"/>
                <a:cs typeface="+mn-lt"/>
              </a:rPr>
              <a:t>Агентство національної безпеки США</a:t>
            </a:r>
            <a:r>
              <a:rPr lang="uk-UA" sz="2400" dirty="0">
                <a:ea typeface="+mn-lt"/>
                <a:cs typeface="+mn-lt"/>
              </a:rPr>
              <a:t> — шифрування та аналіз розвідданих.</a:t>
            </a:r>
            <a:endParaRPr lang="uk-UA" dirty="0">
              <a:ea typeface="+mn-lt"/>
              <a:cs typeface="+mn-lt"/>
            </a:endParaRPr>
          </a:p>
          <a:p>
            <a:pPr>
              <a:buNone/>
            </a:pPr>
            <a:r>
              <a:rPr lang="uk-UA" sz="2400" b="1" dirty="0" err="1">
                <a:ea typeface="+mn-lt"/>
                <a:cs typeface="+mn-lt"/>
              </a:rPr>
              <a:t>Maya</a:t>
            </a:r>
            <a:r>
              <a:rPr lang="uk-UA" sz="2400" b="1" dirty="0">
                <a:ea typeface="+mn-lt"/>
                <a:cs typeface="+mn-lt"/>
              </a:rPr>
              <a:t>, </a:t>
            </a:r>
            <a:r>
              <a:rPr lang="uk-UA" sz="2400" b="1" dirty="0" err="1">
                <a:ea typeface="+mn-lt"/>
                <a:cs typeface="+mn-lt"/>
              </a:rPr>
              <a:t>Pixar</a:t>
            </a:r>
            <a:r>
              <a:rPr lang="uk-UA" sz="2400" dirty="0">
                <a:ea typeface="+mn-lt"/>
                <a:cs typeface="+mn-lt"/>
              </a:rPr>
              <a:t> — створення мультиплікації/анімації.</a:t>
            </a:r>
            <a:endParaRPr lang="uk-UA" dirty="0">
              <a:ea typeface="+mn-lt"/>
              <a:cs typeface="+mn-lt"/>
            </a:endParaRPr>
          </a:p>
          <a:p>
            <a:pPr>
              <a:buNone/>
            </a:pPr>
            <a:r>
              <a:rPr lang="uk-UA" sz="2400" b="1" dirty="0" err="1">
                <a:ea typeface="+mn-lt"/>
                <a:cs typeface="+mn-lt"/>
              </a:rPr>
              <a:t>Intel</a:t>
            </a:r>
            <a:r>
              <a:rPr lang="uk-UA" sz="2400" b="1" dirty="0">
                <a:ea typeface="+mn-lt"/>
                <a:cs typeface="+mn-lt"/>
              </a:rPr>
              <a:t>, </a:t>
            </a:r>
            <a:r>
              <a:rPr lang="uk-UA" sz="2400" b="1" dirty="0" err="1">
                <a:ea typeface="+mn-lt"/>
                <a:cs typeface="+mn-lt"/>
              </a:rPr>
              <a:t>Cisco</a:t>
            </a:r>
            <a:r>
              <a:rPr lang="uk-UA" sz="2400" b="1" dirty="0">
                <a:ea typeface="+mn-lt"/>
                <a:cs typeface="+mn-lt"/>
              </a:rPr>
              <a:t>, HP, </a:t>
            </a:r>
            <a:r>
              <a:rPr lang="uk-UA" sz="2400" b="1" dirty="0" err="1">
                <a:ea typeface="+mn-lt"/>
                <a:cs typeface="+mn-lt"/>
              </a:rPr>
              <a:t>Seagate</a:t>
            </a:r>
            <a:r>
              <a:rPr lang="uk-UA" sz="2400" b="1" dirty="0">
                <a:ea typeface="+mn-lt"/>
                <a:cs typeface="+mn-lt"/>
              </a:rPr>
              <a:t>, </a:t>
            </a:r>
            <a:r>
              <a:rPr lang="uk-UA" sz="2400" b="1" dirty="0" err="1">
                <a:ea typeface="+mn-lt"/>
                <a:cs typeface="+mn-lt"/>
              </a:rPr>
              <a:t>Qualcomm</a:t>
            </a:r>
            <a:r>
              <a:rPr lang="uk-UA" sz="2400" b="1" dirty="0">
                <a:ea typeface="+mn-lt"/>
                <a:cs typeface="+mn-lt"/>
              </a:rPr>
              <a:t>, IBM</a:t>
            </a:r>
            <a:r>
              <a:rPr lang="uk-UA" sz="2400" dirty="0">
                <a:ea typeface="+mn-lt"/>
                <a:cs typeface="+mn-lt"/>
              </a:rPr>
              <a:t> — тестування.</a:t>
            </a:r>
            <a:endParaRPr lang="uk-UA" dirty="0">
              <a:ea typeface="+mn-lt"/>
              <a:cs typeface="+mn-lt"/>
            </a:endParaRPr>
          </a:p>
          <a:p>
            <a:pPr>
              <a:buNone/>
            </a:pPr>
            <a:r>
              <a:rPr lang="uk-UA" sz="2400" b="1" dirty="0" err="1">
                <a:ea typeface="+mn-lt"/>
                <a:cs typeface="+mn-lt"/>
              </a:rPr>
              <a:t>JPMorgan</a:t>
            </a:r>
            <a:r>
              <a:rPr lang="uk-UA" sz="2400" b="1" dirty="0">
                <a:ea typeface="+mn-lt"/>
                <a:cs typeface="+mn-lt"/>
              </a:rPr>
              <a:t> </a:t>
            </a:r>
            <a:r>
              <a:rPr lang="uk-UA" sz="2400" b="1" dirty="0" err="1">
                <a:ea typeface="+mn-lt"/>
                <a:cs typeface="+mn-lt"/>
              </a:rPr>
              <a:t>Chase</a:t>
            </a:r>
            <a:r>
              <a:rPr lang="uk-UA" sz="2400" b="1" dirty="0">
                <a:ea typeface="+mn-lt"/>
                <a:cs typeface="+mn-lt"/>
              </a:rPr>
              <a:t>, UBS, </a:t>
            </a:r>
            <a:r>
              <a:rPr lang="uk-UA" sz="2400" b="1" dirty="0" err="1">
                <a:ea typeface="+mn-lt"/>
                <a:cs typeface="+mn-lt"/>
              </a:rPr>
              <a:t>Getco</a:t>
            </a:r>
            <a:r>
              <a:rPr lang="uk-UA" sz="2400" b="1" dirty="0">
                <a:ea typeface="+mn-lt"/>
                <a:cs typeface="+mn-lt"/>
              </a:rPr>
              <a:t>, </a:t>
            </a:r>
            <a:r>
              <a:rPr lang="uk-UA" sz="2400" b="1" dirty="0" err="1">
                <a:ea typeface="+mn-lt"/>
                <a:cs typeface="+mn-lt"/>
              </a:rPr>
              <a:t>Citadel</a:t>
            </a:r>
            <a:r>
              <a:rPr lang="uk-UA" sz="2400" dirty="0">
                <a:ea typeface="+mn-lt"/>
                <a:cs typeface="+mn-lt"/>
              </a:rPr>
              <a:t> — прогнозування фінансових ринків.</a:t>
            </a:r>
            <a:endParaRPr lang="uk-UA" dirty="0">
              <a:cs typeface="Calibri"/>
            </a:endParaRPr>
          </a:p>
          <a:p>
            <a:pPr>
              <a:buNone/>
            </a:pPr>
            <a:r>
              <a:rPr lang="uk-UA" sz="2400" b="1" dirty="0">
                <a:ea typeface="+mn-lt"/>
                <a:cs typeface="+mn-lt"/>
              </a:rPr>
              <a:t>NASA, </a:t>
            </a:r>
            <a:r>
              <a:rPr lang="uk-UA" sz="2400" b="1" dirty="0" err="1">
                <a:ea typeface="+mn-lt"/>
                <a:cs typeface="+mn-lt"/>
              </a:rPr>
              <a:t>Los</a:t>
            </a:r>
            <a:r>
              <a:rPr lang="uk-UA" sz="2400" b="1" dirty="0">
                <a:ea typeface="+mn-lt"/>
                <a:cs typeface="+mn-lt"/>
              </a:rPr>
              <a:t> </a:t>
            </a:r>
            <a:r>
              <a:rPr lang="uk-UA" sz="2400" b="1" dirty="0" err="1">
                <a:ea typeface="+mn-lt"/>
                <a:cs typeface="+mn-lt"/>
              </a:rPr>
              <a:t>Alamos</a:t>
            </a:r>
            <a:r>
              <a:rPr lang="uk-UA" sz="2400" b="1" dirty="0">
                <a:ea typeface="+mn-lt"/>
                <a:cs typeface="+mn-lt"/>
              </a:rPr>
              <a:t>, </a:t>
            </a:r>
            <a:r>
              <a:rPr lang="uk-UA" sz="2400" b="1" dirty="0" err="1">
                <a:ea typeface="+mn-lt"/>
                <a:cs typeface="+mn-lt"/>
              </a:rPr>
              <a:t>Fermilab</a:t>
            </a:r>
            <a:r>
              <a:rPr lang="uk-UA" sz="2400" b="1" dirty="0">
                <a:ea typeface="+mn-lt"/>
                <a:cs typeface="+mn-lt"/>
              </a:rPr>
              <a:t>, JPL</a:t>
            </a:r>
            <a:r>
              <a:rPr lang="uk-UA" sz="2400" dirty="0">
                <a:ea typeface="+mn-lt"/>
                <a:cs typeface="+mn-lt"/>
              </a:rPr>
              <a:t> — наукові обчислення.</a:t>
            </a:r>
            <a:endParaRPr lang="uk-UA" dirty="0">
              <a:ea typeface="+mn-lt"/>
              <a:cs typeface="+mn-lt"/>
            </a:endParaRPr>
          </a:p>
          <a:p>
            <a:pPr>
              <a:buNone/>
            </a:pPr>
            <a:r>
              <a:rPr lang="uk-UA" sz="2400" b="1" dirty="0" err="1">
                <a:ea typeface="+mn-lt"/>
                <a:cs typeface="+mn-lt"/>
              </a:rPr>
              <a:t>iRobot</a:t>
            </a:r>
            <a:r>
              <a:rPr lang="uk-UA" sz="2400" b="1" dirty="0">
                <a:ea typeface="+mn-lt"/>
                <a:cs typeface="+mn-lt"/>
              </a:rPr>
              <a:t> </a:t>
            </a:r>
            <a:r>
              <a:rPr lang="uk-UA" sz="2400" dirty="0">
                <a:ea typeface="+mn-lt"/>
                <a:cs typeface="+mn-lt"/>
              </a:rPr>
              <a:t>— розробка комерційних </a:t>
            </a:r>
            <a:r>
              <a:rPr lang="uk-UA" sz="2400" dirty="0" err="1">
                <a:ea typeface="+mn-lt"/>
                <a:cs typeface="+mn-lt"/>
              </a:rPr>
              <a:t>роботизованих</a:t>
            </a:r>
            <a:r>
              <a:rPr lang="uk-UA" sz="2400" dirty="0">
                <a:ea typeface="+mn-lt"/>
                <a:cs typeface="+mn-lt"/>
              </a:rPr>
              <a:t> пристроїв.</a:t>
            </a:r>
            <a:endParaRPr lang="uk-UA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821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4C228-F4B5-439B-8AAB-AC13EAB6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uk-UA" sz="5100" u="sng">
                <a:cs typeface="Calibri Light"/>
              </a:rPr>
              <a:t>Загальний опис мови Python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5521EC0-FD68-466F-8863-94E7EA74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637" y="1188796"/>
            <a:ext cx="5853036" cy="4581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uk-UA" sz="2000" b="1">
                <a:latin typeface="Calibri"/>
                <a:ea typeface="Verdana"/>
                <a:cs typeface="Calibri"/>
              </a:rPr>
              <a:t>Багатоплатформна </a:t>
            </a:r>
            <a:r>
              <a:rPr lang="uk-UA" sz="2000">
                <a:latin typeface="Calibri"/>
                <a:ea typeface="Verdana"/>
                <a:cs typeface="Calibri"/>
              </a:rPr>
              <a:t>(переносима).</a:t>
            </a:r>
          </a:p>
          <a:p>
            <a:pPr marL="0" indent="0">
              <a:buNone/>
            </a:pPr>
            <a:r>
              <a:rPr lang="uk-UA" sz="2000" b="1">
                <a:latin typeface="Calibri"/>
                <a:ea typeface="Verdana"/>
                <a:cs typeface="Calibri"/>
              </a:rPr>
              <a:t>З відкритим кодом</a:t>
            </a:r>
            <a:r>
              <a:rPr lang="uk-UA" sz="2000">
                <a:latin typeface="Calibri"/>
                <a:ea typeface="Verdana"/>
                <a:cs typeface="Calibri"/>
              </a:rPr>
              <a:t> (можна вільно переглядати код та використовувати його</a:t>
            </a:r>
            <a:r>
              <a:rPr lang="uk-UA" sz="2000" dirty="0">
                <a:latin typeface="Calibri"/>
                <a:ea typeface="Verdana"/>
                <a:cs typeface="Calibri"/>
              </a:rPr>
              <a:t>).</a:t>
            </a:r>
          </a:p>
          <a:p>
            <a:pPr marL="0" indent="0">
              <a:buNone/>
            </a:pPr>
            <a:r>
              <a:rPr lang="uk-UA" sz="2000" b="1">
                <a:latin typeface="Calibri"/>
                <a:ea typeface="Verdana"/>
                <a:cs typeface="Calibri"/>
              </a:rPr>
              <a:t>Високорівнева </a:t>
            </a:r>
            <a:r>
              <a:rPr lang="uk-UA" sz="2000">
                <a:latin typeface="Calibri"/>
                <a:ea typeface="Verdana"/>
                <a:cs typeface="Calibri"/>
              </a:rPr>
              <a:t>(одній інструкції відповідає блок команд процесора), </a:t>
            </a:r>
            <a:r>
              <a:rPr lang="uk-UA" sz="2000" b="1">
                <a:latin typeface="Calibri"/>
                <a:ea typeface="Verdana"/>
                <a:cs typeface="Calibri"/>
              </a:rPr>
              <a:t>абстрактного рівня</a:t>
            </a:r>
            <a:r>
              <a:rPr lang="uk-UA" sz="2000">
                <a:latin typeface="Calibri"/>
                <a:ea typeface="Verdana"/>
                <a:cs typeface="Calibri"/>
              </a:rPr>
              <a:t> (одній інструкції відповідає алгоритм).</a:t>
            </a:r>
            <a:endParaRPr lang="uk-UA" sz="2000" b="1" dirty="0">
              <a:latin typeface="Calibri"/>
              <a:ea typeface="Verdana"/>
              <a:cs typeface="Calibri"/>
            </a:endParaRPr>
          </a:p>
          <a:p>
            <a:pPr marL="0" indent="0">
              <a:buNone/>
            </a:pPr>
            <a:r>
              <a:rPr lang="uk-UA" sz="2000" b="1" dirty="0">
                <a:latin typeface="Calibri"/>
                <a:ea typeface="Verdana"/>
                <a:cs typeface="Calibri"/>
              </a:rPr>
              <a:t>Інтерпретована</a:t>
            </a:r>
            <a:r>
              <a:rPr lang="uk-UA" sz="2000">
                <a:latin typeface="Calibri"/>
                <a:ea typeface="Verdana"/>
                <a:cs typeface="Calibri"/>
              </a:rPr>
              <a:t> (не компілюється, звичайний текстовий файл є виконуваним, але в системі повинен бути встановлений інтерпретатор Python). Насправді </a:t>
            </a:r>
            <a:r>
              <a:rPr lang="uk-UA" sz="2000" dirty="0">
                <a:latin typeface="Calibri"/>
                <a:ea typeface="Verdana"/>
                <a:cs typeface="Calibri"/>
              </a:rPr>
              <a:t>процес компіляції виконується інтерпретатором автоматично і прихований від користувача.</a:t>
            </a:r>
          </a:p>
          <a:p>
            <a:pPr marL="0" indent="0">
              <a:buNone/>
            </a:pPr>
            <a:r>
              <a:rPr lang="uk-UA" sz="2000" b="1">
                <a:latin typeface="Calibri"/>
                <a:ea typeface="Verdana"/>
                <a:cs typeface="Calibri"/>
              </a:rPr>
              <a:t>Динамічна типізація </a:t>
            </a:r>
            <a:r>
              <a:rPr lang="uk-UA" sz="2000">
                <a:latin typeface="Calibri"/>
                <a:ea typeface="Verdana"/>
                <a:cs typeface="Calibri"/>
              </a:rPr>
              <a:t>(тип даних визначається під час виконання програми).</a:t>
            </a:r>
          </a:p>
        </p:txBody>
      </p:sp>
    </p:spTree>
    <p:extLst>
      <p:ext uri="{BB962C8B-B14F-4D97-AF65-F5344CB8AC3E}">
        <p14:creationId xmlns:p14="http://schemas.microsoft.com/office/powerpoint/2010/main" val="139393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F3E76D6-0FBA-4F78-ADA7-4C28287D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18" y="1278597"/>
            <a:ext cx="5157787" cy="823912"/>
          </a:xfrm>
        </p:spPr>
        <p:txBody>
          <a:bodyPr>
            <a:normAutofit/>
          </a:bodyPr>
          <a:lstStyle/>
          <a:p>
            <a:r>
              <a:rPr lang="uk-UA" sz="3600" u="sng">
                <a:latin typeface="Calibri Light"/>
                <a:cs typeface="Calibri"/>
              </a:rPr>
              <a:t>Переваги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C8DC070-DC1E-4934-827A-D4346309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618" y="2505075"/>
            <a:ext cx="5157787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uk-UA">
                <a:cs typeface="Calibri"/>
              </a:rPr>
              <a:t>компактність коду;</a:t>
            </a:r>
          </a:p>
          <a:p>
            <a:r>
              <a:rPr lang="uk-UA">
                <a:cs typeface="Calibri"/>
              </a:rPr>
              <a:t>висока читабельність коду;</a:t>
            </a:r>
            <a:endParaRPr lang="uk-UA" dirty="0">
              <a:cs typeface="Calibri"/>
            </a:endParaRPr>
          </a:p>
          <a:p>
            <a:r>
              <a:rPr lang="uk-UA">
                <a:cs typeface="Calibri"/>
              </a:rPr>
              <a:t>обширна стандартна бібліотека і підтримка сторонніх бібліотек;</a:t>
            </a:r>
            <a:endParaRPr lang="uk-UA" dirty="0">
              <a:cs typeface="Calibri"/>
            </a:endParaRPr>
          </a:p>
          <a:p>
            <a:r>
              <a:rPr lang="uk-UA">
                <a:cs typeface="Calibri"/>
              </a:rPr>
              <a:t>швидкість розробки.</a:t>
            </a:r>
            <a:endParaRPr lang="uk-UA" dirty="0">
              <a:cs typeface="Calibri"/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AE96C140-9716-41DE-9F79-66E233AA2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1521" y="1278597"/>
            <a:ext cx="5700772" cy="823912"/>
          </a:xfrm>
        </p:spPr>
        <p:txBody>
          <a:bodyPr/>
          <a:lstStyle/>
          <a:p>
            <a:r>
              <a:rPr lang="uk-UA" sz="3600" u="sng">
                <a:latin typeface="Calibri Light"/>
                <a:cs typeface="Calibri"/>
              </a:rPr>
              <a:t>Недоліки</a:t>
            </a:r>
            <a:endParaRPr lang="uk-UA" u="sng">
              <a:cs typeface="Calibri"/>
            </a:endParaRP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69C76C6-CABC-4573-94B3-68B4D41ED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1521" y="2505075"/>
            <a:ext cx="6031451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uk-UA" dirty="0">
                <a:ea typeface="+mn-lt"/>
                <a:cs typeface="+mn-lt"/>
              </a:rPr>
              <a:t>Основним недоліком вважають невисоку, порівняно з </a:t>
            </a:r>
            <a:r>
              <a:rPr lang="uk-UA">
                <a:ea typeface="+mn-lt"/>
                <a:cs typeface="+mn-lt"/>
              </a:rPr>
              <a:t>компільованими мовами, </a:t>
            </a:r>
            <a:r>
              <a:rPr lang="uk-UA" b="1" dirty="0">
                <a:ea typeface="+mn-lt"/>
                <a:cs typeface="+mn-lt"/>
              </a:rPr>
              <a:t>продуктивність</a:t>
            </a:r>
            <a:r>
              <a:rPr lang="uk-UA" dirty="0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r>
              <a:rPr lang="uk-UA" dirty="0">
                <a:cs typeface="Calibri" panose="020F0502020204030204"/>
              </a:rPr>
              <a:t>Глобальне блокування інтерпретатора (</a:t>
            </a:r>
            <a:r>
              <a:rPr lang="uk-UA" b="1" dirty="0">
                <a:cs typeface="Calibri" panose="020F0502020204030204"/>
              </a:rPr>
              <a:t>GIL)</a:t>
            </a:r>
            <a:r>
              <a:rPr lang="uk-UA" dirty="0">
                <a:cs typeface="Calibri" panose="020F0502020204030204"/>
              </a:rPr>
              <a:t> - </a:t>
            </a:r>
            <a:r>
              <a:rPr lang="uk-UA" dirty="0">
                <a:ea typeface="+mn-lt"/>
                <a:cs typeface="+mn-lt"/>
              </a:rPr>
              <a:t>в кожен момент часу в одному процесі інтерпретатора може виконуватися лише один потік коду, незалежно від кількості доступних ядер </a:t>
            </a:r>
            <a:r>
              <a:rPr lang="uk-UA">
                <a:ea typeface="+mn-lt"/>
                <a:cs typeface="+mn-lt"/>
              </a:rPr>
              <a:t>процесора. </a:t>
            </a:r>
          </a:p>
        </p:txBody>
      </p:sp>
    </p:spTree>
    <p:extLst>
      <p:ext uri="{BB962C8B-B14F-4D97-AF65-F5344CB8AC3E}">
        <p14:creationId xmlns:p14="http://schemas.microsoft.com/office/powerpoint/2010/main" val="312510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1DA1353-E10A-4633-9770-20785E239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342"/>
            <a:ext cx="10515600" cy="5630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dirty="0">
                <a:ea typeface="+mn-lt"/>
                <a:cs typeface="+mn-lt"/>
              </a:rPr>
              <a:t>Наразі співіснують дві паралельні версії (гілки) мови — Python 2 (з 2020 року не підтримується, остання версія - Python 2.7.18) і </a:t>
            </a:r>
            <a:r>
              <a:rPr lang="uk-UA" b="1" dirty="0" err="1">
                <a:ea typeface="+mn-lt"/>
                <a:cs typeface="+mn-lt"/>
              </a:rPr>
              <a:t>Python</a:t>
            </a:r>
            <a:r>
              <a:rPr lang="uk-UA" b="1" dirty="0">
                <a:ea typeface="+mn-lt"/>
                <a:cs typeface="+mn-lt"/>
              </a:rPr>
              <a:t> 3 </a:t>
            </a:r>
            <a:r>
              <a:rPr lang="uk-UA" dirty="0">
                <a:ea typeface="+mn-lt"/>
                <a:cs typeface="+mn-lt"/>
              </a:rPr>
              <a:t>(поточна версія - </a:t>
            </a:r>
            <a:r>
              <a:rPr lang="uk-UA" b="1" dirty="0" err="1">
                <a:ea typeface="+mn-lt"/>
                <a:cs typeface="+mn-lt"/>
              </a:rPr>
              <a:t>Python</a:t>
            </a:r>
            <a:r>
              <a:rPr lang="uk-UA" b="1" dirty="0">
                <a:ea typeface="+mn-lt"/>
                <a:cs typeface="+mn-lt"/>
              </a:rPr>
              <a:t> 3.9</a:t>
            </a:r>
            <a:r>
              <a:rPr lang="uk-UA" dirty="0">
                <a:ea typeface="+mn-lt"/>
                <a:cs typeface="+mn-lt"/>
              </a:rPr>
              <a:t>.7). </a:t>
            </a:r>
            <a:endParaRPr lang="uk-UA" dirty="0">
              <a:cs typeface="Calibri" panose="020F0502020204030204"/>
            </a:endParaRPr>
          </a:p>
          <a:p>
            <a:pPr marL="0" indent="0">
              <a:buNone/>
            </a:pPr>
            <a:endParaRPr lang="uk-UA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dirty="0">
                <a:ea typeface="+mn-lt"/>
                <a:cs typeface="+mn-lt"/>
              </a:rPr>
              <a:t>Для написання програми на мові </a:t>
            </a:r>
            <a:r>
              <a:rPr lang="uk-UA" dirty="0" err="1">
                <a:ea typeface="+mn-lt"/>
                <a:cs typeface="+mn-lt"/>
              </a:rPr>
              <a:t>Python</a:t>
            </a:r>
            <a:r>
              <a:rPr lang="uk-UA" dirty="0">
                <a:ea typeface="+mn-lt"/>
                <a:cs typeface="+mn-lt"/>
              </a:rPr>
              <a:t> достатньо будь-якого текстового редактора, але для її запуску (виконання) на комп’ютері має бути встановлена програма-інтерпретатор </a:t>
            </a:r>
            <a:r>
              <a:rPr lang="uk-UA" dirty="0" err="1">
                <a:ea typeface="+mn-lt"/>
                <a:cs typeface="+mn-lt"/>
              </a:rPr>
              <a:t>Python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>
              <a:cs typeface="Calibri" panose="020F0502020204030204"/>
            </a:endParaRPr>
          </a:p>
          <a:p>
            <a:pPr marL="0" indent="0">
              <a:buNone/>
            </a:pPr>
            <a:endParaRPr lang="uk-UA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b="1" dirty="0">
                <a:ea typeface="+mn-lt"/>
                <a:cs typeface="+mn-lt"/>
              </a:rPr>
              <a:t>Середовища розробки: </a:t>
            </a:r>
            <a:r>
              <a:rPr lang="uk-UA" dirty="0">
                <a:ea typeface="+mn-lt"/>
                <a:cs typeface="+mn-lt"/>
              </a:rPr>
              <a:t>IDLE, </a:t>
            </a:r>
            <a:r>
              <a:rPr lang="uk-UA" dirty="0" err="1">
                <a:ea typeface="+mn-lt"/>
                <a:cs typeface="+mn-lt"/>
              </a:rPr>
              <a:t>PyCharm</a:t>
            </a:r>
            <a:r>
              <a:rPr lang="uk-UA" dirty="0">
                <a:ea typeface="+mn-lt"/>
                <a:cs typeface="+mn-lt"/>
              </a:rPr>
              <a:t>, </a:t>
            </a:r>
            <a:r>
              <a:rPr lang="uk-UA" dirty="0" err="1">
                <a:ea typeface="+mn-lt"/>
                <a:cs typeface="+mn-lt"/>
              </a:rPr>
              <a:t>Geany</a:t>
            </a:r>
            <a:r>
              <a:rPr lang="uk-UA" dirty="0">
                <a:ea typeface="+mn-lt"/>
                <a:cs typeface="+mn-lt"/>
              </a:rPr>
              <a:t>, </a:t>
            </a:r>
            <a:r>
              <a:rPr lang="uk-UA" dirty="0" err="1">
                <a:ea typeface="+mn-lt"/>
                <a:cs typeface="+mn-lt"/>
              </a:rPr>
              <a:t>Jupyter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Notebook</a:t>
            </a:r>
            <a:r>
              <a:rPr lang="uk-UA" dirty="0">
                <a:ea typeface="+mn-lt"/>
                <a:cs typeface="+mn-lt"/>
              </a:rPr>
              <a:t>, …</a:t>
            </a:r>
            <a:endParaRPr lang="uk-UA" dirty="0">
              <a:cs typeface="Calibri"/>
            </a:endParaRPr>
          </a:p>
          <a:p>
            <a:pPr marL="0" indent="0">
              <a:buNone/>
            </a:pPr>
            <a:r>
              <a:rPr lang="uk-UA" b="1" dirty="0">
                <a:ea typeface="+mn-lt"/>
                <a:cs typeface="+mn-lt"/>
              </a:rPr>
              <a:t>Онлайн-інтерпретатори: </a:t>
            </a:r>
            <a:r>
              <a:rPr lang="uk-UA" dirty="0">
                <a:ea typeface="+mn-lt"/>
                <a:cs typeface="+mn-lt"/>
              </a:rPr>
              <a:t>repl.it, jdoodle.com, …</a:t>
            </a:r>
            <a:endParaRPr lang="uk-UA" dirty="0">
              <a:cs typeface="Calibri" panose="020F0502020204030204"/>
            </a:endParaRPr>
          </a:p>
          <a:p>
            <a:pPr marL="0" indent="0">
              <a:buNone/>
            </a:pPr>
            <a:endParaRPr lang="uk-UA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uk-UA" b="1" dirty="0">
                <a:cs typeface="Calibri" panose="020F0502020204030204"/>
              </a:rPr>
              <a:t>Python.org</a:t>
            </a:r>
            <a:r>
              <a:rPr lang="uk-UA" dirty="0">
                <a:cs typeface="Calibri" panose="020F0502020204030204"/>
              </a:rPr>
              <a:t>, дистрибутив </a:t>
            </a:r>
            <a:r>
              <a:rPr lang="uk-UA" b="1" dirty="0" err="1">
                <a:cs typeface="Calibri" panose="020F0502020204030204"/>
              </a:rPr>
              <a:t>Anaconda</a:t>
            </a:r>
            <a:endParaRPr lang="uk-UA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511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4572EE93-1D53-42DB-96BF-55E6FE63D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446F3DC2C4BB4CB790B18F47FEE045" ma:contentTypeVersion="0" ma:contentTypeDescription="Створення нового документа." ma:contentTypeScope="" ma:versionID="455e31173226ed3c60c1fda13e00f7e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eee6afa368cefb35bf51763678617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D19F2B-C432-4E19-9992-F5655706EAF4}"/>
</file>

<file path=customXml/itemProps2.xml><?xml version="1.0" encoding="utf-8"?>
<ds:datastoreItem xmlns:ds="http://schemas.openxmlformats.org/officeDocument/2006/customXml" ds:itemID="{BF0AB2B9-B102-4B2C-93E1-9F92CF18CE94}"/>
</file>

<file path=customXml/itemProps3.xml><?xml version="1.0" encoding="utf-8"?>
<ds:datastoreItem xmlns:ds="http://schemas.openxmlformats.org/officeDocument/2006/customXml" ds:itemID="{53549A81-7241-4D75-96F5-29D8D1CCB8D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Програмування (Python)</vt:lpstr>
      <vt:lpstr>Література</vt:lpstr>
      <vt:lpstr>PowerPoint Presentation</vt:lpstr>
      <vt:lpstr>Де використовується</vt:lpstr>
      <vt:lpstr>Ким використовується</vt:lpstr>
      <vt:lpstr>Загальний опис мови Python</vt:lpstr>
      <vt:lpstr>PowerPoint Presentation</vt:lpstr>
      <vt:lpstr>PowerPoint Presentation</vt:lpstr>
      <vt:lpstr>PowerPoint Presentation</vt:lpstr>
      <vt:lpstr>PowerPoint Presentation</vt:lpstr>
      <vt:lpstr>Модель даних</vt:lpstr>
      <vt:lpstr>PowerPoint Presentation</vt:lpstr>
      <vt:lpstr>Основні вбудовані типи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Числові типи</vt:lpstr>
      <vt:lpstr>Введення-виведення</vt:lpstr>
      <vt:lpstr>Стандартна бібліотека. Імпорт.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916</cp:revision>
  <dcterms:created xsi:type="dcterms:W3CDTF">2020-09-02T10:47:23Z</dcterms:created>
  <dcterms:modified xsi:type="dcterms:W3CDTF">2021-09-04T09:24:26Z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0x0101004E446F3DC2C4BB4CB790B18F47FEE045</vt:lpwstr>
  </property>
</Properties>
</file>