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8" Type="http://schemas.openxmlformats.org/officeDocument/2006/relationships/slide" Target="slides/slide2.xml"/><Relationship Id="rId21" Type="http://schemas.openxmlformats.org/officeDocument/2006/relationships/font" Target="fonts/Comfortaa-bold.fntdata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7" Type="http://schemas.openxmlformats.org/officeDocument/2006/relationships/slide" Target="slides/slide1.xml"/><Relationship Id="rId20" Type="http://schemas.openxmlformats.org/officeDocument/2006/relationships/font" Target="fonts/Comfortaa-regular.fntdata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24" Type="http://schemas.openxmlformats.org/officeDocument/2006/relationships/customXml" Target="../customXml/item3.xml"/><Relationship Id="rId15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23" Type="http://schemas.openxmlformats.org/officeDocument/2006/relationships/customXml" Target="../customXml/item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adda8086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adda8086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d063f3d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d063f3d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d063f3d4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d063f3d4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d063f3d4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d063f3d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d063f3d4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d063f3d4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1b101e5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1b101e5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0d8529c4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0d8529c4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ceb684ec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ceb684ec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ceb684ec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ceb684e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d063f3d4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d063f3d4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ceb684ec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ceb684ec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1b101e5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1b101e5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b101e54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1b101e54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idx="1" type="subTitle"/>
          </p:nvPr>
        </p:nvSpPr>
        <p:spPr>
          <a:xfrm>
            <a:off x="457172" y="205067"/>
            <a:ext cx="82287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/>
        </p:nvSpPr>
        <p:spPr>
          <a:xfrm>
            <a:off x="311700" y="1386325"/>
            <a:ext cx="6385500" cy="7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rgbClr val="0B5394"/>
                </a:solidFill>
              </a:rPr>
              <a:t>ПРОГРАМУВАННЯ (PYTHON)</a:t>
            </a:r>
            <a:endParaRPr b="1" sz="2600">
              <a:solidFill>
                <a:srgbClr val="0B5394"/>
              </a:solidFill>
            </a:endParaRPr>
          </a:p>
        </p:txBody>
      </p:sp>
      <p:pic>
        <p:nvPicPr>
          <p:cNvPr id="102" name="Google Shape;1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850" y="860863"/>
            <a:ext cx="1897774" cy="1897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6"/>
          <p:cNvSpPr txBox="1"/>
          <p:nvPr/>
        </p:nvSpPr>
        <p:spPr>
          <a:xfrm>
            <a:off x="311700" y="2910325"/>
            <a:ext cx="8439600" cy="7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rgbClr val="0B5394"/>
                </a:solidFill>
              </a:rPr>
              <a:t>ООП</a:t>
            </a:r>
            <a:r>
              <a:rPr b="1" lang="uk" sz="2600">
                <a:solidFill>
                  <a:srgbClr val="0B5394"/>
                </a:solidFill>
              </a:rPr>
              <a:t> (Ч. 2)</a:t>
            </a:r>
            <a:endParaRPr b="1" sz="2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609600"/>
            <a:ext cx="7066325" cy="36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6"/>
          <p:cNvSpPr txBox="1"/>
          <p:nvPr/>
        </p:nvSpPr>
        <p:spPr>
          <a:xfrm>
            <a:off x="507350" y="243850"/>
            <a:ext cx="8294400" cy="61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 u="sng">
                <a:latin typeface="Comfortaa"/>
                <a:ea typeface="Comfortaa"/>
                <a:cs typeface="Comfortaa"/>
                <a:sym typeface="Comfortaa"/>
              </a:rPr>
              <a:t>Псевдоприватні атрибути</a:t>
            </a:r>
            <a:endParaRPr b="1" sz="2400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" name="Google Shape;163;p36"/>
          <p:cNvSpPr txBox="1"/>
          <p:nvPr/>
        </p:nvSpPr>
        <p:spPr>
          <a:xfrm>
            <a:off x="507350" y="942975"/>
            <a:ext cx="8294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Мета - забезпечити збереження атрибутів. 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4" name="Google Shape;1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50" y="1432875"/>
            <a:ext cx="5247050" cy="34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/>
          <p:nvPr/>
        </p:nvSpPr>
        <p:spPr>
          <a:xfrm>
            <a:off x="507350" y="243850"/>
            <a:ext cx="8294400" cy="61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 u="sng">
                <a:latin typeface="Comfortaa"/>
                <a:ea typeface="Comfortaa"/>
                <a:cs typeface="Comfortaa"/>
                <a:sym typeface="Comfortaa"/>
              </a:rPr>
              <a:t>Імітація інкапсуляції</a:t>
            </a:r>
            <a:endParaRPr b="1" sz="2400" u="sng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0" name="Google Shape;1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38350"/>
            <a:ext cx="8004000" cy="33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/>
          <p:nvPr/>
        </p:nvSpPr>
        <p:spPr>
          <a:xfrm>
            <a:off x="507350" y="243850"/>
            <a:ext cx="8294400" cy="61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 u="sng">
                <a:latin typeface="Comfortaa"/>
                <a:ea typeface="Comfortaa"/>
                <a:cs typeface="Comfortaa"/>
                <a:sym typeface="Comfortaa"/>
              </a:rPr>
              <a:t>Статичні методи</a:t>
            </a:r>
            <a:endParaRPr b="1" sz="2400" u="sng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6" name="Google Shape;1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009750"/>
            <a:ext cx="8294400" cy="3842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/>
        </p:nvSpPr>
        <p:spPr>
          <a:xfrm>
            <a:off x="507350" y="243850"/>
            <a:ext cx="8294400" cy="61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>
                <a:latin typeface="Comfortaa"/>
                <a:ea typeface="Comfortaa"/>
                <a:cs typeface="Comfortaa"/>
                <a:sym typeface="Comfortaa"/>
              </a:rPr>
              <a:t>__str__, __repr__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" name="Google Shape;109;p27"/>
          <p:cNvSpPr txBox="1"/>
          <p:nvPr/>
        </p:nvSpPr>
        <p:spPr>
          <a:xfrm>
            <a:off x="507350" y="1138925"/>
            <a:ext cx="83505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mfortaa"/>
                <a:ea typeface="Comfortaa"/>
                <a:cs typeface="Comfortaa"/>
                <a:sym typeface="Comfortaa"/>
              </a:rPr>
              <a:t>Метод </a:t>
            </a:r>
            <a:r>
              <a:rPr b="1" lang="uk" sz="1800">
                <a:latin typeface="Comfortaa"/>
                <a:ea typeface="Comfortaa"/>
                <a:cs typeface="Comfortaa"/>
                <a:sym typeface="Comfortaa"/>
              </a:rPr>
              <a:t>__repr__</a:t>
            </a:r>
            <a:r>
              <a:rPr lang="uk" sz="1800">
                <a:latin typeface="Comfortaa"/>
                <a:ea typeface="Comfortaa"/>
                <a:cs typeface="Comfortaa"/>
                <a:sym typeface="Comfortaa"/>
              </a:rPr>
              <a:t> використовується всюди, за винятком функцій </a:t>
            </a:r>
            <a:r>
              <a:rPr b="1" lang="uk" sz="1800">
                <a:latin typeface="Comfortaa"/>
                <a:ea typeface="Comfortaa"/>
                <a:cs typeface="Comfortaa"/>
                <a:sym typeface="Comfortaa"/>
              </a:rPr>
              <a:t>print</a:t>
            </a:r>
            <a:r>
              <a:rPr lang="uk" sz="1800">
                <a:latin typeface="Comfortaa"/>
                <a:ea typeface="Comfortaa"/>
                <a:cs typeface="Comfortaa"/>
                <a:sym typeface="Comfortaa"/>
              </a:rPr>
              <a:t> і </a:t>
            </a:r>
            <a:r>
              <a:rPr b="1" lang="uk" sz="1800">
                <a:latin typeface="Comfortaa"/>
                <a:ea typeface="Comfortaa"/>
                <a:cs typeface="Comfortaa"/>
                <a:sym typeface="Comfortaa"/>
              </a:rPr>
              <a:t>str</a:t>
            </a:r>
            <a:r>
              <a:rPr lang="uk" sz="1800">
                <a:latin typeface="Comfortaa"/>
                <a:ea typeface="Comfortaa"/>
                <a:cs typeface="Comfortaa"/>
                <a:sym typeface="Comfortaa"/>
              </a:rPr>
              <a:t>, якщо останній визначений.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mfortaa"/>
                <a:ea typeface="Comfortaa"/>
                <a:cs typeface="Comfortaa"/>
                <a:sym typeface="Comfortaa"/>
              </a:rPr>
              <a:t>Якщо </a:t>
            </a:r>
            <a:r>
              <a:rPr b="1" lang="uk" sz="1800">
                <a:latin typeface="Comfortaa"/>
                <a:ea typeface="Comfortaa"/>
                <a:cs typeface="Comfortaa"/>
                <a:sym typeface="Comfortaa"/>
              </a:rPr>
              <a:t>__str__</a:t>
            </a:r>
            <a:r>
              <a:rPr lang="uk" sz="1800">
                <a:latin typeface="Comfortaa"/>
                <a:ea typeface="Comfortaa"/>
                <a:cs typeface="Comfortaa"/>
                <a:sym typeface="Comfortaa"/>
              </a:rPr>
              <a:t> немає, то операції виводу використовуватимуть метод </a:t>
            </a:r>
            <a:r>
              <a:rPr b="1" lang="uk" sz="1800">
                <a:latin typeface="Comfortaa"/>
                <a:ea typeface="Comfortaa"/>
                <a:cs typeface="Comfortaa"/>
                <a:sym typeface="Comfortaa"/>
              </a:rPr>
              <a:t>__repr__</a:t>
            </a:r>
            <a:r>
              <a:rPr lang="uk" sz="1800">
                <a:latin typeface="Comfortaa"/>
                <a:ea typeface="Comfortaa"/>
                <a:cs typeface="Comfortaa"/>
                <a:sym typeface="Comfortaa"/>
              </a:rPr>
              <a:t>, але не навпаки – в інтерактивній оболонці завжди використовується </a:t>
            </a:r>
            <a:r>
              <a:rPr b="1" lang="uk" sz="1800">
                <a:latin typeface="Comfortaa"/>
                <a:ea typeface="Comfortaa"/>
                <a:cs typeface="Comfortaa"/>
                <a:sym typeface="Comfortaa"/>
              </a:rPr>
              <a:t>__repr__</a:t>
            </a:r>
            <a:r>
              <a:rPr lang="uk" sz="1800">
                <a:latin typeface="Comfortaa"/>
                <a:ea typeface="Comfortaa"/>
                <a:cs typeface="Comfortaa"/>
                <a:sym typeface="Comfortaa"/>
              </a:rPr>
              <a:t>, спроба використати навіть не виконується.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mfortaa"/>
                <a:ea typeface="Comfortaa"/>
                <a:cs typeface="Comfortaa"/>
                <a:sym typeface="Comfortaa"/>
              </a:rPr>
              <a:t>Якщо треба забезпечи єдиність відображення - використовуйте </a:t>
            </a:r>
            <a:r>
              <a:rPr b="1" lang="uk" sz="1800">
                <a:latin typeface="Comfortaa"/>
                <a:ea typeface="Comfortaa"/>
                <a:cs typeface="Comfortaa"/>
                <a:sym typeface="Comfortaa"/>
              </a:rPr>
              <a:t>__repr__</a:t>
            </a:r>
            <a:r>
              <a:rPr lang="uk" sz="18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/>
        </p:nvSpPr>
        <p:spPr>
          <a:xfrm>
            <a:off x="507350" y="243850"/>
            <a:ext cx="8294400" cy="61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 u="sng">
                <a:latin typeface="Comfortaa"/>
                <a:ea typeface="Comfortaa"/>
                <a:cs typeface="Comfortaa"/>
                <a:sym typeface="Comfortaa"/>
              </a:rPr>
              <a:t>Дерево</a:t>
            </a:r>
            <a:r>
              <a:rPr b="1" lang="uk" sz="2400" u="sng">
                <a:latin typeface="Comfortaa"/>
                <a:ea typeface="Comfortaa"/>
                <a:cs typeface="Comfortaa"/>
                <a:sym typeface="Comfortaa"/>
              </a:rPr>
              <a:t> класів</a:t>
            </a:r>
            <a:endParaRPr b="1" sz="2400" u="sng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5" name="Google Shape;1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38350"/>
            <a:ext cx="72866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8"/>
          <p:cNvSpPr txBox="1"/>
          <p:nvPr/>
        </p:nvSpPr>
        <p:spPr>
          <a:xfrm>
            <a:off x="507350" y="4053575"/>
            <a:ext cx="82158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omfortaa"/>
                <a:ea typeface="Comfortaa"/>
                <a:cs typeface="Comfortaa"/>
                <a:sym typeface="Comfortaa"/>
              </a:rPr>
              <a:t>Атрибут </a:t>
            </a:r>
            <a:r>
              <a:rPr b="1" lang="uk">
                <a:latin typeface="Comfortaa"/>
                <a:ea typeface="Comfortaa"/>
                <a:cs typeface="Comfortaa"/>
                <a:sym typeface="Comfortaa"/>
              </a:rPr>
              <a:t>z </a:t>
            </a:r>
            <a:r>
              <a:rPr lang="uk">
                <a:latin typeface="Comfortaa"/>
                <a:ea typeface="Comfortaa"/>
                <a:cs typeface="Comfortaa"/>
                <a:sym typeface="Comfortaa"/>
              </a:rPr>
              <a:t>успадковуватиметься від класу </a:t>
            </a:r>
            <a:r>
              <a:rPr b="1" lang="uk">
                <a:latin typeface="Comfortaa"/>
                <a:ea typeface="Comfortaa"/>
                <a:cs typeface="Comfortaa"/>
                <a:sym typeface="Comfortaa"/>
              </a:rPr>
              <a:t>С2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7" name="Google Shape;1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650" y="1085950"/>
            <a:ext cx="1962150" cy="32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/>
        </p:nvSpPr>
        <p:spPr>
          <a:xfrm>
            <a:off x="507350" y="243850"/>
            <a:ext cx="8294400" cy="61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 u="sng">
                <a:latin typeface="Comfortaa"/>
                <a:ea typeface="Comfortaa"/>
                <a:cs typeface="Comfortaa"/>
                <a:sym typeface="Comfortaa"/>
              </a:rPr>
              <a:t>Вбудовані атрибути</a:t>
            </a:r>
            <a:endParaRPr b="1" sz="2400" u="sng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3" name="Google Shape;1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238350"/>
            <a:ext cx="7922275" cy="32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/>
        </p:nvSpPr>
        <p:spPr>
          <a:xfrm>
            <a:off x="507350" y="243850"/>
            <a:ext cx="8294400" cy="61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>
                <a:latin typeface="Comfortaa"/>
                <a:ea typeface="Comfortaa"/>
                <a:cs typeface="Comfortaa"/>
                <a:sym typeface="Comfortaa"/>
              </a:rPr>
              <a:t>Словник простору імен   __dict__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9" name="Google Shape;1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009750"/>
            <a:ext cx="5903574" cy="38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/>
        </p:nvSpPr>
        <p:spPr>
          <a:xfrm>
            <a:off x="507350" y="243850"/>
            <a:ext cx="8294400" cy="61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 u="sng">
                <a:latin typeface="Comfortaa"/>
                <a:ea typeface="Comfortaa"/>
                <a:cs typeface="Comfortaa"/>
                <a:sym typeface="Comfortaa"/>
              </a:rPr>
              <a:t>Слот - фіксований набір атрибутів</a:t>
            </a:r>
            <a:endParaRPr b="1" sz="2400" u="sng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5" name="Google Shape;1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50" y="1797600"/>
            <a:ext cx="8205399" cy="13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533400"/>
            <a:ext cx="7985400" cy="41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/>
        </p:nvSpPr>
        <p:spPr>
          <a:xfrm>
            <a:off x="507350" y="243850"/>
            <a:ext cx="8294400" cy="61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 u="sng">
                <a:latin typeface="Comfortaa"/>
                <a:ea typeface="Comfortaa"/>
                <a:cs typeface="Comfortaa"/>
                <a:sym typeface="Comfortaa"/>
              </a:rPr>
              <a:t>Абстрактні суперкласи</a:t>
            </a:r>
            <a:endParaRPr b="1" sz="2400" u="sng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6" name="Google Shape;1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619350"/>
            <a:ext cx="8294400" cy="215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/>
          <p:nvPr/>
        </p:nvSpPr>
        <p:spPr>
          <a:xfrm>
            <a:off x="507350" y="243850"/>
            <a:ext cx="8294400" cy="61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 u="sng">
                <a:latin typeface="Comfortaa"/>
                <a:ea typeface="Comfortaa"/>
                <a:cs typeface="Comfortaa"/>
                <a:sym typeface="Comfortaa"/>
              </a:rPr>
              <a:t>Відсутність перевантаження функцій</a:t>
            </a:r>
            <a:endParaRPr b="1" sz="2400" u="sng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2" name="Google Shape;1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162150"/>
            <a:ext cx="6357275" cy="36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E446F3DC2C4BB4CB790B18F47FEE045" ma:contentTypeVersion="2" ma:contentTypeDescription="Створення нового документа." ma:contentTypeScope="" ma:versionID="1c3605398a0ff7f8a0f7ac211bea6701">
  <xsd:schema xmlns:xsd="http://www.w3.org/2001/XMLSchema" xmlns:xs="http://www.w3.org/2001/XMLSchema" xmlns:p="http://schemas.microsoft.com/office/2006/metadata/properties" xmlns:ns2="7361fd97-11d5-4d9d-b9f7-8b269cd2bfb0" targetNamespace="http://schemas.microsoft.com/office/2006/metadata/properties" ma:root="true" ma:fieldsID="7f65ef3699b049cafd56ac599423ddc6" ns2:_="">
    <xsd:import namespace="7361fd97-11d5-4d9d-b9f7-8b269cd2bf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61fd97-11d5-4d9d-b9f7-8b269cd2b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FB0F5D-D035-4E0D-A033-D1FC1E1D44BD}"/>
</file>

<file path=customXml/itemProps2.xml><?xml version="1.0" encoding="utf-8"?>
<ds:datastoreItem xmlns:ds="http://schemas.openxmlformats.org/officeDocument/2006/customXml" ds:itemID="{5038B6D8-0877-45C9-876D-1A34B93219BA}"/>
</file>

<file path=customXml/itemProps3.xml><?xml version="1.0" encoding="utf-8"?>
<ds:datastoreItem xmlns:ds="http://schemas.openxmlformats.org/officeDocument/2006/customXml" ds:itemID="{2795F683-4847-4688-B658-7C6E6C36E8B6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0x0101004E446F3DC2C4BB4CB790B18F47FEE045</vt:lpwstr>
  </property>
</Properties>
</file>