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6" r:id="rId2"/>
    <p:sldId id="256" r:id="rId3"/>
    <p:sldId id="262" r:id="rId4"/>
    <p:sldId id="273" r:id="rId5"/>
    <p:sldId id="274" r:id="rId6"/>
    <p:sldId id="277" r:id="rId7"/>
    <p:sldId id="257" r:id="rId8"/>
    <p:sldId id="263" r:id="rId9"/>
    <p:sldId id="264" r:id="rId10"/>
    <p:sldId id="259" r:id="rId11"/>
    <p:sldId id="269" r:id="rId12"/>
    <p:sldId id="279" r:id="rId13"/>
    <p:sldId id="270" r:id="rId14"/>
    <p:sldId id="271" r:id="rId15"/>
    <p:sldId id="278" r:id="rId16"/>
    <p:sldId id="272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335"/>
    <a:srgbClr val="0B9FDB"/>
    <a:srgbClr val="019993"/>
    <a:srgbClr val="E7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 autoAdjust="0"/>
    <p:restoredTop sz="94375" autoAdjust="0"/>
  </p:normalViewPr>
  <p:slideViewPr>
    <p:cSldViewPr snapToGrid="0">
      <p:cViewPr varScale="1">
        <p:scale>
          <a:sx n="59" d="100"/>
          <a:sy n="59" d="100"/>
        </p:scale>
        <p:origin x="10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9D069-0436-1141-B79A-C07A36A7B91F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1D2C7A8F-3F74-FE40-92B9-258C8DA64379}">
      <dgm:prSet phldrT="[Text]"/>
      <dgm:spPr/>
      <dgm:t>
        <a:bodyPr/>
        <a:lstStyle/>
        <a:p>
          <a:r>
            <a:rPr lang="uk-UA" dirty="0"/>
            <a:t>письмовий описи взаємодії користувача з програмним продуктом для досягнення мети</a:t>
          </a:r>
          <a:endParaRPr lang="en-US" dirty="0"/>
        </a:p>
      </dgm:t>
    </dgm:pt>
    <dgm:pt modelId="{A09A56D0-CA25-4E41-B66E-634ADB408BCF}" type="parTrans" cxnId="{365602A9-75A9-9C45-852D-FD01F6255B3B}">
      <dgm:prSet/>
      <dgm:spPr/>
      <dgm:t>
        <a:bodyPr/>
        <a:lstStyle/>
        <a:p>
          <a:endParaRPr lang="en-US"/>
        </a:p>
      </dgm:t>
    </dgm:pt>
    <dgm:pt modelId="{6188A854-FB42-4A40-BFBD-932BE9A2F91D}" type="sibTrans" cxnId="{365602A9-75A9-9C45-852D-FD01F6255B3B}">
      <dgm:prSet/>
      <dgm:spPr/>
      <dgm:t>
        <a:bodyPr/>
        <a:lstStyle/>
        <a:p>
          <a:endParaRPr lang="en-US"/>
        </a:p>
      </dgm:t>
    </dgm:pt>
    <dgm:pt modelId="{465D09DC-48F3-6D4B-8919-EFC1963002DA}">
      <dgm:prSet phldrT="[Text]"/>
      <dgm:spPr/>
      <dgm:t>
        <a:bodyPr/>
        <a:lstStyle/>
        <a:p>
          <a:r>
            <a:rPr lang="uk-UA" dirty="0"/>
            <a:t>Є способом різних варіантів дій, в яких може бути застосована система (функції, які система надає своїм користувачам)</a:t>
          </a:r>
          <a:endParaRPr lang="en-US" dirty="0"/>
        </a:p>
      </dgm:t>
    </dgm:pt>
    <dgm:pt modelId="{3C1C4A10-A9D1-5A4D-9023-4190A06037BD}" type="parTrans" cxnId="{4E131984-BBF8-FE43-B665-AABD87766DE8}">
      <dgm:prSet/>
      <dgm:spPr/>
      <dgm:t>
        <a:bodyPr/>
        <a:lstStyle/>
        <a:p>
          <a:endParaRPr lang="en-US"/>
        </a:p>
      </dgm:t>
    </dgm:pt>
    <dgm:pt modelId="{3080F60C-1F56-3A41-BE40-C29B53670E7D}" type="sibTrans" cxnId="{4E131984-BBF8-FE43-B665-AABD87766DE8}">
      <dgm:prSet/>
      <dgm:spPr/>
      <dgm:t>
        <a:bodyPr/>
        <a:lstStyle/>
        <a:p>
          <a:endParaRPr lang="en-US"/>
        </a:p>
      </dgm:t>
    </dgm:pt>
    <dgm:pt modelId="{8F4B3467-63B7-5748-BA4C-34F9A31FFF29}">
      <dgm:prSet phldrT="[Text]"/>
      <dgm:spPr/>
      <dgm:t>
        <a:bodyPr/>
        <a:lstStyle/>
        <a:p>
          <a:r>
            <a:rPr lang="uk-UA" dirty="0"/>
            <a:t>Прецеденти допомагають нам виявити вимоги до документації</a:t>
          </a:r>
          <a:endParaRPr lang="en-US" dirty="0"/>
        </a:p>
      </dgm:t>
    </dgm:pt>
    <dgm:pt modelId="{666A95B9-34FE-0D4C-B8DC-4F340F52F66C}" type="parTrans" cxnId="{A1BF3A11-6CED-B941-AAAA-3AF1BFB7EB1C}">
      <dgm:prSet/>
      <dgm:spPr/>
      <dgm:t>
        <a:bodyPr/>
        <a:lstStyle/>
        <a:p>
          <a:endParaRPr lang="en-US"/>
        </a:p>
      </dgm:t>
    </dgm:pt>
    <dgm:pt modelId="{2114AD36-C7C7-5242-AD6F-8AB11F32BB96}" type="sibTrans" cxnId="{A1BF3A11-6CED-B941-AAAA-3AF1BFB7EB1C}">
      <dgm:prSet/>
      <dgm:spPr/>
      <dgm:t>
        <a:bodyPr/>
        <a:lstStyle/>
        <a:p>
          <a:endParaRPr lang="en-US"/>
        </a:p>
      </dgm:t>
    </dgm:pt>
    <dgm:pt modelId="{9ADF894C-F79A-274C-82D2-A2789EB4CBF9}" type="pres">
      <dgm:prSet presAssocID="{7269D069-0436-1141-B79A-C07A36A7B91F}" presName="linearFlow" presStyleCnt="0">
        <dgm:presLayoutVars>
          <dgm:dir/>
          <dgm:resizeHandles val="exact"/>
        </dgm:presLayoutVars>
      </dgm:prSet>
      <dgm:spPr/>
    </dgm:pt>
    <dgm:pt modelId="{34785DC3-8778-254B-BA79-76CE85C65735}" type="pres">
      <dgm:prSet presAssocID="{1D2C7A8F-3F74-FE40-92B9-258C8DA64379}" presName="composite" presStyleCnt="0"/>
      <dgm:spPr/>
    </dgm:pt>
    <dgm:pt modelId="{83C6F4BB-CFA4-B540-82EE-826B0D4B628A}" type="pres">
      <dgm:prSet presAssocID="{1D2C7A8F-3F74-FE40-92B9-258C8DA64379}" presName="imgShp" presStyleLbl="fgImgPlace1" presStyleIdx="0" presStyleCnt="3" custLinFactNeighborX="-73132" custLinFactNeighborY="63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E35DE6-8670-BA40-9B3D-1ACD447804EA}" type="pres">
      <dgm:prSet presAssocID="{1D2C7A8F-3F74-FE40-92B9-258C8DA64379}" presName="txShp" presStyleLbl="node1" presStyleIdx="0" presStyleCnt="3">
        <dgm:presLayoutVars>
          <dgm:bulletEnabled val="1"/>
        </dgm:presLayoutVars>
      </dgm:prSet>
      <dgm:spPr/>
    </dgm:pt>
    <dgm:pt modelId="{C4C11BCC-9A39-C944-AFDC-4B28C0DCC4FD}" type="pres">
      <dgm:prSet presAssocID="{6188A854-FB42-4A40-BFBD-932BE9A2F91D}" presName="spacing" presStyleCnt="0"/>
      <dgm:spPr/>
    </dgm:pt>
    <dgm:pt modelId="{0C345724-2A32-714E-A30F-32BA787C620F}" type="pres">
      <dgm:prSet presAssocID="{465D09DC-48F3-6D4B-8919-EFC1963002DA}" presName="composite" presStyleCnt="0"/>
      <dgm:spPr/>
    </dgm:pt>
    <dgm:pt modelId="{B73B4B1C-D09F-DC40-B70E-220CBDA52C90}" type="pres">
      <dgm:prSet presAssocID="{465D09DC-48F3-6D4B-8919-EFC1963002DA}" presName="imgShp" presStyleLbl="fgImgPlace1" presStyleIdx="1" presStyleCnt="3" custLinFactNeighborX="-69757" custLinFactNeighborY="1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6F0982-A072-0D47-8589-A3BC313A7595}" type="pres">
      <dgm:prSet presAssocID="{465D09DC-48F3-6D4B-8919-EFC1963002DA}" presName="txShp" presStyleLbl="node1" presStyleIdx="1" presStyleCnt="3">
        <dgm:presLayoutVars>
          <dgm:bulletEnabled val="1"/>
        </dgm:presLayoutVars>
      </dgm:prSet>
      <dgm:spPr/>
    </dgm:pt>
    <dgm:pt modelId="{5DEEC4CF-1779-834B-8819-8F8DDC63BC1E}" type="pres">
      <dgm:prSet presAssocID="{3080F60C-1F56-3A41-BE40-C29B53670E7D}" presName="spacing" presStyleCnt="0"/>
      <dgm:spPr/>
    </dgm:pt>
    <dgm:pt modelId="{90D39EE9-80DA-3141-A7F9-35650018A431}" type="pres">
      <dgm:prSet presAssocID="{8F4B3467-63B7-5748-BA4C-34F9A31FFF29}" presName="composite" presStyleCnt="0"/>
      <dgm:spPr/>
    </dgm:pt>
    <dgm:pt modelId="{D5C0AE08-BB53-1B4A-966D-193385A23892}" type="pres">
      <dgm:prSet presAssocID="{8F4B3467-63B7-5748-BA4C-34F9A31FFF29}" presName="imgShp" presStyleLbl="fgImgPlace1" presStyleIdx="2" presStyleCnt="3" custLinFactNeighborX="-66881" custLinFactNeighborY="12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F48705-3F55-E641-9F61-5BF9301E4C4E}" type="pres">
      <dgm:prSet presAssocID="{8F4B3467-63B7-5748-BA4C-34F9A31FFF29}" presName="txShp" presStyleLbl="node1" presStyleIdx="2" presStyleCnt="3">
        <dgm:presLayoutVars>
          <dgm:bulletEnabled val="1"/>
        </dgm:presLayoutVars>
      </dgm:prSet>
      <dgm:spPr/>
    </dgm:pt>
  </dgm:ptLst>
  <dgm:cxnLst>
    <dgm:cxn modelId="{AEC3770C-2E11-034C-A710-23B673E7DB9D}" type="presOf" srcId="{1D2C7A8F-3F74-FE40-92B9-258C8DA64379}" destId="{E3E35DE6-8670-BA40-9B3D-1ACD447804EA}" srcOrd="0" destOrd="0" presId="urn:microsoft.com/office/officeart/2005/8/layout/vList3"/>
    <dgm:cxn modelId="{A1BF3A11-6CED-B941-AAAA-3AF1BFB7EB1C}" srcId="{7269D069-0436-1141-B79A-C07A36A7B91F}" destId="{8F4B3467-63B7-5748-BA4C-34F9A31FFF29}" srcOrd="2" destOrd="0" parTransId="{666A95B9-34FE-0D4C-B8DC-4F340F52F66C}" sibTransId="{2114AD36-C7C7-5242-AD6F-8AB11F32BB96}"/>
    <dgm:cxn modelId="{49F3C05C-CC5F-FB46-B309-79A85D095221}" type="presOf" srcId="{7269D069-0436-1141-B79A-C07A36A7B91F}" destId="{9ADF894C-F79A-274C-82D2-A2789EB4CBF9}" srcOrd="0" destOrd="0" presId="urn:microsoft.com/office/officeart/2005/8/layout/vList3"/>
    <dgm:cxn modelId="{E3CB5E4E-B482-9E4B-B70B-6B35587A4E00}" type="presOf" srcId="{465D09DC-48F3-6D4B-8919-EFC1963002DA}" destId="{F56F0982-A072-0D47-8589-A3BC313A7595}" srcOrd="0" destOrd="0" presId="urn:microsoft.com/office/officeart/2005/8/layout/vList3"/>
    <dgm:cxn modelId="{F610E973-E9ED-E04D-8381-F7F46B0297F2}" type="presOf" srcId="{8F4B3467-63B7-5748-BA4C-34F9A31FFF29}" destId="{12F48705-3F55-E641-9F61-5BF9301E4C4E}" srcOrd="0" destOrd="0" presId="urn:microsoft.com/office/officeart/2005/8/layout/vList3"/>
    <dgm:cxn modelId="{4E131984-BBF8-FE43-B665-AABD87766DE8}" srcId="{7269D069-0436-1141-B79A-C07A36A7B91F}" destId="{465D09DC-48F3-6D4B-8919-EFC1963002DA}" srcOrd="1" destOrd="0" parTransId="{3C1C4A10-A9D1-5A4D-9023-4190A06037BD}" sibTransId="{3080F60C-1F56-3A41-BE40-C29B53670E7D}"/>
    <dgm:cxn modelId="{365602A9-75A9-9C45-852D-FD01F6255B3B}" srcId="{7269D069-0436-1141-B79A-C07A36A7B91F}" destId="{1D2C7A8F-3F74-FE40-92B9-258C8DA64379}" srcOrd="0" destOrd="0" parTransId="{A09A56D0-CA25-4E41-B66E-634ADB408BCF}" sibTransId="{6188A854-FB42-4A40-BFBD-932BE9A2F91D}"/>
    <dgm:cxn modelId="{E67559E6-ED83-ED48-AF4D-D2939EFC1836}" type="presParOf" srcId="{9ADF894C-F79A-274C-82D2-A2789EB4CBF9}" destId="{34785DC3-8778-254B-BA79-76CE85C65735}" srcOrd="0" destOrd="0" presId="urn:microsoft.com/office/officeart/2005/8/layout/vList3"/>
    <dgm:cxn modelId="{9BA9686C-1559-F445-BE43-9E580E6B352D}" type="presParOf" srcId="{34785DC3-8778-254B-BA79-76CE85C65735}" destId="{83C6F4BB-CFA4-B540-82EE-826B0D4B628A}" srcOrd="0" destOrd="0" presId="urn:microsoft.com/office/officeart/2005/8/layout/vList3"/>
    <dgm:cxn modelId="{F7B4C689-E39E-D94E-91AE-F4FA9549C2F8}" type="presParOf" srcId="{34785DC3-8778-254B-BA79-76CE85C65735}" destId="{E3E35DE6-8670-BA40-9B3D-1ACD447804EA}" srcOrd="1" destOrd="0" presId="urn:microsoft.com/office/officeart/2005/8/layout/vList3"/>
    <dgm:cxn modelId="{23D192A0-D0D8-CA47-A832-C0F37823684E}" type="presParOf" srcId="{9ADF894C-F79A-274C-82D2-A2789EB4CBF9}" destId="{C4C11BCC-9A39-C944-AFDC-4B28C0DCC4FD}" srcOrd="1" destOrd="0" presId="urn:microsoft.com/office/officeart/2005/8/layout/vList3"/>
    <dgm:cxn modelId="{D5548D2B-D318-6242-8F81-9D8AF3829912}" type="presParOf" srcId="{9ADF894C-F79A-274C-82D2-A2789EB4CBF9}" destId="{0C345724-2A32-714E-A30F-32BA787C620F}" srcOrd="2" destOrd="0" presId="urn:microsoft.com/office/officeart/2005/8/layout/vList3"/>
    <dgm:cxn modelId="{37F77B50-BC38-8C47-A9D7-0502942B229C}" type="presParOf" srcId="{0C345724-2A32-714E-A30F-32BA787C620F}" destId="{B73B4B1C-D09F-DC40-B70E-220CBDA52C90}" srcOrd="0" destOrd="0" presId="urn:microsoft.com/office/officeart/2005/8/layout/vList3"/>
    <dgm:cxn modelId="{84FCD68F-62BC-B340-9DC1-3B48CD36157C}" type="presParOf" srcId="{0C345724-2A32-714E-A30F-32BA787C620F}" destId="{F56F0982-A072-0D47-8589-A3BC313A7595}" srcOrd="1" destOrd="0" presId="urn:microsoft.com/office/officeart/2005/8/layout/vList3"/>
    <dgm:cxn modelId="{FEF4BC91-2A9A-F742-ADAA-6D5B76453535}" type="presParOf" srcId="{9ADF894C-F79A-274C-82D2-A2789EB4CBF9}" destId="{5DEEC4CF-1779-834B-8819-8F8DDC63BC1E}" srcOrd="3" destOrd="0" presId="urn:microsoft.com/office/officeart/2005/8/layout/vList3"/>
    <dgm:cxn modelId="{15B447CE-2CAE-EC48-BEA2-952FA7595412}" type="presParOf" srcId="{9ADF894C-F79A-274C-82D2-A2789EB4CBF9}" destId="{90D39EE9-80DA-3141-A7F9-35650018A431}" srcOrd="4" destOrd="0" presId="urn:microsoft.com/office/officeart/2005/8/layout/vList3"/>
    <dgm:cxn modelId="{67A9289A-F137-9445-A6DF-892EB167EF71}" type="presParOf" srcId="{90D39EE9-80DA-3141-A7F9-35650018A431}" destId="{D5C0AE08-BB53-1B4A-966D-193385A23892}" srcOrd="0" destOrd="0" presId="urn:microsoft.com/office/officeart/2005/8/layout/vList3"/>
    <dgm:cxn modelId="{6D616691-E6A7-214C-A052-9650236C4603}" type="presParOf" srcId="{90D39EE9-80DA-3141-A7F9-35650018A431}" destId="{12F48705-3F55-E641-9F61-5BF9301E4C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5DE6-8670-BA40-9B3D-1ACD447804EA}">
      <dsp:nvSpPr>
        <dsp:cNvPr id="0" name=""/>
        <dsp:cNvSpPr/>
      </dsp:nvSpPr>
      <dsp:spPr>
        <a:xfrm rot="10800000">
          <a:off x="1750992" y="2395"/>
          <a:ext cx="5405120" cy="155821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1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письмовий описи взаємодії користувача з програмним продуктом для досягнення мети</a:t>
          </a:r>
          <a:endParaRPr lang="en-US" sz="2400" kern="1200" dirty="0"/>
        </a:p>
      </dsp:txBody>
      <dsp:txXfrm rot="10800000">
        <a:off x="2140544" y="2395"/>
        <a:ext cx="5015568" cy="1558210"/>
      </dsp:txXfrm>
    </dsp:sp>
    <dsp:sp modelId="{83C6F4BB-CFA4-B540-82EE-826B0D4B628A}">
      <dsp:nvSpPr>
        <dsp:cNvPr id="0" name=""/>
        <dsp:cNvSpPr/>
      </dsp:nvSpPr>
      <dsp:spPr>
        <a:xfrm>
          <a:off x="0" y="101138"/>
          <a:ext cx="1558210" cy="155821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6F0982-A072-0D47-8589-A3BC313A7595}">
      <dsp:nvSpPr>
        <dsp:cNvPr id="0" name=""/>
        <dsp:cNvSpPr/>
      </dsp:nvSpPr>
      <dsp:spPr>
        <a:xfrm rot="10800000">
          <a:off x="1750992" y="2025743"/>
          <a:ext cx="5405120" cy="155821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1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Є способом різних варіантів дій, в яких може бути застосована система (функції, які система надає своїм користувачам)</a:t>
          </a:r>
          <a:endParaRPr lang="en-US" sz="2400" kern="1200" dirty="0"/>
        </a:p>
      </dsp:txBody>
      <dsp:txXfrm rot="10800000">
        <a:off x="2140544" y="2025743"/>
        <a:ext cx="5015568" cy="1558210"/>
      </dsp:txXfrm>
    </dsp:sp>
    <dsp:sp modelId="{B73B4B1C-D09F-DC40-B70E-220CBDA52C90}">
      <dsp:nvSpPr>
        <dsp:cNvPr id="0" name=""/>
        <dsp:cNvSpPr/>
      </dsp:nvSpPr>
      <dsp:spPr>
        <a:xfrm>
          <a:off x="0" y="2043288"/>
          <a:ext cx="1558210" cy="155821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48705-3F55-E641-9F61-5BF9301E4C4E}">
      <dsp:nvSpPr>
        <dsp:cNvPr id="0" name=""/>
        <dsp:cNvSpPr/>
      </dsp:nvSpPr>
      <dsp:spPr>
        <a:xfrm rot="10800000">
          <a:off x="1750992" y="4049091"/>
          <a:ext cx="5405120" cy="1558210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1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/>
            <a:t>Прецеденти допомагають нам виявити вимоги до документації</a:t>
          </a:r>
          <a:endParaRPr lang="en-US" sz="2400" kern="1200" dirty="0"/>
        </a:p>
      </dsp:txBody>
      <dsp:txXfrm rot="10800000">
        <a:off x="2140544" y="4049091"/>
        <a:ext cx="5015568" cy="1558210"/>
      </dsp:txXfrm>
    </dsp:sp>
    <dsp:sp modelId="{D5C0AE08-BB53-1B4A-966D-193385A23892}">
      <dsp:nvSpPr>
        <dsp:cNvPr id="0" name=""/>
        <dsp:cNvSpPr/>
      </dsp:nvSpPr>
      <dsp:spPr>
        <a:xfrm>
          <a:off x="0" y="4051486"/>
          <a:ext cx="1558210" cy="155821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2369-02E1-1945-A1F3-9006527D359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55559-7E6D-0F47-A554-4F07932F389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8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9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1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5559-7E6D-0F47-A554-4F07932F38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5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0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3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8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D2662-39E4-47C7-B161-D5FE4A1176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9439D8-07EC-4370-8FF1-43BCF5858C9C}" type="slidenum">
              <a:rPr lang="en-US" smtClean="0"/>
              <a:t>‹№›</a:t>
            </a:fld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F4130578-EC28-47F9-8390-F7BC2BBE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b="9271"/>
          <a:stretch/>
        </p:blipFill>
        <p:spPr>
          <a:xfrm>
            <a:off x="11575383" y="104725"/>
            <a:ext cx="516758" cy="772730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8F37E04-4456-445B-B328-0756282DCCBF}"/>
              </a:ext>
            </a:extLst>
          </p:cNvPr>
          <p:cNvPicPr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 flipV="1">
            <a:off x="0" y="6802583"/>
            <a:ext cx="121920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A6A0-5F16-41C8-8B2C-038F5D9FA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cs typeface="Calibri Light"/>
              </a:rPr>
              <a:t>Представлення вимог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EDFFE38-8759-4009-B220-868C5570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229" y="5037430"/>
            <a:ext cx="4572000" cy="1301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cs typeface="Calibri"/>
              </a:rPr>
              <a:t>Данилюк Олег</a:t>
            </a:r>
            <a:br>
              <a:rPr lang="uk-UA" dirty="0">
                <a:cs typeface="Calibri"/>
              </a:rPr>
            </a:br>
            <a:r>
              <a:rPr lang="uk-UA" dirty="0">
                <a:cs typeface="Calibri"/>
              </a:rPr>
              <a:t>Шонбін Володимир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282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2" y="157162"/>
            <a:ext cx="5649788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r>
              <a:rPr lang="uk-UA" sz="3200" dirty="0"/>
              <a:t>. Приклад</a:t>
            </a:r>
          </a:p>
        </p:txBody>
      </p:sp>
      <p:pic>
        <p:nvPicPr>
          <p:cNvPr id="2" name="Рисунок 2" descr="Зображення, що містить знімок екрана&#10;&#10;Опис створено з високим рівнем достовірності">
            <a:extLst>
              <a:ext uri="{FF2B5EF4-FFF2-40B4-BE49-F238E27FC236}">
                <a16:creationId xmlns:a16="http://schemas.microsoft.com/office/drawing/2014/main" id="{3A4E6382-6D2D-4F51-9DBA-E8AEE394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2" y="818521"/>
            <a:ext cx="10416363" cy="5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6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2" y="157162"/>
            <a:ext cx="5649788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r>
              <a:rPr lang="uk-UA" sz="3200" dirty="0"/>
              <a:t>. Приклад</a:t>
            </a:r>
          </a:p>
        </p:txBody>
      </p:sp>
      <p:pic>
        <p:nvPicPr>
          <p:cNvPr id="5" name="Місце для вмісту 5" descr="Use-case-testing-exampl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7" y="817563"/>
            <a:ext cx="8900988" cy="59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E3F8-A286-4DF1-820B-D1EEE44D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84B332-032B-4956-9584-E268A8B0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963" y="434775"/>
            <a:ext cx="6795008" cy="66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1" y="157162"/>
            <a:ext cx="6699656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r>
              <a:rPr lang="uk-UA" sz="3200" dirty="0"/>
              <a:t>. Ключові елементи</a:t>
            </a:r>
          </a:p>
        </p:txBody>
      </p:sp>
      <p:pic>
        <p:nvPicPr>
          <p:cNvPr id="5" name="Місце для вмісту 5" descr="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1" y="817563"/>
            <a:ext cx="8546667" cy="59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1" y="157162"/>
            <a:ext cx="6699656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User story</a:t>
            </a:r>
            <a:endParaRPr lang="uk-UA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93811" y="1011706"/>
            <a:ext cx="1167805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uk-UA" sz="3200" b="1" dirty="0">
                <a:latin typeface="Calibri Light"/>
                <a:cs typeface="Calibri Light"/>
              </a:rPr>
              <a:t>Що таке </a:t>
            </a:r>
            <a:r>
              <a:rPr lang="uk-UA" sz="3200" b="1" dirty="0" err="1">
                <a:latin typeface="Calibri Light"/>
                <a:cs typeface="Calibri Light"/>
              </a:rPr>
              <a:t>user</a:t>
            </a:r>
            <a:r>
              <a:rPr lang="uk-UA" sz="3200" b="1" dirty="0">
                <a:latin typeface="Calibri Light"/>
                <a:cs typeface="Calibri Light"/>
              </a:rPr>
              <a:t> </a:t>
            </a:r>
            <a:r>
              <a:rPr lang="uk-UA" sz="3200" b="1" dirty="0" err="1">
                <a:latin typeface="Calibri Light"/>
                <a:cs typeface="Calibri Light"/>
              </a:rPr>
              <a:t>story</a:t>
            </a:r>
            <a:r>
              <a:rPr lang="uk-UA" sz="3200" b="1" dirty="0">
                <a:latin typeface="Calibri Light"/>
                <a:cs typeface="Calibri Light"/>
              </a:rPr>
              <a:t>?</a:t>
            </a:r>
            <a:endParaRPr lang="uk-UA"/>
          </a:p>
          <a:p>
            <a:endParaRPr lang="uk-UA" sz="3200" b="1" dirty="0"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7B30C-EEE9-43DD-833D-74B2F98BAEA7}"/>
              </a:ext>
            </a:extLst>
          </p:cNvPr>
          <p:cNvSpPr txBox="1"/>
          <p:nvPr/>
        </p:nvSpPr>
        <p:spPr>
          <a:xfrm>
            <a:off x="229318" y="2090008"/>
            <a:ext cx="11882396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3200" dirty="0">
                <a:solidFill>
                  <a:srgbClr val="4C4D52"/>
                </a:solidFill>
                <a:latin typeface="Calibri"/>
                <a:cs typeface="Calibri"/>
              </a:rPr>
              <a:t>Зазвичай використовують простий шаблон:</a:t>
            </a:r>
            <a:endParaRPr lang="uk-UA" sz="3200" dirty="0">
              <a:latin typeface="Calibri"/>
              <a:cs typeface="Calibri"/>
            </a:endParaRPr>
          </a:p>
          <a:p>
            <a:endParaRPr lang="uk-UA" sz="3200" dirty="0">
              <a:cs typeface="Calibri"/>
            </a:endParaRPr>
          </a:p>
          <a:p>
            <a:r>
              <a:rPr lang="uk-UA" sz="3200" dirty="0">
                <a:solidFill>
                  <a:srgbClr val="4C4D52"/>
                </a:solidFill>
                <a:latin typeface="Calibri"/>
                <a:cs typeface="Calibri"/>
              </a:rPr>
              <a:t>Як &lt;тип користувача&gt; я хочу &lt;деяку мету&gt;, щоб &lt;деяка причина&gt;.</a:t>
            </a:r>
            <a:r>
              <a:rPr lang="uk-UA" sz="3200" b="1" dirty="0">
                <a:solidFill>
                  <a:srgbClr val="4C4D52"/>
                </a:solidFill>
                <a:latin typeface="Calibri"/>
                <a:cs typeface="Calibri"/>
              </a:rPr>
              <a:t> </a:t>
            </a:r>
            <a:endParaRPr lang="uk-UA" sz="3200" dirty="0">
              <a:solidFill>
                <a:srgbClr val="4C4D5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10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157A0-4124-471E-894F-0248DAD358D9}"/>
              </a:ext>
            </a:extLst>
          </p:cNvPr>
          <p:cNvSpPr txBox="1">
            <a:spLocks/>
          </p:cNvSpPr>
          <p:nvPr/>
        </p:nvSpPr>
        <p:spPr>
          <a:xfrm>
            <a:off x="287547" y="158150"/>
            <a:ext cx="6699656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User story</a:t>
            </a:r>
            <a:endParaRPr lang="uk-U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BBD0F-B746-4717-B248-68958E63B4F5}"/>
              </a:ext>
            </a:extLst>
          </p:cNvPr>
          <p:cNvSpPr txBox="1"/>
          <p:nvPr/>
        </p:nvSpPr>
        <p:spPr>
          <a:xfrm>
            <a:off x="287547" y="2025832"/>
            <a:ext cx="940981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uk-UA" sz="2400" dirty="0">
                <a:solidFill>
                  <a:srgbClr val="4C4D52"/>
                </a:solidFill>
                <a:latin typeface="Calibri"/>
                <a:cs typeface="Calibri"/>
              </a:rPr>
              <a:t>Як користувач, я можу зробити резервну копію всього свого жорсткого диска.</a:t>
            </a:r>
            <a:endParaRPr lang="uk-UA" sz="24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DD28F-424E-4FB0-BD90-7BEC5DB923C5}"/>
              </a:ext>
            </a:extLst>
          </p:cNvPr>
          <p:cNvSpPr txBox="1"/>
          <p:nvPr/>
        </p:nvSpPr>
        <p:spPr>
          <a:xfrm>
            <a:off x="287547" y="3342414"/>
            <a:ext cx="11748976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uk-UA" sz="2400" dirty="0">
                <a:solidFill>
                  <a:srgbClr val="4C4D52"/>
                </a:solidFill>
                <a:latin typeface="Calibri"/>
                <a:cs typeface="Calibri"/>
              </a:rPr>
              <a:t>Як користувач, я можу вказати файли або папки для резервного копіювання на основі розміру файлу, створеної дати та дати останньої зміни.</a:t>
            </a:r>
            <a:endParaRPr lang="uk-UA" sz="2400" dirty="0">
              <a:latin typeface="Calibri"/>
              <a:cs typeface="Calibri"/>
            </a:endParaRPr>
          </a:p>
          <a:p>
            <a:pPr>
              <a:buChar char="•"/>
            </a:pPr>
            <a:endParaRPr lang="uk-UA" sz="2400" dirty="0">
              <a:cs typeface="Calibri"/>
            </a:endParaRPr>
          </a:p>
          <a:p>
            <a:pPr marL="285750" indent="-285750">
              <a:buChar char="•"/>
            </a:pPr>
            <a:r>
              <a:rPr lang="uk-UA" sz="2400" dirty="0">
                <a:solidFill>
                  <a:srgbClr val="4C4D52"/>
                </a:solidFill>
                <a:latin typeface="Calibri"/>
                <a:cs typeface="Calibri"/>
              </a:rPr>
              <a:t>Як користувач, я можу вказати, які папки не підлягають для резервного копіювання, щоб мій резервний диск не заповнювався тим, що мені не потрібно зберігати.</a:t>
            </a:r>
            <a:endParaRPr lang="uk-UA" sz="2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7F9AD-EAF9-4524-9E2C-7D4675CBBC0F}"/>
              </a:ext>
            </a:extLst>
          </p:cNvPr>
          <p:cNvSpPr txBox="1"/>
          <p:nvPr/>
        </p:nvSpPr>
        <p:spPr>
          <a:xfrm>
            <a:off x="287547" y="912088"/>
            <a:ext cx="1167805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uk-UA" sz="3200" dirty="0">
                <a:latin typeface="Calibri Light"/>
                <a:cs typeface="Calibri Light"/>
              </a:rPr>
              <a:t>Приклади </a:t>
            </a:r>
            <a:r>
              <a:rPr lang="uk-UA" sz="3200" dirty="0" err="1">
                <a:latin typeface="Calibri Light"/>
                <a:cs typeface="Calibri Light"/>
              </a:rPr>
              <a:t>user</a:t>
            </a:r>
            <a:r>
              <a:rPr lang="uk-UA" sz="3200" dirty="0">
                <a:latin typeface="Calibri Light"/>
                <a:cs typeface="Calibri Light"/>
              </a:rPr>
              <a:t> </a:t>
            </a:r>
            <a:r>
              <a:rPr lang="uk-UA" sz="3200" dirty="0" err="1">
                <a:latin typeface="Calibri Light"/>
                <a:cs typeface="Calibri Light"/>
              </a:rPr>
              <a:t>story</a:t>
            </a:r>
          </a:p>
          <a:p>
            <a:endParaRPr lang="uk-UA" sz="32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12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0" y="157162"/>
            <a:ext cx="7122989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User story</a:t>
            </a:r>
          </a:p>
        </p:txBody>
      </p:sp>
      <p:pic>
        <p:nvPicPr>
          <p:cNvPr id="6" name="Picture 2" descr="http://seiblog.wpengine.com/wp-content/uploads/2014/02/user-story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0" y="817563"/>
            <a:ext cx="10769600" cy="58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3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4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5345D-44AF-4AC3-81E4-50F081510E0E}"/>
              </a:ext>
            </a:extLst>
          </p:cNvPr>
          <p:cNvSpPr txBox="1"/>
          <p:nvPr/>
        </p:nvSpPr>
        <p:spPr>
          <a:xfrm>
            <a:off x="3703675" y="2757377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3600" dirty="0"/>
              <a:t>ДЯКУЄМО ЗА УВАГУ!</a:t>
            </a:r>
            <a:r>
              <a:rPr lang="uk-UA" sz="3600" dirty="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942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3812" y="157162"/>
            <a:ext cx="4295121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3200" dirty="0"/>
              <a:t>Аналіз вимог</a:t>
            </a:r>
            <a:endParaRPr lang="uk-UA" dirty="0"/>
          </a:p>
        </p:txBody>
      </p:sp>
      <p:sp>
        <p:nvSpPr>
          <p:cNvPr id="8" name="Multidocument 7"/>
          <p:cNvSpPr/>
          <p:nvPr/>
        </p:nvSpPr>
        <p:spPr>
          <a:xfrm>
            <a:off x="3759199" y="817563"/>
            <a:ext cx="5215467" cy="2370667"/>
          </a:xfrm>
          <a:prstGeom prst="flowChartMultidocument">
            <a:avLst/>
          </a:prstGeom>
          <a:solidFill>
            <a:srgbClr val="E78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Типи документів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6932" y="3209927"/>
            <a:ext cx="1202267" cy="74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42000" y="3216011"/>
            <a:ext cx="33866" cy="74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04667" y="2912533"/>
            <a:ext cx="1693333" cy="9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8623558" y="4004620"/>
            <a:ext cx="1620000" cy="2340000"/>
          </a:xfrm>
          <a:prstGeom prst="foldedCorner">
            <a:avLst/>
          </a:prstGeom>
          <a:solidFill>
            <a:srgbClr val="0199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  <a:r>
              <a:rPr lang="en-US" sz="3200" b="1" dirty="0"/>
              <a:t>SRS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software requirement specification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5099385" y="4004620"/>
            <a:ext cx="1620000" cy="2340000"/>
          </a:xfrm>
          <a:prstGeom prst="foldedCorner">
            <a:avLst/>
          </a:prstGeom>
          <a:solidFill>
            <a:srgbClr val="0B9F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/>
              <a:t>Use case </a:t>
            </a:r>
            <a:r>
              <a:rPr lang="en-US" dirty="0"/>
              <a:t>diagram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1630906" y="3966397"/>
            <a:ext cx="1620000" cy="2340000"/>
          </a:xfrm>
          <a:prstGeom prst="foldedCorner">
            <a:avLst/>
          </a:prstGeom>
          <a:solidFill>
            <a:srgbClr val="70B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User story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27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3812" y="157162"/>
            <a:ext cx="3100387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SRS</a:t>
            </a:r>
            <a:endParaRPr lang="uk-U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213" y="2247760"/>
            <a:ext cx="5251811" cy="4008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Software requirement specification </a:t>
            </a:r>
            <a:r>
              <a:rPr lang="en-US" dirty="0">
                <a:cs typeface="Calibri"/>
              </a:rPr>
              <a:t>(SRS) - </a:t>
            </a:r>
            <a:r>
              <a:rPr lang="en-US" dirty="0" err="1">
                <a:cs typeface="Calibri"/>
              </a:rPr>
              <a:t>повний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опис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поведінки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програми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яку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потрібно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розробити</a:t>
            </a:r>
            <a:r>
              <a:rPr lang="en-US" dirty="0">
                <a:cs typeface="Calibri"/>
              </a:rPr>
              <a:t>.</a:t>
            </a:r>
            <a:endParaRPr lang="uk-UA" dirty="0">
              <a:cs typeface="Calibri"/>
            </a:endParaRPr>
          </a:p>
          <a:p>
            <a:endParaRPr lang="uk-UA" dirty="0"/>
          </a:p>
        </p:txBody>
      </p:sp>
      <p:pic>
        <p:nvPicPr>
          <p:cNvPr id="6" name="Picture 6" descr="http://www.templatespmo.com/images/forpretty/business-requirements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30" y="0"/>
            <a:ext cx="6287304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1" y="157162"/>
            <a:ext cx="7698722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3200" dirty="0"/>
              <a:t>Функціональні вимоги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93811" y="1952095"/>
            <a:ext cx="1139019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err="1"/>
              <a:t>Функціональні</a:t>
            </a:r>
            <a:r>
              <a:rPr lang="en-US" sz="4000" dirty="0"/>
              <a:t> </a:t>
            </a:r>
            <a:r>
              <a:rPr lang="en-US" sz="3600" dirty="0" err="1"/>
              <a:t>вимоги</a:t>
            </a:r>
            <a:r>
              <a:rPr lang="en-US" sz="3600" dirty="0"/>
              <a:t> </a:t>
            </a:r>
            <a:r>
              <a:rPr lang="en-US" sz="3600" dirty="0" err="1"/>
              <a:t>описують</a:t>
            </a:r>
            <a:r>
              <a:rPr lang="en-US" sz="3600" dirty="0"/>
              <a:t>, </a:t>
            </a:r>
            <a:r>
              <a:rPr lang="en-US" sz="3600" dirty="0" err="1"/>
              <a:t>які</a:t>
            </a:r>
            <a:r>
              <a:rPr lang="en-US" sz="3600" dirty="0"/>
              <a:t> </a:t>
            </a:r>
            <a:r>
              <a:rPr lang="en-US" sz="3600" dirty="0" err="1"/>
              <a:t>функції</a:t>
            </a:r>
            <a:r>
              <a:rPr lang="en-US" sz="3600" dirty="0"/>
              <a:t> </a:t>
            </a:r>
            <a:r>
              <a:rPr lang="en-US" sz="3600" dirty="0" err="1"/>
              <a:t>системи</a:t>
            </a:r>
            <a:r>
              <a:rPr lang="en-US" sz="3600" dirty="0"/>
              <a:t> </a:t>
            </a:r>
            <a:r>
              <a:rPr lang="en-US" sz="3600" dirty="0" err="1"/>
              <a:t>повинн</a:t>
            </a:r>
            <a:r>
              <a:rPr lang="uk-UA" sz="3600" dirty="0"/>
              <a:t>а</a:t>
            </a:r>
            <a:r>
              <a:rPr lang="en-US" sz="3600" dirty="0"/>
              <a:t> </a:t>
            </a:r>
            <a:r>
              <a:rPr lang="en-US" sz="3600" dirty="0" err="1"/>
              <a:t>виконувати</a:t>
            </a:r>
            <a:r>
              <a:rPr lang="en-US" sz="3600" dirty="0"/>
              <a:t>.</a:t>
            </a:r>
            <a:endParaRPr lang="uk-UA" sz="3600" dirty="0"/>
          </a:p>
          <a:p>
            <a:pPr algn="just"/>
            <a:endParaRPr lang="uk-UA" sz="3600" dirty="0"/>
          </a:p>
          <a:p>
            <a:pPr algn="just"/>
            <a:r>
              <a:rPr lang="en-US" sz="4000" b="1" dirty="0" err="1"/>
              <a:t>Функціональні</a:t>
            </a:r>
            <a:r>
              <a:rPr lang="en-US" sz="3600" dirty="0"/>
              <a:t> </a:t>
            </a:r>
            <a:r>
              <a:rPr lang="en-US" sz="3600" dirty="0" err="1"/>
              <a:t>вимоги</a:t>
            </a:r>
            <a:r>
              <a:rPr lang="en-US" sz="3600" dirty="0"/>
              <a:t> </a:t>
            </a:r>
            <a:r>
              <a:rPr lang="en-US" sz="3600" dirty="0" err="1"/>
              <a:t>визначають</a:t>
            </a:r>
            <a:r>
              <a:rPr lang="en-US" sz="3600" dirty="0"/>
              <a:t> </a:t>
            </a:r>
            <a:r>
              <a:rPr lang="en-US" sz="3600" dirty="0" err="1"/>
              <a:t>конкретні</a:t>
            </a:r>
            <a:r>
              <a:rPr lang="en-US" sz="3600" dirty="0"/>
              <a:t> </a:t>
            </a:r>
            <a:r>
              <a:rPr lang="en-US" sz="3600" dirty="0" err="1"/>
              <a:t>дії</a:t>
            </a:r>
            <a:r>
              <a:rPr lang="en-US" sz="3600" dirty="0"/>
              <a:t>, </a:t>
            </a:r>
            <a:r>
              <a:rPr lang="en-US" sz="3600" dirty="0" err="1"/>
              <a:t>які</a:t>
            </a:r>
            <a:r>
              <a:rPr lang="en-US" sz="3600" dirty="0"/>
              <a:t> </a:t>
            </a:r>
            <a:r>
              <a:rPr lang="en-US" sz="3600" dirty="0" err="1"/>
              <a:t>необхідні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виконання</a:t>
            </a:r>
            <a:r>
              <a:rPr lang="en-US" sz="3600" dirty="0"/>
              <a:t> </a:t>
            </a:r>
            <a:r>
              <a:rPr lang="en-US" sz="3600" dirty="0" err="1"/>
              <a:t>цілей</a:t>
            </a:r>
            <a:r>
              <a:rPr lang="en-US" sz="3600" dirty="0"/>
              <a:t> </a:t>
            </a:r>
            <a:r>
              <a:rPr lang="en-US" sz="3600" dirty="0" err="1"/>
              <a:t>використання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93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1" y="157162"/>
            <a:ext cx="7698722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3200" dirty="0"/>
              <a:t>Нефункціональні вимоги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93811" y="1952095"/>
            <a:ext cx="113901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/>
              <a:t>Нефункціональні</a:t>
            </a:r>
            <a:r>
              <a:rPr lang="uk-UA" sz="3600" dirty="0"/>
              <a:t> вимоги визначають загальні властивості або атрибути отриманої системи.</a:t>
            </a:r>
          </a:p>
          <a:p>
            <a:pPr algn="just"/>
            <a:endParaRPr lang="uk-UA" sz="3600" dirty="0"/>
          </a:p>
          <a:p>
            <a:pPr algn="just"/>
            <a:r>
              <a:rPr lang="uk-UA" sz="4000" b="1" dirty="0"/>
              <a:t>Нефункціональні</a:t>
            </a:r>
            <a:r>
              <a:rPr lang="uk-UA" sz="4000" dirty="0"/>
              <a:t> </a:t>
            </a:r>
            <a:r>
              <a:rPr lang="uk-UA" sz="3600" dirty="0"/>
              <a:t>вимоги є обов'язковою вимогою програмного забезпечення, які описують не те, що програмне забезпечення буде робити, але, як програмне забезпечення буде робити це.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17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F6DF8D3-F648-4EDB-BA33-BBBD1B4C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2668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cs typeface="Calibri"/>
              </a:rPr>
              <a:t>Містить вимоги тільки до ПЗ, ні більше, ні менше.</a:t>
            </a:r>
          </a:p>
          <a:p>
            <a:r>
              <a:rPr lang="uk-UA" dirty="0">
                <a:cs typeface="Calibri"/>
              </a:rPr>
              <a:t>Не містить інформації про бюджет, часові рамки.</a:t>
            </a:r>
          </a:p>
          <a:p>
            <a:r>
              <a:rPr lang="uk-UA" dirty="0">
                <a:cs typeface="Calibri"/>
              </a:rPr>
              <a:t>Складається зрозумілою розробнику мовою.</a:t>
            </a:r>
          </a:p>
          <a:p>
            <a:r>
              <a:rPr lang="uk-UA" dirty="0">
                <a:cs typeface="Calibri"/>
              </a:rPr>
              <a:t>Містить вимоги до деталей реалізації (мови, технології, продуктивність).</a:t>
            </a:r>
          </a:p>
          <a:p>
            <a:r>
              <a:rPr lang="uk-UA" dirty="0">
                <a:cs typeface="Calibri"/>
              </a:rPr>
              <a:t>SRS може і не показуватися замовнику.</a:t>
            </a:r>
          </a:p>
          <a:p>
            <a:r>
              <a:rPr lang="uk-UA" dirty="0">
                <a:cs typeface="Calibri"/>
              </a:rPr>
              <a:t>SRS зазвичай складається членами команди розробників або системним аналітиком.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96A7C6-F056-49E1-B279-089257E57BB2}"/>
              </a:ext>
            </a:extLst>
          </p:cNvPr>
          <p:cNvSpPr txBox="1">
            <a:spLocks/>
          </p:cNvSpPr>
          <p:nvPr/>
        </p:nvSpPr>
        <p:spPr>
          <a:xfrm>
            <a:off x="439947" y="158150"/>
            <a:ext cx="3100387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SRS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962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3812" y="157162"/>
            <a:ext cx="5649788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endParaRPr lang="uk-UA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7517226"/>
              </p:ext>
            </p:extLst>
          </p:nvPr>
        </p:nvGraphicFramePr>
        <p:xfrm>
          <a:off x="293812" y="948266"/>
          <a:ext cx="8128000" cy="560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85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3812" y="157162"/>
            <a:ext cx="5649788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r>
              <a:rPr lang="uk-UA" sz="3200" dirty="0"/>
              <a:t> складові</a:t>
            </a:r>
          </a:p>
        </p:txBody>
      </p:sp>
      <p:sp>
        <p:nvSpPr>
          <p:cNvPr id="7" name="Місце для вмісту 2"/>
          <p:cNvSpPr txBox="1">
            <a:spLocks/>
          </p:cNvSpPr>
          <p:nvPr/>
        </p:nvSpPr>
        <p:spPr>
          <a:xfrm>
            <a:off x="0" y="999067"/>
            <a:ext cx="12192000" cy="585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uk-UA" dirty="0"/>
          </a:p>
          <a:p>
            <a:pPr algn="l"/>
            <a:endParaRPr lang="uk-UA" dirty="0"/>
          </a:p>
          <a:p>
            <a:pPr algn="l"/>
            <a:r>
              <a:rPr lang="en-US" dirty="0"/>
              <a:t>Use case </a:t>
            </a:r>
            <a:r>
              <a:rPr lang="uk-UA" dirty="0"/>
              <a:t>має 3 компоненти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algn="l"/>
            <a:r>
              <a:rPr lang="uk-UA" dirty="0"/>
              <a:t>- Завдання </a:t>
            </a:r>
            <a:r>
              <a:rPr lang="en-US" dirty="0"/>
              <a:t>use case</a:t>
            </a:r>
            <a:r>
              <a:rPr lang="uk-UA" dirty="0"/>
              <a:t>, що відображає функцію, яка повинна бути розроблена</a:t>
            </a:r>
            <a:r>
              <a:rPr lang="en-US" dirty="0"/>
              <a:t>.  </a:t>
            </a:r>
          </a:p>
          <a:p>
            <a:pPr algn="l"/>
            <a:endParaRPr lang="en-US" dirty="0"/>
          </a:p>
          <a:p>
            <a:pPr algn="l"/>
            <a:r>
              <a:rPr lang="uk-UA" dirty="0"/>
              <a:t>- Актори, що виконують цей </a:t>
            </a:r>
            <a:r>
              <a:rPr lang="en-US" dirty="0"/>
              <a:t>use case.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dirty="0"/>
              <a:t>- </a:t>
            </a:r>
            <a:r>
              <a:rPr lang="uk-UA" dirty="0"/>
              <a:t>Лінія комунікації, що відображає яким чином актори </a:t>
            </a:r>
            <a:r>
              <a:rPr lang="uk-UA" dirty="0" err="1"/>
              <a:t>комунікують</a:t>
            </a:r>
            <a:r>
              <a:rPr lang="uk-UA" dirty="0"/>
              <a:t> з системою</a:t>
            </a:r>
            <a:r>
              <a:rPr lang="en-US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014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3812" y="157162"/>
            <a:ext cx="5649788" cy="660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Use case</a:t>
            </a:r>
            <a:r>
              <a:rPr lang="uk-UA" sz="3200" dirty="0"/>
              <a:t>. Приклад</a:t>
            </a:r>
          </a:p>
        </p:txBody>
      </p:sp>
      <p:pic>
        <p:nvPicPr>
          <p:cNvPr id="2" name="Рисунок 2" descr="Зображення, що містить знімок екрана&#10;&#10;Опис створено з високим рівнем достовірності">
            <a:extLst>
              <a:ext uri="{FF2B5EF4-FFF2-40B4-BE49-F238E27FC236}">
                <a16:creationId xmlns:a16="http://schemas.microsoft.com/office/drawing/2014/main" id="{C0755ED0-8322-431D-A184-5244CEDE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2" y="1552575"/>
            <a:ext cx="11210766" cy="29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873</TotalTime>
  <Words>363</Words>
  <Application>Microsoft Office PowerPoint</Application>
  <PresentationFormat>Широкий екран</PresentationFormat>
  <Paragraphs>69</Paragraphs>
  <Slides>18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Природа</vt:lpstr>
      <vt:lpstr>Представлення вимог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Kosaryev</dc:creator>
  <cp:lastModifiedBy>Олег Данилюк</cp:lastModifiedBy>
  <cp:revision>30</cp:revision>
  <dcterms:created xsi:type="dcterms:W3CDTF">2014-08-07T10:29:14Z</dcterms:created>
  <dcterms:modified xsi:type="dcterms:W3CDTF">2018-03-28T20:53:15Z</dcterms:modified>
</cp:coreProperties>
</file>