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9" r:id="rId2"/>
    <p:sldMasterId id="2147483686" r:id="rId3"/>
    <p:sldMasterId id="2147483699" r:id="rId4"/>
  </p:sldMasterIdLst>
  <p:notesMasterIdLst>
    <p:notesMasterId r:id="rId35"/>
  </p:notesMasterIdLst>
  <p:handoutMasterIdLst>
    <p:handoutMasterId r:id="rId36"/>
  </p:handoutMasterIdLst>
  <p:sldIdLst>
    <p:sldId id="274" r:id="rId5"/>
    <p:sldId id="276" r:id="rId6"/>
    <p:sldId id="425" r:id="rId7"/>
    <p:sldId id="479" r:id="rId8"/>
    <p:sldId id="427" r:id="rId9"/>
    <p:sldId id="429" r:id="rId10"/>
    <p:sldId id="431" r:id="rId11"/>
    <p:sldId id="432" r:id="rId12"/>
    <p:sldId id="480" r:id="rId13"/>
    <p:sldId id="433" r:id="rId14"/>
    <p:sldId id="435" r:id="rId15"/>
    <p:sldId id="437" r:id="rId16"/>
    <p:sldId id="482" r:id="rId17"/>
    <p:sldId id="483" r:id="rId18"/>
    <p:sldId id="484" r:id="rId19"/>
    <p:sldId id="485" r:id="rId20"/>
    <p:sldId id="481" r:id="rId21"/>
    <p:sldId id="486" r:id="rId22"/>
    <p:sldId id="487" r:id="rId23"/>
    <p:sldId id="488" r:id="rId24"/>
    <p:sldId id="489" r:id="rId25"/>
    <p:sldId id="490" r:id="rId26"/>
    <p:sldId id="491" r:id="rId27"/>
    <p:sldId id="492" r:id="rId28"/>
    <p:sldId id="493" r:id="rId29"/>
    <p:sldId id="494" r:id="rId30"/>
    <p:sldId id="495" r:id="rId31"/>
    <p:sldId id="496" r:id="rId32"/>
    <p:sldId id="262" r:id="rId33"/>
    <p:sldId id="264" r:id="rId34"/>
  </p:sldIdLst>
  <p:sldSz cx="12188825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020A1C5-B7C7-4741-8AD6-016F9C731D91}">
          <p14:sldIdLst>
            <p14:sldId id="274"/>
            <p14:sldId id="276"/>
          </p14:sldIdLst>
        </p14:section>
        <p14:section name="Introduction to ORM" id="{DEC7EB40-21A7-498D-9510-2B689D106646}">
          <p14:sldIdLst>
            <p14:sldId id="425"/>
            <p14:sldId id="479"/>
            <p14:sldId id="427"/>
            <p14:sldId id="429"/>
          </p14:sldIdLst>
        </p14:section>
        <p14:section name="Entity Framework" id="{EA0EEF64-29BD-458D-9961-DB0A619EA29C}">
          <p14:sldIdLst>
            <p14:sldId id="431"/>
            <p14:sldId id="432"/>
            <p14:sldId id="480"/>
            <p14:sldId id="433"/>
            <p14:sldId id="435"/>
            <p14:sldId id="437"/>
            <p14:sldId id="482"/>
            <p14:sldId id="483"/>
            <p14:sldId id="484"/>
            <p14:sldId id="485"/>
            <p14:sldId id="481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494"/>
            <p14:sldId id="495"/>
            <p14:sldId id="496"/>
          </p14:sldIdLst>
        </p14:section>
        <p14:section name="Reading Data with Entity Framework" id="{77F45782-4B23-49CB-9CF9-C7DB84B7F97F}">
          <p14:sldIdLst/>
        </p14:section>
        <p14:section name="Entity Framework Core" id="{695C58A5-8797-48A3-AE38-24418B0C2272}">
          <p14:sldIdLst>
            <p14:sldId id="262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Автор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B5DE"/>
    <a:srgbClr val="FBEEDC"/>
    <a:srgbClr val="F0A22E"/>
    <a:srgbClr val="603A14"/>
    <a:srgbClr val="E85C0E"/>
    <a:srgbClr val="BAB398"/>
    <a:srgbClr val="ADA485"/>
    <a:srgbClr val="C6C0AA"/>
    <a:srgbClr val="663606"/>
    <a:srgbClr val="6631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30" autoAdjust="0"/>
    <p:restoredTop sz="94027" autoAdjust="0"/>
  </p:normalViewPr>
  <p:slideViewPr>
    <p:cSldViewPr>
      <p:cViewPr varScale="1">
        <p:scale>
          <a:sx n="71" d="100"/>
          <a:sy n="71" d="100"/>
        </p:scale>
        <p:origin x="448" y="16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10/4/20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10/4/20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416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619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557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9.png"/><Relationship Id="rId3" Type="http://schemas.openxmlformats.org/officeDocument/2006/relationships/image" Target="../media/image8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SLIDE-GRADIENT-1">
    <p:bg>
      <p:bgPr>
        <a:gradFill flip="none" rotWithShape="1">
          <a:gsLst>
            <a:gs pos="0">
              <a:srgbClr val="8F2585"/>
            </a:gs>
            <a:gs pos="100000">
              <a:srgbClr val="F26D26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621" y="5915026"/>
            <a:ext cx="3466197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999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552" y="5906729"/>
            <a:ext cx="1546652" cy="265471"/>
          </a:xfrm>
          <a:prstGeom prst="rect">
            <a:avLst/>
          </a:prstGeom>
        </p:spPr>
      </p:pic>
      <p:sp>
        <p:nvSpPr>
          <p:cNvPr id="10" name="Title 8">
            <a:extLst>
              <a:ext uri="{FF2B5EF4-FFF2-40B4-BE49-F238E27FC236}">
                <a16:creationId xmlns:a16="http://schemas.microsoft.com/office/drawing/2014/main" id="{353C5CCE-34CF-4745-B8D7-AF744DB562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08253" y="174929"/>
            <a:ext cx="12387556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0997"/>
              </a:lnSpc>
              <a:defRPr sz="14996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br>
              <a:rPr lang="uk-UA"/>
            </a:br>
            <a:r>
              <a:rPr lang="en-US"/>
              <a:t>TALIZED</a:t>
            </a:r>
          </a:p>
        </p:txBody>
      </p:sp>
    </p:spTree>
    <p:extLst>
      <p:ext uri="{BB962C8B-B14F-4D97-AF65-F5344CB8AC3E}">
        <p14:creationId xmlns:p14="http://schemas.microsoft.com/office/powerpoint/2010/main" val="235550541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08683" y="2743200"/>
            <a:ext cx="5294521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9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063" indent="0">
              <a:buNone/>
              <a:defRPr sz="17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126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189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251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08683" y="1371601"/>
            <a:ext cx="5294521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4521" cy="6858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4762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-SIDETEXT-PROCES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621" y="2057401"/>
            <a:ext cx="1980684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063" indent="0">
              <a:buNone/>
              <a:defRPr sz="17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126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189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251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4846" y="2057401"/>
            <a:ext cx="1980684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063" indent="0">
              <a:buNone/>
              <a:defRPr sz="17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126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189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251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04071" y="2057401"/>
            <a:ext cx="1980684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063" indent="0">
              <a:buNone/>
              <a:defRPr sz="17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126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189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251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313295" y="2057401"/>
            <a:ext cx="1980684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063" indent="0">
              <a:buNone/>
              <a:defRPr sz="17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126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189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251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522520" y="2057401"/>
            <a:ext cx="1980684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063" indent="0">
              <a:buNone/>
              <a:defRPr sz="17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126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189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251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B68A2E-49F8-4BDA-BD1A-4881693365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622" y="685801"/>
            <a:ext cx="10817582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69815754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816522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E6D39-56EC-4F7C-8E53-8780FF68416A}" type="datetime1">
              <a:rPr lang="en-US" smtClean="0"/>
              <a:t>10/4/20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69793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406867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687230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28097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622" y="685801"/>
            <a:ext cx="10817582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622" y="2057400"/>
            <a:ext cx="10817582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9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063" indent="0">
              <a:buNone/>
              <a:defRPr sz="17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126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189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251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4430" y="236808"/>
            <a:ext cx="21210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6686728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GRADIENT-1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621" y="5915026"/>
            <a:ext cx="3466197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999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6552" y="5906729"/>
            <a:ext cx="1546652" cy="265471"/>
          </a:xfrm>
          <a:prstGeom prst="rect">
            <a:avLst/>
          </a:prstGeom>
        </p:spPr>
      </p:pic>
      <p:sp>
        <p:nvSpPr>
          <p:cNvPr id="10" name="Title 8">
            <a:extLst>
              <a:ext uri="{FF2B5EF4-FFF2-40B4-BE49-F238E27FC236}">
                <a16:creationId xmlns:a16="http://schemas.microsoft.com/office/drawing/2014/main" id="{353C5CCE-34CF-4745-B8D7-AF744DB562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08253" y="174929"/>
            <a:ext cx="12387556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0997"/>
              </a:lnSpc>
              <a:defRPr sz="14996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br>
              <a:rPr lang="uk-UA"/>
            </a:br>
            <a:r>
              <a:rPr lang="en-US"/>
              <a:t>TALIZED</a:t>
            </a:r>
          </a:p>
        </p:txBody>
      </p:sp>
    </p:spTree>
    <p:extLst>
      <p:ext uri="{BB962C8B-B14F-4D97-AF65-F5344CB8AC3E}">
        <p14:creationId xmlns:p14="http://schemas.microsoft.com/office/powerpoint/2010/main" val="14814468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GRADIENT-2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622" y="685800"/>
            <a:ext cx="10817582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0997"/>
              </a:lnSpc>
              <a:defRPr sz="12496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621" y="5915026"/>
            <a:ext cx="3466197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999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6552" y="5906729"/>
            <a:ext cx="1546652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333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-SLIDE-GRADIENT-2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622" y="685800"/>
            <a:ext cx="10817582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0997"/>
              </a:lnSpc>
              <a:defRPr sz="12496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621" y="5915026"/>
            <a:ext cx="3466197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999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552" y="5906729"/>
            <a:ext cx="1546652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208537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CC0A6A9-FB31-4A19-A170-D23A18C938E0}"/>
              </a:ext>
            </a:extLst>
          </p:cNvPr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30000">
                <a:schemeClr val="accent6"/>
              </a:gs>
              <a:gs pos="100000">
                <a:schemeClr val="accent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Rectangle 2"/>
          <p:cNvSpPr/>
          <p:nvPr userDrawn="1"/>
        </p:nvSpPr>
        <p:spPr>
          <a:xfrm>
            <a:off x="0" y="1744980"/>
            <a:ext cx="12188825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622" y="685801"/>
            <a:ext cx="10817582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622" y="2057400"/>
            <a:ext cx="10817582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999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063" indent="0">
              <a:buNone/>
              <a:defRPr sz="1799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126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189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251" indent="0"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9157" y="5906729"/>
            <a:ext cx="1541443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2852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R ICONS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622" y="685801"/>
            <a:ext cx="10817582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622" y="2057400"/>
            <a:ext cx="10817582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999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063" indent="0">
              <a:buNone/>
              <a:defRPr sz="1799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126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189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251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553756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622" y="685801"/>
            <a:ext cx="10817582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622" y="2057400"/>
            <a:ext cx="10817582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999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063" indent="0">
              <a:buNone/>
              <a:defRPr sz="1799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126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189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251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33403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_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C47469-3B03-E44C-89B5-F697BC2200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6552" y="5906729"/>
            <a:ext cx="1546652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2595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622" y="685801"/>
            <a:ext cx="10817582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622" y="2057400"/>
            <a:ext cx="517365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9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063" indent="0">
              <a:buNone/>
              <a:defRPr sz="17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126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189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251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29047" y="2057400"/>
            <a:ext cx="517415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9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063" indent="0">
              <a:buNone/>
              <a:defRPr sz="17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126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189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251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47037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622" y="685801"/>
            <a:ext cx="10817582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621" y="2057400"/>
            <a:ext cx="3466197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9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063" indent="0">
              <a:buNone/>
              <a:defRPr sz="17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126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189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251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2076" y="2057400"/>
            <a:ext cx="346467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9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063" indent="0">
              <a:buNone/>
              <a:defRPr sz="17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126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189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251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7007" y="2057400"/>
            <a:ext cx="3466197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9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063" indent="0">
              <a:buNone/>
              <a:defRPr sz="17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126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189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251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84692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0359" y="1382486"/>
            <a:ext cx="7122845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9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063" indent="0">
              <a:buNone/>
              <a:defRPr sz="17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126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189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251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621" y="1382487"/>
            <a:ext cx="3466197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 CAPITA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621" y="3429001"/>
            <a:ext cx="3466197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063" indent="0">
              <a:buNone/>
              <a:defRPr sz="17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126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189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251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35411918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08683" y="2743200"/>
            <a:ext cx="5294521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9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063" indent="0">
              <a:buNone/>
              <a:defRPr sz="17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126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189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251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08683" y="1371601"/>
            <a:ext cx="5294521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4521" cy="6858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593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IDETEXT-PROCES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621" y="2057401"/>
            <a:ext cx="1980684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063" indent="0">
              <a:buNone/>
              <a:defRPr sz="17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126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189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251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4846" y="2057401"/>
            <a:ext cx="1980684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063" indent="0">
              <a:buNone/>
              <a:defRPr sz="17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126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189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251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04071" y="2057401"/>
            <a:ext cx="1980684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063" indent="0">
              <a:buNone/>
              <a:defRPr sz="17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126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189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251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313295" y="2057401"/>
            <a:ext cx="1980684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063" indent="0">
              <a:buNone/>
              <a:defRPr sz="17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126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189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251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522520" y="2057401"/>
            <a:ext cx="1980684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063" indent="0">
              <a:buNone/>
              <a:defRPr sz="17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126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189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251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B68A2E-49F8-4BDA-BD1A-4881693365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622" y="685801"/>
            <a:ext cx="10817582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14927152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622" y="685801"/>
            <a:ext cx="10817582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622" y="2057400"/>
            <a:ext cx="10817582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999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063" indent="0">
              <a:buNone/>
              <a:defRPr sz="1799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126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189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251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4430" y="236808"/>
            <a:ext cx="21210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0" i="0">
                <a:solidFill>
                  <a:prstClr val="black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995819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EXT-ONE-COLUMN-DARK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744980"/>
            <a:ext cx="12188825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399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622" y="685801"/>
            <a:ext cx="10817582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622" y="2057400"/>
            <a:ext cx="10817582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999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063" indent="0">
              <a:buNone/>
              <a:defRPr sz="17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126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189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251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9157" y="5906729"/>
            <a:ext cx="1541443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868959"/>
      </p:ext>
    </p:extLst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DARK-1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253" y="174929"/>
            <a:ext cx="12387556" cy="5459753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0497"/>
              </a:lnSpc>
              <a:defRPr sz="14996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br>
              <a:rPr lang="uk-UA"/>
            </a:br>
            <a:r>
              <a:rPr lang="en-US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621" y="5915026"/>
            <a:ext cx="3466197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999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6552" y="5906729"/>
            <a:ext cx="1546652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99883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2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622" y="685800"/>
            <a:ext cx="10817582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0997"/>
              </a:lnSpc>
              <a:defRPr sz="12496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621" y="5915026"/>
            <a:ext cx="3466197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999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6552" y="5906729"/>
            <a:ext cx="1546652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5819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-ONE-COLUMN-DARK">
    <p:bg>
      <p:bgPr>
        <a:gradFill flip="none" rotWithShape="1">
          <a:gsLst>
            <a:gs pos="0">
              <a:schemeClr val="accent6"/>
            </a:gs>
            <a:gs pos="30000">
              <a:schemeClr val="accent6"/>
            </a:gs>
            <a:gs pos="100000">
              <a:srgbClr val="7030A0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44980"/>
            <a:ext cx="12188825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622" y="685801"/>
            <a:ext cx="10817582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9157" y="5906729"/>
            <a:ext cx="1541443" cy="265471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DDF5AB6-195E-47F9-91E3-98E599C01E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5622" y="2057400"/>
            <a:ext cx="10817582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999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063" indent="0">
              <a:buNone/>
              <a:defRPr sz="17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126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189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251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272833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622" y="685801"/>
            <a:ext cx="10817582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622" y="2057400"/>
            <a:ext cx="10817582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9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063" indent="0">
              <a:buNone/>
              <a:defRPr sz="17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126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189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251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0D1B1E-8401-8049-8729-0C74A6C192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6552" y="5906729"/>
            <a:ext cx="1546652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6325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OR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622" y="685801"/>
            <a:ext cx="10817582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622" y="2057400"/>
            <a:ext cx="10817582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999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063" indent="0">
              <a:buNone/>
              <a:defRPr sz="1799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126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189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251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459342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412621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TWO-COLUMNS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622" y="685801"/>
            <a:ext cx="10817582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622" y="2057400"/>
            <a:ext cx="517365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9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063" indent="0">
              <a:buNone/>
              <a:defRPr sz="17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126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189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251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29047" y="2057400"/>
            <a:ext cx="517415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9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063" indent="0">
              <a:buNone/>
              <a:defRPr sz="17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126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189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251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5907577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THREE-COLUMNS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622" y="685801"/>
            <a:ext cx="10817582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621" y="2057400"/>
            <a:ext cx="3466197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9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063" indent="0">
              <a:buNone/>
              <a:defRPr sz="17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126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189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251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2076" y="2057400"/>
            <a:ext cx="346467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9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063" indent="0">
              <a:buNone/>
              <a:defRPr sz="17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126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189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251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7007" y="2057400"/>
            <a:ext cx="3466197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9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063" indent="0">
              <a:buNone/>
              <a:defRPr sz="17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126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189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251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304031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DESCRIPTION-SIDETEXT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0359" y="1382486"/>
            <a:ext cx="7122845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9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063" indent="0">
              <a:buNone/>
              <a:defRPr sz="17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126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189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251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621" y="1382487"/>
            <a:ext cx="3466197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 CAPITA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621" y="3429001"/>
            <a:ext cx="3466197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063" indent="0">
              <a:buNone/>
              <a:defRPr sz="17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126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189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251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66808819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08683" y="2743200"/>
            <a:ext cx="5294521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9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063" indent="0">
              <a:buNone/>
              <a:defRPr sz="17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126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189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251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08683" y="1371601"/>
            <a:ext cx="5294521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4521" cy="6858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07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R ICONS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622" y="685801"/>
            <a:ext cx="10817582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622" y="2057400"/>
            <a:ext cx="10817582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999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063" indent="0">
              <a:buNone/>
              <a:defRPr sz="1799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126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189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251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8294787"/>
      </p:ext>
    </p:extLst>
  </p:cSld>
  <p:clrMapOvr>
    <a:masterClrMapping/>
  </p:clrMapOvr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DARK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621" y="2057401"/>
            <a:ext cx="1466468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063" indent="0">
              <a:buNone/>
              <a:defRPr sz="17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126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189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251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622" y="685801"/>
            <a:ext cx="10817582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67" y="2743200"/>
            <a:ext cx="1224976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059" y="2674620"/>
            <a:ext cx="137124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 userDrawn="1"/>
        </p:nvSpPr>
        <p:spPr>
          <a:xfrm>
            <a:off x="2826284" y="2674620"/>
            <a:ext cx="137124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Oval 26"/>
          <p:cNvSpPr/>
          <p:nvPr userDrawn="1"/>
        </p:nvSpPr>
        <p:spPr>
          <a:xfrm>
            <a:off x="5035508" y="2674620"/>
            <a:ext cx="137124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Oval 27"/>
          <p:cNvSpPr/>
          <p:nvPr userDrawn="1"/>
        </p:nvSpPr>
        <p:spPr>
          <a:xfrm>
            <a:off x="7244733" y="2674620"/>
            <a:ext cx="137124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Oval 28"/>
          <p:cNvSpPr/>
          <p:nvPr userDrawn="1"/>
        </p:nvSpPr>
        <p:spPr>
          <a:xfrm>
            <a:off x="9453958" y="2674620"/>
            <a:ext cx="137124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4846" y="2057401"/>
            <a:ext cx="1466468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063" indent="0">
              <a:buNone/>
              <a:defRPr sz="17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126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189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251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3593" y="2057401"/>
            <a:ext cx="1466468" cy="809897"/>
          </a:xfrm>
          <a:prstGeom prst="rect">
            <a:avLst/>
          </a:prstGeom>
          <a:noFill/>
          <a:ln>
            <a:noFill/>
          </a:ln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063" indent="0">
              <a:buNone/>
              <a:defRPr sz="17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126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189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251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3295" y="2057401"/>
            <a:ext cx="1466468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063" indent="0">
              <a:buNone/>
              <a:defRPr sz="17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126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189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251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2042" y="2076451"/>
            <a:ext cx="1466468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063" indent="0">
              <a:buNone/>
              <a:defRPr sz="17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126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189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251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621" y="3076576"/>
            <a:ext cx="1980684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063" indent="0">
              <a:buNone/>
              <a:defRPr sz="17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126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189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251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4846" y="3076576"/>
            <a:ext cx="1980684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063" indent="0">
              <a:buNone/>
              <a:defRPr sz="17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126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189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251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3593" y="3076575"/>
            <a:ext cx="1980684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063" indent="0">
              <a:buNone/>
              <a:defRPr sz="17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126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189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251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3295" y="3076576"/>
            <a:ext cx="1980684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063" indent="0">
              <a:buNone/>
              <a:defRPr sz="17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126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189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251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2997" y="3076575"/>
            <a:ext cx="1980684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063" indent="0">
              <a:buNone/>
              <a:defRPr sz="17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126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189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251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2C70A87-6824-3248-B448-307E7C5BC0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6552" y="5906729"/>
            <a:ext cx="1546652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462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R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622" y="685801"/>
            <a:ext cx="10817582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622" y="2057400"/>
            <a:ext cx="10817582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999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063" indent="0">
              <a:buNone/>
              <a:defRPr sz="1799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126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189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251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182462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GROUND_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C47469-3B03-E44C-89B5-F697BC220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552" y="5906729"/>
            <a:ext cx="1546652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20283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-TWO-COLUMN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622" y="685801"/>
            <a:ext cx="10817582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622" y="2057400"/>
            <a:ext cx="517365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9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063" indent="0">
              <a:buNone/>
              <a:defRPr sz="17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126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189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251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29047" y="2057400"/>
            <a:ext cx="517415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9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063" indent="0">
              <a:buNone/>
              <a:defRPr sz="17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126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189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251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325581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-THREE-COLUMN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622" y="685801"/>
            <a:ext cx="10817582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621" y="2057400"/>
            <a:ext cx="3466197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9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063" indent="0">
              <a:buNone/>
              <a:defRPr sz="17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126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189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251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2076" y="2057400"/>
            <a:ext cx="346467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9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063" indent="0">
              <a:buNone/>
              <a:defRPr sz="17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126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189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251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7007" y="2057400"/>
            <a:ext cx="3466197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9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063" indent="0">
              <a:buNone/>
              <a:defRPr sz="17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126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189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251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8657414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DESCRIPTION-SIDETEXT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0359" y="1382486"/>
            <a:ext cx="7122845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9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063" indent="0">
              <a:buNone/>
              <a:defRPr sz="17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126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189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251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621" y="1382487"/>
            <a:ext cx="3466197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 CAPITA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621" y="3429001"/>
            <a:ext cx="3466197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063" indent="0">
              <a:buNone/>
              <a:defRPr sz="17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126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189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251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176145746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956552" y="5906729"/>
            <a:ext cx="1546652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80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711" r:id="rId17"/>
  </p:sldLayoutIdLst>
  <p:hf hdr="0" ft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  <p15:guide id="25" orient="horz" pos="2160" userDrawn="1">
          <p15:clr>
            <a:srgbClr val="F26B43"/>
          </p15:clr>
        </p15:guide>
        <p15:guide id="26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956552" y="5906729"/>
            <a:ext cx="1546652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3430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956552" y="5906729"/>
            <a:ext cx="1546652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7048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spnet/EntityFramework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Entity Framework Core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5B650E-82FE-644D-B7A5-55BC78FBB869}"/>
              </a:ext>
            </a:extLst>
          </p:cNvPr>
          <p:cNvSpPr txBox="1"/>
          <p:nvPr/>
        </p:nvSpPr>
        <p:spPr>
          <a:xfrm>
            <a:off x="685621" y="5486401"/>
            <a:ext cx="21739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/>
              <a:t>Частина 1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Framework </a:t>
            </a:r>
            <a:r>
              <a:rPr lang="uk-UA" dirty="0"/>
              <a:t>властивості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649398" y="1523999"/>
            <a:ext cx="10817582" cy="5197475"/>
          </a:xfrm>
          <a:solidFill>
            <a:schemeClr val="accent2"/>
          </a:solidFill>
        </p:spPr>
        <p:txBody>
          <a:bodyPr/>
          <a:lstStyle/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uk-UA" sz="1800" dirty="0"/>
              <a:t>Відображає таблиці, в’ю, збережені процедури і функції як </a:t>
            </a:r>
            <a:r>
              <a:rPr lang="en-US" sz="1800" dirty="0" err="1"/>
              <a:t>.Net</a:t>
            </a:r>
            <a:r>
              <a:rPr lang="en-US" sz="1800" dirty="0"/>
              <a:t> </a:t>
            </a:r>
            <a:r>
              <a:rPr lang="uk-UA" sz="1800" dirty="0"/>
              <a:t>об’єкти</a:t>
            </a:r>
            <a:endParaRPr lang="en-US" sz="1800" dirty="0"/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uk-UA" sz="1800" dirty="0"/>
              <a:t>Надає </a:t>
            </a:r>
            <a:r>
              <a:rPr lang="en-US" sz="1800" dirty="0"/>
              <a:t>LINQ</a:t>
            </a:r>
            <a:r>
              <a:rPr lang="uk-UA" sz="1800" dirty="0"/>
              <a:t> запити</a:t>
            </a:r>
            <a:endParaRPr lang="en-US" sz="1800" dirty="0"/>
          </a:p>
          <a:p>
            <a:pPr marL="742813" lvl="1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uk-UA" sz="1600" dirty="0"/>
              <a:t>Виконуються як 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SQL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SELECTs</a:t>
            </a:r>
            <a:r>
              <a:rPr lang="en-US" sz="1600" dirty="0"/>
              <a:t> </a:t>
            </a:r>
            <a:r>
              <a:rPr lang="uk-UA" sz="1600" dirty="0"/>
              <a:t>на сервері бази даних</a:t>
            </a:r>
            <a:endParaRPr lang="en-US" sz="1400" dirty="0"/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uk-UA" sz="1800" dirty="0"/>
              <a:t>Вбудовані</a:t>
            </a:r>
            <a:r>
              <a:rPr lang="en-US" sz="1800" dirty="0"/>
              <a:t> CRUD </a:t>
            </a:r>
            <a:r>
              <a:rPr lang="uk-UA" sz="1800" dirty="0"/>
              <a:t>операції</a:t>
            </a:r>
            <a:r>
              <a:rPr lang="en-US" sz="1800" dirty="0"/>
              <a:t> – 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</a:rPr>
              <a:t>C</a:t>
            </a:r>
            <a:r>
              <a:rPr lang="en-US" sz="1800" dirty="0"/>
              <a:t>reate</a:t>
            </a:r>
            <a:r>
              <a:rPr lang="en-US" sz="1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800" dirty="0"/>
              <a:t>/ 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</a:rPr>
              <a:t>R</a:t>
            </a:r>
            <a:r>
              <a:rPr lang="en-US" sz="1800" dirty="0"/>
              <a:t>ead</a:t>
            </a:r>
            <a:r>
              <a:rPr lang="en-US" sz="1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800" dirty="0"/>
              <a:t>/ 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</a:rPr>
              <a:t>U</a:t>
            </a:r>
            <a:r>
              <a:rPr lang="en-US" sz="1800" dirty="0"/>
              <a:t>pdate</a:t>
            </a:r>
            <a:r>
              <a:rPr lang="en-US" sz="1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800" dirty="0"/>
              <a:t>/ 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</a:rPr>
              <a:t>D</a:t>
            </a:r>
            <a:r>
              <a:rPr lang="en-US" sz="1800" dirty="0"/>
              <a:t>elete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uk-UA" sz="1800" dirty="0"/>
              <a:t>Створення/видалення/оновлення схеми бази даних</a:t>
            </a:r>
            <a:endParaRPr lang="en-US" sz="1800" dirty="0"/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uk-UA" sz="1800" dirty="0"/>
              <a:t>Відслідковування змін в об’єктах в пам’яті</a:t>
            </a:r>
            <a:endParaRPr lang="en-US" sz="1800" dirty="0"/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uk-UA" sz="1800" dirty="0"/>
              <a:t>Працює з будь-якими реляційними базами</a:t>
            </a:r>
            <a:endParaRPr lang="en-US" sz="1800" dirty="0"/>
          </a:p>
          <a:p>
            <a:pPr marL="742813" lvl="1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uk-UA" sz="1600" dirty="0"/>
              <a:t>Через </a:t>
            </a:r>
            <a:r>
              <a:rPr lang="en-US" sz="1600" dirty="0"/>
              <a:t>Entity Framework </a:t>
            </a:r>
            <a:r>
              <a:rPr lang="uk-UA" sz="1600" dirty="0"/>
              <a:t>провайдерів</a:t>
            </a:r>
            <a:endParaRPr lang="en-US" sz="1600" dirty="0"/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uk-UA" sz="1800" dirty="0"/>
              <a:t>Працює з візуальними моделями, базами даних  чи власними класами</a:t>
            </a:r>
            <a:endParaRPr lang="en-US" sz="1800" dirty="0"/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uk-UA" sz="1800" dirty="0"/>
              <a:t>Має поведінку за замовчування (гнучка для більшості випадків)</a:t>
            </a:r>
            <a:endParaRPr lang="en-US" sz="1600" dirty="0"/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uk-UA" sz="1800" dirty="0" err="1"/>
              <a:t>Овпен-сорсна</a:t>
            </a:r>
            <a:r>
              <a:rPr lang="uk-UA" sz="1800" dirty="0"/>
              <a:t> </a:t>
            </a:r>
            <a:r>
              <a:rPr lang="en-US" sz="1800" noProof="1">
                <a:hlinkClick r:id="rId2"/>
              </a:rPr>
              <a:t>github.com/aspnet/EntityFramework</a:t>
            </a:r>
            <a:r>
              <a:rPr lang="en-US" sz="1800" noProof="1"/>
              <a:t> 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099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2" y="304957"/>
            <a:ext cx="10817582" cy="685800"/>
          </a:xfrm>
        </p:spPr>
        <p:txBody>
          <a:bodyPr/>
          <a:lstStyle/>
          <a:p>
            <a:r>
              <a:rPr lang="en-US" dirty="0"/>
              <a:t>EF: </a:t>
            </a:r>
            <a:r>
              <a:rPr lang="uk-UA" dirty="0"/>
              <a:t>Основний </a:t>
            </a:r>
            <a:r>
              <a:rPr lang="uk-UA" dirty="0" err="1"/>
              <a:t>воркфлов</a:t>
            </a:r>
            <a:endParaRPr lang="en-US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DEA6624-B9EC-469E-954E-996E37D60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212" y="1219200"/>
            <a:ext cx="8863012" cy="542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245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</a:t>
            </a:r>
            <a:r>
              <a:rPr lang="uk-UA" dirty="0"/>
              <a:t>компоненти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531812" y="1392383"/>
            <a:ext cx="10817582" cy="532909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1">
                    <a:lumMod val="40000"/>
                    <a:lumOff val="60000"/>
                  </a:schemeClr>
                </a:solidFill>
                <a:latin typeface="+mj-lt"/>
              </a:rPr>
              <a:t> </a:t>
            </a:r>
            <a:r>
              <a:rPr lang="en-US" sz="1800" b="1" noProof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DbContext</a:t>
            </a:r>
            <a:r>
              <a:rPr lang="en-US" sz="1800" noProof="1">
                <a:solidFill>
                  <a:schemeClr val="tx1">
                    <a:lumMod val="40000"/>
                    <a:lumOff val="60000"/>
                  </a:schemeClr>
                </a:solidFill>
                <a:latin typeface="+mj-lt"/>
              </a:rPr>
              <a:t> </a:t>
            </a:r>
            <a:r>
              <a:rPr lang="uk-UA" sz="1800" noProof="1">
                <a:solidFill>
                  <a:schemeClr val="tx1">
                    <a:lumMod val="40000"/>
                    <a:lumOff val="60000"/>
                  </a:schemeClr>
                </a:solidFill>
                <a:latin typeface="+mj-lt"/>
              </a:rPr>
              <a:t>клас,</a:t>
            </a:r>
            <a:endParaRPr lang="en-US" sz="1800" dirty="0">
              <a:solidFill>
                <a:schemeClr val="tx1">
                  <a:lumMod val="40000"/>
                  <a:lumOff val="60000"/>
                </a:schemeClr>
              </a:solidFill>
              <a:latin typeface="+mj-lt"/>
            </a:endParaRPr>
          </a:p>
          <a:p>
            <a:pPr marL="742813" lvl="1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latin typeface="+mn-lt"/>
                <a:cs typeface="Consolas" pitchFamily="49" charset="0"/>
              </a:rPr>
              <a:t>DbContext</a:t>
            </a:r>
            <a:r>
              <a:rPr lang="en-US" sz="1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+mn-lt"/>
                <a:cs typeface="Consolas" pitchFamily="49" charset="0"/>
              </a:rPr>
              <a:t> </a:t>
            </a:r>
            <a:r>
              <a:rPr lang="uk-UA" sz="1600" noProof="1">
                <a:latin typeface="+mn-lt"/>
                <a:cs typeface="Consolas" pitchFamily="49" charset="0"/>
              </a:rPr>
              <a:t>містить зв’язок (</a:t>
            </a:r>
            <a:r>
              <a:rPr lang="en-US" sz="1600" dirty="0">
                <a:latin typeface="+mn-lt"/>
              </a:rPr>
              <a:t>connection</a:t>
            </a:r>
            <a:r>
              <a:rPr lang="uk-UA" sz="1600" dirty="0">
                <a:latin typeface="+mn-lt"/>
              </a:rPr>
              <a:t>ґ)</a:t>
            </a:r>
            <a:r>
              <a:rPr lang="en-US" sz="1600" dirty="0">
                <a:latin typeface="+mn-lt"/>
              </a:rPr>
              <a:t> </a:t>
            </a:r>
            <a:r>
              <a:rPr lang="uk-UA" sz="1600" dirty="0">
                <a:latin typeface="+mn-lt"/>
              </a:rPr>
              <a:t>до бази даних та класи  сутностей (</a:t>
            </a:r>
            <a:r>
              <a:rPr lang="en-US" sz="1600" dirty="0">
                <a:latin typeface="+mn-lt"/>
              </a:rPr>
              <a:t>entity classes</a:t>
            </a:r>
            <a:r>
              <a:rPr lang="uk-UA" sz="1600" dirty="0">
                <a:latin typeface="+mn-lt"/>
              </a:rPr>
              <a:t>)</a:t>
            </a:r>
            <a:endParaRPr lang="en-US" sz="1600" dirty="0">
              <a:latin typeface="+mn-lt"/>
            </a:endParaRPr>
          </a:p>
          <a:p>
            <a:pPr marL="742813" lvl="1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uk-UA" sz="1600" dirty="0"/>
              <a:t>Надає </a:t>
            </a:r>
            <a:r>
              <a:rPr lang="en-US" sz="1600" dirty="0"/>
              <a:t> </a:t>
            </a:r>
            <a:r>
              <a:rPr lang="uk-UA" sz="1600" dirty="0"/>
              <a:t>доступ до даних  через </a:t>
            </a:r>
            <a:r>
              <a:rPr lang="en-US" sz="1600" dirty="0"/>
              <a:t>LINQ</a:t>
            </a:r>
          </a:p>
          <a:p>
            <a:pPr marL="742813" lvl="1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uk-UA" sz="1600" dirty="0" err="1"/>
              <a:t>Імплементує</a:t>
            </a:r>
            <a:r>
              <a:rPr lang="uk-UA" sz="1600" dirty="0"/>
              <a:t> відслідковування змін та</a:t>
            </a:r>
            <a:r>
              <a:rPr lang="en-US" sz="1600" dirty="0"/>
              <a:t> API </a:t>
            </a:r>
            <a:r>
              <a:rPr lang="uk-UA" sz="1600" dirty="0"/>
              <a:t>для </a:t>
            </a:r>
            <a:r>
              <a:rPr lang="en-US" sz="1600" dirty="0"/>
              <a:t> CRUD </a:t>
            </a:r>
            <a:r>
              <a:rPr lang="uk-UA" sz="1600" dirty="0"/>
              <a:t>операцій</a:t>
            </a:r>
            <a:endParaRPr lang="en-US" sz="1600" dirty="0"/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FFFF00"/>
                </a:solidFill>
              </a:rPr>
              <a:t>Entity </a:t>
            </a:r>
            <a:r>
              <a:rPr lang="uk-UA" sz="1800" b="1" dirty="0">
                <a:solidFill>
                  <a:srgbClr val="FFFF00"/>
                </a:solidFill>
              </a:rPr>
              <a:t>класи – класи сутностей</a:t>
            </a:r>
            <a:endParaRPr lang="en-US" sz="1800" b="1" dirty="0">
              <a:solidFill>
                <a:srgbClr val="FFFF00"/>
              </a:solidFill>
            </a:endParaRPr>
          </a:p>
          <a:p>
            <a:pPr marL="742813" lvl="1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uk-UA" sz="1600" dirty="0"/>
              <a:t>Містять сутності</a:t>
            </a:r>
            <a:r>
              <a:rPr lang="en-US" sz="1600" dirty="0"/>
              <a:t> (</a:t>
            </a:r>
            <a:r>
              <a:rPr lang="uk-UA" sz="1600" dirty="0"/>
              <a:t>об’єкти з атрибутами та відносинами</a:t>
            </a:r>
            <a:r>
              <a:rPr lang="en-US" sz="1600" dirty="0"/>
              <a:t>)</a:t>
            </a:r>
            <a:endParaRPr lang="uk-UA" sz="1600" dirty="0"/>
          </a:p>
          <a:p>
            <a:pPr marL="742813" lvl="1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uk-UA" sz="1600" dirty="0"/>
              <a:t>Кожна таблиця, як правило, відображається на один </a:t>
            </a:r>
            <a:r>
              <a:rPr lang="en-US" sz="1600" dirty="0"/>
              <a:t>C#</a:t>
            </a:r>
            <a:r>
              <a:rPr lang="uk-UA" sz="1600" dirty="0"/>
              <a:t> клас сутності </a:t>
            </a:r>
          </a:p>
          <a:p>
            <a:r>
              <a:rPr lang="en-US" sz="2000" b="1" noProof="1">
                <a:solidFill>
                  <a:srgbClr val="FFFF00"/>
                </a:solidFill>
              </a:rPr>
              <a:t>Associations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000" dirty="0"/>
              <a:t>(</a:t>
            </a:r>
            <a:r>
              <a:rPr lang="uk-UA" sz="2000" dirty="0"/>
              <a:t>відображення відношення</a:t>
            </a:r>
            <a:r>
              <a:rPr lang="en-US" sz="2000" dirty="0"/>
              <a:t>)</a:t>
            </a:r>
          </a:p>
          <a:p>
            <a:pPr marL="742813" lvl="1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uk-UA" sz="1600" dirty="0"/>
              <a:t>Асоціації – це відношення між двома класами сутностей, які базуються на </a:t>
            </a:r>
            <a:r>
              <a:rPr lang="en-US" sz="1600" dirty="0"/>
              <a:t>primary key / foreign key-</a:t>
            </a:r>
            <a:endParaRPr lang="uk-UA" sz="1600" dirty="0"/>
          </a:p>
          <a:p>
            <a:pPr marL="742813" lvl="1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uk-UA" sz="1600" dirty="0"/>
              <a:t>Дозволяють навігацію від однієї сутності до іншої</a:t>
            </a:r>
          </a:p>
          <a:p>
            <a:r>
              <a:rPr lang="uk-UA" sz="2000" b="1" dirty="0">
                <a:solidFill>
                  <a:srgbClr val="FFFF00"/>
                </a:solidFill>
              </a:rPr>
              <a:t>Контроль одночасного доступу</a:t>
            </a:r>
            <a:endParaRPr lang="en-US" sz="2000" b="1" dirty="0">
              <a:solidFill>
                <a:srgbClr val="FFFF00"/>
              </a:solidFill>
            </a:endParaRPr>
          </a:p>
          <a:p>
            <a:pPr marL="742813" lvl="1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1600" b="1" dirty="0">
                <a:solidFill>
                  <a:schemeClr val="tx2">
                    <a:lumMod val="75000"/>
                  </a:schemeClr>
                </a:solidFill>
              </a:rPr>
              <a:t>Entity Framework</a:t>
            </a:r>
            <a:r>
              <a:rPr lang="en-US" sz="1600" dirty="0"/>
              <a:t> </a:t>
            </a:r>
            <a:r>
              <a:rPr lang="uk-UA" sz="1600" dirty="0"/>
              <a:t>використовує оптимістичний контроль одночасного доступу</a:t>
            </a:r>
            <a:endParaRPr lang="en-US" sz="1600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77EF2E92-08B1-4E75-8DF9-DC4A0CD22DA2}"/>
              </a:ext>
            </a:extLst>
          </p:cNvPr>
          <p:cNvSpPr txBox="1">
            <a:spLocks/>
          </p:cNvSpPr>
          <p:nvPr/>
        </p:nvSpPr>
        <p:spPr>
          <a:xfrm>
            <a:off x="1446212" y="5764664"/>
            <a:ext cx="79248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courses = student.Courses.Where(…);</a:t>
            </a:r>
          </a:p>
        </p:txBody>
      </p:sp>
    </p:spTree>
    <p:extLst>
      <p:ext uri="{BB962C8B-B14F-4D97-AF65-F5344CB8AC3E}">
        <p14:creationId xmlns:p14="http://schemas.microsoft.com/office/powerpoint/2010/main" val="2830312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F81886-4216-479B-B377-E24EB7564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Як працює</a:t>
            </a:r>
            <a:r>
              <a:rPr lang="en-US" dirty="0"/>
              <a:t> Entity Framework?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30380EC-2597-4778-8769-30CAAFA1DE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671D8FB-43A3-45B5-80AA-54B5ACE402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11948" y="2036618"/>
            <a:ext cx="9164927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9876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6B1451-06BD-4A09-8662-D055C9DBA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Data Model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9DCB677-6BF7-41CC-970B-792392324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477" y="1738312"/>
            <a:ext cx="7002448" cy="481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379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3A7243-900E-4E61-85BF-E2D3422F6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Побудова запитів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328C0DA-403B-4AD8-A265-DC11713A81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A6F454A-4C09-426B-8680-146F85C12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70" y="2309813"/>
            <a:ext cx="10908633" cy="233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179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D0B325-25E9-4448-97B7-E42ED18C4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Збереження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273473D-85FC-442B-A20D-35A4B13D36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6B1C4C5-1668-44C3-ACBD-5D9DE48DC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2362200"/>
            <a:ext cx="9553555" cy="247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52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85AF0B-1C59-4C3A-9F69-2F45F43CC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Framework </a:t>
            </a:r>
            <a:r>
              <a:rPr lang="uk-UA" dirty="0"/>
              <a:t>архітектура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A8AEFDD-AAEA-4352-81E7-8176A9FA3D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uk-UA" dirty="0"/>
              <a:t>Провайдери даних</a:t>
            </a:r>
            <a:endParaRPr lang="ru-RU" dirty="0"/>
          </a:p>
          <a:p>
            <a:r>
              <a:rPr lang="en-US" dirty="0"/>
              <a:t>Entity </a:t>
            </a:r>
            <a:r>
              <a:rPr lang="uk-UA" dirty="0"/>
              <a:t>клієнт</a:t>
            </a:r>
            <a:endParaRPr lang="ru-RU" dirty="0"/>
          </a:p>
          <a:p>
            <a:r>
              <a:rPr lang="en-US" dirty="0"/>
              <a:t>Object Service </a:t>
            </a:r>
            <a:endParaRPr lang="ru-RU" dirty="0"/>
          </a:p>
        </p:txBody>
      </p:sp>
      <p:pic>
        <p:nvPicPr>
          <p:cNvPr id="5122" name="Picture 2" descr="Entity Framework Architecture">
            <a:extLst>
              <a:ext uri="{FF2B5EF4-FFF2-40B4-BE49-F238E27FC236}">
                <a16:creationId xmlns:a16="http://schemas.microsoft.com/office/drawing/2014/main" id="{0F0D8F1E-B0EB-4658-A041-357337CAD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212" y="1981200"/>
            <a:ext cx="653796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0442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E9F383-B412-4790-8359-7A1F97993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</a:t>
            </a:r>
            <a:r>
              <a:rPr lang="uk-UA" dirty="0"/>
              <a:t>клас в</a:t>
            </a:r>
            <a:r>
              <a:rPr lang="en-US" dirty="0"/>
              <a:t> Entity Framework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D471344-73FC-4744-8EC9-4D4AB6BA95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pitchFamily="2" charset="2"/>
              <a:buChar char="v"/>
            </a:pPr>
            <a:r>
              <a:rPr lang="uk-UA" dirty="0"/>
              <a:t>Клас </a:t>
            </a:r>
            <a:r>
              <a:rPr lang="en-US" dirty="0"/>
              <a:t>Context </a:t>
            </a:r>
            <a:r>
              <a:rPr lang="uk-UA" dirty="0"/>
              <a:t> є найважливішим класом при роботі з </a:t>
            </a:r>
            <a:r>
              <a:rPr lang="en-US" dirty="0"/>
              <a:t>EF 6 </a:t>
            </a:r>
            <a:r>
              <a:rPr lang="uk-UA" dirty="0"/>
              <a:t>чи</a:t>
            </a:r>
            <a:r>
              <a:rPr lang="en-US" dirty="0"/>
              <a:t> EF Core. </a:t>
            </a:r>
            <a:r>
              <a:rPr lang="uk-UA" dirty="0"/>
              <a:t>Він представляє сесію  з вказаною базою даних, використовуючи яку можна здійснювати </a:t>
            </a:r>
            <a:r>
              <a:rPr lang="en-US" dirty="0"/>
              <a:t>CRUD (Create, Read, Update, Delete) </a:t>
            </a:r>
            <a:r>
              <a:rPr lang="uk-UA" dirty="0"/>
              <a:t>операції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dirty="0"/>
              <a:t>Context </a:t>
            </a:r>
            <a:r>
              <a:rPr lang="uk-UA" dirty="0"/>
              <a:t>клас є похідним від </a:t>
            </a:r>
            <a:r>
              <a:rPr lang="en-US" dirty="0" err="1">
                <a:solidFill>
                  <a:srgbClr val="0070C0"/>
                </a:solidFill>
              </a:rPr>
              <a:t>System.Data.Entity.</a:t>
            </a:r>
            <a:r>
              <a:rPr lang="en-US" dirty="0" err="1">
                <a:solidFill>
                  <a:srgbClr val="FFFF00"/>
                </a:solidFill>
              </a:rPr>
              <a:t>DbContextDbContext</a:t>
            </a:r>
            <a:r>
              <a:rPr lang="en-US" dirty="0">
                <a:solidFill>
                  <a:srgbClr val="0070C0"/>
                </a:solidFill>
              </a:rPr>
              <a:t> </a:t>
            </a:r>
            <a:r>
              <a:rPr lang="uk-UA" dirty="0"/>
              <a:t>в</a:t>
            </a:r>
            <a:r>
              <a:rPr lang="en-US" dirty="0"/>
              <a:t> EF 6 </a:t>
            </a:r>
            <a:r>
              <a:rPr lang="uk-UA" dirty="0"/>
              <a:t>та </a:t>
            </a:r>
            <a:r>
              <a:rPr lang="en-US" dirty="0"/>
              <a:t> EF Core  </a:t>
            </a:r>
            <a:r>
              <a:rPr lang="uk-UA" dirty="0"/>
              <a:t>Об’єкт цього класу представляє </a:t>
            </a:r>
            <a:r>
              <a:rPr lang="en-US" dirty="0"/>
              <a:t>Unit Of Work </a:t>
            </a:r>
            <a:r>
              <a:rPr lang="uk-UA" dirty="0"/>
              <a:t>і  </a:t>
            </a:r>
            <a:r>
              <a:rPr lang="uk-UA" dirty="0" err="1"/>
              <a:t>патерн</a:t>
            </a:r>
            <a:r>
              <a:rPr lang="uk-UA" dirty="0"/>
              <a:t> </a:t>
            </a:r>
            <a:r>
              <a:rPr lang="en-US" dirty="0"/>
              <a:t> Repository</a:t>
            </a:r>
            <a:r>
              <a:rPr lang="uk-UA" dirty="0"/>
              <a:t>, завдяки чому  можна комбінувати багато змін в межах однієї транзакції до бази даних</a:t>
            </a:r>
            <a:r>
              <a:rPr lang="en-US" dirty="0"/>
              <a:t>.</a:t>
            </a:r>
            <a:endParaRPr lang="uk-UA" dirty="0"/>
          </a:p>
          <a:p>
            <a:pPr marL="342900" indent="-342900">
              <a:buFont typeface="Wingdings" pitchFamily="2" charset="2"/>
              <a:buChar char="v"/>
            </a:pPr>
            <a:r>
              <a:rPr lang="en-US" dirty="0"/>
              <a:t>Context </a:t>
            </a:r>
            <a:r>
              <a:rPr lang="uk-UA" dirty="0"/>
              <a:t>клас використовується для запитів або збереження даних в базі даних</a:t>
            </a:r>
            <a:r>
              <a:rPr lang="en-US" dirty="0"/>
              <a:t>. </a:t>
            </a:r>
            <a:r>
              <a:rPr lang="uk-UA" dirty="0"/>
              <a:t>Також використовується для </a:t>
            </a:r>
            <a:r>
              <a:rPr lang="uk-UA" dirty="0" err="1"/>
              <a:t>конфігорування</a:t>
            </a:r>
            <a:r>
              <a:rPr lang="uk-UA" dirty="0"/>
              <a:t> </a:t>
            </a:r>
            <a:r>
              <a:rPr lang="uk-UA" dirty="0" err="1"/>
              <a:t>домейн</a:t>
            </a:r>
            <a:r>
              <a:rPr lang="uk-UA" dirty="0"/>
              <a:t> класів, відображення бази даних, налаштування відслідковування змін, </a:t>
            </a:r>
            <a:r>
              <a:rPr lang="uk-UA" dirty="0" err="1"/>
              <a:t>кешування</a:t>
            </a:r>
            <a:r>
              <a:rPr lang="uk-UA" dirty="0"/>
              <a:t>, транзакцій, тощо</a:t>
            </a:r>
            <a:r>
              <a:rPr lang="en-US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8322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E207A9-8D13-443D-9851-1B40905FC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</a:t>
            </a:r>
            <a:r>
              <a:rPr lang="uk-UA" dirty="0"/>
              <a:t>клас в</a:t>
            </a:r>
            <a:r>
              <a:rPr lang="en-US" dirty="0"/>
              <a:t> Entity Framework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E2234D4-4728-4EB4-897A-1983F563F8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uk-UA" dirty="0"/>
              <a:t>Приклад </a:t>
            </a:r>
            <a:r>
              <a:rPr lang="en-US" dirty="0"/>
              <a:t>Context </a:t>
            </a:r>
            <a:r>
              <a:rPr lang="uk-UA" dirty="0"/>
              <a:t>класу: </a:t>
            </a:r>
            <a:r>
              <a:rPr lang="en-US" dirty="0"/>
              <a:t> </a:t>
            </a:r>
            <a:r>
              <a:rPr lang="en-US" dirty="0" err="1"/>
              <a:t>SchoolContext</a:t>
            </a:r>
            <a:r>
              <a:rPr lang="en-US" dirty="0"/>
              <a:t> </a:t>
            </a:r>
            <a:r>
              <a:rPr lang="uk-UA" dirty="0"/>
              <a:t>клас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9F64218-E872-4A8C-8AAB-D96C5A645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2" y="2743200"/>
            <a:ext cx="5067300" cy="2743200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A7F78AB-40AA-4AB1-973E-3C067091F9F9}"/>
              </a:ext>
            </a:extLst>
          </p:cNvPr>
          <p:cNvSpPr/>
          <p:nvPr/>
        </p:nvSpPr>
        <p:spPr>
          <a:xfrm>
            <a:off x="6101340" y="3171735"/>
            <a:ext cx="540186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/>
              <a:t>SchoolContext</a:t>
            </a:r>
            <a:r>
              <a:rPr lang="en-US" dirty="0"/>
              <a:t> </a:t>
            </a:r>
            <a:r>
              <a:rPr lang="uk-UA" dirty="0"/>
              <a:t>клас похідний від  </a:t>
            </a:r>
            <a:r>
              <a:rPr lang="en-US" dirty="0" err="1"/>
              <a:t>DbContext</a:t>
            </a:r>
            <a:r>
              <a:rPr lang="en-US" dirty="0"/>
              <a:t>,</a:t>
            </a:r>
            <a:r>
              <a:rPr lang="uk-UA" dirty="0"/>
              <a:t>що робить його </a:t>
            </a:r>
            <a:r>
              <a:rPr lang="en-US" dirty="0"/>
              <a:t>Context </a:t>
            </a:r>
            <a:r>
              <a:rPr lang="uk-UA" dirty="0"/>
              <a:t>класом</a:t>
            </a:r>
            <a:r>
              <a:rPr lang="en-US" dirty="0"/>
              <a:t>. </a:t>
            </a:r>
            <a:r>
              <a:rPr lang="uk-UA" dirty="0"/>
              <a:t>Він містить множини </a:t>
            </a:r>
            <a:r>
              <a:rPr lang="uk-UA" dirty="0" err="1"/>
              <a:t>сутністей</a:t>
            </a:r>
            <a:r>
              <a:rPr lang="uk-UA" dirty="0"/>
              <a:t> </a:t>
            </a:r>
            <a:r>
              <a:rPr lang="en-US" dirty="0"/>
              <a:t>Student, </a:t>
            </a:r>
            <a:r>
              <a:rPr lang="en-US" dirty="0" err="1"/>
              <a:t>StudentAddress</a:t>
            </a:r>
            <a:r>
              <a:rPr lang="en-US" dirty="0"/>
              <a:t>, </a:t>
            </a:r>
            <a:r>
              <a:rPr lang="uk-UA" dirty="0"/>
              <a:t>та </a:t>
            </a:r>
            <a:r>
              <a:rPr lang="en-US" dirty="0"/>
              <a:t>Grade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607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Зміст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ORM </a:t>
            </a:r>
            <a:r>
              <a:rPr lang="uk-UA" dirty="0"/>
              <a:t>технології – основні концепти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Entity Framework – </a:t>
            </a:r>
            <a:r>
              <a:rPr lang="uk-UA" dirty="0"/>
              <a:t>Огляд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Entity Framework Core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28" y="4572000"/>
            <a:ext cx="1807490" cy="18074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6233" y="1295400"/>
            <a:ext cx="3429001" cy="442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542A53-903D-4309-8270-67AE883F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Що таке сутності (</a:t>
            </a:r>
            <a:r>
              <a:rPr lang="en-US" dirty="0"/>
              <a:t>Entity</a:t>
            </a:r>
            <a:r>
              <a:rPr lang="uk-UA" dirty="0"/>
              <a:t>)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ED7EF6-C4F8-4F28-8EB1-2C7CB125C1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63642" y="1371601"/>
            <a:ext cx="5968313" cy="2038350"/>
          </a:xfrm>
        </p:spPr>
        <p:txBody>
          <a:bodyPr/>
          <a:lstStyle/>
          <a:p>
            <a:r>
              <a:rPr lang="uk-UA" dirty="0">
                <a:solidFill>
                  <a:srgbClr val="FFFF00"/>
                </a:solidFill>
              </a:rPr>
              <a:t>Сутність</a:t>
            </a:r>
            <a:r>
              <a:rPr lang="uk-UA" dirty="0"/>
              <a:t> в </a:t>
            </a:r>
            <a:r>
              <a:rPr lang="en-US" dirty="0"/>
              <a:t>Entity Framework </a:t>
            </a:r>
            <a:r>
              <a:rPr lang="uk-UA" dirty="0"/>
              <a:t>це клас, який є відображенням  таблиці бази даних Цей клас повинен бути включений як властивість типу </a:t>
            </a:r>
            <a:r>
              <a:rPr lang="en-US" dirty="0" err="1"/>
              <a:t>DbSet</a:t>
            </a:r>
            <a:r>
              <a:rPr lang="en-US" dirty="0"/>
              <a:t>&lt;</a:t>
            </a:r>
            <a:r>
              <a:rPr lang="en-US" dirty="0" err="1"/>
              <a:t>TEntity</a:t>
            </a:r>
            <a:r>
              <a:rPr lang="en-US" dirty="0"/>
              <a:t>&gt; </a:t>
            </a:r>
            <a:r>
              <a:rPr lang="uk-UA" dirty="0"/>
              <a:t>в </a:t>
            </a:r>
            <a:r>
              <a:rPr lang="en-US" dirty="0" err="1"/>
              <a:t>DbContext</a:t>
            </a:r>
            <a:r>
              <a:rPr lang="en-US" dirty="0"/>
              <a:t> </a:t>
            </a:r>
            <a:r>
              <a:rPr lang="uk-UA" dirty="0"/>
              <a:t>клас</a:t>
            </a:r>
            <a:r>
              <a:rPr lang="en-US" dirty="0"/>
              <a:t>. EF API </a:t>
            </a:r>
            <a:r>
              <a:rPr lang="uk-UA" dirty="0"/>
              <a:t>зв’язує кожну сутність з таблицею і кожну </a:t>
            </a:r>
            <a:r>
              <a:rPr lang="uk-UA" dirty="0" err="1"/>
              <a:t>властивістьсутності</a:t>
            </a:r>
            <a:r>
              <a:rPr lang="uk-UA" dirty="0"/>
              <a:t> з стовпчиком таблиці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2E3B129-8512-424A-9EB7-D41AE64AF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12" y="1752600"/>
            <a:ext cx="4998444" cy="4876800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B26C499-12C2-4149-85AA-F291E4622214}"/>
              </a:ext>
            </a:extLst>
          </p:cNvPr>
          <p:cNvSpPr/>
          <p:nvPr/>
        </p:nvSpPr>
        <p:spPr>
          <a:xfrm>
            <a:off x="5498754" y="3429000"/>
            <a:ext cx="6092825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uk-UA" dirty="0"/>
              <a:t>Описані класи стають сутностями після додавання їх як властивостей типу </a:t>
            </a:r>
            <a:r>
              <a:rPr lang="en-US" dirty="0" err="1"/>
              <a:t>DbSet</a:t>
            </a:r>
            <a:r>
              <a:rPr lang="en-US" dirty="0"/>
              <a:t>&lt;</a:t>
            </a:r>
            <a:r>
              <a:rPr lang="en-US" dirty="0" err="1"/>
              <a:t>TEntity</a:t>
            </a:r>
            <a:r>
              <a:rPr lang="en-US" dirty="0"/>
              <a:t>&gt; </a:t>
            </a:r>
            <a:r>
              <a:rPr lang="uk-UA" dirty="0"/>
              <a:t>в клас контексту </a:t>
            </a:r>
            <a:r>
              <a:rPr lang="en-US" dirty="0"/>
              <a:t>(</a:t>
            </a:r>
            <a:r>
              <a:rPr lang="uk-UA" dirty="0"/>
              <a:t>клас, похідний від </a:t>
            </a:r>
            <a:r>
              <a:rPr lang="en-US" dirty="0" err="1"/>
              <a:t>DbContext</a:t>
            </a:r>
            <a:r>
              <a:rPr lang="en-US" dirty="0"/>
              <a:t>), 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CA65533-086C-4410-B155-469166F2D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011" y="4535632"/>
            <a:ext cx="3857625" cy="2114550"/>
          </a:xfrm>
          <a:prstGeom prst="rect">
            <a:avLst/>
          </a:prstGeom>
        </p:spPr>
      </p:pic>
      <p:pic>
        <p:nvPicPr>
          <p:cNvPr id="7170" name="Picture 2" descr="Entity Properties in Entity Framework">
            <a:extLst>
              <a:ext uri="{FF2B5EF4-FFF2-40B4-BE49-F238E27FC236}">
                <a16:creationId xmlns:a16="http://schemas.microsoft.com/office/drawing/2014/main" id="{F84549A0-87E1-4DD8-BBB4-718D50FFD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7450" y="4591050"/>
            <a:ext cx="1847850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54908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E82AE7-1BF9-4F30-9575-130DC7C99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Скалярні властивості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B57E4C6-2D82-42B7-A466-0438CA28B0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8670" y="1562100"/>
            <a:ext cx="10817582" cy="34290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dirty="0"/>
              <a:t>Властивості примітивних типів називаються </a:t>
            </a:r>
            <a:r>
              <a:rPr lang="uk-UA" dirty="0">
                <a:solidFill>
                  <a:srgbClr val="FFFF00"/>
                </a:solidFill>
              </a:rPr>
              <a:t>скалярними властивостями</a:t>
            </a:r>
            <a:r>
              <a:rPr lang="en-US" dirty="0"/>
              <a:t>. </a:t>
            </a:r>
            <a:endParaRPr lang="uk-UA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dirty="0"/>
              <a:t>Кожна скалярна властивість </a:t>
            </a:r>
            <a:r>
              <a:rPr lang="uk-UA" dirty="0" err="1"/>
              <a:t>мапиться</a:t>
            </a:r>
            <a:r>
              <a:rPr lang="uk-UA" dirty="0"/>
              <a:t> до стовпчика відповідної таблиці бази даних</a:t>
            </a:r>
            <a:r>
              <a:rPr lang="en-US" dirty="0"/>
              <a:t>.</a:t>
            </a:r>
            <a:endParaRPr lang="uk-UA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uk-UA" dirty="0"/>
              <a:t>Наприклад</a:t>
            </a:r>
            <a:r>
              <a:rPr lang="en-US" dirty="0"/>
              <a:t>, </a:t>
            </a:r>
            <a:r>
              <a:rPr lang="en-US" dirty="0" err="1"/>
              <a:t>StudentID</a:t>
            </a:r>
            <a:r>
              <a:rPr lang="en-US" dirty="0"/>
              <a:t>, </a:t>
            </a:r>
            <a:r>
              <a:rPr lang="en-US" dirty="0" err="1"/>
              <a:t>StudentName</a:t>
            </a:r>
            <a:r>
              <a:rPr lang="en-US" dirty="0"/>
              <a:t>, </a:t>
            </a:r>
            <a:r>
              <a:rPr lang="en-US" dirty="0" err="1"/>
              <a:t>DateOfBirth</a:t>
            </a:r>
            <a:r>
              <a:rPr lang="en-US" dirty="0"/>
              <a:t>, Photo, Height, Weight </a:t>
            </a:r>
            <a:r>
              <a:rPr lang="uk-UA" dirty="0"/>
              <a:t>є скалярними властивостями класу сутності </a:t>
            </a:r>
            <a:r>
              <a:rPr lang="en-US" dirty="0"/>
              <a:t>Student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6176F57-E2DA-4462-A18D-25F5567F1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73" y="3543300"/>
            <a:ext cx="3868083" cy="2895599"/>
          </a:xfrm>
          <a:prstGeom prst="rect">
            <a:avLst/>
          </a:prstGeom>
        </p:spPr>
      </p:pic>
      <p:pic>
        <p:nvPicPr>
          <p:cNvPr id="8194" name="Picture 2" descr="Entity Properties in Entity Framework">
            <a:extLst>
              <a:ext uri="{FF2B5EF4-FFF2-40B4-BE49-F238E27FC236}">
                <a16:creationId xmlns:a16="http://schemas.microsoft.com/office/drawing/2014/main" id="{108F3B67-F4DD-4815-B6AD-DC669AA37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429" y="3367086"/>
            <a:ext cx="2771775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3879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949F6E-2B9D-456F-8D8A-F0D350AD2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Навігаційні властивості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C8FF862-002D-446F-9D76-B83461EF2A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621" y="1392383"/>
            <a:ext cx="10817582" cy="3429000"/>
          </a:xfrm>
        </p:spPr>
        <p:txBody>
          <a:bodyPr/>
          <a:lstStyle/>
          <a:p>
            <a:r>
              <a:rPr lang="uk-UA" dirty="0">
                <a:solidFill>
                  <a:srgbClr val="FFFF00"/>
                </a:solidFill>
              </a:rPr>
              <a:t>Навігаційні властивості </a:t>
            </a:r>
            <a:r>
              <a:rPr lang="uk-UA" dirty="0"/>
              <a:t>представляють відношення  до іншої сутності</a:t>
            </a:r>
            <a:r>
              <a:rPr lang="en-US" dirty="0"/>
              <a:t>.</a:t>
            </a:r>
          </a:p>
          <a:p>
            <a:r>
              <a:rPr lang="uk-UA" dirty="0"/>
              <a:t>Поділяються на </a:t>
            </a:r>
            <a:r>
              <a:rPr lang="en-US" dirty="0"/>
              <a:t>: </a:t>
            </a:r>
            <a:r>
              <a:rPr lang="uk-UA" dirty="0"/>
              <a:t>Навігація-посилання та Навігація-колекція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1037837-1D9D-40B5-B502-70885BB0A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55" y="2548290"/>
            <a:ext cx="3343275" cy="25146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92370F7-FDEE-46B7-8C30-E858F48D4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99392">
            <a:off x="1618154" y="2463553"/>
            <a:ext cx="2419350" cy="31432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622F7CE-89E3-4C3A-8368-FF3BC62B47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2612" y="4112472"/>
            <a:ext cx="2857500" cy="26193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736BA3D-1C27-4CE2-AD27-DD0D707554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4271" y="2921577"/>
            <a:ext cx="2609850" cy="374332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DCC3CC1-8F57-47D6-9307-9AB6F8A06B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204662">
            <a:off x="8456755" y="2909536"/>
            <a:ext cx="235267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3868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58288B-60FC-4676-B000-161BFB9F0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Типи сутностей в </a:t>
            </a:r>
            <a:r>
              <a:rPr lang="en-US" dirty="0"/>
              <a:t>Entity Framework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CAC4A06-E309-43F8-AAD1-4698CEF521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621" y="1714500"/>
            <a:ext cx="10817582" cy="3429000"/>
          </a:xfrm>
        </p:spPr>
        <p:txBody>
          <a:bodyPr/>
          <a:lstStyle/>
          <a:p>
            <a:pPr marL="342900" indent="-342900">
              <a:buFont typeface="Wingdings" pitchFamily="2" charset="2"/>
              <a:buChar char="v"/>
            </a:pPr>
            <a:r>
              <a:rPr lang="en-US" b="1" dirty="0"/>
              <a:t>POCO </a:t>
            </a:r>
            <a:r>
              <a:rPr lang="uk-UA" b="1" dirty="0"/>
              <a:t>сутності </a:t>
            </a:r>
            <a:r>
              <a:rPr lang="en-US" b="1" dirty="0"/>
              <a:t> (Plain Old CLR Object)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1800" dirty="0"/>
              <a:t> POCO </a:t>
            </a:r>
            <a:r>
              <a:rPr lang="uk-UA" sz="1800" dirty="0"/>
              <a:t>сутність це клас, який не залежить від жодного класу бібліотеки</a:t>
            </a:r>
            <a:r>
              <a:rPr lang="en-US" sz="1800" dirty="0"/>
              <a:t>. </a:t>
            </a:r>
            <a:r>
              <a:rPr lang="uk-UA" sz="1800" dirty="0"/>
              <a:t>Це звичайний </a:t>
            </a:r>
            <a:r>
              <a:rPr lang="en-US" sz="1800" dirty="0"/>
              <a:t>.NET CLR </a:t>
            </a:r>
            <a:r>
              <a:rPr lang="uk-UA" sz="1800" dirty="0"/>
              <a:t>клас</a:t>
            </a:r>
            <a:r>
              <a:rPr lang="en-US" sz="1800" dirty="0"/>
              <a:t>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1800" dirty="0"/>
              <a:t>POCO </a:t>
            </a:r>
            <a:r>
              <a:rPr lang="uk-UA" sz="1800" dirty="0"/>
              <a:t>підтримуються </a:t>
            </a:r>
            <a:r>
              <a:rPr lang="en-US" sz="1800" dirty="0"/>
              <a:t>EF 6 </a:t>
            </a:r>
            <a:r>
              <a:rPr lang="uk-UA" sz="1800" dirty="0"/>
              <a:t>та </a:t>
            </a:r>
            <a:r>
              <a:rPr lang="en-US" sz="1800" dirty="0"/>
              <a:t> EF Core.</a:t>
            </a:r>
          </a:p>
          <a:p>
            <a:pPr marL="5084763"/>
            <a:endParaRPr lang="ru-RU" sz="18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D0B2A2D-AFD3-4C5F-8ABE-EDEAA7B42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620" y="3394364"/>
            <a:ext cx="4722991" cy="278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7134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58288B-60FC-4676-B000-161BFB9F0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Типи сутностей в </a:t>
            </a:r>
            <a:r>
              <a:rPr lang="en-US" dirty="0"/>
              <a:t>Entity Framework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CAC4A06-E309-43F8-AAD1-4698CEF521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5612" y="1524000"/>
            <a:ext cx="11032149" cy="34290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Dynamic Proxy </a:t>
            </a:r>
            <a:r>
              <a:rPr lang="uk-UA" b="1" dirty="0"/>
              <a:t>Сутності</a:t>
            </a:r>
            <a:r>
              <a:rPr lang="en-US" b="1" dirty="0"/>
              <a:t> (POCO Proxy)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Dynamic Proxy </a:t>
            </a:r>
            <a:r>
              <a:rPr lang="uk-UA" dirty="0"/>
              <a:t>– це проксі класи часу виконання, які обгортають </a:t>
            </a:r>
            <a:r>
              <a:rPr lang="en-US" dirty="0"/>
              <a:t>POCO </a:t>
            </a:r>
            <a:r>
              <a:rPr lang="uk-UA" dirty="0"/>
              <a:t>сутності</a:t>
            </a:r>
            <a:r>
              <a:rPr lang="en-US" dirty="0"/>
              <a:t>. </a:t>
            </a:r>
            <a:r>
              <a:rPr lang="uk-UA" dirty="0"/>
              <a:t>Дозволяють реалізовувати </a:t>
            </a:r>
            <a:r>
              <a:rPr lang="en-US" b="1" dirty="0"/>
              <a:t>lazy loading</a:t>
            </a:r>
            <a:r>
              <a:rPr lang="en-US" dirty="0"/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A36A000-13D4-46FF-819F-57FBC1C03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12" y="2837583"/>
            <a:ext cx="5208675" cy="2676526"/>
          </a:xfrm>
          <a:prstGeom prst="rect">
            <a:avLst/>
          </a:prstGeom>
        </p:spPr>
      </p:pic>
      <p:pic>
        <p:nvPicPr>
          <p:cNvPr id="9218" name="Picture 2" descr="dynamic proxy entity in entity framework">
            <a:extLst>
              <a:ext uri="{FF2B5EF4-FFF2-40B4-BE49-F238E27FC236}">
                <a16:creationId xmlns:a16="http://schemas.microsoft.com/office/drawing/2014/main" id="{26FB2ACB-3355-496B-B3F2-132FEC6F5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481" y="2837583"/>
            <a:ext cx="59436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dynamic proxy entity in entity framework">
            <a:extLst>
              <a:ext uri="{FF2B5EF4-FFF2-40B4-BE49-F238E27FC236}">
                <a16:creationId xmlns:a16="http://schemas.microsoft.com/office/drawing/2014/main" id="{7175002C-68AB-4E68-A096-2B1965378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287" y="4093150"/>
            <a:ext cx="59436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5049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E09A8C-6FD7-4E10-B9EA-E6ED66896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EntityState</a:t>
            </a:r>
            <a:r>
              <a:rPr lang="en-US" dirty="0"/>
              <a:t> </a:t>
            </a:r>
            <a:r>
              <a:rPr lang="uk-UA" dirty="0"/>
              <a:t>в</a:t>
            </a:r>
            <a:r>
              <a:rPr lang="en-US" dirty="0"/>
              <a:t> Entity Framework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0DBF177-BDFB-4178-8001-B817908E08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1812" y="1541319"/>
            <a:ext cx="10817582" cy="34290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EF API </a:t>
            </a:r>
            <a:r>
              <a:rPr lang="uk-UA" dirty="0"/>
              <a:t>підтримує стан кожної сутності підчас  усього їх життя</a:t>
            </a:r>
            <a:r>
              <a:rPr lang="en-US" dirty="0"/>
              <a:t>. </a:t>
            </a:r>
            <a:endParaRPr lang="uk-UA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dirty="0"/>
              <a:t>Кожна сутність має стан, згідно з операціями, які були виконані в контекстному класі</a:t>
            </a:r>
            <a:r>
              <a:rPr lang="en-US" dirty="0"/>
              <a:t>. </a:t>
            </a:r>
            <a:endParaRPr lang="uk-UA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dirty="0"/>
              <a:t>Представляється перелічення </a:t>
            </a:r>
            <a:r>
              <a:rPr lang="en-US" dirty="0" err="1"/>
              <a:t>enum</a:t>
            </a:r>
            <a:r>
              <a:rPr lang="en-US" dirty="0"/>
              <a:t> </a:t>
            </a:r>
            <a:r>
              <a:rPr lang="en-US" dirty="0" err="1"/>
              <a:t>System.Data.Entity.</a:t>
            </a:r>
            <a:r>
              <a:rPr lang="en-US" dirty="0" err="1">
                <a:solidFill>
                  <a:srgbClr val="FFFF00"/>
                </a:solidFill>
              </a:rPr>
              <a:t>EntityState</a:t>
            </a:r>
            <a:r>
              <a:rPr lang="en-US" dirty="0"/>
              <a:t> </a:t>
            </a:r>
            <a:r>
              <a:rPr lang="uk-UA" dirty="0"/>
              <a:t>в</a:t>
            </a:r>
            <a:r>
              <a:rPr lang="en-US" dirty="0"/>
              <a:t> EF 6 </a:t>
            </a:r>
            <a:r>
              <a:rPr lang="uk-UA" dirty="0"/>
              <a:t>і </a:t>
            </a:r>
            <a:r>
              <a:rPr lang="en-US" dirty="0" err="1"/>
              <a:t>Microsoft.EntityFrameworkCore.</a:t>
            </a:r>
            <a:r>
              <a:rPr lang="en-US" dirty="0" err="1">
                <a:solidFill>
                  <a:srgbClr val="FFFF00"/>
                </a:solidFill>
              </a:rPr>
              <a:t>EntityState</a:t>
            </a:r>
            <a:r>
              <a:rPr lang="en-US" dirty="0"/>
              <a:t> </a:t>
            </a:r>
            <a:r>
              <a:rPr lang="uk-UA" dirty="0"/>
              <a:t>в</a:t>
            </a:r>
            <a:r>
              <a:rPr lang="en-US" dirty="0"/>
              <a:t> EF Core </a:t>
            </a:r>
            <a:r>
              <a:rPr lang="uk-UA" dirty="0"/>
              <a:t>з такими значеннями</a:t>
            </a:r>
            <a:r>
              <a:rPr lang="en-US" dirty="0"/>
              <a:t>:</a:t>
            </a:r>
          </a:p>
          <a:p>
            <a:pPr marL="799963" lvl="1" indent="-342900">
              <a:buFont typeface="Arial" panose="020B0604020202020204" pitchFamily="34" charset="0"/>
              <a:buChar char="•"/>
            </a:pPr>
            <a:r>
              <a:rPr lang="en-US" dirty="0"/>
              <a:t>Added</a:t>
            </a:r>
            <a:r>
              <a:rPr lang="uk-UA" dirty="0"/>
              <a:t> </a:t>
            </a:r>
            <a:endParaRPr lang="en-US" dirty="0"/>
          </a:p>
          <a:p>
            <a:pPr marL="799963" lvl="1" indent="-342900">
              <a:buFont typeface="Arial" panose="020B0604020202020204" pitchFamily="34" charset="0"/>
              <a:buChar char="•"/>
            </a:pPr>
            <a:r>
              <a:rPr lang="en-US" dirty="0"/>
              <a:t>Modified</a:t>
            </a:r>
          </a:p>
          <a:p>
            <a:pPr marL="799963" lvl="1" indent="-342900">
              <a:buFont typeface="Arial" panose="020B0604020202020204" pitchFamily="34" charset="0"/>
              <a:buChar char="•"/>
            </a:pPr>
            <a:r>
              <a:rPr lang="en-US" dirty="0"/>
              <a:t>Deleted</a:t>
            </a:r>
          </a:p>
          <a:p>
            <a:pPr marL="799963" lvl="1" indent="-342900">
              <a:buFont typeface="Arial" panose="020B0604020202020204" pitchFamily="34" charset="0"/>
              <a:buChar char="•"/>
            </a:pPr>
            <a:r>
              <a:rPr lang="en-US" dirty="0"/>
              <a:t>Unchanged</a:t>
            </a:r>
          </a:p>
          <a:p>
            <a:pPr marL="799963" lvl="1" indent="-342900">
              <a:buFont typeface="Arial" panose="020B0604020202020204" pitchFamily="34" charset="0"/>
              <a:buChar char="•"/>
            </a:pPr>
            <a:r>
              <a:rPr lang="en-US" dirty="0"/>
              <a:t>Detached</a:t>
            </a:r>
            <a:endParaRPr lang="ru-RU" dirty="0"/>
          </a:p>
        </p:txBody>
      </p:sp>
      <p:pic>
        <p:nvPicPr>
          <p:cNvPr id="10243" name="Picture 3" descr="entity states in Entity">
            <a:extLst>
              <a:ext uri="{FF2B5EF4-FFF2-40B4-BE49-F238E27FC236}">
                <a16:creationId xmlns:a16="http://schemas.microsoft.com/office/drawing/2014/main" id="{7466F93E-2609-4A4F-A563-D16A51EB8C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709213" y="3602181"/>
            <a:ext cx="779399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46928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433B2B-80FE-45B6-A09C-5DFFDEF71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2612" y="468918"/>
            <a:ext cx="4953001" cy="685800"/>
          </a:xfrm>
        </p:spPr>
        <p:txBody>
          <a:bodyPr/>
          <a:lstStyle/>
          <a:p>
            <a:r>
              <a:rPr lang="uk-UA" dirty="0"/>
              <a:t>Підходи в </a:t>
            </a:r>
            <a:r>
              <a:rPr lang="en-US" dirty="0"/>
              <a:t>EF</a:t>
            </a:r>
            <a:endParaRPr lang="ru-RU" dirty="0"/>
          </a:p>
        </p:txBody>
      </p:sp>
      <p:pic>
        <p:nvPicPr>
          <p:cNvPr id="11266" name="Picture 2" descr="Entity Framework database first">
            <a:extLst>
              <a:ext uri="{FF2B5EF4-FFF2-40B4-BE49-F238E27FC236}">
                <a16:creationId xmlns:a16="http://schemas.microsoft.com/office/drawing/2014/main" id="{00690974-9692-4E14-9ED1-492DFBE15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2" y="560041"/>
            <a:ext cx="6454182" cy="1557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code-first in entity framework">
            <a:extLst>
              <a:ext uri="{FF2B5EF4-FFF2-40B4-BE49-F238E27FC236}">
                <a16:creationId xmlns:a16="http://schemas.microsoft.com/office/drawing/2014/main" id="{FED8E64C-0FCC-489E-B7B4-087A5E9F9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981" y="2362200"/>
            <a:ext cx="6166861" cy="1557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782ED6B-6B51-4D4E-A302-7F5CFACB3B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3411" y="4141182"/>
            <a:ext cx="626745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1624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332E38-43EE-4F1B-8A2C-8339DA2BF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5612" y="685801"/>
            <a:ext cx="3427592" cy="685800"/>
          </a:xfrm>
        </p:spPr>
        <p:txBody>
          <a:bodyPr/>
          <a:lstStyle/>
          <a:p>
            <a:r>
              <a:rPr lang="uk-UA" dirty="0"/>
              <a:t>Як вибрати підхід для твоєї аплікації</a:t>
            </a:r>
            <a:br>
              <a:rPr lang="en-US" dirty="0"/>
            </a:b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8ABA21F-4E86-4089-8AC5-0FA3758B50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2290" name="Picture 2" descr="Choose Entity Framework modling">
            <a:extLst>
              <a:ext uri="{FF2B5EF4-FFF2-40B4-BE49-F238E27FC236}">
                <a16:creationId xmlns:a16="http://schemas.microsoft.com/office/drawing/2014/main" id="{33277DBF-3BC3-4770-9F0B-F98565BE5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324" y="1028701"/>
            <a:ext cx="7319963" cy="5191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17773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533E9D-BA50-439B-B5D5-2F9C9853F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533" y="4295051"/>
            <a:ext cx="5688879" cy="685800"/>
          </a:xfrm>
        </p:spPr>
        <p:txBody>
          <a:bodyPr/>
          <a:lstStyle/>
          <a:p>
            <a:r>
              <a:rPr lang="uk-UA" dirty="0"/>
              <a:t>Збереження даних</a:t>
            </a:r>
            <a:br>
              <a:rPr lang="en-US" dirty="0"/>
            </a:br>
            <a:endParaRPr lang="ru-RU" dirty="0"/>
          </a:p>
        </p:txBody>
      </p:sp>
      <p:pic>
        <p:nvPicPr>
          <p:cNvPr id="13314" name="Picture 2" descr="Entity Framework tutorial 4.3 dbcontext">
            <a:extLst>
              <a:ext uri="{FF2B5EF4-FFF2-40B4-BE49-F238E27FC236}">
                <a16:creationId xmlns:a16="http://schemas.microsoft.com/office/drawing/2014/main" id="{29E0E812-B252-44EA-8F1B-5C6D2E9B1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79" y="252277"/>
            <a:ext cx="5851642" cy="3519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Entity Framework tutorial 4.3 dbcontext">
            <a:extLst>
              <a:ext uri="{FF2B5EF4-FFF2-40B4-BE49-F238E27FC236}">
                <a16:creationId xmlns:a16="http://schemas.microsoft.com/office/drawing/2014/main" id="{EE2F676F-1501-401E-B031-2AC1D2333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363" y="3248026"/>
            <a:ext cx="5855677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9114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ENTITY FW CORE</a:t>
            </a:r>
            <a:endParaRPr lang="uk-U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622" y="2057399"/>
            <a:ext cx="10817582" cy="4114799"/>
          </a:xfrm>
        </p:spPr>
        <p:txBody>
          <a:bodyPr/>
          <a:lstStyle/>
          <a:p>
            <a:pPr marL="342797" indent="-342797">
              <a:buFont typeface="Arial" pitchFamily="34" charset="0"/>
              <a:buChar char="•"/>
            </a:pPr>
            <a:r>
              <a:rPr lang="en-US" dirty="0"/>
              <a:t>EF Core</a:t>
            </a:r>
            <a:r>
              <a:rPr lang="uk-UA" dirty="0"/>
              <a:t> є </a:t>
            </a:r>
            <a:r>
              <a:rPr lang="en-US" dirty="0"/>
              <a:t> </a:t>
            </a:r>
            <a:r>
              <a:rPr lang="uk-UA" dirty="0"/>
              <a:t>легкою</a:t>
            </a:r>
            <a:r>
              <a:rPr lang="en-US" dirty="0"/>
              <a:t>, </a:t>
            </a:r>
            <a:r>
              <a:rPr lang="uk-UA" dirty="0"/>
              <a:t>розширювальною і крос-</a:t>
            </a:r>
            <a:r>
              <a:rPr lang="uk-UA" dirty="0" err="1"/>
              <a:t>платформенною</a:t>
            </a:r>
            <a:r>
              <a:rPr lang="uk-UA" dirty="0"/>
              <a:t> версією </a:t>
            </a:r>
            <a:r>
              <a:rPr lang="en-US" dirty="0"/>
              <a:t>Entity Framework.</a:t>
            </a:r>
          </a:p>
          <a:p>
            <a:pPr marL="342797" indent="-342797">
              <a:buFont typeface="Arial" pitchFamily="34" charset="0"/>
              <a:buChar char="•"/>
            </a:pPr>
            <a:r>
              <a:rPr lang="en-US" dirty="0"/>
              <a:t>EF Core </a:t>
            </a:r>
            <a:r>
              <a:rPr lang="uk-UA" dirty="0"/>
              <a:t>є</a:t>
            </a:r>
            <a:r>
              <a:rPr lang="en-US" dirty="0"/>
              <a:t> ORM</a:t>
            </a:r>
            <a:r>
              <a:rPr lang="uk-UA" dirty="0"/>
              <a:t>, що дає можливість </a:t>
            </a:r>
            <a:r>
              <a:rPr lang="en-US" dirty="0"/>
              <a:t>.NET </a:t>
            </a:r>
            <a:r>
              <a:rPr lang="uk-UA" dirty="0"/>
              <a:t>розробникам працювати з базами даних використовуючи </a:t>
            </a:r>
            <a:r>
              <a:rPr lang="en-US" dirty="0"/>
              <a:t> .NET </a:t>
            </a:r>
            <a:r>
              <a:rPr lang="uk-UA" dirty="0"/>
              <a:t>об’єкти</a:t>
            </a:r>
            <a:r>
              <a:rPr lang="en-US" dirty="0"/>
              <a:t>.</a:t>
            </a:r>
          </a:p>
          <a:p>
            <a:pPr marL="342797" indent="-342797">
              <a:buFont typeface="Arial" pitchFamily="34" charset="0"/>
              <a:buChar char="•"/>
            </a:pPr>
            <a:r>
              <a:rPr lang="uk-UA" dirty="0"/>
              <a:t>Остання версія</a:t>
            </a:r>
            <a:r>
              <a:rPr lang="en-US" dirty="0"/>
              <a:t>: EF Core 2.0</a:t>
            </a:r>
          </a:p>
          <a:p>
            <a:pPr marL="342797" indent="-342797">
              <a:buFont typeface="Arial" pitchFamily="34" charset="0"/>
              <a:buChar char="•"/>
            </a:pPr>
            <a:r>
              <a:rPr lang="uk-UA" dirty="0"/>
              <a:t>Не вимагає всього </a:t>
            </a:r>
            <a:r>
              <a:rPr lang="en-US" dirty="0"/>
              <a:t>.NET Framework</a:t>
            </a:r>
            <a:r>
              <a:rPr lang="uk-UA" dirty="0"/>
              <a:t> для роботи</a:t>
            </a:r>
            <a:endParaRPr lang="en-US" dirty="0"/>
          </a:p>
          <a:p>
            <a:pPr marL="342797" indent="-342797">
              <a:buFont typeface="Arial" pitchFamily="34" charset="0"/>
              <a:buChar char="•"/>
            </a:pPr>
            <a:r>
              <a:rPr lang="uk-UA" dirty="0"/>
              <a:t>Працює на платформах </a:t>
            </a:r>
            <a:r>
              <a:rPr lang="en-US" dirty="0"/>
              <a:t>(Windows Phone, Windows Store, Linux/Mac via Mono, </a:t>
            </a:r>
            <a:r>
              <a:rPr lang="en-US" dirty="0" err="1"/>
              <a:t>ASP.Net</a:t>
            </a:r>
            <a:r>
              <a:rPr lang="en-US" dirty="0"/>
              <a:t> 5)</a:t>
            </a:r>
          </a:p>
          <a:p>
            <a:pPr marL="342797" indent="-342797">
              <a:buFont typeface="Arial" pitchFamily="34" charset="0"/>
              <a:buChar char="•"/>
            </a:pPr>
            <a:r>
              <a:rPr lang="uk-UA" dirty="0"/>
              <a:t>Нові бази даних </a:t>
            </a:r>
            <a:r>
              <a:rPr lang="en-US" dirty="0"/>
              <a:t>(SQL Server, SQLite, Postgres, Azure Table Storage, Redis, </a:t>
            </a:r>
            <a:r>
              <a:rPr lang="uk-UA" dirty="0"/>
              <a:t>нереляційні</a:t>
            </a:r>
            <a:r>
              <a:rPr lang="en-US" dirty="0"/>
              <a:t>)</a:t>
            </a:r>
          </a:p>
          <a:p>
            <a:pPr marL="342797" indent="-342797">
              <a:buFont typeface="Arial" pitchFamily="34" charset="0"/>
              <a:buChar char="•"/>
            </a:pPr>
            <a:endParaRPr lang="en-US" dirty="0"/>
          </a:p>
          <a:p>
            <a:pPr marL="342797" indent="-342797">
              <a:buFont typeface="Arial" pitchFamily="34" charset="0"/>
              <a:buChar char="•"/>
            </a:pPr>
            <a:endParaRPr lang="en-US" dirty="0"/>
          </a:p>
          <a:p>
            <a:pPr marL="342797" indent="-342797">
              <a:buFont typeface="Arial" pitchFamily="34" charset="0"/>
              <a:buChar char="•"/>
            </a:pPr>
            <a:endParaRPr lang="uk-UA" dirty="0"/>
          </a:p>
          <a:p>
            <a:pPr marL="342797" indent="-342797">
              <a:buFont typeface="Arial" pitchFamily="34" charset="0"/>
              <a:buChar char="•"/>
            </a:pPr>
            <a:endParaRPr lang="en-US" dirty="0"/>
          </a:p>
          <a:p>
            <a:br>
              <a:rPr lang="en-US" dirty="0"/>
            </a:br>
            <a:endParaRPr lang="en-US" dirty="0"/>
          </a:p>
          <a:p>
            <a:pPr marL="342797" indent="-342797">
              <a:buFont typeface="Arial" pitchFamily="34" charset="0"/>
              <a:buChar char="•"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24526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07" y="1143000"/>
            <a:ext cx="5992305" cy="330876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73120A-71E6-49E6-B13F-51D163E78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768" y="304800"/>
            <a:ext cx="10817582" cy="685800"/>
          </a:xfrm>
        </p:spPr>
        <p:txBody>
          <a:bodyPr/>
          <a:lstStyle/>
          <a:p>
            <a:r>
              <a:rPr lang="en-US" dirty="0"/>
              <a:t>ORM</a:t>
            </a:r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9C12721-AA2C-417B-B514-B2C4386207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999412" y="1082884"/>
            <a:ext cx="2951391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02ABEBF-B872-496A-9A6A-B181ADCB7B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7768" y="4664283"/>
            <a:ext cx="11484044" cy="2346117"/>
          </a:xfrm>
          <a:solidFill>
            <a:schemeClr val="accent2"/>
          </a:solidFill>
        </p:spPr>
        <p:txBody>
          <a:bodyPr>
            <a:normAutofit/>
          </a:bodyPr>
          <a:lstStyle/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FF00"/>
                </a:solidFill>
              </a:rPr>
              <a:t>Object-Relational Mapping </a:t>
            </a:r>
            <a:r>
              <a:rPr lang="en-US" sz="2000" dirty="0">
                <a:solidFill>
                  <a:srgbClr val="FFFF00"/>
                </a:solidFill>
              </a:rPr>
              <a:t>(</a:t>
            </a:r>
            <a:r>
              <a:rPr lang="en-US" sz="2000" b="1" dirty="0">
                <a:solidFill>
                  <a:srgbClr val="FFFF00"/>
                </a:solidFill>
              </a:rPr>
              <a:t>ORM</a:t>
            </a:r>
            <a:r>
              <a:rPr lang="en-US" sz="2000" dirty="0">
                <a:solidFill>
                  <a:srgbClr val="FFFF00"/>
                </a:solidFill>
              </a:rPr>
              <a:t>) </a:t>
            </a:r>
            <a:r>
              <a:rPr lang="uk-UA" sz="2000" dirty="0">
                <a:solidFill>
                  <a:srgbClr val="FFFF00"/>
                </a:solidFill>
              </a:rPr>
              <a:t> 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uk-UA" sz="2000" dirty="0"/>
              <a:t>це техніка програмування для автоматичного відображення даних і схеми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uk-UA" sz="2000" dirty="0"/>
              <a:t>Між таблицями реляційної бази даних і об’єктно-орієнтованими класами</a:t>
            </a:r>
            <a:endParaRPr lang="en-US" sz="2000" dirty="0"/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ORM </a:t>
            </a:r>
            <a:r>
              <a:rPr lang="uk-UA" sz="2000" dirty="0"/>
              <a:t>створює </a:t>
            </a:r>
            <a:r>
              <a:rPr lang="en-US" sz="2000" dirty="0"/>
              <a:t> »</a:t>
            </a:r>
            <a:r>
              <a:rPr lang="uk-UA" sz="2000" b="1" dirty="0">
                <a:solidFill>
                  <a:schemeClr val="tx2">
                    <a:lumMod val="75000"/>
                  </a:schemeClr>
                </a:solidFill>
              </a:rPr>
              <a:t>віртуальну базу даних</a:t>
            </a:r>
            <a:r>
              <a:rPr lang="en-US" sz="2000" dirty="0"/>
              <a:t>" </a:t>
            </a:r>
            <a:endParaRPr lang="uk-UA" sz="2000" dirty="0"/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uk-UA" sz="2000" dirty="0"/>
              <a:t>Може використовуватися з мовами програмування </a:t>
            </a:r>
            <a:r>
              <a:rPr lang="en-US" sz="2000" dirty="0"/>
              <a:t>(C# </a:t>
            </a:r>
            <a:r>
              <a:rPr lang="uk-UA" sz="2000" dirty="0"/>
              <a:t>чи</a:t>
            </a:r>
            <a:r>
              <a:rPr lang="en-US" sz="2000" dirty="0"/>
              <a:t> Java…</a:t>
            </a:r>
            <a:r>
              <a:rPr lang="uk-UA" sz="2000" dirty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373716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 </a:t>
            </a:r>
            <a:r>
              <a:rPr lang="uk-UA" dirty="0"/>
              <a:t>все ще </a:t>
            </a:r>
            <a:r>
              <a:rPr lang="en-US" dirty="0"/>
              <a:t> ENTITY FRAMEWORK</a:t>
            </a:r>
            <a:br>
              <a:rPr lang="en-US" dirty="0"/>
            </a:br>
            <a:endParaRPr lang="uk-U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797" indent="-342797">
              <a:buFont typeface="Arial" pitchFamily="34" charset="0"/>
              <a:buChar char="•"/>
            </a:pPr>
            <a:r>
              <a:rPr lang="uk-UA" dirty="0"/>
              <a:t>Модель сутностей</a:t>
            </a:r>
            <a:endParaRPr lang="en-US" dirty="0"/>
          </a:p>
          <a:p>
            <a:pPr marL="342797" indent="-342797">
              <a:buFont typeface="Arial" pitchFamily="34" charset="0"/>
              <a:buChar char="•"/>
            </a:pPr>
            <a:r>
              <a:rPr lang="en-US" dirty="0" err="1"/>
              <a:t>DbContext</a:t>
            </a:r>
            <a:r>
              <a:rPr lang="en-US" dirty="0"/>
              <a:t> API</a:t>
            </a:r>
          </a:p>
          <a:p>
            <a:pPr marL="342797" indent="-342797">
              <a:buFont typeface="Arial" pitchFamily="34" charset="0"/>
              <a:buChar char="•"/>
            </a:pPr>
            <a:r>
              <a:rPr lang="uk-UA" dirty="0"/>
              <a:t>Міграції</a:t>
            </a:r>
            <a:endParaRPr lang="en-US" dirty="0"/>
          </a:p>
          <a:p>
            <a:pPr marL="342797" indent="-342797">
              <a:buFont typeface="Arial" pitchFamily="34" charset="0"/>
              <a:buChar char="•"/>
            </a:pPr>
            <a:r>
              <a:rPr lang="en-US" dirty="0"/>
              <a:t>LINQ </a:t>
            </a:r>
            <a:r>
              <a:rPr lang="uk-UA" dirty="0"/>
              <a:t>до</a:t>
            </a:r>
            <a:r>
              <a:rPr lang="en-US" dirty="0"/>
              <a:t> Entities</a:t>
            </a:r>
          </a:p>
          <a:p>
            <a:pPr marL="342797" indent="-342797">
              <a:buFont typeface="Arial" pitchFamily="34" charset="0"/>
              <a:buChar char="•"/>
            </a:pPr>
            <a:r>
              <a:rPr lang="uk-UA" dirty="0"/>
              <a:t>Відслідковування змін</a:t>
            </a:r>
            <a:endParaRPr lang="en-US" dirty="0"/>
          </a:p>
          <a:p>
            <a:pPr marL="342797" indent="-342797">
              <a:buFont typeface="Arial" pitchFamily="34" charset="0"/>
              <a:buChar char="•"/>
            </a:pPr>
            <a:r>
              <a:rPr lang="en-US" dirty="0" err="1"/>
              <a:t>SaveChanges</a:t>
            </a:r>
            <a:endParaRPr lang="en-US" dirty="0"/>
          </a:p>
          <a:p>
            <a:pPr marL="342797" indent="-342797">
              <a:buFont typeface="Arial" pitchFamily="34" charset="0"/>
              <a:buChar char="•"/>
            </a:pPr>
            <a:endParaRPr lang="uk-UA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D5D743D-B0FF-40EA-9FF9-C8B444C1460F}"/>
              </a:ext>
            </a:extLst>
          </p:cNvPr>
          <p:cNvSpPr/>
          <p:nvPr/>
        </p:nvSpPr>
        <p:spPr>
          <a:xfrm>
            <a:off x="4265612" y="2811887"/>
            <a:ext cx="7010252" cy="22013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marL="6348" indent="-634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uk-UA" b="1" kern="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Відсутні властивості</a:t>
            </a:r>
            <a:endParaRPr lang="en-US" b="1" kern="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285664" indent="-28566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uk-UA" kern="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Не підтримує</a:t>
            </a:r>
            <a:r>
              <a:rPr lang="en-US" kern="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 EDMX</a:t>
            </a:r>
          </a:p>
          <a:p>
            <a:pPr marL="285664" indent="-28566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uk-UA" kern="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Відсутні </a:t>
            </a:r>
            <a:r>
              <a:rPr lang="en-US" kern="0" dirty="0" err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ObjectContext</a:t>
            </a:r>
            <a:r>
              <a:rPr lang="en-US" kern="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 API (</a:t>
            </a:r>
            <a:r>
              <a:rPr lang="uk-UA" kern="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використовуй</a:t>
            </a:r>
            <a:r>
              <a:rPr lang="en-US" kern="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 </a:t>
            </a:r>
            <a:r>
              <a:rPr lang="en-US" kern="0" dirty="0" err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DbContext</a:t>
            </a:r>
            <a:r>
              <a:rPr lang="en-US" kern="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)</a:t>
            </a:r>
          </a:p>
          <a:p>
            <a:pPr marL="285664" indent="-28566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uk-UA" kern="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Відсутні </a:t>
            </a:r>
            <a:r>
              <a:rPr lang="en-US" kern="0" dirty="0" err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EntitySQL</a:t>
            </a:r>
            <a:r>
              <a:rPr lang="en-US" kern="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 (</a:t>
            </a:r>
            <a:r>
              <a:rPr lang="uk-UA" kern="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використовуй</a:t>
            </a:r>
            <a:r>
              <a:rPr lang="en-US" kern="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 LINQ </a:t>
            </a:r>
            <a:r>
              <a:rPr lang="uk-UA" kern="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до</a:t>
            </a:r>
            <a:r>
              <a:rPr lang="en-US" kern="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 Entities)</a:t>
            </a:r>
          </a:p>
          <a:p>
            <a:pPr marL="285664" indent="-28566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uk-UA" kern="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Відсутні </a:t>
            </a:r>
            <a:r>
              <a:rPr lang="en-US" kern="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Metadata  Workspace API</a:t>
            </a:r>
          </a:p>
          <a:p>
            <a:pPr marL="285664" indent="-28566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uk-UA" kern="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Відсутні  автоматичні міграції</a:t>
            </a:r>
            <a:r>
              <a:rPr lang="en-US" kern="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 (</a:t>
            </a:r>
            <a:r>
              <a:rPr lang="uk-UA" kern="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використовуй</a:t>
            </a:r>
            <a:r>
              <a:rPr lang="en-US" kern="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 </a:t>
            </a:r>
            <a:r>
              <a:rPr lang="en-US" kern="0" dirty="0" err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Nuget</a:t>
            </a:r>
            <a:r>
              <a:rPr lang="en-US" kern="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 </a:t>
            </a:r>
            <a:r>
              <a:rPr lang="uk-UA" kern="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команди </a:t>
            </a:r>
            <a:r>
              <a:rPr lang="en-US" kern="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 </a:t>
            </a:r>
            <a:endParaRPr lang="uk-UA" kern="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e.g. add-migration)</a:t>
            </a:r>
          </a:p>
        </p:txBody>
      </p:sp>
    </p:spTree>
    <p:extLst>
      <p:ext uri="{BB962C8B-B14F-4D97-AF65-F5344CB8AC3E}">
        <p14:creationId xmlns:p14="http://schemas.microsoft.com/office/powerpoint/2010/main" val="2720535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D9AE48-7D5E-4C0B-9978-485430948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 </a:t>
            </a:r>
            <a:r>
              <a:rPr lang="uk-UA" dirty="0"/>
              <a:t>Технології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54D6B91-EB1C-4E44-BD62-C374CB4F10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D333968-BC72-45E3-9716-564B3493D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2" y="1676400"/>
            <a:ext cx="5591175" cy="27813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CAE3F9D-7E15-44EC-95E3-914C9BBC4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0412" y="3781215"/>
            <a:ext cx="7134225" cy="281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773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 Frameworks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685622" y="2057400"/>
            <a:ext cx="10817582" cy="3048000"/>
          </a:xfrm>
          <a:solidFill>
            <a:schemeClr val="accent2"/>
          </a:solidFill>
        </p:spPr>
        <p:txBody>
          <a:bodyPr/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ORM frameworks </a:t>
            </a:r>
            <a:r>
              <a:rPr lang="uk-UA" sz="2400" dirty="0"/>
              <a:t>надає таку функціональність</a:t>
            </a:r>
            <a:r>
              <a:rPr lang="en-US" sz="2400" dirty="0"/>
              <a:t>:</a:t>
            </a:r>
          </a:p>
          <a:p>
            <a:pPr marL="742813" lvl="1" indent="-285750">
              <a:buFont typeface="Wingdings" pitchFamily="2" charset="2"/>
              <a:buChar char="Ø"/>
            </a:pPr>
            <a:r>
              <a:rPr lang="uk-UA" sz="2400" dirty="0"/>
              <a:t>Створення об’єктної моделі через схему бази даних </a:t>
            </a:r>
            <a:r>
              <a:rPr lang="en-US" sz="2400" dirty="0"/>
              <a:t>(DB first)</a:t>
            </a:r>
          </a:p>
          <a:p>
            <a:pPr marL="742813" lvl="1" indent="-285750">
              <a:buFont typeface="Wingdings" pitchFamily="2" charset="2"/>
              <a:buChar char="Ø"/>
            </a:pPr>
            <a:r>
              <a:rPr lang="uk-UA" sz="2400" dirty="0"/>
              <a:t>Створення схеми бази даних через об’єктну модель</a:t>
            </a:r>
            <a:r>
              <a:rPr lang="en-US" sz="2400" dirty="0"/>
              <a:t> </a:t>
            </a:r>
            <a:r>
              <a:rPr lang="bg-BG" sz="2400" dirty="0"/>
              <a:t>(</a:t>
            </a:r>
            <a:r>
              <a:rPr lang="en-US" sz="2400" dirty="0"/>
              <a:t>code first)</a:t>
            </a:r>
          </a:p>
          <a:p>
            <a:pPr marL="742813" lvl="1" indent="-285750">
              <a:buFont typeface="Wingdings" pitchFamily="2" charset="2"/>
              <a:buChar char="Ø"/>
            </a:pPr>
            <a:r>
              <a:rPr lang="uk-UA" sz="2400" dirty="0"/>
              <a:t>Отримання даних через об’єктно-орієнтований </a:t>
            </a:r>
            <a:r>
              <a:rPr lang="en-US" sz="2400" dirty="0"/>
              <a:t>API ( LINQ)</a:t>
            </a:r>
          </a:p>
          <a:p>
            <a:pPr marL="742813" lvl="1" indent="-285750">
              <a:buFont typeface="Wingdings" pitchFamily="2" charset="2"/>
              <a:buChar char="Ø"/>
            </a:pPr>
            <a:r>
              <a:rPr lang="uk-UA" sz="2400" dirty="0"/>
              <a:t>Операції з даними (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CRUD</a:t>
            </a:r>
            <a:r>
              <a:rPr lang="en-US" sz="2400" dirty="0"/>
              <a:t> – create, retrieve, update, delete</a:t>
            </a:r>
            <a:r>
              <a:rPr lang="uk-UA" sz="2400" dirty="0"/>
              <a:t>)</a:t>
            </a:r>
            <a:endParaRPr lang="en-US" sz="2400" dirty="0"/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ORM</a:t>
            </a:r>
            <a:r>
              <a:rPr lang="bg-BG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frameworks</a:t>
            </a:r>
            <a:r>
              <a:rPr lang="en-US" sz="2400" dirty="0"/>
              <a:t> </a:t>
            </a:r>
            <a:r>
              <a:rPr lang="uk-UA" sz="2400" dirty="0"/>
              <a:t>автоматично генерує </a:t>
            </a:r>
            <a:r>
              <a:rPr lang="en-US" sz="2400" dirty="0"/>
              <a:t>SQL </a:t>
            </a:r>
            <a:r>
              <a:rPr lang="uk-UA" sz="2400" dirty="0"/>
              <a:t>для виконання запитів до бази даних</a:t>
            </a:r>
            <a:endParaRPr lang="bg-BG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761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 </a:t>
            </a:r>
            <a:r>
              <a:rPr lang="uk-UA" dirty="0"/>
              <a:t>Переваги і недоліки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685622" y="2057400"/>
            <a:ext cx="10817582" cy="3733800"/>
          </a:xfrm>
          <a:solidFill>
            <a:schemeClr val="accent2"/>
          </a:solidFill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100000"/>
              </a:lnSpc>
              <a:buFont typeface="Wingdings" pitchFamily="2" charset="2"/>
              <a:buChar char="v"/>
            </a:pPr>
            <a:r>
              <a:rPr lang="en-US" sz="2400" dirty="0"/>
              <a:t>Object-relational mapping (ORM) </a:t>
            </a:r>
            <a:r>
              <a:rPr lang="uk-UA" sz="2400" dirty="0">
                <a:solidFill>
                  <a:srgbClr val="FFFF00"/>
                </a:solidFill>
              </a:rPr>
              <a:t>переваги</a:t>
            </a:r>
            <a:endParaRPr lang="en-US" sz="2400" dirty="0">
              <a:solidFill>
                <a:srgbClr val="FFFF00"/>
              </a:solidFill>
            </a:endParaRPr>
          </a:p>
          <a:p>
            <a:pPr marL="799963" lvl="1" indent="-342900">
              <a:lnSpc>
                <a:spcPct val="100000"/>
              </a:lnSpc>
              <a:buFont typeface="Wingdings" pitchFamily="2" charset="2"/>
              <a:buChar char="Ø"/>
            </a:pPr>
            <a:r>
              <a:rPr lang="uk-UA" sz="2000" dirty="0"/>
              <a:t>Продуктивність програмування</a:t>
            </a:r>
            <a:r>
              <a:rPr lang="en-US" sz="2000" dirty="0"/>
              <a:t>: </a:t>
            </a:r>
            <a:r>
              <a:rPr lang="uk-UA" sz="2000" dirty="0">
                <a:solidFill>
                  <a:schemeClr val="tx2">
                    <a:lumMod val="75000"/>
                  </a:schemeClr>
                </a:solidFill>
              </a:rPr>
              <a:t>менше коду треба писати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pPr marL="799963" lvl="1" indent="-342900">
              <a:lnSpc>
                <a:spcPct val="100000"/>
              </a:lnSpc>
              <a:buFont typeface="Wingdings" pitchFamily="2" charset="2"/>
              <a:buChar char="Ø"/>
            </a:pPr>
            <a:r>
              <a:rPr lang="uk-UA" sz="2000" dirty="0"/>
              <a:t>Абстрагування від різниці між об’єктами і реляційним світом</a:t>
            </a:r>
            <a:endParaRPr lang="da-DK" sz="2000" dirty="0"/>
          </a:p>
          <a:p>
            <a:pPr marL="1257026" lvl="2" indent="-342900">
              <a:lnSpc>
                <a:spcPct val="100000"/>
              </a:lnSpc>
              <a:buFont typeface="Wingdings" pitchFamily="2" charset="2"/>
              <a:buChar char="Ø"/>
            </a:pPr>
            <a:r>
              <a:rPr lang="uk-UA" sz="2000" dirty="0"/>
              <a:t>Складність захована в середині </a:t>
            </a:r>
            <a:r>
              <a:rPr lang="da-DK" sz="2000" dirty="0"/>
              <a:t>ORM</a:t>
            </a:r>
          </a:p>
          <a:p>
            <a:pPr marL="799963" lvl="1" indent="-342900">
              <a:lnSpc>
                <a:spcPct val="100000"/>
              </a:lnSpc>
              <a:buFont typeface="Wingdings" pitchFamily="2" charset="2"/>
              <a:buChar char="Ø"/>
            </a:pPr>
            <a:r>
              <a:rPr lang="uk-UA" sz="2000" dirty="0"/>
              <a:t>Керованість </a:t>
            </a:r>
            <a:r>
              <a:rPr lang="en-US" sz="2000" dirty="0"/>
              <a:t> CRUD </a:t>
            </a:r>
            <a:r>
              <a:rPr lang="uk-UA" sz="2000" dirty="0"/>
              <a:t>операцій для складних відносин</a:t>
            </a:r>
            <a:endParaRPr lang="en-US" sz="2000" dirty="0"/>
          </a:p>
          <a:p>
            <a:pPr marL="799963" lvl="1" indent="-342900">
              <a:lnSpc>
                <a:spcPct val="100000"/>
              </a:lnSpc>
              <a:buFont typeface="Wingdings" pitchFamily="2" charset="2"/>
              <a:buChar char="Ø"/>
            </a:pPr>
            <a:r>
              <a:rPr lang="uk-UA" sz="2000" dirty="0"/>
              <a:t>Легка підтримка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pPr marL="342900" indent="-342900">
              <a:lnSpc>
                <a:spcPct val="100000"/>
              </a:lnSpc>
              <a:buFont typeface="Wingdings" pitchFamily="2" charset="2"/>
              <a:buChar char="v"/>
            </a:pPr>
            <a:r>
              <a:rPr lang="uk-UA" sz="2400" dirty="0">
                <a:solidFill>
                  <a:srgbClr val="FFFF00"/>
                </a:solidFill>
              </a:rPr>
              <a:t>Недоліки</a:t>
            </a:r>
            <a:r>
              <a:rPr lang="en-US" sz="2000" dirty="0"/>
              <a:t>:</a:t>
            </a:r>
          </a:p>
          <a:p>
            <a:pPr marL="799963" lvl="1" indent="-342900">
              <a:lnSpc>
                <a:spcPct val="100000"/>
              </a:lnSpc>
              <a:buFont typeface="Wingdings" pitchFamily="2" charset="2"/>
              <a:buChar char="Ø"/>
            </a:pPr>
            <a:r>
              <a:rPr lang="uk-UA" sz="2000" dirty="0">
                <a:solidFill>
                  <a:schemeClr val="tx2">
                    <a:lumMod val="75000"/>
                  </a:schemeClr>
                </a:solidFill>
              </a:rPr>
              <a:t>Зменшення продуктивності - швидкості</a:t>
            </a:r>
            <a:r>
              <a:rPr lang="en-US" sz="2000" dirty="0"/>
              <a:t>(</a:t>
            </a:r>
            <a:r>
              <a:rPr lang="uk-UA" sz="2000" dirty="0"/>
              <a:t>через надмірне чи некоректне використання </a:t>
            </a:r>
            <a:r>
              <a:rPr lang="en-US" sz="2000" dirty="0"/>
              <a:t>ORM )</a:t>
            </a:r>
          </a:p>
          <a:p>
            <a:pPr marL="799963" lvl="1" indent="-342900">
              <a:lnSpc>
                <a:spcPct val="100000"/>
              </a:lnSpc>
              <a:buFont typeface="Wingdings" pitchFamily="2" charset="2"/>
              <a:buChar char="Ø"/>
            </a:pPr>
            <a:r>
              <a:rPr lang="uk-UA" sz="2000" dirty="0"/>
              <a:t>Зменшення гнучкості </a:t>
            </a:r>
            <a:r>
              <a:rPr lang="en-US" sz="2000" dirty="0"/>
              <a:t>(</a:t>
            </a:r>
            <a:r>
              <a:rPr lang="uk-UA" sz="2000" dirty="0"/>
              <a:t>деякі операції важко </a:t>
            </a:r>
            <a:r>
              <a:rPr lang="uk-UA" sz="2000" dirty="0" err="1"/>
              <a:t>імплементувати</a:t>
            </a:r>
            <a:r>
              <a:rPr lang="en-US" sz="2000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295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D606DEDE-D457-4382-A4BD-0BE475B1D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621" y="2590800"/>
            <a:ext cx="10817582" cy="685800"/>
          </a:xfrm>
        </p:spPr>
        <p:txBody>
          <a:bodyPr/>
          <a:lstStyle/>
          <a:p>
            <a:pPr algn="ctr"/>
            <a:r>
              <a:rPr lang="en-US" b="1"/>
              <a:t>Entity Framework</a:t>
            </a:r>
            <a:endParaRPr lang="ru-RU" b="1"/>
          </a:p>
        </p:txBody>
      </p:sp>
    </p:spTree>
    <p:extLst>
      <p:ext uri="{BB962C8B-B14F-4D97-AF65-F5344CB8AC3E}">
        <p14:creationId xmlns:p14="http://schemas.microsoft.com/office/powerpoint/2010/main" val="1130418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Огляд </a:t>
            </a:r>
            <a:r>
              <a:rPr lang="en-US" dirty="0"/>
              <a:t>EF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solidFill>
            <a:schemeClr val="accent2"/>
          </a:solidFill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100000"/>
              </a:lnSpc>
              <a:buFont typeface="Wingdings" pitchFamily="2" charset="2"/>
              <a:buChar char="v"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Entity Framework </a:t>
            </a:r>
            <a:r>
              <a:rPr lang="en-US" sz="2400" dirty="0"/>
              <a:t>(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EF</a:t>
            </a:r>
            <a:r>
              <a:rPr lang="en-US" sz="2400" dirty="0"/>
              <a:t>)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uk-UA" sz="2400" dirty="0"/>
              <a:t>стандартна </a:t>
            </a:r>
            <a:r>
              <a:rPr lang="en-US" sz="2400" dirty="0"/>
              <a:t>ORM </a:t>
            </a:r>
            <a:r>
              <a:rPr lang="uk-UA" sz="2400" dirty="0"/>
              <a:t>бібліотека для</a:t>
            </a:r>
            <a:r>
              <a:rPr lang="en-US" sz="2400" dirty="0"/>
              <a:t> .NET</a:t>
            </a:r>
          </a:p>
          <a:p>
            <a:pPr marL="799963" lvl="1" indent="-342900">
              <a:lnSpc>
                <a:spcPct val="100000"/>
              </a:lnSpc>
              <a:buFont typeface="Wingdings" pitchFamily="2" charset="2"/>
              <a:buChar char="Ø"/>
            </a:pPr>
            <a:r>
              <a:rPr lang="uk-UA" sz="2000" dirty="0"/>
              <a:t>Надає </a:t>
            </a:r>
            <a:r>
              <a:rPr lang="en-US" sz="2000" dirty="0"/>
              <a:t>run-time </a:t>
            </a:r>
            <a:r>
              <a:rPr lang="uk-UA" sz="2000" dirty="0"/>
              <a:t>інфраструктуру для керування даними бази даних як </a:t>
            </a:r>
            <a:r>
              <a:rPr lang="en-US" sz="2000" dirty="0"/>
              <a:t>.NET </a:t>
            </a:r>
            <a:r>
              <a:rPr lang="uk-UA" sz="2000" dirty="0"/>
              <a:t>об’єктами</a:t>
            </a:r>
          </a:p>
          <a:p>
            <a:pPr marL="799963" lvl="1" indent="-342900">
              <a:lnSpc>
                <a:spcPct val="100000"/>
              </a:lnSpc>
              <a:buFont typeface="Wingdings" pitchFamily="2" charset="2"/>
              <a:buChar char="Ø"/>
            </a:pPr>
            <a:r>
              <a:rPr lang="uk-UA" sz="2000" dirty="0"/>
              <a:t>Схема реляційної бази даних </a:t>
            </a:r>
            <a:r>
              <a:rPr lang="uk-UA" sz="2000" dirty="0" err="1"/>
              <a:t>мапиться</a:t>
            </a:r>
            <a:r>
              <a:rPr lang="uk-UA" sz="2000" dirty="0"/>
              <a:t> до об’єктної моделі</a:t>
            </a:r>
            <a:endParaRPr lang="en-US" sz="2000" dirty="0"/>
          </a:p>
          <a:p>
            <a:pPr marL="342900" indent="-342900">
              <a:buFont typeface="Wingdings" pitchFamily="2" charset="2"/>
              <a:buChar char="v"/>
            </a:pPr>
            <a:r>
              <a:rPr lang="en-US" sz="2200" dirty="0"/>
              <a:t>Visual Studio </a:t>
            </a:r>
            <a:r>
              <a:rPr lang="uk-UA" sz="2200" dirty="0"/>
              <a:t>надає вбудовані інструменти для генерування моделей даних 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Entity Framework</a:t>
            </a:r>
            <a:endParaRPr lang="en-US" sz="2200" dirty="0"/>
          </a:p>
          <a:p>
            <a:pPr marL="799963" lvl="1" indent="-342900"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2199" dirty="0"/>
              <a:t>Data mapping</a:t>
            </a:r>
            <a:r>
              <a:rPr lang="uk-UA" sz="2199" dirty="0"/>
              <a:t> складається з класів</a:t>
            </a:r>
            <a:r>
              <a:rPr lang="en-US" sz="2199" dirty="0"/>
              <a:t> C# , XML </a:t>
            </a:r>
            <a:r>
              <a:rPr lang="uk-UA" sz="2199" dirty="0"/>
              <a:t>та атрибутів</a:t>
            </a:r>
          </a:p>
          <a:p>
            <a:pPr marL="799963" lvl="1" indent="-342900"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2199" dirty="0"/>
              <a:t>EF </a:t>
            </a:r>
            <a:r>
              <a:rPr lang="uk-UA" sz="2199" dirty="0"/>
              <a:t>надає потужний </a:t>
            </a:r>
            <a:r>
              <a:rPr lang="en-US" sz="2199" dirty="0"/>
              <a:t>API</a:t>
            </a:r>
            <a:r>
              <a:rPr lang="uk-UA" sz="2199" dirty="0"/>
              <a:t> для маніпулювання даними</a:t>
            </a:r>
          </a:p>
          <a:p>
            <a:pPr marL="799963" lvl="1" indent="-342900"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2199" dirty="0"/>
              <a:t>CRUD </a:t>
            </a:r>
            <a:r>
              <a:rPr lang="uk-UA" sz="2199" dirty="0"/>
              <a:t>операції і складні запити з </a:t>
            </a:r>
            <a:r>
              <a:rPr lang="en-US" sz="2199" dirty="0"/>
              <a:t>LINQ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913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04F375-430F-46EC-8299-619760B62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Концептуальна модель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A1BEFE6-A04A-4536-9937-BDD03F5892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F58D26D-6921-4E67-BFF7-C918CF8C8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384" y="2324101"/>
            <a:ext cx="7607000" cy="384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540609"/>
      </p:ext>
    </p:extLst>
  </p:cSld>
  <p:clrMapOvr>
    <a:masterClrMapping/>
  </p:clrMapOvr>
</p:sld>
</file>

<file path=ppt/theme/theme1.xml><?xml version="1.0" encoding="utf-8"?>
<a:theme xmlns:a="http://schemas.openxmlformats.org/drawingml/2006/main" name="2_GRADIENT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2.xml><?xml version="1.0" encoding="utf-8"?>
<a:theme xmlns:a="http://schemas.openxmlformats.org/drawingml/2006/main" name="1_GRADIENT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3.xml><?xml version="1.0" encoding="utf-8"?>
<a:theme xmlns:a="http://schemas.openxmlformats.org/drawingml/2006/main" name="2_DARK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SoftServe_PPT_Master_Slides_2020</Template>
  <TotalTime>0</TotalTime>
  <Words>1172</Words>
  <Application>Microsoft Macintosh PowerPoint</Application>
  <PresentationFormat>Custom</PresentationFormat>
  <Paragraphs>157</Paragraphs>
  <Slides>30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30</vt:i4>
      </vt:variant>
    </vt:vector>
  </HeadingPairs>
  <TitlesOfParts>
    <vt:vector size="42" baseType="lpstr">
      <vt:lpstr>Arial</vt:lpstr>
      <vt:lpstr>Calibri</vt:lpstr>
      <vt:lpstr>Consolas</vt:lpstr>
      <vt:lpstr>Open Sans</vt:lpstr>
      <vt:lpstr>Open Sans Regular</vt:lpstr>
      <vt:lpstr>Proxima Nova Black</vt:lpstr>
      <vt:lpstr>Segoe UI</vt:lpstr>
      <vt:lpstr>Wingdings</vt:lpstr>
      <vt:lpstr>Wingdings 2</vt:lpstr>
      <vt:lpstr>2_GRADIENT THEME</vt:lpstr>
      <vt:lpstr>1_GRADIENT THEME</vt:lpstr>
      <vt:lpstr>2_DARK THEME</vt:lpstr>
      <vt:lpstr>Entity Framework Core</vt:lpstr>
      <vt:lpstr>Зміст</vt:lpstr>
      <vt:lpstr>ORM</vt:lpstr>
      <vt:lpstr>ORM Технології</vt:lpstr>
      <vt:lpstr>ORM Frameworks</vt:lpstr>
      <vt:lpstr>ORM Переваги і недоліки</vt:lpstr>
      <vt:lpstr>Entity Framework</vt:lpstr>
      <vt:lpstr>Огляд EF</vt:lpstr>
      <vt:lpstr>Концептуальна модель</vt:lpstr>
      <vt:lpstr>Entity Framework властивості</vt:lpstr>
      <vt:lpstr>EF: Основний воркфлов</vt:lpstr>
      <vt:lpstr>EF компоненти</vt:lpstr>
      <vt:lpstr>Як працює Entity Framework?</vt:lpstr>
      <vt:lpstr>Entity Data Model</vt:lpstr>
      <vt:lpstr>Побудова запитів</vt:lpstr>
      <vt:lpstr>Збереження</vt:lpstr>
      <vt:lpstr>Entity Framework архітектура </vt:lpstr>
      <vt:lpstr>Context клас в Entity Framework</vt:lpstr>
      <vt:lpstr>Context клас в Entity Framework</vt:lpstr>
      <vt:lpstr>Що таке сутності (Entity)?</vt:lpstr>
      <vt:lpstr>Скалярні властивості</vt:lpstr>
      <vt:lpstr>Навігаційні властивості</vt:lpstr>
      <vt:lpstr>Типи сутностей в Entity Framework</vt:lpstr>
      <vt:lpstr>Типи сутностей в Entity Framework</vt:lpstr>
      <vt:lpstr>EntityState в Entity Framework</vt:lpstr>
      <vt:lpstr>Підходи в EF</vt:lpstr>
      <vt:lpstr>Як вибрати підхід для твоєї аплікації </vt:lpstr>
      <vt:lpstr>Збереження даних </vt:lpstr>
      <vt:lpstr>ENTITY FW CORE</vt:lpstr>
      <vt:lpstr>EF CORE все ще  ENTITY FRAMEWORK 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Introduction-to-EntityFramework\03.%20DB-Advanced-EntityFramework-Introduction-to-EntityFramework</dc:title>
  <dc:subject>Software Development Course</dc:subject>
  <dc:creator/>
  <cp:keywords>Databases, SQL, programming, SoftUni, Software University, programming, software development, software engineering, course,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2020-10-04T03:47:15Z</dcterms:modified>
  <cp:category>Databases, SQL, programming, SoftUni, Software University, programming, software development, software engineering, course,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