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83" r:id="rId6"/>
    <p:sldId id="285" r:id="rId7"/>
    <p:sldId id="261" r:id="rId8"/>
    <p:sldId id="262" r:id="rId9"/>
    <p:sldId id="284" r:id="rId10"/>
    <p:sldId id="263" r:id="rId11"/>
    <p:sldId id="264" r:id="rId12"/>
    <p:sldId id="265" r:id="rId13"/>
    <p:sldId id="266" r:id="rId14"/>
    <p:sldId id="286" r:id="rId15"/>
    <p:sldId id="287" r:id="rId16"/>
    <p:sldId id="28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9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A04D-7830-4E6B-9C86-0C2FE979DD4B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002C8-DB9A-4D85-9A3D-1A843843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48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12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3BB4-C820-46DC-B29D-0B5BBF5B58B1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4144-F285-4E74-89FC-E0888AE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3BB4-C820-46DC-B29D-0B5BBF5B58B1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4144-F285-4E74-89FC-E0888AE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3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3BB4-C820-46DC-B29D-0B5BBF5B58B1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4144-F285-4E74-89FC-E0888AE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3BB4-C820-46DC-B29D-0B5BBF5B58B1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4144-F285-4E74-89FC-E0888AE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3BB4-C820-46DC-B29D-0B5BBF5B58B1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4144-F285-4E74-89FC-E0888AE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3BB4-C820-46DC-B29D-0B5BBF5B58B1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4144-F285-4E74-89FC-E0888AE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1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3BB4-C820-46DC-B29D-0B5BBF5B58B1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4144-F285-4E74-89FC-E0888AE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9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3BB4-C820-46DC-B29D-0B5BBF5B58B1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4144-F285-4E74-89FC-E0888AE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3BB4-C820-46DC-B29D-0B5BBF5B58B1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4144-F285-4E74-89FC-E0888AE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3BB4-C820-46DC-B29D-0B5BBF5B58B1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4144-F285-4E74-89FC-E0888AE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3BB4-C820-46DC-B29D-0B5BBF5B58B1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4144-F285-4E74-89FC-E0888AE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3BB4-C820-46DC-B29D-0B5BBF5B58B1}" type="datetimeFigureOut">
              <a:rPr lang="en-US" smtClean="0"/>
              <a:t>03-Sep-17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4144-F285-4E74-89FC-E0888AE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755576" y="1124744"/>
            <a:ext cx="8064896" cy="3505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sz="2800" b="1" dirty="0" err="1">
                <a:solidFill>
                  <a:srgbClr val="5F5F5F"/>
                </a:solidFill>
              </a:rPr>
              <a:t>Program</a:t>
            </a:r>
            <a:r>
              <a:rPr lang="uk-UA" sz="2800" b="1" dirty="0">
                <a:solidFill>
                  <a:srgbClr val="5F5F5F"/>
                </a:solidFill>
              </a:rPr>
              <a:t> </a:t>
            </a:r>
            <a:r>
              <a:rPr lang="uk-UA" sz="2800" b="1" dirty="0" err="1">
                <a:solidFill>
                  <a:srgbClr val="5F5F5F"/>
                </a:solidFill>
              </a:rPr>
              <a:t>Structure</a:t>
            </a:r>
            <a:br>
              <a:rPr lang="en-US" sz="2800" b="1" dirty="0">
                <a:solidFill>
                  <a:srgbClr val="5F5F5F"/>
                </a:solidFill>
              </a:rPr>
            </a:br>
            <a:r>
              <a:rPr lang="en-US" sz="2800" b="1" dirty="0">
                <a:solidFill>
                  <a:srgbClr val="5F5F5F"/>
                </a:solidFill>
              </a:rPr>
              <a:t>	</a:t>
            </a:r>
            <a:r>
              <a:rPr lang="uk-UA" sz="2800" b="1" dirty="0" err="1">
                <a:solidFill>
                  <a:srgbClr val="5F5F5F"/>
                </a:solidFill>
              </a:rPr>
              <a:t>and</a:t>
            </a:r>
            <a:r>
              <a:rPr lang="uk-UA" sz="2800" b="1" dirty="0">
                <a:solidFill>
                  <a:srgbClr val="5F5F5F"/>
                </a:solidFill>
              </a:rPr>
              <a:t> </a:t>
            </a:r>
            <a:r>
              <a:rPr lang="uk-UA" sz="2800" b="1" dirty="0" err="1">
                <a:solidFill>
                  <a:srgbClr val="5F5F5F"/>
                </a:solidFill>
              </a:rPr>
              <a:t>Code</a:t>
            </a:r>
            <a:r>
              <a:rPr lang="uk-UA" sz="2800" b="1" dirty="0">
                <a:solidFill>
                  <a:srgbClr val="5F5F5F"/>
                </a:solidFill>
              </a:rPr>
              <a:t> </a:t>
            </a:r>
            <a:r>
              <a:rPr lang="uk-UA" sz="2800" b="1" dirty="0" err="1">
                <a:solidFill>
                  <a:srgbClr val="5F5F5F"/>
                </a:solidFill>
              </a:rPr>
              <a:t>Conventions</a:t>
            </a:r>
            <a:br>
              <a:rPr lang="en-US" sz="2800" b="1" dirty="0">
                <a:solidFill>
                  <a:srgbClr val="5F5F5F"/>
                </a:solidFill>
              </a:rPr>
            </a:br>
            <a:br>
              <a:rPr lang="en-US" sz="2800" b="1" dirty="0">
                <a:solidFill>
                  <a:srgbClr val="5F5F5F"/>
                </a:solidFill>
              </a:rPr>
            </a:br>
            <a:r>
              <a:rPr lang="en-US" sz="2800" b="1" dirty="0">
                <a:solidFill>
                  <a:srgbClr val="5F5F5F"/>
                </a:solidFill>
              </a:rPr>
              <a:t>C# Coding Standards</a:t>
            </a:r>
            <a:br>
              <a:rPr lang="en-US" sz="2800" b="1" dirty="0">
                <a:solidFill>
                  <a:srgbClr val="5F5F5F"/>
                </a:solidFill>
              </a:rPr>
            </a:br>
            <a:r>
              <a:rPr lang="en-US" sz="2800" b="1" dirty="0">
                <a:solidFill>
                  <a:srgbClr val="5F5F5F"/>
                </a:solidFill>
              </a:rPr>
              <a:t>and Best Programming Practices</a:t>
            </a:r>
          </a:p>
        </p:txBody>
      </p:sp>
    </p:spTree>
    <p:extLst>
      <p:ext uri="{BB962C8B-B14F-4D97-AF65-F5344CB8AC3E}">
        <p14:creationId xmlns:p14="http://schemas.microsoft.com/office/powerpoint/2010/main" val="4171219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6868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Properties, Fields, Parameters, Variables</a:t>
            </a:r>
            <a:endParaRPr lang="uk-UA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95400"/>
            <a:ext cx="8686800" cy="5562600"/>
          </a:xfrm>
        </p:spPr>
        <p:txBody>
          <a:bodyPr>
            <a:normAutofit/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uk-UA" sz="1800" b="1" dirty="0">
                <a:solidFill>
                  <a:srgbClr val="0070C0"/>
                </a:solidFill>
              </a:rPr>
              <a:t>Властивості</a:t>
            </a:r>
            <a:r>
              <a:rPr lang="uk-UA" sz="1800" b="1" dirty="0">
                <a:solidFill>
                  <a:schemeClr val="tx1"/>
                </a:solidFill>
              </a:rPr>
              <a:t>,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uk-UA" sz="1800" dirty="0"/>
              <a:t>імена</a:t>
            </a:r>
            <a:r>
              <a:rPr lang="uk-UA" sz="1800" dirty="0">
                <a:solidFill>
                  <a:srgbClr val="C00000"/>
                </a:solidFill>
              </a:rPr>
              <a:t> - </a:t>
            </a:r>
            <a:r>
              <a:rPr lang="en-US" sz="1800" dirty="0"/>
              <a:t>Pascal case: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</a:rPr>
              <a:t>JobId</a:t>
            </a:r>
            <a:endParaRPr lang="en-US" sz="1800" b="1" dirty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1800" b="1" dirty="0">
                <a:solidFill>
                  <a:schemeClr val="tx1"/>
                </a:solidFill>
              </a:rPr>
              <a:t>Read-only </a:t>
            </a:r>
            <a:r>
              <a:rPr lang="uk-UA" sz="1800" b="1" dirty="0">
                <a:solidFill>
                  <a:schemeClr val="tx1"/>
                </a:solidFill>
              </a:rPr>
              <a:t>властивості 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- </a:t>
            </a:r>
            <a:r>
              <a:rPr lang="uk-UA" sz="1800" dirty="0"/>
              <a:t>користувач не може змінити логіку властивості 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uk-UA" sz="1800" b="1" dirty="0"/>
              <a:t>Не використовуй</a:t>
            </a:r>
            <a:r>
              <a:rPr lang="uk-UA" sz="1800" dirty="0"/>
              <a:t> 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write-only </a:t>
            </a:r>
            <a:r>
              <a:rPr lang="uk-UA" sz="1800" dirty="0">
                <a:solidFill>
                  <a:schemeClr val="tx1"/>
                </a:solidFill>
              </a:rPr>
              <a:t>властивості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uk-UA" sz="1800" dirty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uk-UA" sz="1800" b="1" dirty="0">
                <a:solidFill>
                  <a:srgbClr val="0070C0"/>
                </a:solidFill>
              </a:rPr>
              <a:t>Поля</a:t>
            </a:r>
            <a:r>
              <a:rPr lang="uk-UA" sz="1800" b="1" dirty="0"/>
              <a:t>, </a:t>
            </a:r>
            <a:r>
              <a:rPr lang="en-US" sz="1800" dirty="0"/>
              <a:t> </a:t>
            </a:r>
            <a:r>
              <a:rPr lang="uk-UA" sz="1800" dirty="0"/>
              <a:t>імена</a:t>
            </a:r>
            <a:r>
              <a:rPr lang="en-US" sz="1800" dirty="0"/>
              <a:t> </a:t>
            </a:r>
            <a:r>
              <a:rPr lang="uk-UA" sz="1800" dirty="0"/>
              <a:t>починаються з маленької букви</a:t>
            </a:r>
            <a:r>
              <a:rPr lang="en-US" sz="1800" dirty="0"/>
              <a:t>. </a:t>
            </a:r>
            <a:r>
              <a:rPr lang="uk-UA" sz="1800" dirty="0"/>
              <a:t>Таке ж ім</a:t>
            </a:r>
            <a:r>
              <a:rPr lang="en-US" sz="1800" dirty="0"/>
              <a:t>’</a:t>
            </a:r>
            <a:r>
              <a:rPr lang="uk-UA" sz="1800" dirty="0"/>
              <a:t>я як і властивості</a:t>
            </a:r>
            <a:r>
              <a:rPr lang="en-US" sz="1800" dirty="0"/>
              <a:t>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1800" dirty="0"/>
              <a:t>			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latin typeface="Courier New" pitchFamily="49" charset="0"/>
              </a:rPr>
              <a:t>JobId</a:t>
            </a:r>
            <a:r>
              <a:rPr lang="en-US" sz="1400" dirty="0"/>
              <a:t> – </a:t>
            </a:r>
            <a:r>
              <a:rPr lang="uk-UA" sz="1400" dirty="0"/>
              <a:t>ім</a:t>
            </a:r>
            <a:r>
              <a:rPr lang="en-US" sz="1400" dirty="0"/>
              <a:t>’</a:t>
            </a:r>
            <a:r>
              <a:rPr lang="uk-UA" sz="1400" dirty="0"/>
              <a:t>я властивості</a:t>
            </a:r>
            <a:r>
              <a:rPr lang="en-US" sz="1400" dirty="0"/>
              <a:t>, </a:t>
            </a:r>
            <a:r>
              <a:rPr lang="en-US" sz="1400" b="1" dirty="0" err="1">
                <a:latin typeface="Courier New" pitchFamily="49" charset="0"/>
              </a:rPr>
              <a:t>jobId</a:t>
            </a:r>
            <a:r>
              <a:rPr lang="en-US" sz="1400" dirty="0">
                <a:latin typeface="Courier New" pitchFamily="49" charset="0"/>
              </a:rPr>
              <a:t> –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я поля для цієї властивості</a:t>
            </a:r>
            <a:r>
              <a:rPr lang="en-US" sz="1400" dirty="0"/>
              <a:t>.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uk-UA" sz="1800" b="1" dirty="0">
                <a:solidFill>
                  <a:srgbClr val="C00000"/>
                </a:solidFill>
              </a:rPr>
              <a:t>Не використовуй </a:t>
            </a:r>
            <a:r>
              <a:rPr lang="en-US" sz="1800" dirty="0">
                <a:solidFill>
                  <a:srgbClr val="C00000"/>
                </a:solidFill>
              </a:rPr>
              <a:t>public </a:t>
            </a:r>
            <a:r>
              <a:rPr lang="uk-UA" sz="1800" dirty="0">
                <a:solidFill>
                  <a:srgbClr val="C00000"/>
                </a:solidFill>
              </a:rPr>
              <a:t>полів</a:t>
            </a:r>
            <a:r>
              <a:rPr lang="en-US" sz="1800" dirty="0"/>
              <a:t>. 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uk-UA" sz="1800" b="1" dirty="0">
                <a:solidFill>
                  <a:srgbClr val="0070C0"/>
                </a:solidFill>
              </a:rPr>
              <a:t>Локальні змінні і параметри,</a:t>
            </a:r>
            <a:r>
              <a:rPr lang="en-US" sz="1800" dirty="0"/>
              <a:t> </a:t>
            </a:r>
            <a:r>
              <a:rPr lang="uk-UA" sz="1800" dirty="0"/>
              <a:t>імена з маленької букви </a:t>
            </a:r>
            <a:r>
              <a:rPr lang="en-US" sz="1800" dirty="0"/>
              <a:t>(Camel case).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1800" b="1" dirty="0">
                <a:solidFill>
                  <a:srgbClr val="0070C0"/>
                </a:solidFill>
              </a:rPr>
              <a:t>Constant</a:t>
            </a:r>
            <a:r>
              <a:rPr lang="en-US" sz="1800" dirty="0"/>
              <a:t> – </a:t>
            </a:r>
            <a:r>
              <a:rPr lang="uk-UA" sz="1800" dirty="0"/>
              <a:t>великими буквами</a:t>
            </a:r>
            <a:r>
              <a:rPr lang="en-US" sz="1800" dirty="0"/>
              <a:t>, </a:t>
            </a:r>
            <a:r>
              <a:rPr lang="uk-UA" sz="1800" dirty="0"/>
              <a:t>слова з</a:t>
            </a:r>
            <a:r>
              <a:rPr lang="en-US" sz="1800" dirty="0"/>
              <a:t>’</a:t>
            </a:r>
            <a:r>
              <a:rPr lang="uk-UA" sz="1800" dirty="0"/>
              <a:t>єднані</a:t>
            </a:r>
            <a:r>
              <a:rPr lang="en-US" sz="1800" dirty="0"/>
              <a:t> “_” :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APPLICATION_NAME</a:t>
            </a:r>
            <a:endParaRPr lang="en-US" sz="1800" b="1" dirty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1800" b="1" dirty="0">
                <a:solidFill>
                  <a:schemeClr val="tx1"/>
                </a:solidFill>
              </a:rPr>
              <a:t>Boolean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uk-UA" sz="1800" dirty="0"/>
              <a:t>поля</a:t>
            </a:r>
            <a:r>
              <a:rPr lang="en-US" sz="1800" dirty="0"/>
              <a:t>, </a:t>
            </a:r>
            <a:r>
              <a:rPr lang="uk-UA" sz="1800" dirty="0"/>
              <a:t>змінні, параметри</a:t>
            </a:r>
            <a:r>
              <a:rPr lang="en-US" sz="1800" dirty="0"/>
              <a:t> – </a:t>
            </a:r>
            <a:r>
              <a:rPr lang="uk-UA" sz="1800" dirty="0"/>
              <a:t>використовуємо префікси</a:t>
            </a:r>
            <a:r>
              <a:rPr lang="en-US" sz="1800" dirty="0"/>
              <a:t> “</a:t>
            </a:r>
            <a:r>
              <a:rPr lang="en-US" sz="1800" b="1" dirty="0">
                <a:solidFill>
                  <a:schemeClr val="accent2"/>
                </a:solidFill>
              </a:rPr>
              <a:t>is</a:t>
            </a:r>
            <a:r>
              <a:rPr lang="en-US" sz="1800" dirty="0"/>
              <a:t>”, “</a:t>
            </a:r>
            <a:r>
              <a:rPr lang="en-US" sz="1800" b="1" dirty="0">
                <a:solidFill>
                  <a:schemeClr val="accent2"/>
                </a:solidFill>
              </a:rPr>
              <a:t>has</a:t>
            </a:r>
            <a:r>
              <a:rPr lang="en-US" sz="1800" dirty="0"/>
              <a:t>” </a:t>
            </a:r>
            <a:r>
              <a:rPr lang="uk-UA" sz="1800" dirty="0"/>
              <a:t>або</a:t>
            </a:r>
            <a:r>
              <a:rPr lang="en-US" sz="1800" dirty="0"/>
              <a:t> “</a:t>
            </a:r>
            <a:r>
              <a:rPr lang="en-US" sz="1800" b="1" dirty="0">
                <a:solidFill>
                  <a:schemeClr val="accent2"/>
                </a:solidFill>
              </a:rPr>
              <a:t>does</a:t>
            </a:r>
            <a:r>
              <a:rPr lang="en-US" sz="1800" dirty="0"/>
              <a:t>” 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800" dirty="0"/>
              <a:t>	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doesFileExist</a:t>
            </a:r>
            <a:r>
              <a:rPr lang="en-US" sz="1800" dirty="0"/>
              <a:t>    </a:t>
            </a:r>
            <a:r>
              <a:rPr lang="uk-UA" sz="1800" dirty="0"/>
              <a:t>?</a:t>
            </a:r>
            <a:r>
              <a:rPr lang="en-US" sz="1800" dirty="0"/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fileExists</a:t>
            </a:r>
            <a:endParaRPr lang="en-US" sz="1800" b="1" dirty="0"/>
          </a:p>
          <a:p>
            <a:pPr eaLnBrk="1" hangingPunct="1">
              <a:defRPr/>
            </a:pP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89762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43608"/>
            <a:ext cx="8229600" cy="5265712"/>
          </a:xfrm>
        </p:spPr>
        <p:txBody>
          <a:bodyPr>
            <a:noAutofit/>
          </a:bodyPr>
          <a:lstStyle/>
          <a:p>
            <a:pPr lvl="1" eaLnBrk="1" hangingPunct="1">
              <a:spcBef>
                <a:spcPct val="35000"/>
              </a:spcBef>
              <a:buFont typeface="Wingdings" pitchFamily="2" charset="2"/>
              <a:buChar char="§"/>
              <a:defRPr/>
            </a:pPr>
            <a:r>
              <a:rPr lang="uk-UA" sz="1800" b="1" dirty="0"/>
              <a:t>Навіть тимчасові локальні змінні повинні мати змістовні імена</a:t>
            </a:r>
            <a:r>
              <a:rPr lang="en-US" sz="1800" b="1" dirty="0"/>
              <a:t>. 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Char char="§"/>
              <a:defRPr/>
            </a:pPr>
            <a:r>
              <a:rPr lang="en-US" sz="1800" dirty="0"/>
              <a:t> </a:t>
            </a:r>
            <a:r>
              <a:rPr lang="uk-UA" sz="1800" dirty="0"/>
              <a:t>Імена</a:t>
            </a:r>
            <a:r>
              <a:rPr lang="en-US" sz="1800" dirty="0"/>
              <a:t>  ‘</a:t>
            </a:r>
            <a:r>
              <a:rPr lang="en-US" sz="1800" dirty="0" err="1"/>
              <a:t>i</a:t>
            </a:r>
            <a:r>
              <a:rPr lang="en-US" sz="1800" dirty="0"/>
              <a:t>’, ‘j’, ’k’, ’l’, ’m’, ’n’  - </a:t>
            </a:r>
            <a:r>
              <a:rPr lang="uk-UA" sz="1800" dirty="0"/>
              <a:t>тільки для </a:t>
            </a:r>
            <a:r>
              <a:rPr lang="uk-UA" sz="1800" b="1" dirty="0"/>
              <a:t>змінних циклу</a:t>
            </a:r>
            <a:r>
              <a:rPr lang="en-US" sz="1800" dirty="0"/>
              <a:t>; </a:t>
            </a:r>
          </a:p>
          <a:p>
            <a:pPr lvl="1" eaLnBrk="1" hangingPunct="1">
              <a:spcBef>
                <a:spcPct val="35000"/>
              </a:spcBef>
              <a:buFont typeface="Arial" charset="0"/>
              <a:buNone/>
              <a:defRPr/>
            </a:pPr>
            <a:r>
              <a:rPr lang="en-US" sz="1800" dirty="0"/>
              <a:t>                 ‘x’, ‘y’, ‘z‘ -  </a:t>
            </a:r>
            <a:r>
              <a:rPr lang="uk-UA" sz="1800" dirty="0"/>
              <a:t>для</a:t>
            </a:r>
            <a:r>
              <a:rPr lang="uk-UA" sz="1800" b="1" dirty="0"/>
              <a:t> координат</a:t>
            </a:r>
            <a:r>
              <a:rPr lang="en-US" sz="1800" b="1" dirty="0"/>
              <a:t> </a:t>
            </a:r>
          </a:p>
          <a:p>
            <a:pPr lvl="1" eaLnBrk="1" hangingPunct="1">
              <a:spcBef>
                <a:spcPct val="35000"/>
              </a:spcBef>
              <a:buFont typeface="Arial" charset="0"/>
              <a:buNone/>
              <a:defRPr/>
            </a:pPr>
            <a:r>
              <a:rPr lang="en-US" sz="1800" dirty="0"/>
              <a:t>                 ‘r’, ‘g’, ‘b’  - </a:t>
            </a:r>
            <a:r>
              <a:rPr lang="uk-UA" sz="1800" dirty="0"/>
              <a:t>для </a:t>
            </a:r>
            <a:r>
              <a:rPr lang="uk-UA" sz="1800" b="1" dirty="0"/>
              <a:t>кольору</a:t>
            </a:r>
            <a:endParaRPr lang="en-US" sz="1800" dirty="0"/>
          </a:p>
          <a:p>
            <a:pPr lvl="1" eaLnBrk="1" hangingPunct="1">
              <a:spcBef>
                <a:spcPct val="35000"/>
              </a:spcBef>
              <a:buFont typeface="Arial" charset="0"/>
              <a:buNone/>
              <a:defRPr/>
            </a:pPr>
            <a:r>
              <a:rPr lang="en-US" sz="1800" dirty="0"/>
              <a:t>                 ‘e’  - </a:t>
            </a:r>
            <a:r>
              <a:rPr lang="uk-UA" sz="1800" dirty="0"/>
              <a:t>для аргументу </a:t>
            </a:r>
            <a:r>
              <a:rPr lang="uk-UA" sz="1800" b="1" dirty="0"/>
              <a:t>події</a:t>
            </a:r>
            <a:endParaRPr lang="en-US" sz="1800" b="1" dirty="0"/>
          </a:p>
          <a:p>
            <a:pPr lvl="1" eaLnBrk="1" hangingPunct="1">
              <a:spcBef>
                <a:spcPct val="35000"/>
              </a:spcBef>
              <a:buFont typeface="Wingdings" pitchFamily="2" charset="2"/>
              <a:buChar char="§"/>
              <a:defRPr/>
            </a:pPr>
            <a:r>
              <a:rPr lang="uk-UA" sz="1800" b="1" dirty="0">
                <a:solidFill>
                  <a:schemeClr val="accent2"/>
                </a:solidFill>
              </a:rPr>
              <a:t>Уникайте магічних чисел</a:t>
            </a:r>
            <a:r>
              <a:rPr lang="en-US" sz="1800" dirty="0">
                <a:solidFill>
                  <a:schemeClr val="accent2"/>
                </a:solidFill>
              </a:rPr>
              <a:t>: </a:t>
            </a:r>
            <a:r>
              <a:rPr lang="uk-UA" sz="1800" dirty="0"/>
              <a:t>іменовані константи замість чисел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(</a:t>
            </a:r>
            <a:r>
              <a:rPr lang="uk-UA" sz="1800" dirty="0"/>
              <a:t>винятки</a:t>
            </a:r>
            <a:r>
              <a:rPr lang="en-US" sz="1800" dirty="0"/>
              <a:t>: 0, 1, –1):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&lt;NUM_DAYS_IN_WEEK;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uk-UA" sz="1800" dirty="0">
                <a:latin typeface="Courier New" pitchFamily="49" charset="0"/>
              </a:rPr>
              <a:t>? 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&lt;7;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</a:t>
            </a:r>
            <a:r>
              <a:rPr lang="en-US" sz="1800" b="1" dirty="0"/>
              <a:t>;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uk-UA" sz="1800" dirty="0">
                <a:solidFill>
                  <a:srgbClr val="C00000"/>
                </a:solidFill>
              </a:rPr>
              <a:t>Уникай</a:t>
            </a:r>
            <a:r>
              <a:rPr lang="en-US" sz="1800" dirty="0"/>
              <a:t> </a:t>
            </a:r>
            <a:r>
              <a:rPr lang="uk-UA" sz="1800" dirty="0"/>
              <a:t>використовувати </a:t>
            </a:r>
            <a:r>
              <a:rPr lang="en-US" sz="1800" dirty="0"/>
              <a:t> </a:t>
            </a:r>
            <a:r>
              <a:rPr lang="uk-UA" sz="1800" dirty="0"/>
              <a:t>хардкодних </a:t>
            </a:r>
            <a:r>
              <a:rPr lang="en-US" sz="1800" b="1" dirty="0">
                <a:solidFill>
                  <a:schemeClr val="accent2"/>
                </a:solidFill>
              </a:rPr>
              <a:t>strings</a:t>
            </a:r>
            <a:r>
              <a:rPr lang="en-US" sz="1800" dirty="0"/>
              <a:t> </a:t>
            </a:r>
            <a:r>
              <a:rPr lang="uk-UA" sz="1800" dirty="0"/>
              <a:t>для повідомлень, що відображаються користувачу</a:t>
            </a:r>
            <a:r>
              <a:rPr lang="en-US" sz="1800" dirty="0"/>
              <a:t>. </a:t>
            </a:r>
            <a:r>
              <a:rPr lang="uk-UA" sz="1800" dirty="0"/>
              <a:t>Використовуй </a:t>
            </a:r>
            <a:r>
              <a:rPr lang="uk-UA" sz="1800" b="1" dirty="0"/>
              <a:t>іменовані константи</a:t>
            </a:r>
            <a:r>
              <a:rPr lang="uk-UA" sz="1800" dirty="0"/>
              <a:t>, </a:t>
            </a:r>
            <a:r>
              <a:rPr lang="uk-UA" sz="1800" b="1" dirty="0"/>
              <a:t>записи бази даних </a:t>
            </a:r>
            <a:r>
              <a:rPr lang="uk-UA" sz="1800" dirty="0"/>
              <a:t>або</a:t>
            </a:r>
            <a:r>
              <a:rPr lang="uk-UA" sz="1800" b="1" dirty="0"/>
              <a:t> файл ресурсів</a:t>
            </a:r>
            <a:r>
              <a:rPr lang="en-US" sz="1800" dirty="0"/>
              <a:t>.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uk-UA" sz="1800" b="1" dirty="0"/>
              <a:t>Використовуй форматні рядки</a:t>
            </a:r>
            <a:r>
              <a:rPr lang="en-US" sz="1800" dirty="0"/>
              <a:t>: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uk-UA" sz="1800" dirty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	MES_DELETE = "File {0} deleted.";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/>
              <a:t>			. . .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  		res = </a:t>
            </a:r>
            <a:r>
              <a:rPr lang="en-US" sz="1800" dirty="0" err="1">
                <a:latin typeface="Courier New" pitchFamily="49" charset="0"/>
              </a:rPr>
              <a:t>String.Format</a:t>
            </a:r>
            <a:r>
              <a:rPr lang="en-US" sz="1800" dirty="0">
                <a:latin typeface="Courier New" pitchFamily="49" charset="0"/>
              </a:rPr>
              <a:t>(MES_DELETE, </a:t>
            </a:r>
            <a:r>
              <a:rPr lang="en-US" sz="1800" dirty="0" err="1">
                <a:latin typeface="Courier New" pitchFamily="49" charset="0"/>
              </a:rPr>
              <a:t>drawFile.Name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uk-UA" sz="1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440A3D6-BCAC-4B36-B7F5-AD7C0E8C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99392"/>
            <a:ext cx="86868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Properties, Fields, Parameters, Variables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00107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sz="3600" dirty="0"/>
              <a:t>Події та делегати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000" dirty="0" err="1">
                <a:solidFill>
                  <a:schemeClr val="accent2"/>
                </a:solidFill>
              </a:rPr>
              <a:t>EventHandler</a:t>
            </a:r>
            <a:r>
              <a:rPr lang="en-US" sz="2000" dirty="0"/>
              <a:t> </a:t>
            </a:r>
            <a:r>
              <a:rPr lang="uk-UA" sz="2000" dirty="0"/>
              <a:t>суфікс для  імен делегатів</a:t>
            </a:r>
            <a:r>
              <a:rPr lang="en-US" sz="2000" dirty="0"/>
              <a:t>. 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uk-UA" sz="2000" dirty="0"/>
              <a:t>Два параметри</a:t>
            </a:r>
            <a:r>
              <a:rPr lang="en-US" sz="2000" dirty="0"/>
              <a:t>: </a:t>
            </a:r>
            <a:r>
              <a:rPr lang="en-US" sz="2000" b="1" dirty="0"/>
              <a:t>sender</a:t>
            </a:r>
            <a:r>
              <a:rPr lang="en-US" sz="2000" dirty="0"/>
              <a:t> </a:t>
            </a:r>
            <a:r>
              <a:rPr lang="uk-UA" sz="2000" dirty="0"/>
              <a:t>і</a:t>
            </a:r>
            <a:r>
              <a:rPr lang="en-US" sz="2000" dirty="0"/>
              <a:t> </a:t>
            </a:r>
            <a:r>
              <a:rPr lang="en-US" sz="2000" b="1" dirty="0"/>
              <a:t>e</a:t>
            </a:r>
            <a:r>
              <a:rPr lang="en-US" sz="2000" dirty="0"/>
              <a:t>. </a:t>
            </a:r>
          </a:p>
          <a:p>
            <a:pPr lvl="2" eaLnBrk="1" hangingPunct="1">
              <a:defRPr/>
            </a:pPr>
            <a:r>
              <a:rPr lang="en-US" sz="2000" b="1" dirty="0"/>
              <a:t>sender</a:t>
            </a:r>
            <a:r>
              <a:rPr lang="en-US" sz="2000" dirty="0"/>
              <a:t> – </a:t>
            </a:r>
            <a:r>
              <a:rPr lang="en-US" sz="2000" b="1" dirty="0">
                <a:solidFill>
                  <a:schemeClr val="accent2"/>
                </a:solidFill>
              </a:rPr>
              <a:t>object</a:t>
            </a:r>
            <a:r>
              <a:rPr lang="uk-UA" sz="2000" b="1" dirty="0">
                <a:solidFill>
                  <a:schemeClr val="accent2"/>
                </a:solidFill>
              </a:rPr>
              <a:t>, </a:t>
            </a:r>
            <a:r>
              <a:rPr lang="en-US" sz="2000" dirty="0"/>
              <a:t> </a:t>
            </a:r>
            <a:r>
              <a:rPr lang="uk-UA" sz="2000" dirty="0"/>
              <a:t>який згенерував подію</a:t>
            </a:r>
            <a:r>
              <a:rPr lang="en-US" sz="2000" dirty="0"/>
              <a:t>. </a:t>
            </a:r>
          </a:p>
          <a:p>
            <a:pPr lvl="2" eaLnBrk="1" hangingPunct="1">
              <a:defRPr/>
            </a:pPr>
            <a:r>
              <a:rPr lang="en-US" sz="2000" b="1" dirty="0"/>
              <a:t>e</a:t>
            </a:r>
            <a:r>
              <a:rPr lang="en-US" sz="2000" dirty="0"/>
              <a:t> – </a:t>
            </a:r>
            <a:r>
              <a:rPr lang="uk-UA" sz="2000" dirty="0"/>
              <a:t>стан, що асоціюється з подією. Тип – відповідний клас події</a:t>
            </a:r>
            <a:r>
              <a:rPr lang="en-US" sz="2000" dirty="0"/>
              <a:t> </a:t>
            </a:r>
            <a:r>
              <a:rPr lang="uk-UA" sz="2000" dirty="0"/>
              <a:t>з суфіксом 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EventArgs</a:t>
            </a:r>
            <a:r>
              <a:rPr lang="en-US" sz="2000" dirty="0"/>
              <a:t> 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uk-UA" sz="2000" b="1" dirty="0"/>
              <a:t>Не використовуй префікс та суфікс </a:t>
            </a:r>
            <a:r>
              <a:rPr lang="uk-UA" sz="2000" dirty="0"/>
              <a:t>в оголошенні події</a:t>
            </a:r>
            <a:endParaRPr lang="en-US" sz="2000" dirty="0"/>
          </a:p>
          <a:p>
            <a:pPr lvl="1" eaLnBrk="1" hangingPunct="1">
              <a:buFont typeface="Arial" charset="0"/>
              <a:buNone/>
              <a:defRPr/>
            </a:pPr>
            <a:r>
              <a:rPr lang="en-US" sz="2000" dirty="0"/>
              <a:t>			</a:t>
            </a:r>
            <a:r>
              <a:rPr lang="en-US" sz="2000" dirty="0">
                <a:latin typeface="Courier New" pitchFamily="49" charset="0"/>
              </a:rPr>
              <a:t>Close</a:t>
            </a:r>
            <a:r>
              <a:rPr lang="en-US" sz="2000" dirty="0"/>
              <a:t>     instead of     </a:t>
            </a:r>
            <a:r>
              <a:rPr lang="en-US" sz="2000" dirty="0" err="1">
                <a:latin typeface="Courier New" pitchFamily="49" charset="0"/>
              </a:rPr>
              <a:t>OnClose</a:t>
            </a:r>
            <a:endParaRPr lang="en-US" sz="2000" dirty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000" dirty="0"/>
              <a:t>Pascal Casing</a:t>
            </a:r>
          </a:p>
          <a:p>
            <a:pPr eaLnBrk="1" hangingPunct="1">
              <a:defRPr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54783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/>
          <a:lstStyle/>
          <a:p>
            <a:pPr eaLnBrk="1" hangingPunct="1"/>
            <a:r>
              <a:rPr lang="uk-UA" sz="3000" dirty="0"/>
              <a:t>Події та делегати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638800"/>
          </a:xfrm>
        </p:spPr>
        <p:txBody>
          <a:bodyPr>
            <a:normAutofit/>
          </a:bodyPr>
          <a:lstStyle/>
          <a:p>
            <a:pPr lvl="1">
              <a:spcBef>
                <a:spcPct val="40000"/>
              </a:spcBef>
              <a:defRPr/>
            </a:pPr>
            <a:r>
              <a:rPr lang="uk-UA" sz="1800" dirty="0"/>
              <a:t>Імена функцій, що передаються делегату</a:t>
            </a:r>
            <a:r>
              <a:rPr lang="en-US" sz="1800" dirty="0"/>
              <a:t>: </a:t>
            </a:r>
            <a:r>
              <a:rPr lang="uk-UA" sz="1800" dirty="0">
                <a:solidFill>
                  <a:schemeClr val="accent2"/>
                </a:solidFill>
              </a:rPr>
              <a:t>ім</a:t>
            </a:r>
            <a:r>
              <a:rPr lang="en-US" sz="1800" dirty="0">
                <a:solidFill>
                  <a:schemeClr val="accent2"/>
                </a:solidFill>
              </a:rPr>
              <a:t>’</a:t>
            </a:r>
            <a:r>
              <a:rPr lang="uk-UA" sz="1800" dirty="0">
                <a:solidFill>
                  <a:schemeClr val="accent2"/>
                </a:solidFill>
              </a:rPr>
              <a:t>я </a:t>
            </a:r>
            <a:r>
              <a:rPr lang="en-US" sz="1800" dirty="0"/>
              <a:t> </a:t>
            </a:r>
            <a:r>
              <a:rPr lang="uk-UA" sz="1800" dirty="0"/>
              <a:t>об</a:t>
            </a:r>
            <a:r>
              <a:rPr lang="en-US" sz="1800" dirty="0"/>
              <a:t>’</a:t>
            </a:r>
            <a:r>
              <a:rPr lang="uk-UA" sz="1800" dirty="0"/>
              <a:t>єкта, який згенерував подію +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underscore</a:t>
            </a:r>
            <a:r>
              <a:rPr lang="uk-UA" sz="1800" dirty="0">
                <a:solidFill>
                  <a:schemeClr val="accent2"/>
                </a:solidFill>
              </a:rPr>
              <a:t> </a:t>
            </a:r>
            <a:r>
              <a:rPr lang="uk-UA" sz="1800" dirty="0"/>
              <a:t>+</a:t>
            </a:r>
            <a:r>
              <a:rPr lang="en-US" sz="1800" dirty="0"/>
              <a:t> </a:t>
            </a:r>
            <a:r>
              <a:rPr lang="uk-UA" sz="1800" dirty="0"/>
              <a:t>ім</a:t>
            </a:r>
            <a:r>
              <a:rPr lang="en-US" sz="1800" dirty="0"/>
              <a:t>’</a:t>
            </a:r>
            <a:r>
              <a:rPr lang="uk-UA" sz="1800" dirty="0"/>
              <a:t>я події</a:t>
            </a:r>
            <a:r>
              <a:rPr lang="en-US" sz="1800" dirty="0"/>
              <a:t>: </a:t>
            </a:r>
            <a:r>
              <a:rPr lang="uk-UA" sz="1800" dirty="0"/>
              <a:t>       </a:t>
            </a:r>
          </a:p>
          <a:p>
            <a:pPr marL="457200" lvl="1" indent="0">
              <a:spcBef>
                <a:spcPct val="40000"/>
              </a:spcBef>
              <a:buNone/>
              <a:defRPr/>
            </a:pPr>
            <a:r>
              <a:rPr lang="uk-UA" sz="1800" b="1" dirty="0">
                <a:latin typeface="Courier New" pitchFamily="49" charset="0"/>
              </a:rPr>
              <a:t>         </a:t>
            </a:r>
            <a:r>
              <a:rPr lang="en-US" sz="1400" b="1" dirty="0" err="1">
                <a:latin typeface="Courier New" pitchFamily="49" charset="0"/>
              </a:rPr>
              <a:t>Circle_ColorChanged</a:t>
            </a:r>
            <a:r>
              <a:rPr lang="en-US" sz="1400" b="1" dirty="0"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	public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delegate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ColorEventHandler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object</a:t>
            </a:r>
            <a:r>
              <a:rPr lang="en-US" sz="1400" dirty="0">
                <a:latin typeface="Courier New" pitchFamily="49" charset="0"/>
              </a:rPr>
              <a:t> sender, </a:t>
            </a:r>
            <a:r>
              <a:rPr lang="en-US" sz="1400" dirty="0" err="1">
                <a:latin typeface="Courier New" pitchFamily="49" charset="0"/>
              </a:rPr>
              <a:t>ShapeEventArgs</a:t>
            </a:r>
            <a:r>
              <a:rPr lang="en-US" sz="1400" dirty="0">
                <a:latin typeface="Courier New" pitchFamily="49" charset="0"/>
              </a:rPr>
              <a:t> e);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	public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event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ColorEventHandler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ColorChanged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</a:rPr>
              <a:t>	Circle1.ColorChanged+=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Shape.ColorEventHandler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Circle_ColorChanged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marL="342900" lvl="1" indent="-342900" eaLnBrk="1" hangingPunct="1">
              <a:spcBef>
                <a:spcPct val="40000"/>
              </a:spcBef>
              <a:buFontTx/>
              <a:buChar char="-"/>
              <a:defRPr/>
            </a:pPr>
            <a:r>
              <a:rPr lang="uk-UA" sz="1800" b="1" dirty="0"/>
              <a:t>Пам</a:t>
            </a:r>
            <a:r>
              <a:rPr lang="en-US" sz="1800" b="1" dirty="0"/>
              <a:t>’</a:t>
            </a:r>
            <a:r>
              <a:rPr lang="uk-UA" sz="1800" b="1" dirty="0"/>
              <a:t>ятай</a:t>
            </a:r>
            <a:r>
              <a:rPr lang="en-US" sz="1800" dirty="0"/>
              <a:t> </a:t>
            </a:r>
            <a:r>
              <a:rPr lang="uk-UA" sz="1800" dirty="0"/>
              <a:t>про відписку від події:</a:t>
            </a:r>
            <a:endParaRPr lang="en-US" sz="1800" dirty="0"/>
          </a:p>
          <a:p>
            <a:pPr marL="0" lvl="1" indent="0" eaLnBrk="1" hangingPunct="1">
              <a:spcBef>
                <a:spcPct val="40000"/>
              </a:spcBef>
              <a:buFont typeface="Arial" charset="0"/>
              <a:buNone/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</a:rPr>
              <a:t>Circle1.ColorChanged-=</a:t>
            </a:r>
            <a:r>
              <a:rPr lang="en-US" sz="1400" dirty="0" err="1">
                <a:latin typeface="Courier New" pitchFamily="49" charset="0"/>
              </a:rPr>
              <a:t>Circle_ColorChanged</a:t>
            </a:r>
            <a:r>
              <a:rPr lang="en-US" sz="1400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2196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/>
          <a:lstStyle/>
          <a:p>
            <a:pPr eaLnBrk="1" hangingPunct="1"/>
            <a:r>
              <a:rPr lang="uk-UA" sz="3000" dirty="0"/>
              <a:t>Файли. Перелічення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6388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uk-UA" sz="1800" b="1" dirty="0">
                <a:solidFill>
                  <a:srgbClr val="A50021"/>
                </a:solidFill>
              </a:rPr>
              <a:t>Файли</a:t>
            </a:r>
            <a:endParaRPr lang="en-US" sz="1800" b="1" dirty="0">
              <a:solidFill>
                <a:srgbClr val="A50021"/>
              </a:solidFill>
            </a:endParaRPr>
          </a:p>
          <a:p>
            <a:pPr lvl="1" eaLnBrk="1" hangingPunct="1">
              <a:spcBef>
                <a:spcPct val="40000"/>
              </a:spcBef>
              <a:defRPr/>
            </a:pPr>
            <a:r>
              <a:rPr lang="uk-UA" sz="1500" dirty="0"/>
              <a:t>Кожен</a:t>
            </a:r>
            <a:r>
              <a:rPr lang="en-US" sz="1500" dirty="0"/>
              <a:t> class/interface – </a:t>
            </a:r>
            <a:r>
              <a:rPr lang="uk-UA" sz="1500" dirty="0"/>
              <a:t>в </a:t>
            </a:r>
            <a:r>
              <a:rPr lang="uk-UA" sz="1500" b="1" dirty="0"/>
              <a:t>окремому файлі</a:t>
            </a:r>
            <a:r>
              <a:rPr lang="en-US" sz="1500" dirty="0"/>
              <a:t>. 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uk-UA" sz="1500" dirty="0">
                <a:solidFill>
                  <a:schemeClr val="accent2"/>
                </a:solidFill>
              </a:rPr>
              <a:t>Ім</a:t>
            </a:r>
            <a:r>
              <a:rPr lang="en-US" sz="1500" dirty="0">
                <a:solidFill>
                  <a:schemeClr val="accent2"/>
                </a:solidFill>
              </a:rPr>
              <a:t>’</a:t>
            </a:r>
            <a:r>
              <a:rPr lang="uk-UA" sz="1500" dirty="0">
                <a:solidFill>
                  <a:schemeClr val="accent2"/>
                </a:solidFill>
              </a:rPr>
              <a:t>я файлу</a:t>
            </a:r>
            <a:r>
              <a:rPr lang="en-US" sz="1500" dirty="0"/>
              <a:t> – </a:t>
            </a:r>
            <a:r>
              <a:rPr lang="uk-UA" sz="1500" dirty="0"/>
              <a:t>те саме що ім</a:t>
            </a:r>
            <a:r>
              <a:rPr lang="en-US" sz="1500" dirty="0"/>
              <a:t>’</a:t>
            </a:r>
            <a:r>
              <a:rPr lang="uk-UA" sz="1500" dirty="0"/>
              <a:t>я класу</a:t>
            </a:r>
            <a:r>
              <a:rPr lang="en-US" sz="1500" dirty="0"/>
              <a:t>/</a:t>
            </a:r>
            <a:r>
              <a:rPr lang="uk-UA" sz="1500" dirty="0"/>
              <a:t>інтерфейсу, що він містить</a:t>
            </a:r>
            <a:r>
              <a:rPr lang="en-US" sz="1500" dirty="0"/>
              <a:t>.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sz="1800" b="1" dirty="0" err="1">
                <a:solidFill>
                  <a:srgbClr val="A50021"/>
                </a:solidFill>
              </a:rPr>
              <a:t>Enum</a:t>
            </a:r>
            <a:r>
              <a:rPr lang="en-US" sz="1800" b="1" dirty="0">
                <a:solidFill>
                  <a:srgbClr val="A50021"/>
                </a:solidFill>
              </a:rPr>
              <a:t> </a:t>
            </a:r>
            <a:r>
              <a:rPr lang="uk-UA" sz="1800" b="1" dirty="0">
                <a:solidFill>
                  <a:srgbClr val="A50021"/>
                </a:solidFill>
              </a:rPr>
              <a:t>перелічення</a:t>
            </a:r>
            <a:r>
              <a:rPr lang="en-US" sz="1800" dirty="0"/>
              <a:t> 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z="1500" b="1" dirty="0">
                <a:solidFill>
                  <a:schemeClr val="accent2"/>
                </a:solidFill>
              </a:rPr>
              <a:t>Pascal Casing</a:t>
            </a:r>
            <a:r>
              <a:rPr lang="en-US" sz="1500" dirty="0"/>
              <a:t> </a:t>
            </a:r>
            <a:r>
              <a:rPr lang="uk-UA" sz="1500" dirty="0"/>
              <a:t>для імен типів перелічення та змінних перелічення</a:t>
            </a:r>
            <a:r>
              <a:rPr lang="en-US" sz="1500" dirty="0"/>
              <a:t>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uk-UA" sz="1500" b="1" dirty="0"/>
              <a:t>Не використовуй</a:t>
            </a:r>
            <a:r>
              <a:rPr lang="en-US" sz="1500" dirty="0"/>
              <a:t> </a:t>
            </a:r>
            <a:r>
              <a:rPr lang="uk-UA" sz="1500" dirty="0"/>
              <a:t>префікси чи суфікси</a:t>
            </a:r>
            <a:endParaRPr lang="en-US" sz="1500" dirty="0"/>
          </a:p>
          <a:p>
            <a:pPr lvl="1" eaLnBrk="1" hangingPunct="1">
              <a:spcBef>
                <a:spcPct val="40000"/>
              </a:spcBef>
              <a:defRPr/>
            </a:pPr>
            <a:r>
              <a:rPr lang="uk-UA" sz="1500" dirty="0"/>
              <a:t>Іменники в однині для </a:t>
            </a:r>
            <a:r>
              <a:rPr lang="en-US" sz="1500" dirty="0" err="1"/>
              <a:t>enum</a:t>
            </a:r>
            <a:endParaRPr lang="en-US" sz="1500" dirty="0"/>
          </a:p>
          <a:p>
            <a:pPr lvl="1" eaLnBrk="1" hangingPunct="1">
              <a:spcBef>
                <a:spcPct val="40000"/>
              </a:spcBef>
              <a:defRPr/>
            </a:pPr>
            <a:r>
              <a:rPr lang="uk-UA" sz="1500" dirty="0"/>
              <a:t>Іменники в множині для бітових полів</a:t>
            </a:r>
            <a:endParaRPr lang="en-US" sz="1500" dirty="0"/>
          </a:p>
          <a:p>
            <a:pPr eaLnBrk="1" hangingPunct="1">
              <a:defRPr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5301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6106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>
                <a:solidFill>
                  <a:schemeClr val="bg1"/>
                </a:solidFill>
              </a:rPr>
              <a:t>Format</a:t>
            </a:r>
            <a:r>
              <a:rPr lang="uk-UA">
                <a:solidFill>
                  <a:schemeClr val="bg1"/>
                </a:solidFill>
              </a:rPr>
              <a:t>. </a:t>
            </a:r>
            <a:r>
              <a:rPr lang="en-US">
                <a:solidFill>
                  <a:schemeClr val="bg1"/>
                </a:solidFill>
              </a:rPr>
              <a:t>Case study</a:t>
            </a:r>
            <a:endParaRPr lang="uk-UA">
              <a:solidFill>
                <a:schemeClr val="bg1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457200"/>
            <a:ext cx="8586788" cy="5178425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uk-UA" sz="1500" b="1" dirty="0">
                <a:solidFill>
                  <a:schemeClr val="accent2"/>
                </a:solidFill>
              </a:rPr>
              <a:t>Використовуй </a:t>
            </a:r>
            <a:r>
              <a:rPr lang="en-US" sz="1500" b="1" dirty="0" err="1">
                <a:solidFill>
                  <a:schemeClr val="accent2"/>
                </a:solidFill>
              </a:rPr>
              <a:t>enum</a:t>
            </a:r>
            <a:r>
              <a:rPr lang="en-US" sz="1500" dirty="0"/>
              <a:t> </a:t>
            </a:r>
            <a:r>
              <a:rPr lang="uk-UA" sz="1500" dirty="0"/>
              <a:t>замість чисел чи рядків для визначених значень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sz="1500" b="1" dirty="0">
              <a:solidFill>
                <a:srgbClr val="A50021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uk-UA" sz="1500" b="1" dirty="0">
                <a:solidFill>
                  <a:srgbClr val="A50021"/>
                </a:solidFill>
              </a:rPr>
              <a:t>Not good</a:t>
            </a:r>
            <a:r>
              <a:rPr lang="uk-UA" sz="1500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			void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SendMail</a:t>
            </a:r>
            <a:r>
              <a:rPr lang="en-US" sz="1500" dirty="0">
                <a:latin typeface="Courier New" pitchFamily="49" charset="0"/>
              </a:rPr>
              <a:t> (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500" dirty="0">
                <a:latin typeface="Courier New" pitchFamily="49" charset="0"/>
              </a:rPr>
              <a:t> message, 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mailType</a:t>
            </a:r>
            <a:r>
              <a:rPr lang="en-US" sz="1500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		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</a:t>
            </a:r>
            <a:r>
              <a:rPr lang="en-US" sz="1500" dirty="0">
                <a:latin typeface="Courier New" pitchFamily="49" charset="0"/>
              </a:rPr>
              <a:t>			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sz="1500" dirty="0">
                <a:latin typeface="Courier New" pitchFamily="49" charset="0"/>
              </a:rPr>
              <a:t> ( </a:t>
            </a:r>
            <a:r>
              <a:rPr lang="en-US" sz="1500" dirty="0" err="1">
                <a:latin typeface="Courier New" pitchFamily="49" charset="0"/>
              </a:rPr>
              <a:t>mailType</a:t>
            </a:r>
            <a:r>
              <a:rPr lang="en-US" sz="1500" dirty="0"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</a:t>
            </a:r>
            <a:r>
              <a:rPr lang="en-US" sz="1500" dirty="0">
                <a:latin typeface="Courier New" pitchFamily="49" charset="0"/>
              </a:rPr>
              <a:t>			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			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case</a:t>
            </a:r>
            <a:r>
              <a:rPr lang="en-US" sz="1500" dirty="0">
                <a:latin typeface="Courier New" pitchFamily="49" charset="0"/>
              </a:rPr>
              <a:t> "</a:t>
            </a:r>
            <a:r>
              <a:rPr lang="en-US" sz="1500" dirty="0">
                <a:solidFill>
                  <a:srgbClr val="336600"/>
                </a:solidFill>
                <a:latin typeface="Courier New" pitchFamily="49" charset="0"/>
              </a:rPr>
              <a:t>Html</a:t>
            </a:r>
            <a:r>
              <a:rPr lang="en-US" sz="1500" dirty="0">
                <a:latin typeface="Courier New" pitchFamily="49" charset="0"/>
              </a:rPr>
              <a:t>":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		     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		     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			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case</a:t>
            </a:r>
            <a:r>
              <a:rPr lang="en-US" sz="1500" dirty="0">
                <a:latin typeface="Courier New" pitchFamily="49" charset="0"/>
              </a:rPr>
              <a:t> "</a:t>
            </a:r>
            <a:r>
              <a:rPr lang="en-US" sz="1500" dirty="0" err="1">
                <a:solidFill>
                  <a:srgbClr val="336600"/>
                </a:solidFill>
                <a:latin typeface="Courier New" pitchFamily="49" charset="0"/>
              </a:rPr>
              <a:t>PlainText</a:t>
            </a:r>
            <a:r>
              <a:rPr lang="en-US" sz="1500" dirty="0">
                <a:latin typeface="Courier New" pitchFamily="49" charset="0"/>
              </a:rPr>
              <a:t>":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		     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		     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			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case</a:t>
            </a:r>
            <a:r>
              <a:rPr lang="en-US" sz="1500" dirty="0">
                <a:latin typeface="Courier New" pitchFamily="49" charset="0"/>
              </a:rPr>
              <a:t> "</a:t>
            </a:r>
            <a:r>
              <a:rPr lang="en-US" sz="1500" dirty="0">
                <a:solidFill>
                  <a:srgbClr val="336600"/>
                </a:solidFill>
                <a:latin typeface="Courier New" pitchFamily="49" charset="0"/>
              </a:rPr>
              <a:t>Attachment</a:t>
            </a:r>
            <a:r>
              <a:rPr lang="en-US" sz="1500" dirty="0">
                <a:latin typeface="Courier New" pitchFamily="49" charset="0"/>
              </a:rPr>
              <a:t>":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		     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		     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			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default</a:t>
            </a:r>
            <a:r>
              <a:rPr lang="en-US" sz="1500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		    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			    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</a:t>
            </a:r>
            <a:r>
              <a:rPr lang="en-US" sz="1500" dirty="0">
                <a:latin typeface="Courier New" pitchFamily="49" charset="0"/>
              </a:rPr>
              <a:t>		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202349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33400"/>
            <a:ext cx="86106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>
                <a:solidFill>
                  <a:schemeClr val="bg1"/>
                </a:solidFill>
              </a:rPr>
              <a:t>Format</a:t>
            </a:r>
            <a:r>
              <a:rPr lang="uk-UA">
                <a:solidFill>
                  <a:schemeClr val="bg1"/>
                </a:solidFill>
              </a:rPr>
              <a:t>. </a:t>
            </a:r>
            <a:r>
              <a:rPr lang="en-US">
                <a:solidFill>
                  <a:schemeClr val="bg1"/>
                </a:solidFill>
              </a:rPr>
              <a:t>Case study</a:t>
            </a:r>
            <a:endParaRPr lang="uk-UA">
              <a:solidFill>
                <a:schemeClr val="bg1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0953" y="260648"/>
            <a:ext cx="8915400" cy="5189538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None/>
            </a:pPr>
            <a:r>
              <a:rPr lang="uk-UA" sz="1500" b="1" dirty="0">
                <a:solidFill>
                  <a:srgbClr val="A50021"/>
                </a:solidFill>
              </a:rPr>
              <a:t>Good</a:t>
            </a:r>
            <a:r>
              <a:rPr lang="uk-UA" sz="1500" dirty="0"/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1500" b="1" dirty="0" err="1">
                <a:solidFill>
                  <a:schemeClr val="accent2"/>
                </a:solidFill>
                <a:latin typeface="Courier New" pitchFamily="49" charset="0"/>
              </a:rPr>
              <a:t>enum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MailType</a:t>
            </a:r>
            <a:endParaRPr lang="en-US" sz="15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		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</a:rPr>
              <a:t>			Html,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</a:t>
            </a:r>
            <a:r>
              <a:rPr lang="en-US" sz="1500" dirty="0">
                <a:latin typeface="Courier New" pitchFamily="49" charset="0"/>
              </a:rPr>
              <a:t>			</a:t>
            </a:r>
            <a:r>
              <a:rPr lang="en-US" sz="1500" dirty="0" err="1">
                <a:latin typeface="Courier New" pitchFamily="49" charset="0"/>
              </a:rPr>
              <a:t>PlainText</a:t>
            </a:r>
            <a:r>
              <a:rPr lang="en-US" sz="1500" dirty="0"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</a:t>
            </a:r>
            <a:r>
              <a:rPr lang="en-US" sz="1500" dirty="0">
                <a:latin typeface="Courier New" pitchFamily="49" charset="0"/>
              </a:rPr>
              <a:t>			Attachment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		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			public void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SendMail</a:t>
            </a:r>
            <a:r>
              <a:rPr lang="en-US" sz="1500" dirty="0">
                <a:latin typeface="Courier New" pitchFamily="49" charset="0"/>
              </a:rPr>
              <a:t> ( 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500" dirty="0">
                <a:latin typeface="Courier New" pitchFamily="49" charset="0"/>
              </a:rPr>
              <a:t> message, </a:t>
            </a:r>
            <a:r>
              <a:rPr lang="en-US" sz="1500" dirty="0" err="1">
                <a:latin typeface="Courier New" pitchFamily="49" charset="0"/>
              </a:rPr>
              <a:t>MailType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mailType</a:t>
            </a:r>
            <a:r>
              <a:rPr lang="en-US" sz="1500" dirty="0"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		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</a:t>
            </a:r>
            <a:r>
              <a:rPr lang="en-US" sz="1500" dirty="0">
                <a:latin typeface="Courier New" pitchFamily="49" charset="0"/>
              </a:rPr>
              <a:t>			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sz="1500" dirty="0">
                <a:latin typeface="Courier New" pitchFamily="49" charset="0"/>
              </a:rPr>
              <a:t> ( </a:t>
            </a:r>
            <a:r>
              <a:rPr lang="en-US" sz="1500" dirty="0" err="1">
                <a:latin typeface="Courier New" pitchFamily="49" charset="0"/>
              </a:rPr>
              <a:t>mailType</a:t>
            </a:r>
            <a:r>
              <a:rPr lang="en-US" sz="1500" dirty="0"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</a:t>
            </a:r>
            <a:r>
              <a:rPr lang="en-US" sz="1500" dirty="0">
                <a:latin typeface="Courier New" pitchFamily="49" charset="0"/>
              </a:rPr>
              <a:t>			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			     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case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MailType.Html</a:t>
            </a:r>
            <a:r>
              <a:rPr lang="en-US" sz="1500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			 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Do something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		         break;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			     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case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MailType.PlainText</a:t>
            </a:r>
            <a:r>
              <a:rPr lang="en-US" sz="1500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			 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Do something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		         break;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                       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case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MailType.Attachment</a:t>
            </a:r>
            <a:r>
              <a:rPr lang="en-US" sz="1500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                       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Do something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                       break;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                       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default</a:t>
            </a:r>
            <a:r>
              <a:rPr lang="en-US" sz="1500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                       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Do something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    </a:t>
            </a:r>
            <a:r>
              <a:rPr lang="en-US" sz="1500" dirty="0">
                <a:latin typeface="Courier New" pitchFamily="49" charset="0"/>
              </a:rPr>
              <a:t>                       break;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</a:t>
            </a:r>
            <a:r>
              <a:rPr lang="en-US" sz="1500" dirty="0">
                <a:latin typeface="Courier New" pitchFamily="49" charset="0"/>
              </a:rPr>
              <a:t>            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46015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95536" y="-1821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uk-UA" sz="3600" dirty="0"/>
              <a:t>Коментарі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uk-UA" sz="1600" dirty="0"/>
              <a:t>Використовуйте</a:t>
            </a:r>
            <a:r>
              <a:rPr lang="en-US" sz="1600" dirty="0"/>
              <a:t> </a:t>
            </a:r>
            <a:r>
              <a:rPr lang="en-US" sz="1600" b="1" dirty="0"/>
              <a:t>XML Documentation</a:t>
            </a:r>
            <a:r>
              <a:rPr lang="en-US" sz="1600" dirty="0"/>
              <a:t>  </a:t>
            </a:r>
          </a:p>
          <a:p>
            <a:pPr eaLnBrk="1" hangingPunct="1">
              <a:defRPr/>
            </a:pPr>
            <a:r>
              <a:rPr lang="uk-UA" sz="1600" dirty="0">
                <a:solidFill>
                  <a:srgbClr val="C00000"/>
                </a:solidFill>
              </a:rPr>
              <a:t>На початку </a:t>
            </a:r>
            <a:r>
              <a:rPr lang="uk-UA" sz="1600" dirty="0"/>
              <a:t>кожної конструкції коду</a:t>
            </a:r>
            <a:r>
              <a:rPr lang="en-US" sz="1500" dirty="0"/>
              <a:t> (class, method, property, function</a:t>
            </a:r>
            <a:r>
              <a:rPr lang="uk-UA" sz="1500" dirty="0"/>
              <a:t>,</a:t>
            </a:r>
            <a:r>
              <a:rPr lang="en-US" sz="1500" dirty="0"/>
              <a:t>  protected field declaration, etc.) </a:t>
            </a:r>
            <a:r>
              <a:rPr lang="uk-UA" sz="1500" dirty="0"/>
              <a:t>використовуй</a:t>
            </a:r>
            <a:r>
              <a:rPr lang="en-US" sz="1500" dirty="0"/>
              <a:t> “</a:t>
            </a:r>
            <a:r>
              <a:rPr lang="en-US" sz="1500" dirty="0">
                <a:solidFill>
                  <a:srgbClr val="C00000"/>
                </a:solidFill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urier New" pitchFamily="49" charset="0"/>
              </a:rPr>
              <a:t>summary</a:t>
            </a:r>
            <a:r>
              <a:rPr lang="en-US" sz="1500" dirty="0">
                <a:solidFill>
                  <a:srgbClr val="C00000"/>
                </a:solidFill>
              </a:rPr>
              <a:t>&gt;</a:t>
            </a:r>
            <a:r>
              <a:rPr lang="en-US" sz="1500" dirty="0"/>
              <a:t>” XML </a:t>
            </a:r>
            <a:r>
              <a:rPr lang="uk-UA" sz="1500" dirty="0"/>
              <a:t>тег  коментування </a:t>
            </a:r>
            <a:r>
              <a:rPr lang="en-US" sz="1500" dirty="0"/>
              <a:t>(</a:t>
            </a:r>
            <a:r>
              <a:rPr lang="uk-UA" sz="1500" dirty="0"/>
              <a:t>набирай </a:t>
            </a:r>
            <a:r>
              <a:rPr lang="en-US" sz="1500" dirty="0">
                <a:solidFill>
                  <a:schemeClr val="accent2"/>
                </a:solidFill>
              </a:rPr>
              <a:t> “///” </a:t>
            </a:r>
            <a:r>
              <a:rPr lang="en-US" sz="1500" dirty="0">
                <a:solidFill>
                  <a:schemeClr val="tx1"/>
                </a:solidFill>
              </a:rPr>
              <a:t>for</a:t>
            </a:r>
            <a:r>
              <a:rPr lang="uk-UA" sz="1500" dirty="0">
                <a:solidFill>
                  <a:schemeClr val="tx1"/>
                </a:solidFill>
              </a:rPr>
              <a:t>для автоматичної генерації)</a:t>
            </a:r>
            <a:r>
              <a:rPr lang="en-US" sz="1500" dirty="0"/>
              <a:t> </a:t>
            </a:r>
          </a:p>
          <a:p>
            <a:pPr eaLnBrk="1" hangingPunct="1">
              <a:defRPr/>
            </a:pPr>
            <a:r>
              <a:rPr lang="en-US" sz="1500" dirty="0"/>
              <a:t> </a:t>
            </a:r>
            <a:r>
              <a:rPr lang="uk-UA" sz="1500" dirty="0"/>
              <a:t>Надавай описи параметрів та значення, яке повертає метод у відповідних тегах</a:t>
            </a:r>
            <a:endParaRPr lang="en-US" sz="15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/// &lt;summary&gt;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	/// Checks that stored procedure exists in the database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	/// &lt;/summary&gt;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	/// &lt;</a:t>
            </a:r>
            <a:r>
              <a:rPr lang="en-US" sz="1800" b="1" dirty="0" err="1">
                <a:latin typeface="Courier New" pitchFamily="49" charset="0"/>
              </a:rPr>
              <a:t>param</a:t>
            </a:r>
            <a:r>
              <a:rPr lang="en-US" sz="1800" b="1" dirty="0">
                <a:latin typeface="Courier New" pitchFamily="49" charset="0"/>
              </a:rPr>
              <a:t> name="</a:t>
            </a:r>
            <a:r>
              <a:rPr lang="en-US" sz="1800" b="1" dirty="0" err="1">
                <a:latin typeface="Courier New" pitchFamily="49" charset="0"/>
              </a:rPr>
              <a:t>stProcName</a:t>
            </a:r>
            <a:r>
              <a:rPr lang="en-US" sz="1800" b="1" dirty="0">
                <a:latin typeface="Courier New" pitchFamily="49" charset="0"/>
              </a:rPr>
              <a:t>"&gt;Name of the stored ///procedure&lt;/</a:t>
            </a:r>
            <a:r>
              <a:rPr lang="en-US" sz="1800" b="1" dirty="0" err="1">
                <a:latin typeface="Courier New" pitchFamily="49" charset="0"/>
              </a:rPr>
              <a:t>param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	/// &lt;returns&gt;true if the procedure exists&lt;/returns&gt;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	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CheckSPExists</a:t>
            </a:r>
            <a:r>
              <a:rPr lang="en-US" sz="1800" b="1" dirty="0">
                <a:latin typeface="Courier New" pitchFamily="49" charset="0"/>
              </a:rPr>
              <a:t>(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stProcName</a:t>
            </a:r>
            <a:r>
              <a:rPr lang="en-US" sz="1800" b="1" dirty="0">
                <a:latin typeface="Courier New" pitchFamily="49" charset="0"/>
              </a:rPr>
              <a:t> 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		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	    		. . 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		}</a:t>
            </a:r>
          </a:p>
        </p:txBody>
      </p:sp>
    </p:spTree>
    <p:extLst>
      <p:ext uri="{BB962C8B-B14F-4D97-AF65-F5344CB8AC3E}">
        <p14:creationId xmlns:p14="http://schemas.microsoft.com/office/powerpoint/2010/main" val="21382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8609" y="980728"/>
            <a:ext cx="8229600" cy="4525963"/>
          </a:xfrm>
        </p:spPr>
        <p:txBody>
          <a:bodyPr>
            <a:normAutofit/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uk-UA" sz="1800" dirty="0"/>
              <a:t>Пиши </a:t>
            </a:r>
            <a:r>
              <a:rPr lang="en-US" sz="1800" dirty="0"/>
              <a:t> </a:t>
            </a:r>
            <a:r>
              <a:rPr lang="uk-UA" sz="1800" b="1" dirty="0"/>
              <a:t>повні речення </a:t>
            </a:r>
            <a:r>
              <a:rPr lang="uk-UA" sz="1800" dirty="0"/>
              <a:t>для коментарів</a:t>
            </a:r>
            <a:endParaRPr lang="en-US" sz="1800" dirty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uk-UA" sz="1800" dirty="0"/>
              <a:t>Коментарі повинні бути </a:t>
            </a:r>
            <a:r>
              <a:rPr lang="uk-UA" sz="1800" b="1" dirty="0"/>
              <a:t>актуальними</a:t>
            </a:r>
            <a:r>
              <a:rPr lang="en-US" sz="1800" dirty="0"/>
              <a:t>.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uk-UA" sz="1800" b="1" dirty="0"/>
              <a:t>Уникай </a:t>
            </a:r>
            <a:r>
              <a:rPr lang="en-US" sz="1800" dirty="0"/>
              <a:t> </a:t>
            </a:r>
            <a:r>
              <a:rPr lang="uk-UA" sz="1800" dirty="0"/>
              <a:t>додавання коментарів в кінці рядка коду</a:t>
            </a:r>
            <a:endParaRPr lang="en-US" sz="1800" dirty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uk-UA" sz="1800" dirty="0"/>
              <a:t>Пиши коментарі для важливих циклів</a:t>
            </a:r>
            <a:r>
              <a:rPr lang="en-US" sz="1800" dirty="0"/>
              <a:t> </a:t>
            </a:r>
            <a:r>
              <a:rPr lang="uk-UA" sz="1800" dirty="0"/>
              <a:t>і логічних гілок</a:t>
            </a:r>
            <a:r>
              <a:rPr lang="en-US" sz="1800" dirty="0"/>
              <a:t>.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uk-UA" sz="1800" dirty="0"/>
              <a:t>Коментуй всі приватні поля У</a:t>
            </a:r>
            <a:r>
              <a:rPr lang="en-US" sz="1800" dirty="0"/>
              <a:t> (// ).</a:t>
            </a:r>
          </a:p>
          <a:p>
            <a:pPr eaLnBrk="1" hangingPunct="1">
              <a:defRPr/>
            </a:pPr>
            <a:r>
              <a:rPr lang="uk-UA" sz="1800" b="1" dirty="0">
                <a:solidFill>
                  <a:srgbClr val="A50021"/>
                </a:solidFill>
              </a:rPr>
              <a:t>Уникай блочних коментарів</a:t>
            </a:r>
            <a:r>
              <a:rPr lang="en-US" sz="1800" dirty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		/* Line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  		 * Line 2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  	 	 * Line 3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>
                <a:latin typeface="Courier New" pitchFamily="49" charset="0"/>
              </a:rPr>
              <a:t>  	 	 */</a:t>
            </a:r>
          </a:p>
          <a:p>
            <a:pPr eaLnBrk="1" hangingPunct="1">
              <a:defRPr/>
            </a:pPr>
            <a:r>
              <a:rPr lang="uk-UA" sz="1800" dirty="0"/>
              <a:t>Тільки незрозумілий код методу повинен бути відкоментований</a:t>
            </a:r>
            <a:r>
              <a:rPr lang="en-US" sz="1800" dirty="0"/>
              <a:t>.</a:t>
            </a:r>
          </a:p>
          <a:p>
            <a:pPr eaLnBrk="1" hangingPunct="1">
              <a:defRPr/>
            </a:pPr>
            <a:r>
              <a:rPr lang="uk-UA" sz="1800" dirty="0"/>
              <a:t>Коментарі повинні бути інформативні та зрозумілі іншим людям</a:t>
            </a:r>
            <a:endParaRPr lang="en-US" sz="18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B7E3491-4D2A-420E-84EF-EE2B26B6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1821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uk-UA" sz="3600" dirty="0"/>
              <a:t>Коментарі</a:t>
            </a:r>
          </a:p>
        </p:txBody>
      </p:sp>
    </p:spTree>
    <p:extLst>
      <p:ext uri="{BB962C8B-B14F-4D97-AF65-F5344CB8AC3E}">
        <p14:creationId xmlns:p14="http://schemas.microsoft.com/office/powerpoint/2010/main" val="97598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09905" y="4462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uk-UA" sz="3200" dirty="0"/>
              <a:t>Форматування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410200"/>
          </a:xfrm>
        </p:spPr>
        <p:txBody>
          <a:bodyPr>
            <a:normAutofit/>
          </a:bodyPr>
          <a:lstStyle/>
          <a:p>
            <a:pPr lvl="1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uk-UA" sz="1500" dirty="0"/>
              <a:t>Відступи</a:t>
            </a:r>
            <a:r>
              <a:rPr lang="en-US" sz="1500" dirty="0"/>
              <a:t> – </a:t>
            </a:r>
            <a:r>
              <a:rPr lang="uk-UA" sz="1500" dirty="0"/>
              <a:t>розмір </a:t>
            </a:r>
            <a:r>
              <a:rPr lang="en-US" sz="1500" dirty="0"/>
              <a:t>tab (</a:t>
            </a:r>
            <a:r>
              <a:rPr lang="en-US" sz="1500" b="1" dirty="0">
                <a:solidFill>
                  <a:schemeClr val="accent2"/>
                </a:solidFill>
              </a:rPr>
              <a:t>4 space</a:t>
            </a:r>
            <a:r>
              <a:rPr lang="en-US" sz="1500" dirty="0"/>
              <a:t>).	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uk-UA" sz="1500" dirty="0"/>
              <a:t>Рядки коду</a:t>
            </a:r>
            <a:r>
              <a:rPr lang="en-US" sz="1500" dirty="0"/>
              <a:t> – </a:t>
            </a:r>
            <a:r>
              <a:rPr lang="uk-UA" sz="1500" dirty="0"/>
              <a:t>менше </a:t>
            </a:r>
            <a:r>
              <a:rPr lang="en-US" sz="1500" b="1" dirty="0">
                <a:solidFill>
                  <a:schemeClr val="accent2"/>
                </a:solidFill>
              </a:rPr>
              <a:t>80 </a:t>
            </a:r>
            <a:r>
              <a:rPr lang="uk-UA" sz="1500" b="1" dirty="0">
                <a:solidFill>
                  <a:schemeClr val="accent2"/>
                </a:solidFill>
              </a:rPr>
              <a:t>символів</a:t>
            </a:r>
            <a:endParaRPr lang="en-US" sz="1500" dirty="0"/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uk-UA" sz="1500" dirty="0"/>
              <a:t>Вертикальне розміщення дужок</a:t>
            </a:r>
            <a:r>
              <a:rPr lang="en-US" sz="1500" dirty="0"/>
              <a:t> :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1500" dirty="0">
                <a:latin typeface="Courier New" pitchFamily="49" charset="0"/>
              </a:rPr>
              <a:t> (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= 0;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&lt; NUM_OBJECTS;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	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		. . 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	}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uk-UA" sz="1500" dirty="0"/>
              <a:t>Відступи</a:t>
            </a:r>
            <a:endParaRPr lang="en-US" sz="15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	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dirty="0">
                <a:latin typeface="Courier New" pitchFamily="49" charset="0"/>
              </a:rPr>
              <a:t> (</a:t>
            </a:r>
            <a:r>
              <a:rPr lang="en-US" sz="1500" dirty="0" err="1">
                <a:latin typeface="Courier New" pitchFamily="49" charset="0"/>
              </a:rPr>
              <a:t>reportId</a:t>
            </a:r>
            <a:r>
              <a:rPr lang="en-US" sz="1500" dirty="0">
                <a:latin typeface="Courier New" pitchFamily="49" charset="0"/>
              </a:rPr>
              <a:t> != </a:t>
            </a:r>
            <a:r>
              <a:rPr lang="en-US" sz="1500" dirty="0" err="1">
                <a:latin typeface="Courier New" pitchFamily="49" charset="0"/>
              </a:rPr>
              <a:t>BaseTable.INVALID_PK</a:t>
            </a:r>
            <a:r>
              <a:rPr lang="en-US" sz="1500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	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	   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try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   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         </a:t>
            </a:r>
            <a:r>
              <a:rPr lang="en-US" sz="1500" dirty="0" err="1">
                <a:latin typeface="Courier New" pitchFamily="49" charset="0"/>
              </a:rPr>
              <a:t>recReport</a:t>
            </a:r>
            <a:r>
              <a:rPr lang="en-US" sz="1500" dirty="0">
                <a:latin typeface="Courier New" pitchFamily="49" charset="0"/>
              </a:rPr>
              <a:t> = </a:t>
            </a:r>
            <a:r>
              <a:rPr lang="en-US" sz="1500" dirty="0" err="1">
                <a:latin typeface="Courier New" pitchFamily="49" charset="0"/>
              </a:rPr>
              <a:t>RepManager.GetRecordByPK</a:t>
            </a:r>
            <a:r>
              <a:rPr lang="en-US" sz="1500" dirty="0">
                <a:latin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</a:rPr>
              <a:t>reportId</a:t>
            </a:r>
            <a:r>
              <a:rPr lang="en-US" sz="15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     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catch</a:t>
            </a:r>
            <a:r>
              <a:rPr lang="en-US" sz="1500" dirty="0">
                <a:latin typeface="Courier New" pitchFamily="49" charset="0"/>
              </a:rPr>
              <a:t> (Exception ex)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   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         </a:t>
            </a:r>
            <a:r>
              <a:rPr lang="en-US" sz="1500" dirty="0" err="1">
                <a:latin typeface="Courier New" pitchFamily="49" charset="0"/>
              </a:rPr>
              <a:t>HandleException</a:t>
            </a:r>
            <a:r>
              <a:rPr lang="en-US" sz="1500" dirty="0">
                <a:latin typeface="Courier New" pitchFamily="49" charset="0"/>
              </a:rPr>
              <a:t>(ex);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     </a:t>
            </a:r>
            <a:r>
              <a:rPr lang="en-US" sz="1500" dirty="0" err="1">
                <a:latin typeface="Courier New" pitchFamily="49" charset="0"/>
              </a:rPr>
              <a:t>recReport</a:t>
            </a:r>
            <a:r>
              <a:rPr lang="en-US" sz="1500" dirty="0">
                <a:latin typeface="Courier New" pitchFamily="49" charset="0"/>
              </a:rPr>
              <a:t> =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RecReports</a:t>
            </a:r>
            <a:r>
              <a:rPr lang="en-US" sz="1500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 }</a:t>
            </a:r>
          </a:p>
        </p:txBody>
      </p:sp>
      <p:grpSp>
        <p:nvGrpSpPr>
          <p:cNvPr id="25604" name="Группа 3"/>
          <p:cNvGrpSpPr>
            <a:grpSpLocks/>
          </p:cNvGrpSpPr>
          <p:nvPr/>
        </p:nvGrpSpPr>
        <p:grpSpPr bwMode="auto">
          <a:xfrm>
            <a:off x="6172200" y="2514600"/>
            <a:ext cx="1600200" cy="1079500"/>
            <a:chOff x="7391400" y="2514600"/>
            <a:chExt cx="1600200" cy="1079500"/>
          </a:xfrm>
        </p:grpSpPr>
        <p:sp>
          <p:nvSpPr>
            <p:cNvPr id="25605" name="Text Box 4"/>
            <p:cNvSpPr txBox="1">
              <a:spLocks noChangeArrowheads="1"/>
            </p:cNvSpPr>
            <p:nvPr/>
          </p:nvSpPr>
          <p:spPr bwMode="auto">
            <a:xfrm>
              <a:off x="7391400" y="2743200"/>
              <a:ext cx="1600200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500">
                  <a:solidFill>
                    <a:schemeClr val="accent2"/>
                  </a:solidFill>
                  <a:latin typeface="Courier New" pitchFamily="49" charset="0"/>
                </a:rPr>
                <a:t>for</a:t>
              </a:r>
              <a:r>
                <a:rPr lang="en-US" sz="1500">
                  <a:latin typeface="Courier New" pitchFamily="49" charset="0"/>
                </a:rPr>
                <a:t> (…) {</a:t>
              </a:r>
            </a:p>
            <a:p>
              <a:pPr eaLnBrk="1" hangingPunct="1"/>
              <a:r>
                <a:rPr lang="en-US" sz="1500">
                  <a:latin typeface="Courier New" pitchFamily="49" charset="0"/>
                </a:rPr>
                <a:t>    . . .</a:t>
              </a:r>
            </a:p>
            <a:p>
              <a:pPr eaLnBrk="1" hangingPunct="1"/>
              <a:r>
                <a:rPr lang="en-US" sz="1500">
                  <a:latin typeface="Courier New" pitchFamily="49" charset="0"/>
                </a:rPr>
                <a:t>}</a:t>
              </a:r>
              <a:endParaRPr lang="uk-UA" sz="1500">
                <a:latin typeface="Courier New" pitchFamily="49" charset="0"/>
              </a:endParaRPr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 flipH="1">
              <a:off x="7454900" y="2514600"/>
              <a:ext cx="1079500" cy="107950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7607300" y="2514600"/>
              <a:ext cx="1079500" cy="107950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9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 bwMode="auto">
          <a:xfrm>
            <a:off x="152400" y="1295400"/>
            <a:ext cx="8991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latin typeface="+mj-lt"/>
                <a:ea typeface="+mj-ea"/>
                <a:cs typeface="+mj-cs"/>
              </a:rPr>
              <a:t> </a:t>
            </a:r>
            <a:r>
              <a:rPr lang="uk-UA" sz="2600" b="1" kern="0" dirty="0">
                <a:latin typeface="+mj-lt"/>
                <a:ea typeface="+mj-ea"/>
                <a:cs typeface="+mj-cs"/>
              </a:rPr>
              <a:t>Вступ</a:t>
            </a:r>
            <a:endParaRPr lang="en-US" sz="2600" b="1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7"/>
          <p:cNvSpPr txBox="1">
            <a:spLocks noChangeArrowheads="1"/>
          </p:cNvSpPr>
          <p:nvPr/>
        </p:nvSpPr>
        <p:spPr bwMode="auto">
          <a:xfrm>
            <a:off x="228600" y="2057400"/>
            <a:ext cx="83820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dirty="0">
                <a:latin typeface="+mn-lt"/>
                <a:cs typeface="+mn-cs"/>
              </a:rPr>
              <a:t>Ціль цієї лекції – представлення</a:t>
            </a:r>
            <a:r>
              <a:rPr lang="uk-UA" sz="2400" b="1" dirty="0">
                <a:latin typeface="+mn-lt"/>
                <a:cs typeface="+mn-cs"/>
              </a:rPr>
              <a:t> стандартної техніки написання коду</a:t>
            </a:r>
            <a:r>
              <a:rPr lang="uk-UA" sz="2400" dirty="0">
                <a:latin typeface="+mn-lt"/>
                <a:cs typeface="+mn-cs"/>
              </a:rPr>
              <a:t> для </a:t>
            </a:r>
            <a:r>
              <a:rPr lang="en-US" sz="2400" dirty="0">
                <a:latin typeface="+mn-lt"/>
                <a:cs typeface="+mn-cs"/>
              </a:rPr>
              <a:t>C#</a:t>
            </a:r>
            <a:r>
              <a:rPr lang="uk-UA" sz="2400" dirty="0">
                <a:latin typeface="+mn-lt"/>
                <a:cs typeface="+mn-cs"/>
              </a:rPr>
              <a:t> </a:t>
            </a:r>
            <a:r>
              <a:rPr lang="en-US" sz="2400" dirty="0" err="1">
                <a:latin typeface="+mn-lt"/>
                <a:cs typeface="+mn-cs"/>
              </a:rPr>
              <a:t>.Net</a:t>
            </a:r>
            <a:r>
              <a:rPr lang="en-US" sz="2400" dirty="0">
                <a:latin typeface="+mn-lt"/>
                <a:cs typeface="+mn-cs"/>
              </a:rPr>
              <a:t> </a:t>
            </a:r>
            <a:r>
              <a:rPr lang="uk-UA" sz="2400" dirty="0">
                <a:latin typeface="+mn-lt"/>
                <a:cs typeface="+mn-cs"/>
              </a:rPr>
              <a:t>проектів, яку підтримують члени команди </a:t>
            </a:r>
            <a:r>
              <a:rPr lang="en-US" sz="2400" dirty="0">
                <a:solidFill>
                  <a:schemeClr val="accent2"/>
                </a:solidFill>
                <a:latin typeface="+mn-lt"/>
                <a:cs typeface="+mn-cs"/>
              </a:rPr>
              <a:t>MS Solutions</a:t>
            </a:r>
            <a:r>
              <a:rPr lang="en-US" sz="2400" dirty="0">
                <a:latin typeface="+mn-lt"/>
                <a:cs typeface="+mn-cs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3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9905" y="1185037"/>
            <a:ext cx="8229600" cy="4525963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uk-UA" sz="1500" dirty="0"/>
              <a:t>В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C00000"/>
                </a:solidFill>
              </a:rPr>
              <a:t>switch </a:t>
            </a:r>
            <a:r>
              <a:rPr lang="uk-UA" sz="1500" dirty="0"/>
              <a:t>використовуй два рівні відступів</a:t>
            </a:r>
            <a:r>
              <a:rPr lang="en-US" sz="1500" dirty="0"/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sz="1400" dirty="0">
                <a:latin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</a:rPr>
              <a:t>e.Button.Text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</a:rPr>
              <a:t>  		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</a:rPr>
              <a:t> 	    	  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case</a:t>
            </a:r>
            <a:r>
              <a:rPr lang="en-US" sz="1400" dirty="0">
                <a:latin typeface="Courier New" pitchFamily="49" charset="0"/>
              </a:rPr>
              <a:t> "</a:t>
            </a:r>
            <a:r>
              <a:rPr lang="en-US" sz="1400" dirty="0">
                <a:solidFill>
                  <a:srgbClr val="336600"/>
                </a:solidFill>
                <a:latin typeface="Courier New" pitchFamily="49" charset="0"/>
              </a:rPr>
              <a:t>Triangle</a:t>
            </a:r>
            <a:r>
              <a:rPr lang="en-US" sz="1400" dirty="0">
                <a:latin typeface="Courier New" pitchFamily="49" charset="0"/>
              </a:rPr>
              <a:t>" 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</a:rPr>
              <a:t> 	               Triangle triangle1 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</a:rPr>
              <a:t> Triangle("</a:t>
            </a:r>
            <a:r>
              <a:rPr lang="en-US" sz="1400" dirty="0">
                <a:solidFill>
                  <a:srgbClr val="336600"/>
                </a:solidFill>
                <a:latin typeface="Courier New" pitchFamily="49" charset="0"/>
              </a:rPr>
              <a:t>Triangle1</a:t>
            </a:r>
            <a:r>
              <a:rPr lang="en-US" sz="1400" dirty="0">
                <a:latin typeface="Courier New" pitchFamily="49" charset="0"/>
              </a:rPr>
              <a:t>",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</a:rPr>
              <a:t> 	               </a:t>
            </a:r>
            <a:r>
              <a:rPr lang="en-US" sz="1400" dirty="0" err="1">
                <a:latin typeface="Courier New" pitchFamily="49" charset="0"/>
              </a:rPr>
              <a:t>IPointy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iptTr</a:t>
            </a:r>
            <a:r>
              <a:rPr lang="en-US" sz="1400" dirty="0">
                <a:latin typeface="Courier New" pitchFamily="49" charset="0"/>
              </a:rPr>
              <a:t> = (</a:t>
            </a:r>
            <a:r>
              <a:rPr lang="en-US" sz="1400" dirty="0" err="1">
                <a:latin typeface="Courier New" pitchFamily="49" charset="0"/>
              </a:rPr>
              <a:t>IPointy</a:t>
            </a:r>
            <a:r>
              <a:rPr lang="en-US" sz="1400" dirty="0">
                <a:latin typeface="Courier New" pitchFamily="49" charset="0"/>
              </a:rPr>
              <a:t>) triangle1;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</a:rPr>
              <a:t> 	               Triangle1.Draw();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</a:rPr>
              <a:t> 	               break;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</a:rPr>
              <a:t> 	       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case</a:t>
            </a:r>
            <a:r>
              <a:rPr lang="en-US" sz="1400" dirty="0">
                <a:latin typeface="Courier New" pitchFamily="49" charset="0"/>
              </a:rPr>
              <a:t> "</a:t>
            </a:r>
            <a:r>
              <a:rPr lang="en-US" sz="1400" dirty="0">
                <a:solidFill>
                  <a:srgbClr val="336600"/>
                </a:solidFill>
                <a:latin typeface="Courier New" pitchFamily="49" charset="0"/>
              </a:rPr>
              <a:t>Hexagon</a:t>
            </a:r>
            <a:r>
              <a:rPr lang="en-US" sz="1400" dirty="0">
                <a:latin typeface="Courier New" pitchFamily="49" charset="0"/>
              </a:rPr>
              <a:t>" 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</a:rPr>
              <a:t> 	              Hexagon hexagon1 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</a:rPr>
              <a:t> Hexagon("</a:t>
            </a:r>
            <a:r>
              <a:rPr lang="en-US" sz="1400" dirty="0">
                <a:solidFill>
                  <a:srgbClr val="336600"/>
                </a:solidFill>
                <a:latin typeface="Courier New" pitchFamily="49" charset="0"/>
              </a:rPr>
              <a:t>Hexagon1</a:t>
            </a:r>
            <a:r>
              <a:rPr lang="en-US" sz="1400" dirty="0">
                <a:latin typeface="Courier New" pitchFamily="49" charset="0"/>
              </a:rPr>
              <a:t>",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false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</a:rPr>
              <a:t> 	              </a:t>
            </a:r>
            <a:r>
              <a:rPr lang="en-US" sz="1400" dirty="0" err="1">
                <a:latin typeface="Courier New" pitchFamily="49" charset="0"/>
              </a:rPr>
              <a:t>IPointy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iptTr</a:t>
            </a:r>
            <a:r>
              <a:rPr lang="en-US" sz="1400" dirty="0">
                <a:latin typeface="Courier New" pitchFamily="49" charset="0"/>
              </a:rPr>
              <a:t> = (</a:t>
            </a:r>
            <a:r>
              <a:rPr lang="en-US" sz="1400" dirty="0" err="1">
                <a:latin typeface="Courier New" pitchFamily="49" charset="0"/>
              </a:rPr>
              <a:t>IPointy</a:t>
            </a:r>
            <a:r>
              <a:rPr lang="en-US" sz="1400" dirty="0">
                <a:latin typeface="Courier New" pitchFamily="49" charset="0"/>
              </a:rPr>
              <a:t>) hexagon1;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</a:rPr>
              <a:t> 	              hexagon1.Draw();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</a:rPr>
              <a:t> 	              break;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</a:rPr>
              <a:t> 		}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77239-7210-47A7-ACA5-4A30FF67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5" y="4462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uk-UA" sz="3200" dirty="0"/>
              <a:t>Форматування</a:t>
            </a:r>
          </a:p>
        </p:txBody>
      </p:sp>
    </p:spTree>
    <p:extLst>
      <p:ext uri="{BB962C8B-B14F-4D97-AF65-F5344CB8AC3E}">
        <p14:creationId xmlns:p14="http://schemas.microsoft.com/office/powerpoint/2010/main" val="102644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18160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uk-UA" sz="1800" b="1" dirty="0">
                <a:solidFill>
                  <a:srgbClr val="C00000"/>
                </a:solidFill>
              </a:rPr>
              <a:t>Роби пропуски</a:t>
            </a:r>
            <a:r>
              <a:rPr lang="en-US" sz="1800" dirty="0"/>
              <a:t> </a:t>
            </a:r>
            <a:r>
              <a:rPr lang="uk-UA" sz="1800" dirty="0"/>
              <a:t>перед і після більшості операторів</a:t>
            </a:r>
            <a:r>
              <a:rPr lang="en-US" sz="1800" dirty="0"/>
              <a:t> (</a:t>
            </a:r>
            <a:r>
              <a:rPr lang="uk-UA" sz="1800" dirty="0">
                <a:solidFill>
                  <a:srgbClr val="C00000"/>
                </a:solidFill>
              </a:rPr>
              <a:t>крім </a:t>
            </a:r>
            <a:r>
              <a:rPr lang="en-US" sz="1800" dirty="0">
                <a:solidFill>
                  <a:srgbClr val="C00000"/>
                </a:solidFill>
              </a:rPr>
              <a:t> ++, --, ?…:</a:t>
            </a:r>
            <a:r>
              <a:rPr lang="en-US" sz="1800" dirty="0"/>
              <a:t>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  		</a:t>
            </a:r>
            <a:r>
              <a:rPr lang="en-US" sz="1800" b="1" dirty="0" err="1">
                <a:latin typeface="Courier New" pitchFamily="49" charset="0"/>
              </a:rPr>
              <a:t>isDisposing</a:t>
            </a:r>
            <a:r>
              <a:rPr lang="en-US" sz="1800" b="1" dirty="0">
                <a:latin typeface="Courier New" pitchFamily="49" charset="0"/>
              </a:rPr>
              <a:t> = false;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uk-UA" sz="1600" dirty="0">
                <a:latin typeface="Courier New" pitchFamily="49" charset="0"/>
              </a:rPr>
              <a:t>?</a:t>
            </a:r>
            <a:r>
              <a:rPr lang="en-US" sz="1600" dirty="0"/>
              <a:t> 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rgbClr val="A50021"/>
                </a:solidFill>
                <a:latin typeface="Courier New" pitchFamily="49" charset="0"/>
              </a:rPr>
              <a:t>isDisposing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</a:rPr>
              <a:t>=false</a:t>
            </a:r>
            <a:r>
              <a:rPr lang="en-US" sz="1600" b="1" dirty="0">
                <a:latin typeface="Courier New" pitchFamily="49" charset="0"/>
              </a:rPr>
              <a:t>;</a:t>
            </a:r>
            <a:endParaRPr lang="en-US" sz="1600" b="1" dirty="0">
              <a:solidFill>
                <a:srgbClr val="A5002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uk-UA" sz="1800" b="1" dirty="0">
                <a:solidFill>
                  <a:srgbClr val="C00000"/>
                </a:solidFill>
              </a:rPr>
              <a:t>Уникай </a:t>
            </a:r>
            <a:r>
              <a:rPr lang="en-US" sz="1800" dirty="0"/>
              <a:t> </a:t>
            </a:r>
            <a:r>
              <a:rPr lang="uk-UA" sz="1800" dirty="0"/>
              <a:t>розміщення більше одного виразу в рядку</a:t>
            </a:r>
            <a:endParaRPr lang="en-US" sz="1800" dirty="0"/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uk-UA" sz="1800" dirty="0"/>
              <a:t>Використовуй переходи на новий рядок та порожні рядки для розділення логіки</a:t>
            </a:r>
            <a:r>
              <a:rPr lang="en-US" sz="1800" dirty="0"/>
              <a:t>.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uk-UA" sz="1800" dirty="0"/>
              <a:t>Форматування констант та перелічень</a:t>
            </a: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public const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DBVERSION        = 4;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  		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public const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TINYINT_OWERFLOW = 8115;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  		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public const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TRIGGER_EXCEPT   = 50000;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endParaRPr 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  		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public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StatusMode</a:t>
            </a:r>
            <a:endParaRPr 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  		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  	    		Planned  = 1,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  	    		Active   = 2,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  	    		</a:t>
            </a:r>
            <a:r>
              <a:rPr lang="en-US" sz="1600" b="1" dirty="0" err="1">
                <a:latin typeface="Courier New" pitchFamily="49" charset="0"/>
              </a:rPr>
              <a:t>InActive</a:t>
            </a:r>
            <a:r>
              <a:rPr lang="en-US" sz="1600" b="1" dirty="0">
                <a:latin typeface="Courier New" pitchFamily="49" charset="0"/>
              </a:rPr>
              <a:t> = 4,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  	    		All      = 7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  		};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08D3100-87DA-4F4B-BAAF-1281F1C8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5" y="4462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uk-UA" sz="3200" dirty="0"/>
              <a:t>Форматування</a:t>
            </a:r>
          </a:p>
        </p:txBody>
      </p:sp>
    </p:spTree>
    <p:extLst>
      <p:ext uri="{BB962C8B-B14F-4D97-AF65-F5344CB8AC3E}">
        <p14:creationId xmlns:p14="http://schemas.microsoft.com/office/powerpoint/2010/main" val="116973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48409"/>
            <a:ext cx="8534400" cy="4525963"/>
          </a:xfrm>
        </p:spPr>
        <p:txBody>
          <a:bodyPr/>
          <a:lstStyle/>
          <a:p>
            <a:pPr lvl="1" eaLnBrk="1" hangingPunct="1">
              <a:spcBef>
                <a:spcPct val="70000"/>
              </a:spcBef>
              <a:buFont typeface="Wingdings" pitchFamily="2" charset="2"/>
              <a:buChar char="§"/>
              <a:defRPr/>
            </a:pPr>
            <a:r>
              <a:rPr lang="uk-UA" sz="1500" dirty="0">
                <a:solidFill>
                  <a:schemeClr val="accent2"/>
                </a:solidFill>
              </a:rPr>
              <a:t>Роз</a:t>
            </a:r>
            <a:r>
              <a:rPr lang="en-US" sz="1500" dirty="0">
                <a:solidFill>
                  <a:schemeClr val="accent2"/>
                </a:solidFill>
              </a:rPr>
              <a:t>’</a:t>
            </a:r>
            <a:r>
              <a:rPr lang="uk-UA" sz="1500" dirty="0">
                <a:solidFill>
                  <a:schemeClr val="accent2"/>
                </a:solidFill>
              </a:rPr>
              <a:t>єднуй </a:t>
            </a:r>
            <a:r>
              <a:rPr lang="uk-UA" sz="1500" dirty="0"/>
              <a:t>довгі вирази на окремі рядки</a:t>
            </a:r>
            <a:endParaRPr lang="en-US" sz="1500" dirty="0"/>
          </a:p>
          <a:p>
            <a:pPr lvl="1" eaLnBrk="1" hangingPunct="1"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dirty="0">
                <a:latin typeface="Courier New" pitchFamily="49" charset="0"/>
              </a:rPr>
              <a:t> (</a:t>
            </a:r>
            <a:r>
              <a:rPr lang="en-US" sz="1500" dirty="0" err="1">
                <a:latin typeface="Courier New" pitchFamily="49" charset="0"/>
              </a:rPr>
              <a:t>Member.Address.Room</a:t>
            </a:r>
            <a:r>
              <a:rPr lang="en-US" sz="1500" dirty="0">
                <a:latin typeface="Courier New" pitchFamily="49" charset="0"/>
              </a:rPr>
              <a:t> != null &amp;&amp; </a:t>
            </a:r>
            <a:r>
              <a:rPr lang="en-US" sz="1500" dirty="0" err="1">
                <a:latin typeface="Courier New" pitchFamily="49" charset="0"/>
              </a:rPr>
              <a:t>Member.Address.Room</a:t>
            </a:r>
            <a:r>
              <a:rPr lang="en-US" sz="1500" dirty="0">
                <a:latin typeface="Courier New" pitchFamily="49" charset="0"/>
              </a:rPr>
              <a:t> != "" &amp;&amp;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          	(</a:t>
            </a:r>
            <a:r>
              <a:rPr lang="en-US" sz="1500" dirty="0" err="1">
                <a:latin typeface="Courier New" pitchFamily="49" charset="0"/>
              </a:rPr>
              <a:t>Member.Address.Sect</a:t>
            </a:r>
            <a:r>
              <a:rPr lang="en-US" sz="1500" dirty="0">
                <a:latin typeface="Courier New" pitchFamily="49" charset="0"/>
              </a:rPr>
              <a:t> &gt; 0 || </a:t>
            </a:r>
            <a:r>
              <a:rPr lang="en-US" sz="1500" dirty="0" err="1">
                <a:latin typeface="Courier New" pitchFamily="49" charset="0"/>
              </a:rPr>
              <a:t>Member.Address.BuildNo</a:t>
            </a:r>
            <a:r>
              <a:rPr lang="en-US" sz="1500" dirty="0">
                <a:latin typeface="Courier New" pitchFamily="49" charset="0"/>
              </a:rPr>
              <a:t> &gt; 0))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         </a:t>
            </a:r>
            <a:r>
              <a:rPr lang="en-US" sz="1500" dirty="0" err="1">
                <a:latin typeface="Courier New" pitchFamily="49" charset="0"/>
              </a:rPr>
              <a:t>Member.Address.Normalize</a:t>
            </a:r>
            <a:r>
              <a:rPr lang="en-US" sz="1500" dirty="0">
                <a:latin typeface="Courier New" pitchFamily="49" charset="0"/>
              </a:rPr>
              <a:t>();</a:t>
            </a:r>
          </a:p>
          <a:p>
            <a:pPr lvl="1">
              <a:spcBef>
                <a:spcPct val="70000"/>
              </a:spcBef>
              <a:buFont typeface="Wingdings" pitchFamily="2" charset="2"/>
              <a:buChar char="§"/>
              <a:defRPr/>
            </a:pPr>
            <a:r>
              <a:rPr lang="uk-UA" sz="1500" dirty="0">
                <a:solidFill>
                  <a:schemeClr val="accent2"/>
                </a:solidFill>
              </a:rPr>
              <a:t>Роз</a:t>
            </a:r>
            <a:r>
              <a:rPr lang="en-US" sz="1500" dirty="0">
                <a:solidFill>
                  <a:schemeClr val="accent2"/>
                </a:solidFill>
              </a:rPr>
              <a:t>’</a:t>
            </a:r>
            <a:r>
              <a:rPr lang="uk-UA" sz="1500" dirty="0">
                <a:solidFill>
                  <a:schemeClr val="accent2"/>
                </a:solidFill>
              </a:rPr>
              <a:t>єднуй </a:t>
            </a:r>
            <a:r>
              <a:rPr lang="uk-UA" sz="1500" dirty="0"/>
              <a:t>довгі вирази використовуючи логічні розриви:</a:t>
            </a:r>
            <a:endParaRPr lang="en-US" sz="1500" dirty="0"/>
          </a:p>
          <a:p>
            <a:pPr lvl="1" eaLnBrk="1" hangingPunct="1">
              <a:spcBef>
                <a:spcPct val="70000"/>
              </a:spcBef>
              <a:buFont typeface="Arial" charset="0"/>
              <a:buNone/>
              <a:defRPr/>
            </a:pPr>
            <a:r>
              <a:rPr lang="en-US" sz="1500" dirty="0"/>
              <a:t>     </a:t>
            </a:r>
            <a:r>
              <a:rPr lang="en-US" sz="1500" b="1" dirty="0">
                <a:solidFill>
                  <a:srgbClr val="C00000"/>
                </a:solidFill>
              </a:rPr>
              <a:t>Wrong formatting</a:t>
            </a:r>
            <a:r>
              <a:rPr lang="en-US" sz="1500" dirty="0">
                <a:solidFill>
                  <a:srgbClr val="C00000"/>
                </a:solidFill>
              </a:rPr>
              <a:t>: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	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dirty="0">
                <a:latin typeface="Courier New" pitchFamily="49" charset="0"/>
              </a:rPr>
              <a:t> (</a:t>
            </a:r>
            <a:r>
              <a:rPr lang="en-US" sz="1500" dirty="0" err="1">
                <a:latin typeface="Courier New" pitchFamily="49" charset="0"/>
              </a:rPr>
              <a:t>Address.Room</a:t>
            </a:r>
            <a:r>
              <a:rPr lang="en-US" sz="1500" dirty="0">
                <a:latin typeface="Courier New" pitchFamily="49" charset="0"/>
              </a:rPr>
              <a:t> != null &amp;&amp; </a:t>
            </a:r>
            <a:r>
              <a:rPr lang="en-US" sz="1500" dirty="0" err="1">
                <a:latin typeface="Courier New" pitchFamily="49" charset="0"/>
              </a:rPr>
              <a:t>Address.Room</a:t>
            </a:r>
            <a:r>
              <a:rPr lang="en-US" sz="1500" dirty="0">
                <a:latin typeface="Courier New" pitchFamily="49" charset="0"/>
              </a:rPr>
              <a:t> != "" &amp;&amp; (</a:t>
            </a:r>
            <a:r>
              <a:rPr lang="en-US" sz="1500" dirty="0" err="1">
                <a:latin typeface="Courier New" pitchFamily="49" charset="0"/>
              </a:rPr>
              <a:t>Address.Sect</a:t>
            </a:r>
            <a:endParaRPr lang="en-US" sz="1500" dirty="0">
              <a:latin typeface="Courier New" pitchFamily="49" charset="0"/>
            </a:endParaRP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      	&gt; 0 || ((</a:t>
            </a:r>
            <a:r>
              <a:rPr lang="en-US" sz="1500" dirty="0" err="1">
                <a:latin typeface="Courier New" pitchFamily="49" charset="0"/>
              </a:rPr>
              <a:t>Address.BuildNo</a:t>
            </a:r>
            <a:r>
              <a:rPr lang="en-US" sz="1500" dirty="0">
                <a:latin typeface="Courier New" pitchFamily="49" charset="0"/>
              </a:rPr>
              <a:t> != null &amp;&amp; </a:t>
            </a:r>
            <a:r>
              <a:rPr lang="en-US" sz="1500" dirty="0" err="1">
                <a:latin typeface="Courier New" pitchFamily="49" charset="0"/>
              </a:rPr>
              <a:t>Address.BuildNo</a:t>
            </a:r>
            <a:r>
              <a:rPr lang="en-US" sz="1500" dirty="0">
                <a:latin typeface="Courier New" pitchFamily="49" charset="0"/>
              </a:rPr>
              <a:t> !=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        	"")?</a:t>
            </a:r>
            <a:r>
              <a:rPr lang="en-US" sz="1500" dirty="0" err="1">
                <a:latin typeface="Courier New" pitchFamily="49" charset="0"/>
              </a:rPr>
              <a:t>Address.BuildNo:DEFAULT_BUILDING_NO</a:t>
            </a:r>
            <a:r>
              <a:rPr lang="en-US" sz="1500" dirty="0">
                <a:latin typeface="Courier New" pitchFamily="49" charset="0"/>
              </a:rPr>
              <a:t>) &gt; 0) &amp;&amp;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        	</a:t>
            </a:r>
            <a:r>
              <a:rPr lang="en-US" sz="1500" dirty="0" err="1">
                <a:latin typeface="Courier New" pitchFamily="49" charset="0"/>
              </a:rPr>
              <a:t>Address.IsNotPrepared</a:t>
            </a:r>
            <a:r>
              <a:rPr lang="en-US" sz="1500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    	     </a:t>
            </a:r>
            <a:r>
              <a:rPr lang="en-US" sz="1500" dirty="0" err="1">
                <a:latin typeface="Courier New" pitchFamily="49" charset="0"/>
              </a:rPr>
              <a:t>Member.Address.Normalize</a:t>
            </a:r>
            <a:r>
              <a:rPr lang="en-US" sz="1500" dirty="0">
                <a:latin typeface="Courier New" pitchFamily="49" charset="0"/>
              </a:rPr>
              <a:t>();</a:t>
            </a:r>
            <a:endParaRPr lang="en-US" sz="1500" dirty="0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8399394" y="3341288"/>
            <a:ext cx="719137" cy="14398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8264387" y="3321102"/>
            <a:ext cx="719138" cy="14398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50C0CC6-61D6-4F06-947C-9FB8C7F9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56" y="-29459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uk-UA" sz="3200" dirty="0"/>
              <a:t>Форматування</a:t>
            </a:r>
          </a:p>
        </p:txBody>
      </p:sp>
    </p:spTree>
    <p:extLst>
      <p:ext uri="{BB962C8B-B14F-4D97-AF65-F5344CB8AC3E}">
        <p14:creationId xmlns:p14="http://schemas.microsoft.com/office/powerpoint/2010/main" val="269039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848409"/>
            <a:ext cx="8229600" cy="452596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1500" b="1" dirty="0">
                <a:solidFill>
                  <a:srgbClr val="C00000"/>
                </a:solidFill>
              </a:rPr>
              <a:t>Correct</a:t>
            </a:r>
            <a:endParaRPr lang="en-US" sz="15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	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dirty="0">
                <a:latin typeface="Courier New" pitchFamily="49" charset="0"/>
              </a:rPr>
              <a:t> (</a:t>
            </a:r>
            <a:r>
              <a:rPr lang="en-US" sz="1500" dirty="0" err="1">
                <a:latin typeface="Courier New" pitchFamily="49" charset="0"/>
              </a:rPr>
              <a:t>Address.Room</a:t>
            </a:r>
            <a:r>
              <a:rPr lang="en-US" sz="1500" dirty="0">
                <a:latin typeface="Courier New" pitchFamily="49" charset="0"/>
              </a:rPr>
              <a:t> != null &amp;&amp; </a:t>
            </a:r>
            <a:r>
              <a:rPr lang="en-US" sz="1500" dirty="0" err="1">
                <a:latin typeface="Courier New" pitchFamily="49" charset="0"/>
              </a:rPr>
              <a:t>Address.Room</a:t>
            </a:r>
            <a:r>
              <a:rPr lang="en-US" sz="1500" dirty="0">
                <a:latin typeface="Courier New" pitchFamily="49" charset="0"/>
              </a:rPr>
              <a:t> != "" &amp;&amp;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        	(</a:t>
            </a:r>
            <a:r>
              <a:rPr lang="en-US" sz="1500" dirty="0" err="1">
                <a:latin typeface="Courier New" pitchFamily="49" charset="0"/>
              </a:rPr>
              <a:t>Address.Sect</a:t>
            </a:r>
            <a:r>
              <a:rPr lang="en-US" sz="1500" dirty="0">
                <a:latin typeface="Courier New" pitchFamily="49" charset="0"/>
              </a:rPr>
              <a:t> &gt; 0 ||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        	((</a:t>
            </a:r>
            <a:r>
              <a:rPr lang="en-US" sz="1500" dirty="0" err="1">
                <a:latin typeface="Courier New" pitchFamily="49" charset="0"/>
              </a:rPr>
              <a:t>Address.BuildNo</a:t>
            </a:r>
            <a:r>
              <a:rPr lang="en-US" sz="1500" dirty="0">
                <a:latin typeface="Courier New" pitchFamily="49" charset="0"/>
              </a:rPr>
              <a:t> != null &amp;&amp; </a:t>
            </a:r>
            <a:r>
              <a:rPr lang="en-US" sz="1500" dirty="0" err="1">
                <a:latin typeface="Courier New" pitchFamily="49" charset="0"/>
              </a:rPr>
              <a:t>Address.BuildNo</a:t>
            </a:r>
            <a:r>
              <a:rPr lang="en-US" sz="1500" dirty="0">
                <a:latin typeface="Courier New" pitchFamily="49" charset="0"/>
              </a:rPr>
              <a:t> != "")?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        	</a:t>
            </a:r>
            <a:r>
              <a:rPr lang="en-US" sz="1500" dirty="0" err="1">
                <a:latin typeface="Courier New" pitchFamily="49" charset="0"/>
              </a:rPr>
              <a:t>Address.BuildNo:DEFAULT_BUILDING_NO</a:t>
            </a:r>
            <a:r>
              <a:rPr lang="en-US" sz="1500" dirty="0">
                <a:latin typeface="Courier New" pitchFamily="49" charset="0"/>
              </a:rPr>
              <a:t>) &gt; 0) &amp;&amp;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        	</a:t>
            </a:r>
            <a:r>
              <a:rPr lang="en-US" sz="1500" dirty="0" err="1">
                <a:latin typeface="Courier New" pitchFamily="49" charset="0"/>
              </a:rPr>
              <a:t>Address.IsNotPrepared</a:t>
            </a:r>
            <a:r>
              <a:rPr lang="en-US" sz="1500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    	    </a:t>
            </a:r>
            <a:r>
              <a:rPr lang="en-US" sz="1500" dirty="0" err="1">
                <a:latin typeface="Courier New" pitchFamily="49" charset="0"/>
              </a:rPr>
              <a:t>Member.Address.Normalize</a:t>
            </a:r>
            <a:r>
              <a:rPr lang="en-US" sz="1500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1500" b="1" dirty="0">
                <a:solidFill>
                  <a:srgbClr val="C00000"/>
                </a:solidFill>
              </a:rPr>
              <a:t>Good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	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dirty="0">
                <a:latin typeface="Courier New" pitchFamily="49" charset="0"/>
              </a:rPr>
              <a:t> ( ...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		// </a:t>
            </a:r>
            <a:r>
              <a:rPr lang="en-US" sz="1500" dirty="0">
                <a:solidFill>
                  <a:srgbClr val="336600"/>
                </a:solidFill>
                <a:latin typeface="Courier New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		. . 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	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1500" b="1" dirty="0">
                <a:solidFill>
                  <a:srgbClr val="C00000"/>
                </a:solidFill>
              </a:rPr>
              <a:t>Not good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	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dirty="0">
                <a:latin typeface="Courier New" pitchFamily="49" charset="0"/>
              </a:rPr>
              <a:t> ( ... 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		// </a:t>
            </a:r>
            <a:r>
              <a:rPr lang="en-US" sz="1500" dirty="0">
                <a:solidFill>
                  <a:srgbClr val="336600"/>
                </a:solidFill>
                <a:latin typeface="Courier New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    		. . 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</a:rPr>
              <a:t>  		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D1B12D9-A6D2-4F02-8783-93F348FE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56" y="-29459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uk-UA" sz="3200" dirty="0"/>
              <a:t>Форматування</a:t>
            </a:r>
          </a:p>
        </p:txBody>
      </p:sp>
    </p:spTree>
    <p:extLst>
      <p:ext uri="{BB962C8B-B14F-4D97-AF65-F5344CB8AC3E}">
        <p14:creationId xmlns:p14="http://schemas.microsoft.com/office/powerpoint/2010/main" val="222732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86106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>
                <a:solidFill>
                  <a:schemeClr val="bg1"/>
                </a:solidFill>
              </a:rPr>
              <a:t>Format</a:t>
            </a:r>
            <a:r>
              <a:rPr lang="uk-UA">
                <a:solidFill>
                  <a:schemeClr val="bg1"/>
                </a:solidFill>
              </a:rPr>
              <a:t>. </a:t>
            </a:r>
            <a:r>
              <a:rPr lang="en-US">
                <a:solidFill>
                  <a:schemeClr val="bg1"/>
                </a:solidFill>
              </a:rPr>
              <a:t>Case study</a:t>
            </a:r>
            <a:endParaRPr lang="uk-UA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85800"/>
            <a:ext cx="8586788" cy="504031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uk-UA" sz="1800" b="1" dirty="0"/>
              <a:t>Use a single space before and after each operator and brackets.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Arial" charset="0"/>
              <a:buNone/>
            </a:pPr>
            <a:r>
              <a:rPr lang="en-US" sz="1500" dirty="0"/>
              <a:t>	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Arial" charset="0"/>
              <a:buNone/>
            </a:pPr>
            <a:r>
              <a:rPr lang="en-US" sz="1500" b="1" dirty="0">
                <a:solidFill>
                  <a:srgbClr val="C00000"/>
                </a:solidFill>
              </a:rPr>
              <a:t>    </a:t>
            </a:r>
            <a:r>
              <a:rPr lang="uk-UA" sz="1500" b="1" dirty="0">
                <a:solidFill>
                  <a:srgbClr val="C00000"/>
                </a:solidFill>
              </a:rPr>
              <a:t>Good: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dirty="0">
                <a:latin typeface="Courier New" pitchFamily="49" charset="0"/>
              </a:rPr>
              <a:t>  	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 </a:t>
            </a:r>
            <a:r>
              <a:rPr lang="en-US" sz="1600" dirty="0" err="1">
                <a:latin typeface="Courier New" pitchFamily="49" charset="0"/>
              </a:rPr>
              <a:t>showResult</a:t>
            </a:r>
            <a:r>
              <a:rPr lang="en-US" sz="1600" dirty="0">
                <a:latin typeface="Courier New" pitchFamily="49" charset="0"/>
              </a:rPr>
              <a:t> == true 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</a:t>
            </a:r>
            <a:r>
              <a:rPr lang="en-US" sz="1600" dirty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    </a:t>
            </a:r>
            <a:r>
              <a:rPr lang="en-US" sz="1600" dirty="0">
                <a:latin typeface="Courier New" pitchFamily="49" charset="0"/>
              </a:rPr>
              <a:t>		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 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 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    </a:t>
            </a:r>
            <a:r>
              <a:rPr lang="en-US" sz="1600" dirty="0">
                <a:latin typeface="Courier New" pitchFamily="49" charset="0"/>
              </a:rPr>
              <a:t>		    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        </a:t>
            </a:r>
            <a:r>
              <a:rPr lang="en-US" sz="1600" dirty="0">
                <a:latin typeface="Courier New" pitchFamily="49" charset="0"/>
              </a:rPr>
              <a:t>              // </a:t>
            </a:r>
            <a:r>
              <a:rPr lang="uk-UA" sz="1600" dirty="0">
                <a:latin typeface="Courier New" pitchFamily="49" charset="0"/>
              </a:rPr>
              <a:t>. . .</a:t>
            </a:r>
            <a:endParaRPr lang="en-US" sz="16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    </a:t>
            </a:r>
            <a:r>
              <a:rPr lang="en-US" sz="1600" dirty="0">
                <a:latin typeface="Courier New" pitchFamily="49" charset="0"/>
              </a:rPr>
              <a:t>             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</a:t>
            </a:r>
            <a:r>
              <a:rPr lang="en-US" sz="1600" dirty="0">
                <a:latin typeface="Courier New" pitchFamily="49" charset="0"/>
              </a:rPr>
              <a:t>             }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Arial" charset="0"/>
              <a:buNone/>
            </a:pPr>
            <a:r>
              <a:rPr lang="en-US" sz="1500" b="1" dirty="0">
                <a:solidFill>
                  <a:srgbClr val="C00000"/>
                </a:solidFill>
              </a:rPr>
              <a:t>	</a:t>
            </a:r>
            <a:r>
              <a:rPr lang="uk-UA" sz="1500" b="1" dirty="0">
                <a:solidFill>
                  <a:srgbClr val="C00000"/>
                </a:solidFill>
              </a:rPr>
              <a:t>Not good: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dirty="0">
                <a:latin typeface="Courier New" pitchFamily="49" charset="0"/>
              </a:rPr>
              <a:t>  	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showResult</a:t>
            </a:r>
            <a:r>
              <a:rPr lang="en-US" sz="1600" dirty="0">
                <a:latin typeface="Courier New" pitchFamily="49" charset="0"/>
              </a:rPr>
              <a:t>==true)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</a:t>
            </a:r>
            <a:r>
              <a:rPr lang="en-US" sz="1600" dirty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    </a:t>
            </a:r>
            <a:r>
              <a:rPr lang="en-US" sz="1600" dirty="0">
                <a:latin typeface="Courier New" pitchFamily="49" charset="0"/>
              </a:rPr>
              <a:t>		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 0;i&lt;10;i++)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    </a:t>
            </a:r>
            <a:r>
              <a:rPr lang="en-US" sz="1600" dirty="0">
                <a:latin typeface="Courier New" pitchFamily="49" charset="0"/>
              </a:rPr>
              <a:t>            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        </a:t>
            </a:r>
            <a:r>
              <a:rPr lang="en-US" sz="1600" dirty="0">
                <a:latin typeface="Courier New" pitchFamily="49" charset="0"/>
              </a:rPr>
              <a:t>              //</a:t>
            </a:r>
            <a:r>
              <a:rPr lang="uk-UA" sz="1600" dirty="0">
                <a:latin typeface="Courier New" pitchFamily="49" charset="0"/>
              </a:rPr>
              <a:t> . . .</a:t>
            </a:r>
            <a:endParaRPr lang="en-US" sz="16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    </a:t>
            </a:r>
            <a:r>
              <a:rPr lang="en-US" sz="1600" dirty="0">
                <a:latin typeface="Courier New" pitchFamily="49" charset="0"/>
              </a:rPr>
              <a:t>		    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</a:t>
            </a:r>
            <a:r>
              <a:rPr lang="en-US" sz="1600" dirty="0">
                <a:latin typeface="Courier New" pitchFamily="49" charset="0"/>
              </a:rPr>
              <a:t>             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F6AE3A-219B-4891-959F-D3E2FAC7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56" y="-29459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uk-UA" sz="3200" dirty="0"/>
              <a:t>Форматування</a:t>
            </a:r>
          </a:p>
        </p:txBody>
      </p:sp>
    </p:spTree>
    <p:extLst>
      <p:ext uri="{BB962C8B-B14F-4D97-AF65-F5344CB8AC3E}">
        <p14:creationId xmlns:p14="http://schemas.microsoft.com/office/powerpoint/2010/main" val="863063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86106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>
                <a:solidFill>
                  <a:schemeClr val="bg1"/>
                </a:solidFill>
              </a:rPr>
              <a:t>Format</a:t>
            </a:r>
            <a:r>
              <a:rPr lang="uk-UA" dirty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Case </a:t>
            </a:r>
            <a:r>
              <a:rPr lang="en-US" dirty="0" err="1">
                <a:solidFill>
                  <a:schemeClr val="bg1"/>
                </a:solidFill>
              </a:rPr>
              <a:t>st</a:t>
            </a:r>
            <a:r>
              <a:rPr lang="uk-UA" dirty="0"/>
              <a:t>?</a:t>
            </a:r>
            <a:r>
              <a:rPr lang="en-US" dirty="0" err="1">
                <a:solidFill>
                  <a:schemeClr val="bg1"/>
                </a:solidFill>
              </a:rPr>
              <a:t>dy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6706" y="1052736"/>
            <a:ext cx="8586788" cy="51339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endParaRPr lang="uk-UA" sz="1600" dirty="0"/>
          </a:p>
          <a:p>
            <a:pPr lvl="1" eaLnBrk="1" hangingPunct="1">
              <a:spcBef>
                <a:spcPts val="600"/>
              </a:spcBef>
              <a:buFont typeface="Arial" charset="0"/>
              <a:buNone/>
            </a:pPr>
            <a:r>
              <a:rPr lang="en-US" sz="1600" dirty="0"/>
              <a:t>	</a:t>
            </a:r>
            <a:r>
              <a:rPr lang="uk-UA" sz="1600" b="1" dirty="0">
                <a:solidFill>
                  <a:srgbClr val="C00000"/>
                </a:solidFill>
              </a:rPr>
              <a:t>Good: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 </a:t>
            </a: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public 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SavePhoneNumber</a:t>
            </a:r>
            <a:r>
              <a:rPr lang="en-US" sz="1600" dirty="0">
                <a:latin typeface="Courier New" pitchFamily="49" charset="0"/>
              </a:rPr>
              <a:t> (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phoneNumber</a:t>
            </a:r>
            <a:r>
              <a:rPr lang="en-US" sz="1600" dirty="0"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</a:t>
            </a:r>
            <a:r>
              <a:rPr lang="en-US" sz="1600" dirty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    </a:t>
            </a:r>
            <a:r>
              <a:rPr lang="en-US" sz="1600" dirty="0">
                <a:latin typeface="Courier New" pitchFamily="49" charset="0"/>
              </a:rPr>
              <a:t>			// 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Save the phone number</a:t>
            </a:r>
            <a:r>
              <a:rPr lang="en-US" sz="16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</a:t>
            </a:r>
            <a:r>
              <a:rPr lang="en-US" sz="1600" dirty="0">
                <a:latin typeface="Courier New" pitchFamily="49" charset="0"/>
              </a:rPr>
              <a:t>		}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600" dirty="0"/>
              <a:t>	</a:t>
            </a:r>
            <a:r>
              <a:rPr lang="uk-UA" sz="1600" b="1" dirty="0">
                <a:solidFill>
                  <a:srgbClr val="C00000"/>
                </a:solidFill>
              </a:rPr>
              <a:t>Not good: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</a:t>
            </a:r>
            <a:r>
              <a:rPr lang="en-US" sz="1600" dirty="0">
                <a:latin typeface="Courier New" pitchFamily="49" charset="0"/>
              </a:rPr>
              <a:t>		// 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This method will save the phone number</a:t>
            </a:r>
            <a:r>
              <a:rPr lang="en-US" sz="16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</a:t>
            </a: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SaveData</a:t>
            </a:r>
            <a:r>
              <a:rPr lang="en-US" sz="1600" dirty="0">
                <a:latin typeface="Courier New" pitchFamily="49" charset="0"/>
              </a:rPr>
              <a:t> (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phoneNumber</a:t>
            </a:r>
            <a:r>
              <a:rPr lang="en-US" sz="1600" dirty="0"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</a:t>
            </a:r>
            <a:r>
              <a:rPr lang="en-US" sz="1600" dirty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    </a:t>
            </a:r>
            <a:r>
              <a:rPr lang="en-US" sz="1600" dirty="0">
                <a:latin typeface="Courier New" pitchFamily="49" charset="0"/>
              </a:rPr>
              <a:t>			// 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Save the phone number</a:t>
            </a:r>
            <a:r>
              <a:rPr lang="en-US" sz="16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600" dirty="0">
                <a:latin typeface="Courier New" pitchFamily="49" charset="0"/>
              </a:rPr>
              <a:t>  	</a:t>
            </a:r>
            <a:r>
              <a:rPr lang="en-US" sz="1600" dirty="0">
                <a:latin typeface="Courier New" pitchFamily="49" charset="0"/>
              </a:rPr>
              <a:t>		}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2743200" y="5562600"/>
            <a:ext cx="990600" cy="0"/>
          </a:xfrm>
          <a:prstGeom prst="line">
            <a:avLst/>
          </a:prstGeom>
          <a:noFill/>
          <a:ln w="19050">
            <a:solidFill>
              <a:srgbClr val="A5002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21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09600"/>
            <a:ext cx="86106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>
                <a:solidFill>
                  <a:schemeClr val="bg1"/>
                </a:solidFill>
              </a:rPr>
              <a:t>Format</a:t>
            </a:r>
            <a:r>
              <a:rPr lang="uk-UA">
                <a:solidFill>
                  <a:schemeClr val="bg1"/>
                </a:solidFill>
              </a:rPr>
              <a:t>. </a:t>
            </a:r>
            <a:r>
              <a:rPr lang="en-US">
                <a:solidFill>
                  <a:schemeClr val="bg1"/>
                </a:solidFill>
              </a:rPr>
              <a:t>Case study</a:t>
            </a:r>
            <a:endParaRPr lang="uk-UA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476672"/>
            <a:ext cx="8915400" cy="52197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uk-UA" sz="1500" dirty="0"/>
              <a:t>Метод повинен робити лише одну роботу</a:t>
            </a:r>
            <a:r>
              <a:rPr lang="en-US" sz="1500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b="1" dirty="0">
                <a:solidFill>
                  <a:srgbClr val="C00000"/>
                </a:solidFill>
              </a:rPr>
              <a:t>Good: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</a:t>
            </a:r>
            <a:r>
              <a:rPr lang="en-US" sz="1500" dirty="0">
                <a:latin typeface="Courier New" pitchFamily="49" charset="0"/>
              </a:rPr>
              <a:t>		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Save the address</a:t>
            </a:r>
            <a:endParaRPr lang="en-US" sz="15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</a:t>
            </a:r>
            <a:r>
              <a:rPr lang="en-US" sz="1500" dirty="0">
                <a:latin typeface="Courier New" pitchFamily="49" charset="0"/>
              </a:rPr>
              <a:t> 		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public void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SaveAddress</a:t>
            </a:r>
            <a:r>
              <a:rPr lang="en-US" sz="1500" dirty="0">
                <a:latin typeface="Courier New" pitchFamily="49" charset="0"/>
              </a:rPr>
              <a:t> ( 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500" dirty="0">
                <a:latin typeface="Courier New" pitchFamily="49" charset="0"/>
              </a:rPr>
              <a:t> address )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</a:t>
            </a:r>
            <a:r>
              <a:rPr lang="en-US" sz="1500" dirty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		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Save the address</a:t>
            </a:r>
            <a:r>
              <a:rPr lang="en-US" sz="15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		// ...</a:t>
            </a:r>
          </a:p>
          <a:p>
            <a:pPr>
              <a:lnSpc>
                <a:spcPct val="80000"/>
              </a:lnSpc>
              <a:spcBef>
                <a:spcPct val="5000"/>
              </a:spcBef>
              <a:buNone/>
            </a:pPr>
            <a:r>
              <a:rPr lang="uk-UA" sz="1500" dirty="0">
                <a:latin typeface="Courier New" pitchFamily="49" charset="0"/>
              </a:rPr>
              <a:t>  </a:t>
            </a:r>
            <a:r>
              <a:rPr lang="en-US" sz="1500" dirty="0">
                <a:latin typeface="Courier New" pitchFamily="49" charset="0"/>
              </a:rPr>
              <a:t>		} </a:t>
            </a:r>
            <a:endParaRPr lang="uk-UA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None/>
            </a:pPr>
            <a:r>
              <a:rPr lang="uk-UA" sz="1500" dirty="0">
                <a:latin typeface="Courier New" pitchFamily="49" charset="0"/>
              </a:rPr>
              <a:t>       </a:t>
            </a:r>
            <a:r>
              <a:rPr lang="en-US" sz="1500" dirty="0">
                <a:latin typeface="Courier New" pitchFamily="49" charset="0"/>
              </a:rPr>
              <a:t>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Send an email to the supervisor to inform that the address is 	</a:t>
            </a:r>
            <a:r>
              <a:rPr lang="en-US" sz="1500" dirty="0">
                <a:latin typeface="Courier New" pitchFamily="49" charset="0"/>
              </a:rPr>
              <a:t>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updated</a:t>
            </a:r>
            <a:r>
              <a:rPr lang="en-US" sz="15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</a:t>
            </a:r>
            <a:r>
              <a:rPr lang="en-US" sz="1500" dirty="0">
                <a:latin typeface="Courier New" pitchFamily="49" charset="0"/>
              </a:rPr>
              <a:t> 		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public void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SendEmail</a:t>
            </a:r>
            <a:r>
              <a:rPr lang="en-US" sz="1500" dirty="0">
                <a:latin typeface="Courier New" pitchFamily="49" charset="0"/>
              </a:rPr>
              <a:t> ( 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500" dirty="0">
                <a:latin typeface="Courier New" pitchFamily="49" charset="0"/>
              </a:rPr>
              <a:t> email )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</a:t>
            </a:r>
            <a:r>
              <a:rPr lang="en-US" sz="1500" dirty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		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Send an email to inform the supervisor that the address 		</a:t>
            </a:r>
            <a:r>
              <a:rPr lang="en-US" sz="1500" dirty="0">
                <a:latin typeface="Courier New" pitchFamily="49" charset="0"/>
              </a:rPr>
              <a:t>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is changed</a:t>
            </a:r>
            <a:r>
              <a:rPr lang="en-US" sz="15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</a:t>
            </a:r>
            <a:r>
              <a:rPr lang="en-US" sz="1500" dirty="0">
                <a:latin typeface="Courier New" pitchFamily="49" charset="0"/>
              </a:rPr>
              <a:t>		}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uk-UA" sz="1500" b="1" dirty="0">
                <a:solidFill>
                  <a:srgbClr val="C00000"/>
                </a:solidFill>
              </a:rPr>
              <a:t>Not good: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</a:t>
            </a:r>
            <a:r>
              <a:rPr lang="en-US" sz="1500" dirty="0">
                <a:latin typeface="Courier New" pitchFamily="49" charset="0"/>
              </a:rPr>
              <a:t>		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Save address and send an email to the supervisor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</a:t>
            </a:r>
            <a:r>
              <a:rPr lang="en-US" sz="1500" dirty="0">
                <a:latin typeface="Courier New" pitchFamily="49" charset="0"/>
              </a:rPr>
              <a:t>		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to inform that the address is updated</a:t>
            </a:r>
            <a:r>
              <a:rPr lang="en-US" sz="15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</a:t>
            </a:r>
            <a:r>
              <a:rPr lang="en-US" sz="1500" dirty="0">
                <a:latin typeface="Courier New" pitchFamily="49" charset="0"/>
              </a:rPr>
              <a:t>		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SaveAddress</a:t>
            </a:r>
            <a:r>
              <a:rPr lang="en-US" sz="1500" dirty="0">
                <a:latin typeface="Courier New" pitchFamily="49" charset="0"/>
              </a:rPr>
              <a:t> ( 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500" dirty="0">
                <a:latin typeface="Courier New" pitchFamily="49" charset="0"/>
              </a:rPr>
              <a:t> address, </a:t>
            </a:r>
            <a:r>
              <a:rPr lang="en-US" sz="1500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500" dirty="0">
                <a:latin typeface="Courier New" pitchFamily="49" charset="0"/>
              </a:rPr>
              <a:t> email )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</a:t>
            </a:r>
            <a:r>
              <a:rPr lang="en-US" sz="1500" dirty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		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Job</a:t>
            </a:r>
            <a:r>
              <a:rPr lang="en-US" sz="1500" dirty="0">
                <a:latin typeface="Courier New" pitchFamily="49" charset="0"/>
              </a:rPr>
              <a:t> 1.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Save the address</a:t>
            </a:r>
            <a:r>
              <a:rPr lang="en-US" sz="15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r>
              <a:rPr lang="en-US" sz="1500" dirty="0">
                <a:latin typeface="Courier New" pitchFamily="49" charset="0"/>
              </a:rPr>
              <a:t>		//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Job</a:t>
            </a:r>
            <a:r>
              <a:rPr lang="en-US" sz="1500" dirty="0">
                <a:latin typeface="Courier New" pitchFamily="49" charset="0"/>
              </a:rPr>
              <a:t> 2. </a:t>
            </a:r>
            <a:r>
              <a:rPr lang="en-US" sz="1500" dirty="0">
                <a:solidFill>
                  <a:schemeClr val="hlink"/>
                </a:solidFill>
                <a:latin typeface="Courier New" pitchFamily="49" charset="0"/>
              </a:rPr>
              <a:t>Send an email to inform the supervisor</a:t>
            </a:r>
            <a:endParaRPr lang="en-US" sz="15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    </a:t>
            </a:r>
            <a:endParaRPr lang="en-US" sz="15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uk-UA" sz="1500" dirty="0">
                <a:latin typeface="Courier New" pitchFamily="49" charset="0"/>
              </a:rPr>
              <a:t>  </a:t>
            </a:r>
            <a:r>
              <a:rPr lang="en-US" sz="1500" dirty="0">
                <a:latin typeface="Courier New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821158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6106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/>
              <a:t>Exception Handling</a:t>
            </a:r>
            <a:endParaRPr lang="uk-UA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586788" cy="516096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uk-UA" sz="1800" dirty="0"/>
              <a:t>Ніколи не</a:t>
            </a:r>
            <a:r>
              <a:rPr lang="en-US" sz="1800" dirty="0"/>
              <a:t> «</a:t>
            </a:r>
            <a:r>
              <a:rPr lang="uk-UA" sz="1800" dirty="0"/>
              <a:t>лови виняток і нічого не роби</a:t>
            </a:r>
            <a:r>
              <a:rPr lang="en-US" sz="1800" dirty="0"/>
              <a:t>.”</a:t>
            </a:r>
            <a:endParaRPr lang="ru-RU" sz="1800" dirty="0"/>
          </a:p>
          <a:p>
            <a:pPr eaLnBrk="1" hangingPunct="1">
              <a:spcBef>
                <a:spcPts val="600"/>
              </a:spcBef>
            </a:pPr>
            <a:r>
              <a:rPr lang="uk-UA" sz="1800" dirty="0"/>
              <a:t>Надай дружнє повідомлення для користувача та  залогуй помилку зі всіма можливими деталями помилки, включаючи час, назву методу, класу і ін.</a:t>
            </a:r>
            <a:endParaRPr lang="ru-RU" sz="1800" dirty="0"/>
          </a:p>
          <a:p>
            <a:pPr eaLnBrk="1" hangingPunct="1">
              <a:spcBef>
                <a:spcPts val="600"/>
              </a:spcBef>
            </a:pPr>
            <a:r>
              <a:rPr lang="uk-UA" sz="1800" dirty="0"/>
              <a:t>Перехоплюй тільки конкретні спецефічні винятки, не загальні</a:t>
            </a:r>
            <a:endParaRPr lang="en-US" sz="1800" dirty="0"/>
          </a:p>
          <a:p>
            <a:pPr eaLnBrk="1" hangingPunct="1">
              <a:spcBef>
                <a:spcPts val="600"/>
              </a:spcBef>
            </a:pPr>
            <a:r>
              <a:rPr lang="uk-UA" sz="1800" dirty="0"/>
              <a:t>Винятки повинні бути опрацьовані від більш спецефічних до менш спецефічних</a:t>
            </a:r>
            <a:r>
              <a:rPr lang="en-US" sz="1800" dirty="0"/>
              <a:t> (e.g. </a:t>
            </a:r>
            <a:r>
              <a:rPr lang="en-US" sz="1800" dirty="0" err="1"/>
              <a:t>SQLException</a:t>
            </a:r>
            <a:r>
              <a:rPr lang="en-US" sz="1800" dirty="0"/>
              <a:t> </a:t>
            </a:r>
            <a:r>
              <a:rPr lang="uk-UA" sz="1800" dirty="0"/>
              <a:t>спочатку і далі загальні</a:t>
            </a:r>
            <a:r>
              <a:rPr lang="en-US" sz="1800" dirty="0"/>
              <a:t>).</a:t>
            </a:r>
            <a:endParaRPr lang="ru-RU" sz="1800" dirty="0"/>
          </a:p>
          <a:p>
            <a:pPr eaLnBrk="1" hangingPunct="1">
              <a:spcBef>
                <a:spcPts val="600"/>
              </a:spcBef>
            </a:pPr>
            <a:r>
              <a:rPr lang="uk-UA" sz="1800" dirty="0">
                <a:solidFill>
                  <a:srgbClr val="C00000"/>
                </a:solidFill>
              </a:rPr>
              <a:t>Не перехоплюй </a:t>
            </a:r>
            <a:r>
              <a:rPr lang="uk-UA" sz="1800" dirty="0"/>
              <a:t>загальні винятки у всіх своїх методах</a:t>
            </a:r>
            <a:r>
              <a:rPr lang="en-US" sz="1800" dirty="0"/>
              <a:t>. </a:t>
            </a:r>
            <a:endParaRPr lang="ru-RU" sz="1800" dirty="0"/>
          </a:p>
          <a:p>
            <a:pPr eaLnBrk="1" hangingPunct="1">
              <a:spcBef>
                <a:spcPts val="600"/>
              </a:spcBef>
            </a:pPr>
            <a:r>
              <a:rPr lang="uk-UA" sz="1800" dirty="0">
                <a:solidFill>
                  <a:srgbClr val="A50021"/>
                </a:solidFill>
              </a:rPr>
              <a:t>Не пиши</a:t>
            </a:r>
            <a:r>
              <a:rPr lang="en-US" sz="1800" dirty="0"/>
              <a:t> try-catch </a:t>
            </a:r>
            <a:r>
              <a:rPr lang="uk-UA" sz="1800" dirty="0"/>
              <a:t>у всіх своїх методах</a:t>
            </a:r>
            <a:r>
              <a:rPr lang="en-US" sz="1800" dirty="0"/>
              <a:t>.</a:t>
            </a:r>
            <a:endParaRPr lang="ru-RU" sz="1800" dirty="0"/>
          </a:p>
          <a:p>
            <a:pPr eaLnBrk="1" hangingPunct="1">
              <a:spcBef>
                <a:spcPts val="600"/>
              </a:spcBef>
            </a:pPr>
            <a:r>
              <a:rPr lang="uk-UA" sz="1800" dirty="0">
                <a:solidFill>
                  <a:srgbClr val="A50021"/>
                </a:solidFill>
              </a:rPr>
              <a:t>Не пиши</a:t>
            </a:r>
            <a:r>
              <a:rPr lang="en-US" sz="1800" dirty="0"/>
              <a:t> </a:t>
            </a:r>
            <a:r>
              <a:rPr lang="uk-UA" sz="1800" dirty="0"/>
              <a:t>дуже великі</a:t>
            </a:r>
            <a:r>
              <a:rPr lang="en-US" sz="1800" b="1" dirty="0"/>
              <a:t> try-catch </a:t>
            </a:r>
            <a:r>
              <a:rPr lang="uk-UA" sz="1800" dirty="0"/>
              <a:t>блоки</a:t>
            </a:r>
            <a:r>
              <a:rPr lang="en-US" sz="1800" dirty="0"/>
              <a:t>. </a:t>
            </a:r>
          </a:p>
          <a:p>
            <a:pPr eaLnBrk="1" hangingPunct="1">
              <a:spcBef>
                <a:spcPts val="600"/>
              </a:spcBef>
            </a:pPr>
            <a:r>
              <a:rPr lang="uk-UA" sz="1800" dirty="0"/>
              <a:t>Можна писати власні класи </a:t>
            </a:r>
            <a:r>
              <a:rPr lang="en-US" sz="1800" dirty="0"/>
              <a:t>exception </a:t>
            </a:r>
            <a:r>
              <a:rPr lang="uk-UA" sz="1800" dirty="0"/>
              <a:t>в своїй програмі, наслідуючи його від</a:t>
            </a:r>
            <a:r>
              <a:rPr lang="en-US" sz="1800" dirty="0"/>
              <a:t> </a:t>
            </a:r>
            <a:r>
              <a:rPr lang="en-US" sz="1800" dirty="0" err="1">
                <a:latin typeface="Courier New" pitchFamily="49" charset="0"/>
              </a:rPr>
              <a:t>ApplicationException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365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09600"/>
            <a:ext cx="86106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>
                <a:solidFill>
                  <a:schemeClr val="bg1"/>
                </a:solidFill>
              </a:rPr>
              <a:t>Exception Handling</a:t>
            </a:r>
            <a:r>
              <a:rPr lang="uk-UA">
                <a:solidFill>
                  <a:schemeClr val="bg1"/>
                </a:solidFill>
              </a:rPr>
              <a:t>. </a:t>
            </a:r>
            <a:r>
              <a:rPr lang="en-US">
                <a:solidFill>
                  <a:schemeClr val="bg1"/>
                </a:solidFill>
              </a:rPr>
              <a:t>Case study</a:t>
            </a:r>
            <a:endParaRPr lang="uk-UA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600320"/>
            <a:ext cx="8586788" cy="5024438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None/>
            </a:pPr>
            <a:r>
              <a:rPr lang="uk-UA" sz="1600" b="1" dirty="0">
                <a:solidFill>
                  <a:srgbClr val="A50021"/>
                </a:solidFill>
              </a:rPr>
              <a:t>Not Good</a:t>
            </a:r>
            <a:r>
              <a:rPr lang="uk-UA" sz="1600" dirty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	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ReadFromFile</a:t>
            </a:r>
            <a:r>
              <a:rPr lang="en-US" sz="1600" dirty="0">
                <a:latin typeface="Courier New" pitchFamily="49" charset="0"/>
              </a:rPr>
              <a:t> (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fileName</a:t>
            </a:r>
            <a:r>
              <a:rPr lang="en-US" sz="1600" dirty="0"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				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try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		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				// read from file.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	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				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catch</a:t>
            </a:r>
            <a:r>
              <a:rPr lang="en-US" sz="1600" dirty="0">
                <a:latin typeface="Courier New" pitchFamily="49" charset="0"/>
              </a:rPr>
              <a:t> (Exception ex)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		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			   // 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Catching general exception is bad...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				   // we will never know whether 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			   // 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was a file error or some other error</a:t>
            </a:r>
            <a:r>
              <a:rPr lang="en-US" sz="16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			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		   // 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Here you are hiding an exception</a:t>
            </a:r>
            <a:r>
              <a:rPr lang="en-US" sz="16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			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	return</a:t>
            </a:r>
            <a:r>
              <a:rPr lang="en-US" sz="1600" dirty="0">
                <a:latin typeface="Courier New" pitchFamily="49" charset="0"/>
              </a:rPr>
              <a:t> "";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	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64061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8612" y="692696"/>
            <a:ext cx="8586788" cy="443071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None/>
            </a:pPr>
            <a:r>
              <a:rPr lang="uk-UA" sz="1600" b="1" dirty="0">
                <a:solidFill>
                  <a:srgbClr val="A50021"/>
                </a:solidFill>
              </a:rPr>
              <a:t>Good</a:t>
            </a:r>
            <a:r>
              <a:rPr lang="uk-UA" sz="1600" dirty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			public void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ReadFromFile</a:t>
            </a:r>
            <a:r>
              <a:rPr lang="en-US" sz="1600" dirty="0">
                <a:latin typeface="Courier New" pitchFamily="49" charset="0"/>
              </a:rPr>
              <a:t> (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fileName</a:t>
            </a:r>
            <a:r>
              <a:rPr lang="en-US" sz="1600" dirty="0"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				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try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		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				// 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read from file</a:t>
            </a:r>
            <a:r>
              <a:rPr lang="en-US" sz="16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	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				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catch</a:t>
            </a:r>
            <a:r>
              <a:rPr lang="en-US" sz="1600" dirty="0">
                <a:latin typeface="Courier New" pitchFamily="49" charset="0"/>
              </a:rPr>
              <a:t> ( </a:t>
            </a:r>
            <a:r>
              <a:rPr lang="en-US" sz="1600" dirty="0" err="1">
                <a:latin typeface="Courier New" pitchFamily="49" charset="0"/>
              </a:rPr>
              <a:t>FileIOException</a:t>
            </a:r>
            <a:r>
              <a:rPr lang="en-US" sz="1600" dirty="0">
                <a:latin typeface="Courier New" pitchFamily="49" charset="0"/>
              </a:rPr>
              <a:t> ex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		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			    // 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log error</a:t>
            </a:r>
            <a:r>
              <a:rPr lang="en-US" sz="16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			   // 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re-throw exception depending on your 				   //case</a:t>
            </a:r>
            <a:r>
              <a:rPr lang="en-US" sz="16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				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throw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	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	}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09600"/>
            <a:ext cx="86106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>
                <a:solidFill>
                  <a:schemeClr val="bg1"/>
                </a:solidFill>
              </a:rPr>
              <a:t>Exception Handling</a:t>
            </a:r>
            <a:r>
              <a:rPr lang="uk-UA">
                <a:solidFill>
                  <a:schemeClr val="bg1"/>
                </a:solidFill>
              </a:rPr>
              <a:t>. </a:t>
            </a:r>
            <a:r>
              <a:rPr lang="en-US">
                <a:solidFill>
                  <a:schemeClr val="bg1"/>
                </a:solidFill>
              </a:rPr>
              <a:t>Case study</a:t>
            </a:r>
            <a:endParaRPr lang="uk-U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6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2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10600" cy="4619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304800" y="1524000"/>
            <a:ext cx="82296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 </a:t>
            </a:r>
            <a:r>
              <a:rPr lang="uk-UA" sz="2000" dirty="0">
                <a:solidFill>
                  <a:srgbClr val="5F5F5F"/>
                </a:solidFill>
                <a:latin typeface="Verdana" pitchFamily="34" charset="0"/>
              </a:rPr>
              <a:t>Іменування</a:t>
            </a:r>
            <a:endParaRPr lang="en-US" sz="2000" dirty="0">
              <a:solidFill>
                <a:srgbClr val="5F5F5F"/>
              </a:solidFill>
              <a:latin typeface="Verdana" pitchFamily="34" charset="0"/>
            </a:endParaRP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 Namespaces</a:t>
            </a:r>
            <a:endParaRPr lang="uk-UA" sz="2000" dirty="0">
              <a:solidFill>
                <a:srgbClr val="5F5F5F"/>
              </a:solidFill>
              <a:latin typeface="Verdana" pitchFamily="34" charset="0"/>
            </a:endParaRP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uk-UA" sz="2000" dirty="0">
                <a:solidFill>
                  <a:srgbClr val="5F5F5F"/>
                </a:solidFill>
                <a:latin typeface="Verdana" pitchFamily="34" charset="0"/>
              </a:rPr>
              <a:t> </a:t>
            </a: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Classes</a:t>
            </a:r>
            <a:r>
              <a:rPr lang="uk-UA" sz="2000" dirty="0">
                <a:solidFill>
                  <a:srgbClr val="5F5F5F"/>
                </a:solidFill>
                <a:latin typeface="Verdana" pitchFamily="34" charset="0"/>
              </a:rPr>
              <a:t>.</a:t>
            </a: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 Interfaces</a:t>
            </a:r>
            <a:r>
              <a:rPr lang="uk-UA" sz="2000" dirty="0">
                <a:solidFill>
                  <a:srgbClr val="5F5F5F"/>
                </a:solidFill>
                <a:latin typeface="Verdana" pitchFamily="34" charset="0"/>
              </a:rPr>
              <a:t>.</a:t>
            </a: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 Methods and Functions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 Properties, Fields, Parameters, Variables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 Structures. </a:t>
            </a:r>
            <a:r>
              <a:rPr lang="uk-UA" sz="2000" dirty="0">
                <a:solidFill>
                  <a:srgbClr val="5F5F5F"/>
                </a:solidFill>
                <a:latin typeface="Verdana" pitchFamily="34" charset="0"/>
              </a:rPr>
              <a:t>Events and </a:t>
            </a: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D</a:t>
            </a:r>
            <a:r>
              <a:rPr lang="uk-UA" sz="2000" dirty="0">
                <a:solidFill>
                  <a:srgbClr val="5F5F5F"/>
                </a:solidFill>
                <a:latin typeface="Verdana" pitchFamily="34" charset="0"/>
              </a:rPr>
              <a:t>elegates</a:t>
            </a:r>
            <a:endParaRPr lang="en-US" sz="2000" dirty="0">
              <a:solidFill>
                <a:srgbClr val="5F5F5F"/>
              </a:solidFill>
              <a:latin typeface="Verdana" pitchFamily="34" charset="0"/>
            </a:endParaRP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 Files. </a:t>
            </a:r>
            <a:r>
              <a:rPr lang="en-US" sz="2000" dirty="0" err="1">
                <a:solidFill>
                  <a:srgbClr val="5F5F5F"/>
                </a:solidFill>
                <a:latin typeface="Verdana" pitchFamily="34" charset="0"/>
              </a:rPr>
              <a:t>Enum</a:t>
            </a: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 Naming Guidelines 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 Comments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 Format</a:t>
            </a:r>
            <a:endParaRPr lang="ru-RU" sz="2000" dirty="0">
              <a:solidFill>
                <a:srgbClr val="5F5F5F"/>
              </a:solidFill>
              <a:latin typeface="Verdana" pitchFamily="34" charset="0"/>
            </a:endParaRP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ru-RU" sz="2000" dirty="0">
                <a:solidFill>
                  <a:srgbClr val="5F5F5F"/>
                </a:solidFill>
                <a:latin typeface="Verdana" pitchFamily="34" charset="0"/>
              </a:rPr>
              <a:t> </a:t>
            </a: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Exception Handling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GB" sz="2000" dirty="0">
                <a:solidFill>
                  <a:srgbClr val="5F5F5F"/>
                </a:solidFill>
                <a:latin typeface="Verdana" pitchFamily="34" charset="0"/>
              </a:rPr>
              <a:t> </a:t>
            </a:r>
            <a:r>
              <a:rPr lang="en-US" sz="2000" dirty="0">
                <a:solidFill>
                  <a:srgbClr val="5F5F5F"/>
                </a:solidFill>
                <a:latin typeface="Verdana" pitchFamily="34" charset="0"/>
              </a:rPr>
              <a:t>Case study</a:t>
            </a:r>
            <a:endParaRPr lang="ru-RU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66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Questions?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17182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22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uk-UA" dirty="0"/>
              <a:t>Іменування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001419"/>
          </a:xfrm>
        </p:spPr>
        <p:txBody>
          <a:bodyPr rtlCol="0">
            <a:noAutofit/>
          </a:bodyPr>
          <a:lstStyle/>
          <a:p>
            <a:pPr lvl="1" eaLnBrk="1" fontAlgn="auto" hangingPunct="1">
              <a:spcBef>
                <a:spcPct val="3500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sz="2200" dirty="0"/>
              <a:t>“</a:t>
            </a:r>
            <a:r>
              <a:rPr lang="uk-UA" sz="2200" dirty="0"/>
              <a:t>Імена повинні говорити</a:t>
            </a:r>
            <a:r>
              <a:rPr lang="en-US" sz="2200" dirty="0"/>
              <a:t> ‘</a:t>
            </a:r>
            <a:r>
              <a:rPr lang="uk-UA" sz="2200" b="1" dirty="0"/>
              <a:t>ЩО</a:t>
            </a:r>
            <a:r>
              <a:rPr lang="en-US" sz="2200" dirty="0"/>
              <a:t>’ </a:t>
            </a:r>
            <a:r>
              <a:rPr lang="uk-UA" sz="2200" dirty="0"/>
              <a:t>замість </a:t>
            </a:r>
            <a:r>
              <a:rPr lang="en-US" sz="2200" dirty="0"/>
              <a:t> ‘</a:t>
            </a:r>
            <a:r>
              <a:rPr lang="uk-UA" sz="2200" dirty="0"/>
              <a:t>Як</a:t>
            </a:r>
            <a:r>
              <a:rPr lang="en-US" sz="2200" dirty="0"/>
              <a:t>’”.</a:t>
            </a:r>
          </a:p>
          <a:p>
            <a:pPr lvl="1" eaLnBrk="1" fontAlgn="auto" hangingPunct="1">
              <a:spcBef>
                <a:spcPct val="3500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uk-UA" sz="2200" dirty="0"/>
              <a:t>Імена повинні бути </a:t>
            </a:r>
            <a:r>
              <a:rPr lang="uk-UA" sz="2200" b="1" dirty="0"/>
              <a:t>змістовними</a:t>
            </a:r>
            <a:r>
              <a:rPr lang="uk-UA" sz="2200" dirty="0"/>
              <a:t> і </a:t>
            </a:r>
            <a:r>
              <a:rPr lang="uk-UA" sz="2200" b="1" dirty="0"/>
              <a:t>зрозумілими</a:t>
            </a:r>
            <a:r>
              <a:rPr lang="uk-UA" sz="2200" dirty="0"/>
              <a:t> для читача</a:t>
            </a:r>
            <a:r>
              <a:rPr lang="en-US" sz="2200" dirty="0"/>
              <a:t>.</a:t>
            </a:r>
          </a:p>
          <a:p>
            <a:pPr lvl="1" eaLnBrk="1" fontAlgn="auto" hangingPunct="1">
              <a:spcBef>
                <a:spcPct val="3500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uk-UA" sz="2200" dirty="0"/>
              <a:t>Уникайте </a:t>
            </a:r>
            <a:r>
              <a:rPr lang="uk-UA" sz="2200" b="1" dirty="0"/>
              <a:t>надлишковості</a:t>
            </a:r>
            <a:r>
              <a:rPr lang="uk-UA" sz="2200" dirty="0"/>
              <a:t> в іменуванні, при вибрі імен властивостей чи методів </a:t>
            </a:r>
          </a:p>
          <a:p>
            <a:pPr marL="457200" lvl="1" indent="0" eaLnBrk="1" fontAlgn="auto" hangingPunct="1">
              <a:spcBef>
                <a:spcPct val="35000"/>
              </a:spcBef>
              <a:spcAft>
                <a:spcPts val="0"/>
              </a:spcAft>
              <a:buNone/>
              <a:defRPr/>
            </a:pPr>
            <a:r>
              <a:rPr lang="uk-UA" sz="2200" dirty="0"/>
              <a:t>        </a:t>
            </a:r>
            <a:r>
              <a:rPr lang="en-US" sz="2200" dirty="0" err="1">
                <a:latin typeface="Courier New" pitchFamily="49" charset="0"/>
              </a:rPr>
              <a:t>List.ListItem</a:t>
            </a:r>
            <a:r>
              <a:rPr lang="en-US" sz="2200" dirty="0"/>
              <a:t> </a:t>
            </a:r>
            <a:r>
              <a:rPr lang="uk-UA" sz="2200" dirty="0"/>
              <a:t> </a:t>
            </a:r>
            <a:r>
              <a:rPr lang="en-US" sz="2200" dirty="0"/>
              <a:t>or </a:t>
            </a:r>
            <a:r>
              <a:rPr lang="en-US" sz="2200" dirty="0" err="1">
                <a:latin typeface="Courier New" pitchFamily="49" charset="0"/>
              </a:rPr>
              <a:t>List.Item</a:t>
            </a:r>
            <a:endParaRPr lang="en-US" sz="2200" dirty="0"/>
          </a:p>
          <a:p>
            <a:pPr lvl="1">
              <a:spcBef>
                <a:spcPct val="35000"/>
              </a:spcBef>
              <a:buFont typeface="Courier New" pitchFamily="49" charset="0"/>
              <a:buChar char="o"/>
              <a:defRPr/>
            </a:pPr>
            <a:r>
              <a:rPr lang="uk-UA" sz="2200" dirty="0"/>
              <a:t>Імена повинні бути придатними для використання як з урахуванням регістра так і без урахування регістру. (Деякі мови не враховують регістру)</a:t>
            </a:r>
            <a:endParaRPr lang="en-US" sz="2200" dirty="0"/>
          </a:p>
          <a:p>
            <a:pPr lvl="1" eaLnBrk="1" fontAlgn="auto" hangingPunct="1">
              <a:spcBef>
                <a:spcPct val="3500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uk-UA" sz="2200" dirty="0"/>
              <a:t>Уникайте використання назв класів, що повторюють імена з бібліотеки </a:t>
            </a:r>
            <a:r>
              <a:rPr lang="en-US" sz="2200" dirty="0"/>
              <a:t>.NET Framework: </a:t>
            </a:r>
            <a:endParaRPr lang="uk-UA" sz="2200" dirty="0"/>
          </a:p>
          <a:p>
            <a:pPr marL="457200" lvl="1" indent="0" eaLnBrk="1" fontAlgn="auto" hangingPunct="1">
              <a:spcBef>
                <a:spcPct val="35000"/>
              </a:spcBef>
              <a:spcAft>
                <a:spcPts val="0"/>
              </a:spcAft>
              <a:buNone/>
              <a:defRPr/>
            </a:pPr>
            <a:r>
              <a:rPr lang="uk-UA" sz="2200" dirty="0">
                <a:latin typeface="Courier New" pitchFamily="49" charset="0"/>
              </a:rPr>
              <a:t>    </a:t>
            </a:r>
            <a:r>
              <a:rPr lang="en-US" sz="2200" dirty="0">
                <a:latin typeface="Courier New" pitchFamily="49" charset="0"/>
              </a:rPr>
              <a:t>System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Collections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Forms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UI</a:t>
            </a:r>
            <a:r>
              <a:rPr lang="en-US" sz="2200" dirty="0"/>
              <a:t>, etc.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400508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2667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200" b="1" dirty="0"/>
              <a:t>Pascal Casing -</a:t>
            </a:r>
            <a:r>
              <a:rPr lang="en-US" sz="2200" dirty="0"/>
              <a:t> capitalize the first character of each word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TestCounter</a:t>
            </a:r>
            <a:r>
              <a:rPr 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Item, </a:t>
            </a:r>
            <a:r>
              <a:rPr lang="en-US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endParaRPr lang="en-US" sz="2200" dirty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sz="2200" b="1" dirty="0"/>
              <a:t>Camel Casing - </a:t>
            </a:r>
            <a:r>
              <a:rPr lang="en-US" sz="2200" dirty="0"/>
              <a:t>capitalize the first character of each word except the first one.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200" dirty="0"/>
              <a:t> 		</a:t>
            </a:r>
            <a:r>
              <a:rPr lang="en-US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testCounter</a:t>
            </a:r>
            <a:r>
              <a:rPr 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en-US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sz="2200" dirty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sz="2200" b="1" dirty="0"/>
              <a:t>Upper case - </a:t>
            </a:r>
            <a:r>
              <a:rPr lang="en-US" sz="2200" dirty="0"/>
              <a:t>only use all upper case for identifier-abbreviation of 1 or 2 characters. Identifiers of more then 3 characters should use Pascal Casing instead. 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81128"/>
            <a:ext cx="4608512" cy="1890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Capitalization Styles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8012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335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uk-UA" sz="1800" kern="0" dirty="0">
                <a:solidFill>
                  <a:srgbClr val="FF0000"/>
                </a:solidFill>
              </a:rPr>
              <a:t>Використання</a:t>
            </a:r>
            <a:r>
              <a:rPr lang="en-US" sz="1800" kern="0" dirty="0">
                <a:solidFill>
                  <a:srgbClr val="FF0000"/>
                </a:solidFill>
              </a:rPr>
              <a:t> Hungarian notation </a:t>
            </a:r>
            <a:r>
              <a:rPr lang="uk-UA" sz="1800" kern="0" dirty="0">
                <a:solidFill>
                  <a:srgbClr val="FF0000"/>
                </a:solidFill>
              </a:rPr>
              <a:t>неприпустиме</a:t>
            </a:r>
            <a:endParaRPr lang="en-US" sz="1800" kern="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1800" kern="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1800" kern="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1800" kern="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1800" kern="0" dirty="0"/>
          </a:p>
          <a:p>
            <a:pPr>
              <a:defRPr/>
            </a:pPr>
            <a:endParaRPr lang="en-US" sz="1800" kern="0" dirty="0"/>
          </a:p>
          <a:p>
            <a:pPr>
              <a:defRPr/>
            </a:pPr>
            <a:endParaRPr lang="en-US" sz="1800" kern="0" dirty="0"/>
          </a:p>
          <a:p>
            <a:pPr>
              <a:defRPr/>
            </a:pPr>
            <a:r>
              <a:rPr lang="uk-UA" sz="1800" kern="0" dirty="0"/>
              <a:t>Винятками є код з </a:t>
            </a:r>
            <a:r>
              <a:rPr lang="en-US" sz="1800" kern="0" dirty="0"/>
              <a:t>GUI:</a:t>
            </a:r>
            <a:endParaRPr lang="uk-UA" kern="0" dirty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7" y="2348880"/>
            <a:ext cx="6778625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9" y="4587081"/>
            <a:ext cx="56515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itle 3"/>
          <p:cNvSpPr>
            <a:spLocks noGrp="1"/>
          </p:cNvSpPr>
          <p:nvPr>
            <p:ph type="title"/>
          </p:nvPr>
        </p:nvSpPr>
        <p:spPr bwMode="auto">
          <a:xfrm>
            <a:off x="1619250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kern="0" dirty="0"/>
              <a:t>Hungarian notation</a:t>
            </a:r>
            <a:endParaRPr lang="en-US" altLang="en-US" sz="2800" b="1" dirty="0">
              <a:solidFill>
                <a:srgbClr val="C5F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7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57200" y="-30233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Namespaces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40186"/>
            <a:ext cx="8686800" cy="6261222"/>
          </a:xfrm>
        </p:spPr>
        <p:txBody>
          <a:bodyPr rtlCol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accent2"/>
                </a:solidFill>
              </a:rPr>
              <a:t>Pascal case</a:t>
            </a:r>
            <a:r>
              <a:rPr lang="en-US" sz="2000" dirty="0"/>
              <a:t> </a:t>
            </a:r>
            <a:r>
              <a:rPr lang="uk-UA" sz="2000" dirty="0"/>
              <a:t>для іменування, розділення логіки компонент через крапку</a:t>
            </a:r>
            <a:r>
              <a:rPr lang="en-US" sz="2000" dirty="0"/>
              <a:t>:</a:t>
            </a:r>
          </a:p>
          <a:p>
            <a:pPr>
              <a:spcBef>
                <a:spcPct val="5000"/>
              </a:spcBef>
              <a:buNone/>
              <a:defRPr/>
            </a:pPr>
            <a:r>
              <a:rPr lang="en-US" sz="2000" dirty="0"/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Microsoft.Office.PowerPoint</a:t>
            </a:r>
            <a:r>
              <a:rPr lang="en-US" sz="2000" b="1" dirty="0"/>
              <a:t> ,  </a:t>
            </a:r>
            <a:r>
              <a:rPr lang="en-US" sz="2000" b="1" dirty="0" err="1">
                <a:latin typeface="Courier New" pitchFamily="49" charset="0"/>
              </a:rPr>
              <a:t>CustromAttribute</a:t>
            </a:r>
            <a:r>
              <a:rPr lang="en-US" sz="2000" dirty="0"/>
              <a:t>. </a:t>
            </a:r>
            <a:endParaRPr lang="uk-UA" sz="2000" dirty="0"/>
          </a:p>
          <a:p>
            <a:pPr>
              <a:spcBef>
                <a:spcPct val="5000"/>
              </a:spcBef>
              <a:defRPr/>
            </a:pPr>
            <a:r>
              <a:rPr lang="uk-UA" sz="2000" dirty="0"/>
              <a:t>Назва простору імен повинна включати </a:t>
            </a:r>
            <a:r>
              <a:rPr lang="uk-UA" sz="2000" dirty="0">
                <a:solidFill>
                  <a:schemeClr val="accent2"/>
                </a:solidFill>
              </a:rPr>
              <a:t>назву компанії</a:t>
            </a:r>
            <a:r>
              <a:rPr lang="en-US" sz="2000" dirty="0"/>
              <a:t>, </a:t>
            </a:r>
            <a:r>
              <a:rPr lang="uk-UA" sz="2000" dirty="0">
                <a:solidFill>
                  <a:schemeClr val="accent2"/>
                </a:solidFill>
              </a:rPr>
              <a:t>назву технології </a:t>
            </a:r>
            <a:r>
              <a:rPr lang="en-US" sz="2000" dirty="0"/>
              <a:t> </a:t>
            </a:r>
            <a:r>
              <a:rPr lang="uk-UA" sz="2000" dirty="0"/>
              <a:t>і опційно </a:t>
            </a:r>
            <a:r>
              <a:rPr lang="en-US" sz="2000" dirty="0">
                <a:solidFill>
                  <a:srgbClr val="C00000"/>
                </a:solidFill>
              </a:rPr>
              <a:t>feature</a:t>
            </a:r>
            <a:r>
              <a:rPr lang="en-US" sz="2000" dirty="0"/>
              <a:t> </a:t>
            </a:r>
            <a:r>
              <a:rPr lang="uk-UA" sz="2000" dirty="0"/>
              <a:t>і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design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eaLnBrk="1" fontAlgn="auto" hangingPunct="1">
              <a:spcBef>
                <a:spcPct val="500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ct val="500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/>
              <a:t>			</a:t>
            </a:r>
            <a:endParaRPr lang="en-US" sz="2000" dirty="0">
              <a:latin typeface="Courier New" pitchFamily="49" charset="0"/>
            </a:endParaRPr>
          </a:p>
          <a:p>
            <a:pPr eaLnBrk="1" fontAlgn="auto" hangingPunct="1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/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dirty="0"/>
              <a:t> </a:t>
            </a:r>
            <a:r>
              <a:rPr lang="uk-UA" sz="2000" dirty="0"/>
              <a:t>Використовуй організаційну ієрархію</a:t>
            </a:r>
            <a:r>
              <a:rPr lang="en-US" sz="2000" dirty="0"/>
              <a:t>: </a:t>
            </a:r>
            <a:endParaRPr lang="en-US" sz="2000" dirty="0">
              <a:latin typeface="Courier New" pitchFamily="49" charset="0"/>
            </a:endParaRPr>
          </a:p>
          <a:p>
            <a:pPr eaLnBrk="1" fontAlgn="auto" hangingPunct="1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System.Windows.Forms.Design</a:t>
            </a:r>
            <a:r>
              <a:rPr lang="en-US" sz="2000" dirty="0"/>
              <a:t>  </a:t>
            </a:r>
            <a:r>
              <a:rPr lang="uk-UA" sz="2000" dirty="0"/>
              <a:t>містить дизай і відповідні класи, що використовуються для дизайну аплікацій</a:t>
            </a:r>
            <a:r>
              <a:rPr lang="en-US" sz="2000" dirty="0"/>
              <a:t> </a:t>
            </a:r>
            <a:r>
              <a:rPr lang="en-US" sz="2000" b="1" dirty="0" err="1">
                <a:latin typeface="Courier New" pitchFamily="49" charset="0"/>
              </a:rPr>
              <a:t>System.Windows.Forms</a:t>
            </a:r>
            <a:endParaRPr lang="en-US" sz="2000" dirty="0"/>
          </a:p>
          <a:p>
            <a:pPr eaLnBrk="1" fontAlgn="auto" hangingPunct="1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/>
              <a:t>   	</a:t>
            </a:r>
            <a:r>
              <a:rPr lang="uk-UA" sz="2000" dirty="0"/>
              <a:t>класи </a:t>
            </a:r>
            <a:r>
              <a:rPr lang="en-US" sz="2000" dirty="0"/>
              <a:t> </a:t>
            </a:r>
            <a:r>
              <a:rPr lang="en-US" sz="2000" b="1" dirty="0" err="1">
                <a:latin typeface="Courier New" pitchFamily="49" charset="0"/>
              </a:rPr>
              <a:t>System.Web.UI.Design</a:t>
            </a:r>
            <a:r>
              <a:rPr lang="en-US" sz="2000" dirty="0"/>
              <a:t> </a:t>
            </a:r>
            <a:r>
              <a:rPr lang="uk-UA" sz="2000" dirty="0"/>
              <a:t>залежать від класів </a:t>
            </a:r>
            <a:r>
              <a:rPr lang="en-US" sz="2000" b="1" dirty="0" err="1">
                <a:latin typeface="Courier New" pitchFamily="49" charset="0"/>
              </a:rPr>
              <a:t>System.Web.UI</a:t>
            </a:r>
            <a:endParaRPr lang="en-US" sz="2000" b="1" dirty="0"/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000" dirty="0">
                <a:solidFill>
                  <a:srgbClr val="C00000"/>
                </a:solidFill>
              </a:rPr>
              <a:t>Імена в множині</a:t>
            </a:r>
            <a:endParaRPr lang="en-US" sz="2000" dirty="0"/>
          </a:p>
          <a:p>
            <a:pPr eaLnBrk="1" fontAlgn="auto" hangingPunct="1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  	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System.Collections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uk-UA" sz="2000" b="1" dirty="0">
                <a:solidFill>
                  <a:schemeClr val="tx1"/>
                </a:solidFill>
              </a:rPr>
              <a:t> ? 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System.Collection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 eaLnBrk="1" fontAlgn="auto" hangingPunct="1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/>
              <a:t>	 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System.IO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?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System.IOs</a:t>
            </a:r>
            <a:endParaRPr lang="en-US" sz="2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ct val="5000"/>
              </a:spcBef>
              <a:spcAft>
                <a:spcPts val="0"/>
              </a:spcAft>
              <a:defRPr/>
            </a:pPr>
            <a:r>
              <a:rPr lang="uk-UA" sz="2000" dirty="0"/>
              <a:t>Не використовуй ті самі імена для просторів імен і класів</a:t>
            </a:r>
            <a:r>
              <a:rPr lang="en-US" sz="2000" dirty="0"/>
              <a:t>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69876" y="2348880"/>
            <a:ext cx="7261448" cy="951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 fontAlgn="auto">
              <a:spcBef>
                <a:spcPct val="500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+mn-cs"/>
              </a:rPr>
              <a:t>CompanyName.TechnologyName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+mn-cs"/>
              </a:rPr>
              <a:t>[.Feature][.Design]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Verdana" pitchFamily="34" charset="0"/>
              <a:cs typeface="+mn-cs"/>
            </a:endParaRPr>
          </a:p>
          <a:p>
            <a:pPr marL="342900" indent="-342900" fontAlgn="auto">
              <a:spcBef>
                <a:spcPct val="500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+mn-cs"/>
              </a:rPr>
              <a:t>Baseshop.Media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Courier New" pitchFamily="49" charset="0"/>
              <a:cs typeface="+mn-cs"/>
            </a:endParaRPr>
          </a:p>
          <a:p>
            <a:pPr marL="342900" indent="-342900" fontAlgn="auto">
              <a:spcBef>
                <a:spcPct val="500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+mn-cs"/>
              </a:rPr>
              <a:t>Baseshop.Media.Design</a:t>
            </a:r>
            <a:endParaRPr lang="uk-UA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2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345648" y="-76200"/>
            <a:ext cx="8686800" cy="1143000"/>
          </a:xfrm>
        </p:spPr>
        <p:txBody>
          <a:bodyPr/>
          <a:lstStyle/>
          <a:p>
            <a:pPr eaLnBrk="1" hangingPunct="1"/>
            <a:r>
              <a:rPr lang="en-US" sz="3000" dirty="0"/>
              <a:t>Classes. </a:t>
            </a:r>
            <a:r>
              <a:rPr lang="uk-UA" sz="3000" dirty="0"/>
              <a:t>Interfaces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791200"/>
          </a:xfrm>
        </p:spPr>
        <p:txBody>
          <a:bodyPr rtlCol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000" b="1" dirty="0">
                <a:solidFill>
                  <a:schemeClr val="tx1"/>
                </a:solidFill>
              </a:rPr>
              <a:t>Classes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uk-UA" sz="2000" b="1" dirty="0">
                <a:solidFill>
                  <a:srgbClr val="C00000"/>
                </a:solidFill>
              </a:rPr>
              <a:t>Іменники </a:t>
            </a:r>
            <a:r>
              <a:rPr lang="uk-UA" sz="2000" dirty="0"/>
              <a:t>або </a:t>
            </a:r>
            <a:r>
              <a:rPr lang="en-US" sz="2000" dirty="0"/>
              <a:t> </a:t>
            </a:r>
            <a:r>
              <a:rPr lang="uk-UA" sz="2000" dirty="0"/>
              <a:t>сполучення </a:t>
            </a:r>
            <a:r>
              <a:rPr lang="uk-UA" sz="2000" b="1" dirty="0">
                <a:solidFill>
                  <a:schemeClr val="accent2"/>
                </a:solidFill>
              </a:rPr>
              <a:t>іменників</a:t>
            </a:r>
            <a:r>
              <a:rPr lang="en-US" sz="2000" dirty="0"/>
              <a:t> </a:t>
            </a:r>
            <a:r>
              <a:rPr lang="uk-UA" sz="2000" dirty="0"/>
              <a:t>в стилі</a:t>
            </a:r>
            <a:r>
              <a:rPr lang="en-US" sz="2000" dirty="0"/>
              <a:t> Pascal case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uk-UA" sz="2000" dirty="0">
                <a:solidFill>
                  <a:srgbClr val="C00000"/>
                </a:solidFill>
              </a:rPr>
              <a:t>Не використовуй префікси</a:t>
            </a:r>
            <a:r>
              <a:rPr lang="en-US" sz="2000" dirty="0"/>
              <a:t> </a:t>
            </a:r>
            <a:r>
              <a:rPr lang="uk-UA" sz="2000" dirty="0"/>
              <a:t>такі як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  <a:r>
              <a:rPr lang="uk-UA" sz="2000" dirty="0"/>
              <a:t>для</a:t>
            </a:r>
            <a:r>
              <a:rPr lang="en-US" sz="2000" dirty="0"/>
              <a:t> </a:t>
            </a:r>
            <a:r>
              <a:rPr lang="uk-UA" sz="2000" b="1" dirty="0">
                <a:solidFill>
                  <a:schemeClr val="accent2"/>
                </a:solidFill>
              </a:rPr>
              <a:t>класів 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2000" dirty="0"/>
              <a:t>			</a:t>
            </a:r>
            <a:r>
              <a:rPr lang="en-US" sz="2000" b="1" dirty="0" err="1"/>
              <a:t>FileStream</a:t>
            </a:r>
            <a:r>
              <a:rPr lang="en-US" sz="2000" dirty="0"/>
              <a:t> </a:t>
            </a:r>
            <a:r>
              <a:rPr lang="uk-UA" sz="2000" dirty="0"/>
              <a:t>?</a:t>
            </a:r>
            <a:r>
              <a:rPr lang="en-US" sz="2000" dirty="0"/>
              <a:t> </a:t>
            </a:r>
            <a:r>
              <a:rPr lang="en-US" sz="2000" b="1" dirty="0" err="1"/>
              <a:t>CFileStream</a:t>
            </a:r>
            <a:r>
              <a:rPr lang="en-US" sz="2000" dirty="0"/>
              <a:t>.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uk-UA" sz="2000" dirty="0">
                <a:solidFill>
                  <a:schemeClr val="accent2"/>
                </a:solidFill>
              </a:rPr>
              <a:t>Не використовуй нижнє підкреслення</a:t>
            </a:r>
            <a:r>
              <a:rPr lang="en-US" sz="2000" dirty="0"/>
              <a:t> (_).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uk-UA" sz="2000" dirty="0"/>
              <a:t>Класи повинні бути логічно структуровані в солюшині, розділені проектами/папками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000" b="1" dirty="0">
                <a:solidFill>
                  <a:schemeClr val="tx1"/>
                </a:solidFill>
              </a:rPr>
              <a:t>Interfaces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uk-UA" sz="2000" dirty="0">
                <a:solidFill>
                  <a:srgbClr val="C00000"/>
                </a:solidFill>
              </a:rPr>
              <a:t>Іменники</a:t>
            </a:r>
            <a:r>
              <a:rPr lang="en-US" sz="2000" dirty="0"/>
              <a:t>, </a:t>
            </a:r>
            <a:r>
              <a:rPr lang="uk-UA" sz="2000" dirty="0"/>
              <a:t>сполучення </a:t>
            </a:r>
            <a:r>
              <a:rPr lang="uk-UA" sz="2000" dirty="0">
                <a:solidFill>
                  <a:srgbClr val="C00000"/>
                </a:solidFill>
              </a:rPr>
              <a:t>іменників</a:t>
            </a:r>
            <a:r>
              <a:rPr lang="en-US" sz="2000" dirty="0"/>
              <a:t> </a:t>
            </a:r>
            <a:r>
              <a:rPr lang="uk-UA" sz="2000" dirty="0"/>
              <a:t>або прикметники</a:t>
            </a:r>
            <a:r>
              <a:rPr lang="en-US" sz="2000" dirty="0"/>
              <a:t> </a:t>
            </a:r>
            <a:r>
              <a:rPr lang="uk-UA" sz="2000" dirty="0"/>
              <a:t>що </a:t>
            </a:r>
            <a:r>
              <a:rPr lang="en-US" sz="2000" dirty="0"/>
              <a:t> </a:t>
            </a:r>
            <a:r>
              <a:rPr lang="uk-UA" sz="2000" dirty="0">
                <a:solidFill>
                  <a:schemeClr val="accent2"/>
                </a:solidFill>
              </a:rPr>
              <a:t>описують поведінку</a:t>
            </a:r>
            <a:r>
              <a:rPr lang="en-US" sz="2000" dirty="0"/>
              <a:t>:</a:t>
            </a:r>
            <a:endParaRPr lang="uk-UA" sz="2000" dirty="0"/>
          </a:p>
          <a:p>
            <a:pPr marL="457200" lvl="1" indent="0" eaLnBrk="1" hangingPunct="1">
              <a:lnSpc>
                <a:spcPct val="90000"/>
              </a:lnSpc>
              <a:spcBef>
                <a:spcPct val="30000"/>
              </a:spcBef>
              <a:buNone/>
              <a:defRPr/>
            </a:pPr>
            <a:r>
              <a:rPr lang="en-US" sz="2000" dirty="0" err="1">
                <a:latin typeface="Courier New" pitchFamily="49" charset="0"/>
              </a:rPr>
              <a:t>IComponent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ICustomAttributeProvider</a:t>
            </a:r>
            <a:r>
              <a:rPr lang="en-US" sz="2000" dirty="0">
                <a:latin typeface="Courier New" pitchFamily="49" charset="0"/>
              </a:rPr>
              <a:t>,</a:t>
            </a:r>
            <a:r>
              <a:rPr lang="en-US" sz="2000" dirty="0"/>
              <a:t> </a:t>
            </a:r>
            <a:r>
              <a:rPr lang="en-US" sz="2000" dirty="0" err="1">
                <a:latin typeface="Courier New" pitchFamily="49" charset="0"/>
              </a:rPr>
              <a:t>IPersistable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uk-UA" sz="2000" dirty="0">
                <a:solidFill>
                  <a:schemeClr val="accent2"/>
                </a:solidFill>
              </a:rPr>
              <a:t>Ім</a:t>
            </a:r>
            <a:r>
              <a:rPr lang="en-US" sz="2000" dirty="0">
                <a:solidFill>
                  <a:schemeClr val="accent2"/>
                </a:solidFill>
              </a:rPr>
              <a:t>’</a:t>
            </a:r>
            <a:r>
              <a:rPr lang="uk-UA" sz="2000" dirty="0">
                <a:solidFill>
                  <a:schemeClr val="accent2"/>
                </a:solidFill>
              </a:rPr>
              <a:t>я повинно містити префікс 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2"/>
                </a:solidFill>
              </a:rPr>
              <a:t>I</a:t>
            </a:r>
            <a:r>
              <a:rPr lang="uk-UA" sz="2000" dirty="0"/>
              <a:t> - </a:t>
            </a:r>
            <a:r>
              <a:rPr lang="en-US" sz="2000" dirty="0"/>
              <a:t>Pascal case</a:t>
            </a:r>
            <a:endParaRPr lang="en-US" sz="20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43038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345648" y="-76200"/>
            <a:ext cx="8686800" cy="1143000"/>
          </a:xfrm>
        </p:spPr>
        <p:txBody>
          <a:bodyPr/>
          <a:lstStyle/>
          <a:p>
            <a:pPr eaLnBrk="1" hangingPunct="1"/>
            <a:r>
              <a:rPr lang="uk-UA" sz="3000" dirty="0"/>
              <a:t>Методи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791200"/>
          </a:xfrm>
        </p:spPr>
        <p:txBody>
          <a:bodyPr rtlCol="0">
            <a:noAutofit/>
          </a:bodyPr>
          <a:lstStyle/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uk-UA" sz="2000" dirty="0">
                <a:solidFill>
                  <a:srgbClr val="C00000"/>
                </a:solidFill>
              </a:rPr>
              <a:t>Дієслова </a:t>
            </a:r>
            <a:r>
              <a:rPr lang="en-US" sz="2000" dirty="0"/>
              <a:t> </a:t>
            </a:r>
            <a:r>
              <a:rPr lang="uk-UA" sz="2000" dirty="0"/>
              <a:t>або набір дієслів для імен функцій та методів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000" dirty="0"/>
              <a:t>Pascal case </a:t>
            </a:r>
            <a:r>
              <a:rPr lang="uk-UA" sz="2000" dirty="0"/>
              <a:t>для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50021"/>
                </a:solidFill>
              </a:rPr>
              <a:t>public</a:t>
            </a:r>
            <a:r>
              <a:rPr lang="en-US" sz="2000" dirty="0"/>
              <a:t> </a:t>
            </a:r>
            <a:r>
              <a:rPr lang="uk-UA" sz="2000" dirty="0"/>
              <a:t>і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50021"/>
                </a:solidFill>
              </a:rPr>
              <a:t>protected</a:t>
            </a:r>
            <a:r>
              <a:rPr lang="en-US" sz="2000" dirty="0"/>
              <a:t> </a:t>
            </a:r>
            <a:r>
              <a:rPr lang="uk-UA" sz="2000" dirty="0"/>
              <a:t>методів</a:t>
            </a:r>
            <a:r>
              <a:rPr lang="en-US" sz="2000" dirty="0"/>
              <a:t>. Camel case  </a:t>
            </a:r>
            <a:r>
              <a:rPr lang="uk-UA" sz="2000" dirty="0"/>
              <a:t>для імен </a:t>
            </a:r>
            <a:r>
              <a:rPr lang="en-US" sz="2000" dirty="0">
                <a:solidFill>
                  <a:srgbClr val="A50021"/>
                </a:solidFill>
              </a:rPr>
              <a:t>private</a:t>
            </a:r>
            <a:r>
              <a:rPr lang="en-US" sz="2000" dirty="0"/>
              <a:t> </a:t>
            </a:r>
            <a:r>
              <a:rPr lang="uk-UA" sz="2000" dirty="0"/>
              <a:t>методів</a:t>
            </a:r>
            <a:r>
              <a:rPr lang="en-US" sz="2000" dirty="0"/>
              <a:t>: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public</a:t>
            </a:r>
            <a:r>
              <a:rPr lang="uk-UA" sz="20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double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CalculateTotal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(){}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private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getAttribute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(){}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uk-UA" sz="2000" dirty="0"/>
              <a:t>Змістовні імена</a:t>
            </a:r>
            <a:r>
              <a:rPr lang="en-US" sz="2000" dirty="0"/>
              <a:t>:         </a:t>
            </a:r>
            <a:r>
              <a:rPr lang="en-US" sz="2000" b="1" dirty="0" err="1">
                <a:latin typeface="Courier New" pitchFamily="49" charset="0"/>
              </a:rPr>
              <a:t>OpenThis</a:t>
            </a:r>
            <a:r>
              <a:rPr lang="en-US" sz="2000" dirty="0">
                <a:latin typeface="Courier New" pitchFamily="49" charset="0"/>
              </a:rPr>
              <a:t>()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uk-UA" sz="2000" dirty="0"/>
              <a:t>Тіло методу не  більше</a:t>
            </a:r>
            <a:r>
              <a:rPr lang="en-US" sz="2000" dirty="0"/>
              <a:t> 25 - 50 </a:t>
            </a:r>
            <a:r>
              <a:rPr lang="uk-UA" sz="2000" dirty="0"/>
              <a:t>рядків коду</a:t>
            </a:r>
            <a:r>
              <a:rPr lang="en-US" sz="2000" dirty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uk-UA" sz="2000" dirty="0"/>
              <a:t>Використовуй приватні методи для розбиття бізнес логіки на підмодулі</a:t>
            </a:r>
            <a:r>
              <a:rPr lang="en-US" sz="20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8363510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927</Words>
  <Application>Microsoft Office PowerPoint</Application>
  <PresentationFormat>On-screen Show (4:3)</PresentationFormat>
  <Paragraphs>387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Verdana</vt:lpstr>
      <vt:lpstr>Wingdings</vt:lpstr>
      <vt:lpstr>Тема Office</vt:lpstr>
      <vt:lpstr>PowerPoint Presentation</vt:lpstr>
      <vt:lpstr>PowerPoint Presentation</vt:lpstr>
      <vt:lpstr>PowerPoint Presentation</vt:lpstr>
      <vt:lpstr>Іменування</vt:lpstr>
      <vt:lpstr>Capitalization Styles</vt:lpstr>
      <vt:lpstr>Hungarian notation</vt:lpstr>
      <vt:lpstr>Namespaces</vt:lpstr>
      <vt:lpstr>Classes. Interfaces</vt:lpstr>
      <vt:lpstr>Методи</vt:lpstr>
      <vt:lpstr>Properties, Fields, Parameters, Variables</vt:lpstr>
      <vt:lpstr>Properties, Fields, Parameters, Variables</vt:lpstr>
      <vt:lpstr>Події та делегати</vt:lpstr>
      <vt:lpstr>Події та делегати</vt:lpstr>
      <vt:lpstr>Файли. Перелічення</vt:lpstr>
      <vt:lpstr>Format. Case study</vt:lpstr>
      <vt:lpstr>Format. Case study</vt:lpstr>
      <vt:lpstr>Коментарі</vt:lpstr>
      <vt:lpstr>Коментарі</vt:lpstr>
      <vt:lpstr>Форматування</vt:lpstr>
      <vt:lpstr>Форматування</vt:lpstr>
      <vt:lpstr>Форматування</vt:lpstr>
      <vt:lpstr>Форматування</vt:lpstr>
      <vt:lpstr>Форматування</vt:lpstr>
      <vt:lpstr>Format. Case study</vt:lpstr>
      <vt:lpstr>Format. Case st?dy</vt:lpstr>
      <vt:lpstr>Format. Case study</vt:lpstr>
      <vt:lpstr>Exception Handling</vt:lpstr>
      <vt:lpstr>Exception Handling. Case study</vt:lpstr>
      <vt:lpstr>Exception Handling. Case study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Леся</dc:creator>
  <cp:lastModifiedBy>Леся Клакович</cp:lastModifiedBy>
  <cp:revision>34</cp:revision>
  <dcterms:created xsi:type="dcterms:W3CDTF">2014-03-02T17:04:09Z</dcterms:created>
  <dcterms:modified xsi:type="dcterms:W3CDTF">2017-09-03T20:41:18Z</dcterms:modified>
</cp:coreProperties>
</file>