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305" r:id="rId2"/>
    <p:sldId id="300" r:id="rId3"/>
    <p:sldId id="301" r:id="rId4"/>
    <p:sldId id="297" r:id="rId5"/>
    <p:sldId id="294" r:id="rId6"/>
    <p:sldId id="295" r:id="rId7"/>
    <p:sldId id="296" r:id="rId8"/>
    <p:sldId id="307" r:id="rId9"/>
    <p:sldId id="304" r:id="rId10"/>
    <p:sldId id="289" r:id="rId11"/>
    <p:sldId id="262" r:id="rId12"/>
    <p:sldId id="263" r:id="rId13"/>
    <p:sldId id="290" r:id="rId14"/>
    <p:sldId id="291" r:id="rId15"/>
    <p:sldId id="298" r:id="rId16"/>
    <p:sldId id="266" r:id="rId17"/>
    <p:sldId id="281" r:id="rId18"/>
    <p:sldId id="268" r:id="rId19"/>
    <p:sldId id="292" r:id="rId20"/>
    <p:sldId id="269" r:id="rId21"/>
    <p:sldId id="275" r:id="rId22"/>
    <p:sldId id="272" r:id="rId23"/>
    <p:sldId id="273" r:id="rId24"/>
    <p:sldId id="279" r:id="rId25"/>
    <p:sldId id="274" r:id="rId26"/>
    <p:sldId id="276" r:id="rId27"/>
    <p:sldId id="280" r:id="rId28"/>
    <p:sldId id="282" r:id="rId29"/>
    <p:sldId id="283" r:id="rId30"/>
    <p:sldId id="285" r:id="rId31"/>
    <p:sldId id="293" r:id="rId32"/>
    <p:sldId id="287" r:id="rId33"/>
    <p:sldId id="306" r:id="rId34"/>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112" autoAdjust="0"/>
  </p:normalViewPr>
  <p:slideViewPr>
    <p:cSldViewPr snapToGrid="0">
      <p:cViewPr varScale="1">
        <p:scale>
          <a:sx n="59" d="100"/>
          <a:sy n="59" d="100"/>
        </p:scale>
        <p:origin x="9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A0F8C-C9A7-4661-A571-EB209A83E876}" type="datetimeFigureOut">
              <a:rPr lang="uk-UA" smtClean="0"/>
              <a:t>21.11.2017</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6CC65-1C38-48F1-81F2-3490F8D5A239}" type="slidenum">
              <a:rPr lang="uk-UA" smtClean="0"/>
              <a:t>‹#›</a:t>
            </a:fld>
            <a:endParaRPr lang="uk-UA"/>
          </a:p>
        </p:txBody>
      </p:sp>
    </p:spTree>
    <p:extLst>
      <p:ext uri="{BB962C8B-B14F-4D97-AF65-F5344CB8AC3E}">
        <p14:creationId xmlns:p14="http://schemas.microsoft.com/office/powerpoint/2010/main" val="1229545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SOLID stands for five basic principles of object-oriented programming and design.</a:t>
            </a:r>
          </a:p>
          <a:p>
            <a:endParaRPr lang="en-US" dirty="0"/>
          </a:p>
          <a:p>
            <a:r>
              <a:rPr lang="en-US" dirty="0"/>
              <a:t> The principles, when applied together, intend to make it more likely that a programmer will create a system that is easy to maintain and extend over time. </a:t>
            </a:r>
          </a:p>
          <a:p>
            <a:endParaRPr lang="en-US" dirty="0"/>
          </a:p>
          <a:p>
            <a:r>
              <a:rPr lang="en-US" dirty="0"/>
              <a:t>The principles of SOLID are guidelines that can be applied while working on software to remove code smells by causing the programmer to refactor the software's source code until it is both legible and extensible. It is part of an overall strategy of agile and adaptive programming.</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2</a:t>
            </a:fld>
            <a:endParaRPr lang="uk-UA"/>
          </a:p>
        </p:txBody>
      </p:sp>
    </p:spTree>
    <p:extLst>
      <p:ext uri="{BB962C8B-B14F-4D97-AF65-F5344CB8AC3E}">
        <p14:creationId xmlns:p14="http://schemas.microsoft.com/office/powerpoint/2010/main" val="109843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Inject the dependency into a single method, for use by that method only. It could </a:t>
            </a:r>
          </a:p>
          <a:p>
            <a:r>
              <a:rPr lang="en-US" dirty="0"/>
              <a:t>be useful where the whole class does not need the dependency, just the one method. </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14</a:t>
            </a:fld>
            <a:endParaRPr lang="uk-UA"/>
          </a:p>
        </p:txBody>
      </p:sp>
    </p:spTree>
    <p:extLst>
      <p:ext uri="{BB962C8B-B14F-4D97-AF65-F5344CB8AC3E}">
        <p14:creationId xmlns:p14="http://schemas.microsoft.com/office/powerpoint/2010/main" val="2626298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Unity Application Block (Unity) is a lightweight, extensible dependency injection container that supports constructor injection, property injection, and method call injection. It provides developers with the following advantages:</a:t>
            </a:r>
          </a:p>
          <a:p>
            <a:endParaRPr lang="en-US" dirty="0"/>
          </a:p>
          <a:p>
            <a:r>
              <a:rPr lang="en-US" dirty="0"/>
              <a:t>It provides simplified object creation, especially for hierarchical object structures and dependencies, which simplifies application code.</a:t>
            </a:r>
          </a:p>
          <a:p>
            <a:endParaRPr lang="en-US" dirty="0"/>
          </a:p>
          <a:p>
            <a:r>
              <a:rPr lang="en-US" dirty="0"/>
              <a:t>It supports abstraction of requirements; this allows developers to specify dependencies at run time or in configuration and simplify management of crosscutting concerns.</a:t>
            </a:r>
          </a:p>
          <a:p>
            <a:endParaRPr lang="en-US" dirty="0"/>
          </a:p>
          <a:p>
            <a:r>
              <a:rPr lang="en-US" dirty="0"/>
              <a:t>It increases flexibility by deferring component configuration to the container.</a:t>
            </a:r>
          </a:p>
          <a:p>
            <a:endParaRPr lang="en-US" dirty="0"/>
          </a:p>
          <a:p>
            <a:r>
              <a:rPr lang="en-US" dirty="0"/>
              <a:t>It has a service location capability; this allows clients to store or cache the container. This is especially useful in ASP.NET Web applications where developers can persist the container in the ASP.NET session or application.</a:t>
            </a:r>
          </a:p>
          <a:p>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15</a:t>
            </a:fld>
            <a:endParaRPr lang="uk-UA"/>
          </a:p>
        </p:txBody>
      </p:sp>
    </p:spTree>
    <p:extLst>
      <p:ext uri="{BB962C8B-B14F-4D97-AF65-F5344CB8AC3E}">
        <p14:creationId xmlns:p14="http://schemas.microsoft.com/office/powerpoint/2010/main" val="3492031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Unity container, you can register a set of mappings that determine what concrete type you require when a constructor (or property or method) identifies the type to be injected by an interface type or base class type. The </a:t>
            </a:r>
            <a:r>
              <a:rPr lang="en-US" b="1" dirty="0" err="1"/>
              <a:t>RegisterType</a:t>
            </a:r>
            <a:r>
              <a:rPr lang="en-US" dirty="0"/>
              <a:t> method shown here tells the container to instantiate a </a:t>
            </a:r>
            <a:r>
              <a:rPr lang="en-US" b="1" dirty="0"/>
              <a:t>Service </a:t>
            </a:r>
            <a:r>
              <a:rPr lang="en-US" dirty="0"/>
              <a:t>object when it instantiates an object that requires an injection of an </a:t>
            </a:r>
            <a:r>
              <a:rPr lang="en-US" b="1" dirty="0" err="1"/>
              <a:t>IService</a:t>
            </a:r>
            <a:r>
              <a:rPr lang="en-US" dirty="0"/>
              <a:t> instance through a constructor, or method, or property. This example represents one of the simplest types of mapping that you can define using the Unity container. </a:t>
            </a:r>
          </a:p>
          <a:p>
            <a:endParaRPr lang="en-US" dirty="0"/>
          </a:p>
          <a:p>
            <a:r>
              <a:rPr lang="en-US" dirty="0"/>
              <a:t>The usage of the </a:t>
            </a:r>
            <a:r>
              <a:rPr lang="en-US" b="1" dirty="0" err="1"/>
              <a:t>RegisterType</a:t>
            </a:r>
            <a:r>
              <a:rPr lang="en-US" dirty="0"/>
              <a:t> method shown in the previous section defines the mapping between the interface type used in the client class and the concrete type that you want to use in the application. To instantiate the </a:t>
            </a:r>
            <a:r>
              <a:rPr lang="en-US" b="1" dirty="0"/>
              <a:t>Controller</a:t>
            </a:r>
            <a:r>
              <a:rPr lang="en-US" dirty="0"/>
              <a:t> and </a:t>
            </a:r>
            <a:r>
              <a:rPr lang="en-US" b="1" dirty="0" err="1"/>
              <a:t>Serviec</a:t>
            </a:r>
            <a:r>
              <a:rPr lang="en-US" b="1" dirty="0"/>
              <a:t> </a:t>
            </a:r>
            <a:r>
              <a:rPr lang="en-US" dirty="0"/>
              <a:t>objects, you must invoke the </a:t>
            </a:r>
            <a:r>
              <a:rPr lang="en-US" b="1" dirty="0"/>
              <a:t>Resolve</a:t>
            </a:r>
            <a:r>
              <a:rPr lang="en-US" dirty="0"/>
              <a:t> method. Note that in this example, you do not instantiate the </a:t>
            </a:r>
            <a:r>
              <a:rPr lang="en-US" b="1" dirty="0"/>
              <a:t>Controller</a:t>
            </a:r>
            <a:r>
              <a:rPr lang="en-US" dirty="0"/>
              <a:t> object directly, rather you ask the Unity container to do it for you so that the container can resolve any dependencies. In this simple example, the dependency to resolve is for an </a:t>
            </a:r>
            <a:r>
              <a:rPr lang="en-US" b="1" dirty="0" err="1"/>
              <a:t>Iservice</a:t>
            </a:r>
            <a:r>
              <a:rPr lang="en-US" b="1" baseline="0" dirty="0"/>
              <a:t> </a:t>
            </a:r>
            <a:r>
              <a:rPr lang="en-US" dirty="0"/>
              <a:t>object. Behind the scenes, the Unity container first constructs a </a:t>
            </a:r>
            <a:r>
              <a:rPr lang="en-US" b="1" dirty="0"/>
              <a:t>Service </a:t>
            </a:r>
            <a:r>
              <a:rPr lang="en-US" dirty="0"/>
              <a:t>object and then passes it to the constructor of the </a:t>
            </a:r>
            <a:r>
              <a:rPr lang="en-US" b="1" dirty="0"/>
              <a:t>Controller</a:t>
            </a:r>
            <a:r>
              <a:rPr lang="en-US" dirty="0"/>
              <a:t> class.</a:t>
            </a:r>
          </a:p>
          <a:p>
            <a:endParaRPr lang="en-US" dirty="0"/>
          </a:p>
          <a:p>
            <a:r>
              <a:rPr lang="en-US" dirty="0"/>
              <a:t>In the simple example shown in the previous two sections on registering and resolving types, the application stores a reference to the </a:t>
            </a:r>
            <a:r>
              <a:rPr lang="en-US" b="1" dirty="0"/>
              <a:t>Controller</a:t>
            </a:r>
            <a:r>
              <a:rPr lang="en-US" dirty="0"/>
              <a:t> object in the </a:t>
            </a:r>
            <a:r>
              <a:rPr lang="en-US" b="1" dirty="0"/>
              <a:t>controller</a:t>
            </a:r>
            <a:r>
              <a:rPr lang="en-US" dirty="0"/>
              <a:t> variable and the Unity container creates a new </a:t>
            </a:r>
            <a:r>
              <a:rPr lang="en-US" b="1" dirty="0"/>
              <a:t>Service </a:t>
            </a:r>
            <a:r>
              <a:rPr lang="en-US" dirty="0"/>
              <a:t>instance to inject whenever you call the </a:t>
            </a:r>
            <a:r>
              <a:rPr lang="en-US" b="1" dirty="0"/>
              <a:t>Resolve</a:t>
            </a:r>
            <a:r>
              <a:rPr lang="en-US" dirty="0"/>
              <a:t> method. When the </a:t>
            </a:r>
            <a:r>
              <a:rPr lang="en-US" b="1" dirty="0"/>
              <a:t>controller</a:t>
            </a:r>
            <a:r>
              <a:rPr lang="en-US" dirty="0"/>
              <a:t> variable goes out of scope and becomes eligible for garbage collection, the </a:t>
            </a:r>
            <a:r>
              <a:rPr lang="en-US" b="1" dirty="0"/>
              <a:t>Service </a:t>
            </a:r>
            <a:r>
              <a:rPr lang="en-US" dirty="0"/>
              <a:t>object will also be eligible for garbage collection.</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16</a:t>
            </a:fld>
            <a:endParaRPr lang="uk-UA"/>
          </a:p>
        </p:txBody>
      </p:sp>
    </p:spTree>
    <p:extLst>
      <p:ext uri="{BB962C8B-B14F-4D97-AF65-F5344CB8AC3E}">
        <p14:creationId xmlns:p14="http://schemas.microsoft.com/office/powerpoint/2010/main" val="931950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17</a:t>
            </a:fld>
            <a:endParaRPr lang="uk-UA"/>
          </a:p>
        </p:txBody>
      </p:sp>
    </p:spTree>
    <p:extLst>
      <p:ext uri="{BB962C8B-B14F-4D97-AF65-F5344CB8AC3E}">
        <p14:creationId xmlns:p14="http://schemas.microsoft.com/office/powerpoint/2010/main" val="2805769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common type registration you will see maps an interface type to a concrete type.</a:t>
            </a:r>
          </a:p>
          <a:p>
            <a:endParaRPr lang="en-US" dirty="0"/>
          </a:p>
          <a:p>
            <a:r>
              <a:rPr lang="en-US" dirty="0"/>
              <a:t>Here, instead of registering a mapping for a type to resolved later, the application creates a </a:t>
            </a:r>
            <a:r>
              <a:rPr lang="en-US" b="1" dirty="0" err="1"/>
              <a:t>RepositoryFactory</a:t>
            </a:r>
            <a:r>
              <a:rPr lang="en-US" b="1" baseline="0" dirty="0"/>
              <a:t> </a:t>
            </a:r>
            <a:r>
              <a:rPr lang="en-US" dirty="0"/>
              <a:t>object and registers the instance with the container. This means that the </a:t>
            </a:r>
            <a:r>
              <a:rPr lang="en-US" b="1" dirty="0" err="1"/>
              <a:t>RepositoryFactory</a:t>
            </a:r>
            <a:r>
              <a:rPr lang="en-US" b="1" baseline="0" dirty="0"/>
              <a:t> </a:t>
            </a:r>
            <a:r>
              <a:rPr lang="en-US" dirty="0"/>
              <a:t>object is created at registration time, and that only a single instance of the object exists in the container. This single instance is shared by many of the other objects that the container instantiates. You can also use the </a:t>
            </a:r>
            <a:r>
              <a:rPr lang="en-US" b="1" dirty="0" err="1"/>
              <a:t>ContainerControlledLifetimeManager</a:t>
            </a:r>
            <a:r>
              <a:rPr lang="en-US" dirty="0"/>
              <a:t> class with the </a:t>
            </a:r>
            <a:r>
              <a:rPr lang="en-US" b="1" dirty="0" err="1"/>
              <a:t>RegisterType</a:t>
            </a:r>
            <a:r>
              <a:rPr lang="en-US" dirty="0"/>
              <a:t> method to create a singleton instance where the container maintains a reference to the object. </a:t>
            </a:r>
          </a:p>
          <a:p>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18</a:t>
            </a:fld>
            <a:endParaRPr lang="uk-UA"/>
          </a:p>
        </p:txBody>
      </p:sp>
    </p:spTree>
    <p:extLst>
      <p:ext uri="{BB962C8B-B14F-4D97-AF65-F5344CB8AC3E}">
        <p14:creationId xmlns:p14="http://schemas.microsoft.com/office/powerpoint/2010/main" val="125115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t>
            </a:r>
            <a:r>
              <a:rPr lang="en-US" b="1" dirty="0"/>
              <a:t>Controller </a:t>
            </a:r>
            <a:r>
              <a:rPr lang="en-US" dirty="0"/>
              <a:t>class has multiple constructors with the same number of parameters you can use either the </a:t>
            </a:r>
            <a:r>
              <a:rPr lang="en-US" b="1" dirty="0" err="1"/>
              <a:t>InjectionConstructor</a:t>
            </a:r>
            <a:r>
              <a:rPr lang="en-US" dirty="0"/>
              <a:t> attribute, the API, or the configuration file to disambiguate between the different </a:t>
            </a:r>
            <a:r>
              <a:rPr lang="en-US" b="1" dirty="0"/>
              <a:t>Controller </a:t>
            </a:r>
            <a:r>
              <a:rPr lang="en-US" dirty="0"/>
              <a:t>constructors. However, although </a:t>
            </a:r>
            <a:r>
              <a:rPr lang="en-US" b="1" dirty="0" err="1"/>
              <a:t>InjectionConstructor</a:t>
            </a:r>
            <a:r>
              <a:rPr lang="en-US" dirty="0"/>
              <a:t> attributes are easy to use, they do couple your code to the container. In most cases, components should have a single constructor and the constructor defines the dependencies of that component.</a:t>
            </a:r>
          </a:p>
          <a:p>
            <a:endParaRPr lang="en-US" dirty="0"/>
          </a:p>
          <a:p>
            <a:r>
              <a:rPr lang="en-US" dirty="0"/>
              <a:t>The registrations for the </a:t>
            </a:r>
            <a:r>
              <a:rPr lang="en-US" b="1" dirty="0"/>
              <a:t>Controller</a:t>
            </a:r>
            <a:r>
              <a:rPr lang="en-US" b="1" baseline="0" dirty="0"/>
              <a:t> </a:t>
            </a:r>
            <a:r>
              <a:rPr lang="en-US" dirty="0"/>
              <a:t>types in the container includes an </a:t>
            </a:r>
            <a:r>
              <a:rPr lang="en-US" b="1" dirty="0" err="1"/>
              <a:t>InjectionConstructor</a:t>
            </a:r>
            <a:r>
              <a:rPr lang="en-US" dirty="0"/>
              <a:t> that defines how the container should resolve the parameter types. The container passes to the constructor references to the registered </a:t>
            </a:r>
            <a:r>
              <a:rPr lang="en-US" b="1" dirty="0"/>
              <a:t>Service </a:t>
            </a:r>
            <a:r>
              <a:rPr lang="en-US" dirty="0"/>
              <a:t>and </a:t>
            </a:r>
            <a:r>
              <a:rPr lang="en-US" b="1" dirty="0"/>
              <a:t>Factory </a:t>
            </a:r>
            <a:r>
              <a:rPr lang="en-US" dirty="0"/>
              <a:t>instances, and a string that specifies the name of the table to use. </a:t>
            </a:r>
          </a:p>
          <a:p>
            <a:endParaRPr lang="en-US" dirty="0"/>
          </a:p>
          <a:p>
            <a:r>
              <a:rPr lang="en-US" dirty="0"/>
              <a:t>In the</a:t>
            </a:r>
            <a:r>
              <a:rPr lang="en-US" baseline="0" dirty="0"/>
              <a:t> second example t</a:t>
            </a:r>
            <a:r>
              <a:rPr lang="en-US" dirty="0"/>
              <a:t>he container does not include a registration that it can use to resolve this type. Therefore, when you resolve either the </a:t>
            </a:r>
            <a:r>
              <a:rPr lang="en-US" b="1" dirty="0" err="1"/>
              <a:t>IController</a:t>
            </a:r>
            <a:r>
              <a:rPr lang="en-US" b="1" dirty="0"/>
              <a:t>&lt;Track&gt;</a:t>
            </a:r>
            <a:r>
              <a:rPr lang="en-US" dirty="0"/>
              <a:t> type, you must provide a value for this parameter otherwise the resolution will fail. This provides a convenient method to pass parameter values that aren’t known at registration time to instances created by the container using the </a:t>
            </a:r>
            <a:r>
              <a:rPr lang="en-US" b="1" dirty="0" err="1"/>
              <a:t>ParameterOverride</a:t>
            </a:r>
            <a:r>
              <a:rPr lang="en-US" dirty="0"/>
              <a:t> type. </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19</a:t>
            </a:fld>
            <a:endParaRPr lang="uk-UA"/>
          </a:p>
        </p:txBody>
      </p:sp>
    </p:spTree>
    <p:extLst>
      <p:ext uri="{BB962C8B-B14F-4D97-AF65-F5344CB8AC3E}">
        <p14:creationId xmlns:p14="http://schemas.microsoft.com/office/powerpoint/2010/main" val="2095359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code uses a slightly different approach to register the controller types: it uses an overload of the </a:t>
            </a:r>
            <a:r>
              <a:rPr lang="en-US" b="1" dirty="0" err="1"/>
              <a:t>RegisterType</a:t>
            </a:r>
            <a:r>
              <a:rPr lang="en-US" dirty="0"/>
              <a:t> method that takes types as standard parameters instead of using type parameters.</a:t>
            </a:r>
            <a:r>
              <a:rPr lang="en-US" baseline="0" dirty="0"/>
              <a:t> </a:t>
            </a:r>
            <a:r>
              <a:rPr lang="en-US" dirty="0"/>
              <a:t>This approach enables you to resolve the controller</a:t>
            </a:r>
            <a:r>
              <a:rPr lang="en-US" baseline="0" dirty="0"/>
              <a:t> </a:t>
            </a:r>
            <a:r>
              <a:rPr lang="en-US" dirty="0"/>
              <a:t>type with any type parameter. </a:t>
            </a:r>
          </a:p>
        </p:txBody>
      </p:sp>
      <p:sp>
        <p:nvSpPr>
          <p:cNvPr id="4" name="Slide Number Placeholder 3"/>
          <p:cNvSpPr>
            <a:spLocks noGrp="1"/>
          </p:cNvSpPr>
          <p:nvPr>
            <p:ph type="sldNum" sz="quarter" idx="10"/>
          </p:nvPr>
        </p:nvSpPr>
        <p:spPr/>
        <p:txBody>
          <a:bodyPr/>
          <a:lstStyle/>
          <a:p>
            <a:fld id="{BF86CC65-1C38-48F1-81F2-3490F8D5A239}" type="slidenum">
              <a:rPr lang="uk-UA" smtClean="0"/>
              <a:t>20</a:t>
            </a:fld>
            <a:endParaRPr lang="uk-UA"/>
          </a:p>
        </p:txBody>
      </p:sp>
    </p:spTree>
    <p:extLst>
      <p:ext uri="{BB962C8B-B14F-4D97-AF65-F5344CB8AC3E}">
        <p14:creationId xmlns:p14="http://schemas.microsoft.com/office/powerpoint/2010/main" val="3046425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Previously, you saw an example of how you can specify</a:t>
            </a:r>
            <a:r>
              <a:rPr lang="en-US" baseline="0" dirty="0"/>
              <a:t> constructor injection</a:t>
            </a:r>
            <a:r>
              <a:rPr lang="en-US" dirty="0"/>
              <a:t> so</a:t>
            </a:r>
            <a:r>
              <a:rPr lang="en-US" baseline="0" dirty="0"/>
              <a:t> </a:t>
            </a:r>
            <a:r>
              <a:rPr lang="en-US" dirty="0"/>
              <a:t>you must provide a value for the </a:t>
            </a:r>
            <a:r>
              <a:rPr lang="en-US" b="1" dirty="0" err="1"/>
              <a:t>controllerName</a:t>
            </a:r>
            <a:r>
              <a:rPr lang="en-US" dirty="0"/>
              <a:t> parameter otherwise the resolution will fail when you are resolving the </a:t>
            </a:r>
            <a:r>
              <a:rPr lang="en-US" b="1" dirty="0" err="1"/>
              <a:t>IController</a:t>
            </a:r>
            <a:r>
              <a:rPr lang="en-US" dirty="0"/>
              <a:t> type. An alternative approach for this scenario is to use named type registrations. In this case the controller looks like the following where the two alternative registrations are named “Standard” and “Premium”.</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21</a:t>
            </a:fld>
            <a:endParaRPr lang="uk-UA"/>
          </a:p>
        </p:txBody>
      </p:sp>
    </p:spTree>
    <p:extLst>
      <p:ext uri="{BB962C8B-B14F-4D97-AF65-F5344CB8AC3E}">
        <p14:creationId xmlns:p14="http://schemas.microsoft.com/office/powerpoint/2010/main" val="3731393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usage in this simple standalone application is straightforward: it calls the </a:t>
            </a:r>
            <a:r>
              <a:rPr lang="en-US" b="1" dirty="0" err="1"/>
              <a:t>RegisterTypes</a:t>
            </a:r>
            <a:r>
              <a:rPr lang="en-US" dirty="0"/>
              <a:t> method to perform all the registration, resolves a number of objects, and then can invoke methods on each of them to perform some work before the application terminates. The following code sample shows this.</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22</a:t>
            </a:fld>
            <a:endParaRPr lang="uk-UA"/>
          </a:p>
        </p:txBody>
      </p:sp>
    </p:spTree>
    <p:extLst>
      <p:ext uri="{BB962C8B-B14F-4D97-AF65-F5344CB8AC3E}">
        <p14:creationId xmlns:p14="http://schemas.microsoft.com/office/powerpoint/2010/main" val="418608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usage in the MVC application is more sophisticated: the application configures a container that the application will use at start-up, and then resolves the various types as and when it needs them. Remember that this is an ASP.NET MVC application; therefore, the container must be able to inject the MVC controller classes with the various service and repository</a:t>
            </a:r>
            <a:r>
              <a:rPr lang="en-US" baseline="0" dirty="0"/>
              <a:t> </a:t>
            </a:r>
            <a:r>
              <a:rPr lang="en-US" dirty="0"/>
              <a:t>objects that they need. The “Unity </a:t>
            </a:r>
            <a:r>
              <a:rPr lang="en-US" dirty="0" err="1"/>
              <a:t>bootstrapper</a:t>
            </a:r>
            <a:r>
              <a:rPr lang="en-US" dirty="0"/>
              <a:t> for ASP.NET MVC” </a:t>
            </a:r>
            <a:r>
              <a:rPr lang="en-US" dirty="0" err="1"/>
              <a:t>NuGet</a:t>
            </a:r>
            <a:r>
              <a:rPr lang="en-US" dirty="0"/>
              <a:t> package (search for Unity3 in the </a:t>
            </a:r>
            <a:r>
              <a:rPr lang="en-US" dirty="0" err="1"/>
              <a:t>NuGet</a:t>
            </a:r>
            <a:r>
              <a:rPr lang="en-US" dirty="0"/>
              <a:t> package manager) simplifies this by adding libraries and source code to the project in Visual Studio. The following code sample shows the </a:t>
            </a:r>
            <a:r>
              <a:rPr lang="en-US" b="1" dirty="0" err="1"/>
              <a:t>RegisterTypes</a:t>
            </a:r>
            <a:r>
              <a:rPr lang="en-US" dirty="0"/>
              <a:t> method in the </a:t>
            </a:r>
            <a:r>
              <a:rPr lang="en-US" b="1" dirty="0" err="1"/>
              <a:t>UnityConfig</a:t>
            </a:r>
            <a:r>
              <a:rPr lang="en-US" dirty="0"/>
              <a:t> class that the </a:t>
            </a:r>
            <a:r>
              <a:rPr lang="en-US" dirty="0" err="1"/>
              <a:t>NuGet</a:t>
            </a:r>
            <a:r>
              <a:rPr lang="en-US" dirty="0"/>
              <a:t> package added to the project; you can choose to load the Unity configuration from your configuration file or add the registrations directly.</a:t>
            </a:r>
          </a:p>
          <a:p>
            <a:endParaRPr lang="en-US" dirty="0"/>
          </a:p>
          <a:p>
            <a:r>
              <a:rPr lang="en-US" dirty="0"/>
              <a:t>The “Unity </a:t>
            </a:r>
            <a:r>
              <a:rPr lang="en-US" dirty="0" err="1"/>
              <a:t>bootstrapper</a:t>
            </a:r>
            <a:r>
              <a:rPr lang="en-US" dirty="0"/>
              <a:t> for ASP.NET MVC” provides a </a:t>
            </a:r>
            <a:r>
              <a:rPr lang="en-US" b="1" dirty="0" err="1"/>
              <a:t>UnityDependencyResolver</a:t>
            </a:r>
            <a:r>
              <a:rPr lang="en-US" dirty="0"/>
              <a:t> class that resolves controllers from the container. If you need to configure injection for the controller classes then you need to add the registration manually or add injection attributes to the controller classes</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23</a:t>
            </a:fld>
            <a:endParaRPr lang="uk-UA"/>
          </a:p>
        </p:txBody>
      </p:sp>
    </p:spTree>
    <p:extLst>
      <p:ext uri="{BB962C8B-B14F-4D97-AF65-F5344CB8AC3E}">
        <p14:creationId xmlns:p14="http://schemas.microsoft.com/office/powerpoint/2010/main" val="188647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DIP says High level module should not depend on low level module and both should depend on abstraction. </a:t>
            </a:r>
            <a:r>
              <a:rPr lang="en-US" dirty="0" err="1"/>
              <a:t>IoC</a:t>
            </a:r>
            <a:r>
              <a:rPr lang="en-US" dirty="0"/>
              <a:t> is </a:t>
            </a:r>
          </a:p>
          <a:p>
            <a:r>
              <a:rPr lang="en-US" dirty="0"/>
              <a:t>a way that provide abstraction. A way to change the control. </a:t>
            </a:r>
            <a:r>
              <a:rPr lang="en-US" dirty="0" err="1"/>
              <a:t>IoC</a:t>
            </a:r>
            <a:r>
              <a:rPr lang="en-US" dirty="0"/>
              <a:t> gives  some ways to implement DIP. If you want </a:t>
            </a:r>
          </a:p>
          <a:p>
            <a:r>
              <a:rPr lang="en-US" dirty="0"/>
              <a:t>to make independent higher level module from the lower level module then you have to invert the control so that </a:t>
            </a:r>
          </a:p>
          <a:p>
            <a:r>
              <a:rPr lang="en-US" dirty="0"/>
              <a:t>low level module do not control interface and creation of object. Finally </a:t>
            </a:r>
            <a:r>
              <a:rPr lang="en-US" dirty="0" err="1"/>
              <a:t>IoC</a:t>
            </a:r>
            <a:r>
              <a:rPr lang="en-US" dirty="0"/>
              <a:t> gives some way to invert the control.</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4</a:t>
            </a:fld>
            <a:endParaRPr lang="uk-UA"/>
          </a:p>
        </p:txBody>
      </p:sp>
    </p:spTree>
    <p:extLst>
      <p:ext uri="{BB962C8B-B14F-4D97-AF65-F5344CB8AC3E}">
        <p14:creationId xmlns:p14="http://schemas.microsoft.com/office/powerpoint/2010/main" val="374270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don’t always know the values that you need to construct a dependency at design time. In the example shown below, a user provides the name of the controller that the application must create at run time. In this example, type resolution occurs in a factory class that determines the value of a constructor parameter at registration time. Also you can override the registration information in the container when you resolve a type. The following code sample uses a dependency override to specify the type of service object to create. The following code sample shows this factory class.</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25</a:t>
            </a:fld>
            <a:endParaRPr lang="uk-UA"/>
          </a:p>
        </p:txBody>
      </p:sp>
    </p:spTree>
    <p:extLst>
      <p:ext uri="{BB962C8B-B14F-4D97-AF65-F5344CB8AC3E}">
        <p14:creationId xmlns:p14="http://schemas.microsoft.com/office/powerpoint/2010/main" val="4147927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Unity enables you to load a collection of registrations from a configuration file into a container. For example, you could add the following sections to your </a:t>
            </a:r>
            <a:r>
              <a:rPr lang="en-US" dirty="0" err="1"/>
              <a:t>app.config</a:t>
            </a:r>
            <a:r>
              <a:rPr lang="en-US" dirty="0"/>
              <a:t> or </a:t>
            </a:r>
            <a:r>
              <a:rPr lang="en-US" dirty="0" err="1"/>
              <a:t>web.config</a:t>
            </a:r>
            <a:r>
              <a:rPr lang="en-US" dirty="0"/>
              <a:t> file to register mapping from the </a:t>
            </a:r>
            <a:r>
              <a:rPr lang="en-US" b="1" dirty="0" err="1"/>
              <a:t>IService</a:t>
            </a:r>
            <a:r>
              <a:rPr lang="en-US" dirty="0"/>
              <a:t> interface to the </a:t>
            </a:r>
            <a:r>
              <a:rPr lang="en-US" b="1" dirty="0" err="1"/>
              <a:t>AlbumService</a:t>
            </a:r>
            <a:r>
              <a:rPr lang="en-US" dirty="0"/>
              <a:t> class. For more information about the structure of this configuration file, see the topic </a:t>
            </a:r>
            <a:r>
              <a:rPr lang="en-US" b="1" dirty="0"/>
              <a:t>Design</a:t>
            </a:r>
            <a:r>
              <a:rPr lang="en-US" b="1" baseline="0" dirty="0"/>
              <a:t> Time Configuration</a:t>
            </a:r>
            <a:r>
              <a:rPr lang="en-US" baseline="0" dirty="0"/>
              <a:t> </a:t>
            </a:r>
            <a:r>
              <a:rPr lang="en-US" dirty="0"/>
              <a:t>http://go.microsoft.com/fwlink/p/?LinkID=304184.</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26</a:t>
            </a:fld>
            <a:endParaRPr lang="uk-UA"/>
          </a:p>
        </p:txBody>
      </p:sp>
    </p:spTree>
    <p:extLst>
      <p:ext uri="{BB962C8B-B14F-4D97-AF65-F5344CB8AC3E}">
        <p14:creationId xmlns:p14="http://schemas.microsoft.com/office/powerpoint/2010/main" val="55305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Sometimes, you may want to resolve an object from the container, but defer the creation of the object until you need to use it. You can achieve this with Unity by using the </a:t>
            </a:r>
            <a:r>
              <a:rPr lang="en-US" b="1" dirty="0"/>
              <a:t>Lazy&lt;T&gt;</a:t>
            </a:r>
            <a:r>
              <a:rPr lang="en-US" dirty="0"/>
              <a:t> type from the .NET Framework; this type provides support for the lazy initialization of objects. To use this approach with Unity, you can register the type you want to use in the standard way, and then use the </a:t>
            </a:r>
            <a:r>
              <a:rPr lang="en-US" b="1" dirty="0"/>
              <a:t>Lazy&lt;T&gt;</a:t>
            </a:r>
            <a:r>
              <a:rPr lang="en-US" dirty="0"/>
              <a:t> type when you resolve it. The following code sample shows this approach.</a:t>
            </a:r>
            <a:endParaRPr lang="uk-UA" dirty="0"/>
          </a:p>
          <a:p>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27</a:t>
            </a:fld>
            <a:endParaRPr lang="uk-UA"/>
          </a:p>
        </p:txBody>
      </p:sp>
    </p:spTree>
    <p:extLst>
      <p:ext uri="{BB962C8B-B14F-4D97-AF65-F5344CB8AC3E}">
        <p14:creationId xmlns:p14="http://schemas.microsoft.com/office/powerpoint/2010/main" val="4286609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lazy resolution with the Unity lifetime managers. The following example, again adapted from the sample application illustrates this with the </a:t>
            </a:r>
            <a:r>
              <a:rPr lang="en-US" b="1" dirty="0" err="1"/>
              <a:t>ContainerManagedLifetime</a:t>
            </a:r>
            <a:r>
              <a:rPr lang="en-US" dirty="0"/>
              <a:t> class.</a:t>
            </a:r>
          </a:p>
          <a:p>
            <a:endParaRPr lang="en-US" dirty="0"/>
          </a:p>
          <a:p>
            <a:r>
              <a:rPr lang="en-US" dirty="0"/>
              <a:t>You can also use the </a:t>
            </a:r>
            <a:r>
              <a:rPr lang="en-US" b="1" dirty="0"/>
              <a:t>Resolve</a:t>
            </a:r>
            <a:r>
              <a:rPr lang="en-US" dirty="0"/>
              <a:t> method to resolve registered types by using </a:t>
            </a:r>
            <a:r>
              <a:rPr lang="en-US" b="1" dirty="0" err="1"/>
              <a:t>Func</a:t>
            </a:r>
            <a:r>
              <a:rPr lang="en-US" b="1" dirty="0"/>
              <a:t>&lt;T&gt;</a:t>
            </a:r>
            <a:r>
              <a:rPr lang="en-US" dirty="0"/>
              <a:t> in a similar way.</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28</a:t>
            </a:fld>
            <a:endParaRPr lang="uk-UA"/>
          </a:p>
        </p:txBody>
      </p:sp>
    </p:spTree>
    <p:extLst>
      <p:ext uri="{BB962C8B-B14F-4D97-AF65-F5344CB8AC3E}">
        <p14:creationId xmlns:p14="http://schemas.microsoft.com/office/powerpoint/2010/main" val="3582932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resolve an object that you registered using the </a:t>
            </a:r>
            <a:r>
              <a:rPr lang="en-US" b="1" dirty="0" err="1"/>
              <a:t>RegisterType</a:t>
            </a:r>
            <a:r>
              <a:rPr lang="en-US" dirty="0"/>
              <a:t> method, the container instantiates a new object when you call the </a:t>
            </a:r>
            <a:r>
              <a:rPr lang="en-US" b="1" dirty="0"/>
              <a:t>Resolve</a:t>
            </a:r>
            <a:r>
              <a:rPr lang="en-US" dirty="0"/>
              <a:t> method: the container does not hold a reference to the object. When you create a new instance using the </a:t>
            </a:r>
            <a:r>
              <a:rPr lang="en-US" b="1" dirty="0" err="1"/>
              <a:t>RegisterInstance</a:t>
            </a:r>
            <a:r>
              <a:rPr lang="en-US" dirty="0"/>
              <a:t> method, the container manages the object and holds a reference to it for the lifetime of the container.</a:t>
            </a:r>
          </a:p>
          <a:p>
            <a:endParaRPr lang="en-US" i="1" dirty="0"/>
          </a:p>
          <a:p>
            <a:r>
              <a:rPr lang="en-US" i="1" dirty="0"/>
              <a:t>Lifetime Managers</a:t>
            </a:r>
            <a:r>
              <a:rPr lang="en-US" dirty="0"/>
              <a:t> manage the lifetimes of objects instantiated by the container. The default lifetime manager for the </a:t>
            </a:r>
            <a:r>
              <a:rPr lang="en-US" b="1" dirty="0" err="1"/>
              <a:t>RegisterType</a:t>
            </a:r>
            <a:r>
              <a:rPr lang="en-US" dirty="0"/>
              <a:t> method is the </a:t>
            </a:r>
            <a:r>
              <a:rPr lang="en-US" b="1" dirty="0" err="1"/>
              <a:t>TransientLifetimeManager</a:t>
            </a:r>
            <a:r>
              <a:rPr lang="en-US" dirty="0"/>
              <a:t> and the default lifetime manager for the </a:t>
            </a:r>
            <a:r>
              <a:rPr lang="en-US" b="1" dirty="0" err="1"/>
              <a:t>RegisterInstance</a:t>
            </a:r>
            <a:r>
              <a:rPr lang="en-US" dirty="0"/>
              <a:t> method is the </a:t>
            </a:r>
            <a:r>
              <a:rPr lang="en-US" b="1" dirty="0" err="1"/>
              <a:t>ContainerControlledLifetimeManager</a:t>
            </a:r>
            <a:r>
              <a:rPr lang="en-US" dirty="0"/>
              <a:t>. If you want the container to create or return a singleton instance of a type when you call the </a:t>
            </a:r>
            <a:r>
              <a:rPr lang="en-US" b="1" dirty="0"/>
              <a:t>Resolve</a:t>
            </a:r>
            <a:r>
              <a:rPr lang="en-US" dirty="0"/>
              <a:t> method, you can use the </a:t>
            </a:r>
            <a:r>
              <a:rPr lang="en-US" b="1" dirty="0" err="1"/>
              <a:t>ContainerControlledLifetimeManager</a:t>
            </a:r>
            <a:r>
              <a:rPr lang="en-US" dirty="0"/>
              <a:t> type when you register your type or instance.</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29</a:t>
            </a:fld>
            <a:endParaRPr lang="uk-UA"/>
          </a:p>
        </p:txBody>
      </p:sp>
    </p:spTree>
    <p:extLst>
      <p:ext uri="{BB962C8B-B14F-4D97-AF65-F5344CB8AC3E}">
        <p14:creationId xmlns:p14="http://schemas.microsoft.com/office/powerpoint/2010/main" val="411032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use the default </a:t>
            </a:r>
            <a:r>
              <a:rPr lang="en-US" b="1" dirty="0" err="1"/>
              <a:t>TransientLifetimeManager</a:t>
            </a:r>
            <a:r>
              <a:rPr lang="en-US" dirty="0"/>
              <a:t> class when you register the </a:t>
            </a:r>
            <a:r>
              <a:rPr lang="en-US" b="1" dirty="0" err="1"/>
              <a:t>IController</a:t>
            </a:r>
            <a:r>
              <a:rPr lang="en-US" dirty="0"/>
              <a:t> type, then when you resolve the </a:t>
            </a:r>
            <a:r>
              <a:rPr lang="en-US" b="1" dirty="0"/>
              <a:t>Controller</a:t>
            </a:r>
            <a:r>
              <a:rPr lang="en-US" dirty="0"/>
              <a:t> type, the container builds the object graph shown in Figure.</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30</a:t>
            </a:fld>
            <a:endParaRPr lang="uk-UA"/>
          </a:p>
        </p:txBody>
      </p:sp>
    </p:spTree>
    <p:extLst>
      <p:ext uri="{BB962C8B-B14F-4D97-AF65-F5344CB8AC3E}">
        <p14:creationId xmlns:p14="http://schemas.microsoft.com/office/powerpoint/2010/main" val="3204822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if you use the </a:t>
            </a:r>
            <a:r>
              <a:rPr lang="en-US" b="1" dirty="0" err="1"/>
              <a:t>PerResolveLifetimeManager</a:t>
            </a:r>
            <a:r>
              <a:rPr lang="en-US" dirty="0"/>
              <a:t> class in place of the </a:t>
            </a:r>
            <a:r>
              <a:rPr lang="en-US" b="1" dirty="0" err="1"/>
              <a:t>TransientLifetimeManager</a:t>
            </a:r>
            <a:r>
              <a:rPr lang="en-US" dirty="0"/>
              <a:t> class, then the container builds the object graph shown in Figure. With the </a:t>
            </a:r>
            <a:r>
              <a:rPr lang="en-US" b="1" dirty="0" err="1"/>
              <a:t>PerResolveLifetimeManager</a:t>
            </a:r>
            <a:r>
              <a:rPr lang="en-US" dirty="0"/>
              <a:t> class, the container reuses any instances it resolves during a call to the </a:t>
            </a:r>
            <a:r>
              <a:rPr lang="en-US" b="1" dirty="0"/>
              <a:t>Resolve</a:t>
            </a:r>
            <a:r>
              <a:rPr lang="en-US" dirty="0"/>
              <a:t> method in any other types it resolves during the same call.</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31</a:t>
            </a:fld>
            <a:endParaRPr lang="uk-UA"/>
          </a:p>
        </p:txBody>
      </p:sp>
    </p:spTree>
    <p:extLst>
      <p:ext uri="{BB962C8B-B14F-4D97-AF65-F5344CB8AC3E}">
        <p14:creationId xmlns:p14="http://schemas.microsoft.com/office/powerpoint/2010/main" val="2517414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class has dependencies on the </a:t>
            </a:r>
            <a:r>
              <a:rPr lang="en-US" b="1" dirty="0" err="1"/>
              <a:t>IService</a:t>
            </a:r>
            <a:r>
              <a:rPr lang="en-US" dirty="0"/>
              <a:t> type which the container resolves when it instantiates a </a:t>
            </a:r>
            <a:r>
              <a:rPr lang="en-US" b="1" dirty="0"/>
              <a:t>Controller&lt;Album&gt;</a:t>
            </a:r>
            <a:r>
              <a:rPr lang="en-US" dirty="0"/>
              <a:t> object. However, to test this class in a unit test, you don’t want to have to create these services: now it’s easy to replace them with mocks for the purpose of the tests. The following code sample shows some example tests. This example test provide mock objects that implement the </a:t>
            </a:r>
            <a:r>
              <a:rPr lang="en-US" b="1" dirty="0" err="1"/>
              <a:t>IService</a:t>
            </a:r>
            <a:r>
              <a:rPr lang="en-US" dirty="0"/>
              <a:t> interface when it create the </a:t>
            </a:r>
            <a:r>
              <a:rPr lang="en-US" b="1" dirty="0"/>
              <a:t>Controller&lt;album&gt;</a:t>
            </a:r>
            <a:r>
              <a:rPr lang="en-US" dirty="0"/>
              <a:t> instances to test.</a:t>
            </a:r>
          </a:p>
          <a:p>
            <a:endParaRPr lang="en-US" dirty="0"/>
          </a:p>
          <a:p>
            <a:r>
              <a:rPr lang="en-US" dirty="0"/>
              <a:t>These examples use the </a:t>
            </a:r>
            <a:r>
              <a:rPr lang="en-US" dirty="0" err="1"/>
              <a:t>Moq</a:t>
            </a:r>
            <a:r>
              <a:rPr lang="en-US" dirty="0"/>
              <a:t> mocking library to create the mock objects. For more information, see http://code.google.com/p/moq/. </a:t>
            </a:r>
            <a:r>
              <a:rPr lang="en-US" dirty="0" err="1"/>
              <a:t>Moq</a:t>
            </a:r>
            <a:r>
              <a:rPr lang="en-US" dirty="0"/>
              <a:t> is also available as a </a:t>
            </a:r>
            <a:r>
              <a:rPr lang="en-US" dirty="0" err="1"/>
              <a:t>NuGet</a:t>
            </a:r>
            <a:r>
              <a:rPr lang="en-US" dirty="0"/>
              <a:t> package.</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32</a:t>
            </a:fld>
            <a:endParaRPr lang="uk-UA"/>
          </a:p>
        </p:txBody>
      </p:sp>
    </p:spTree>
    <p:extLst>
      <p:ext uri="{BB962C8B-B14F-4D97-AF65-F5344CB8AC3E}">
        <p14:creationId xmlns:p14="http://schemas.microsoft.com/office/powerpoint/2010/main" val="1285127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Dependency Inversion principle (DIP) helps us to develop loosely couple code by ensuring that high-level </a:t>
            </a:r>
          </a:p>
          <a:p>
            <a:r>
              <a:rPr lang="en-US" dirty="0"/>
              <a:t>modules depend on abstractions rather than concrete implementations of lower-level modules. The Inversion of </a:t>
            </a:r>
          </a:p>
          <a:p>
            <a:r>
              <a:rPr lang="en-US" dirty="0"/>
              <a:t>Control pattern is an implementation of this principle.</a:t>
            </a:r>
          </a:p>
          <a:p>
            <a:endParaRPr lang="en-US" dirty="0"/>
          </a:p>
          <a:p>
            <a:r>
              <a:rPr lang="en-US" dirty="0"/>
              <a:t>The term Inversion of Control (</a:t>
            </a:r>
            <a:r>
              <a:rPr lang="en-US" dirty="0" err="1"/>
              <a:t>IoC</a:t>
            </a:r>
            <a:r>
              <a:rPr lang="en-US" dirty="0"/>
              <a:t>) refers to a programming style where a framework or runtime, controls the </a:t>
            </a:r>
          </a:p>
          <a:p>
            <a:r>
              <a:rPr lang="en-US" dirty="0"/>
              <a:t>program flow. Inversion of control means we are changing the control from normal way. It works on Dependency </a:t>
            </a:r>
          </a:p>
          <a:p>
            <a:r>
              <a:rPr lang="en-US" dirty="0"/>
              <a:t>Inversion Principle. The most software developed on the .NET Framework uses </a:t>
            </a:r>
            <a:r>
              <a:rPr lang="en-US" dirty="0" err="1"/>
              <a:t>IoC</a:t>
            </a:r>
            <a:r>
              <a:rPr lang="en-US" dirty="0"/>
              <a:t>.</a:t>
            </a:r>
          </a:p>
          <a:p>
            <a:endParaRPr lang="en-US" dirty="0"/>
          </a:p>
          <a:p>
            <a:r>
              <a:rPr lang="en-US" dirty="0"/>
              <a:t>More over </a:t>
            </a:r>
            <a:r>
              <a:rPr lang="en-US" dirty="0" err="1"/>
              <a:t>IoC</a:t>
            </a:r>
            <a:r>
              <a:rPr lang="en-US" dirty="0"/>
              <a:t> is a generic term and it is not limited to DI. Actually, DI and Service Locator patterns are specialized </a:t>
            </a:r>
          </a:p>
          <a:p>
            <a:r>
              <a:rPr lang="en-US" dirty="0"/>
              <a:t>versions of the </a:t>
            </a:r>
            <a:r>
              <a:rPr lang="en-US" dirty="0" err="1"/>
              <a:t>IoC</a:t>
            </a:r>
            <a:r>
              <a:rPr lang="en-US" dirty="0"/>
              <a:t> pattern or you can say DI and Service Locator are the ways of implementing </a:t>
            </a:r>
            <a:r>
              <a:rPr lang="en-US" dirty="0" err="1"/>
              <a:t>IoC</a:t>
            </a:r>
            <a:r>
              <a:rPr lang="en-US" dirty="0"/>
              <a:t>.</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5</a:t>
            </a:fld>
            <a:endParaRPr lang="uk-UA"/>
          </a:p>
        </p:txBody>
      </p:sp>
    </p:spTree>
    <p:extLst>
      <p:ext uri="{BB962C8B-B14F-4D97-AF65-F5344CB8AC3E}">
        <p14:creationId xmlns:p14="http://schemas.microsoft.com/office/powerpoint/2010/main" val="337685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 is a software design pattern that allow us to develop loosely coupled code. DI is a great way to reduce </a:t>
            </a:r>
          </a:p>
          <a:p>
            <a:r>
              <a:rPr lang="en-US" dirty="0"/>
              <a:t>tight  coupling  between  software  components. DI  also enables  us to  better manage  future  changes  and other </a:t>
            </a:r>
          </a:p>
          <a:p>
            <a:r>
              <a:rPr lang="en-US" dirty="0"/>
              <a:t>complexity in our software. The purpose of DI is to make code maintainable.</a:t>
            </a:r>
          </a:p>
          <a:p>
            <a:endParaRPr lang="en-US" dirty="0"/>
          </a:p>
          <a:p>
            <a:r>
              <a:rPr lang="en-US" dirty="0"/>
              <a:t>The Dependency Injection pattern uses a builder object to initialize objects and provide the required dependencies </a:t>
            </a:r>
          </a:p>
          <a:p>
            <a:r>
              <a:rPr lang="en-US" dirty="0"/>
              <a:t>to the object means it allows you to "inject" a dependency from outside the class.</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6</a:t>
            </a:fld>
            <a:endParaRPr lang="uk-UA"/>
          </a:p>
        </p:txBody>
      </p:sp>
    </p:spTree>
    <p:extLst>
      <p:ext uri="{BB962C8B-B14F-4D97-AF65-F5344CB8AC3E}">
        <p14:creationId xmlns:p14="http://schemas.microsoft.com/office/powerpoint/2010/main" val="1904111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Locator  is  a  software  design  pattern  that  also  allow  us  to  develop  loosely  coupled  code.  It </a:t>
            </a:r>
          </a:p>
          <a:p>
            <a:r>
              <a:rPr lang="en-US" dirty="0"/>
              <a:t>implements the DIP principle and easier to use with an existing codebase as it makes the overall design looser </a:t>
            </a:r>
          </a:p>
          <a:p>
            <a:r>
              <a:rPr lang="en-US" dirty="0"/>
              <a:t>without forcing changes to the public interface.</a:t>
            </a:r>
          </a:p>
          <a:p>
            <a:endParaRPr lang="en-US" dirty="0"/>
          </a:p>
          <a:p>
            <a:r>
              <a:rPr lang="en-US" dirty="0"/>
              <a:t>The Service Locator pattern introduces a locator object that objects is used to resolve dependencies means it </a:t>
            </a:r>
          </a:p>
          <a:p>
            <a:r>
              <a:rPr lang="en-US" dirty="0"/>
              <a:t>allows you to "resolve" a dependency within a class. Above example can be re-written as follows by using SL.</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7</a:t>
            </a:fld>
            <a:endParaRPr lang="uk-UA"/>
          </a:p>
        </p:txBody>
      </p:sp>
    </p:spTree>
    <p:extLst>
      <p:ext uri="{BB962C8B-B14F-4D97-AF65-F5344CB8AC3E}">
        <p14:creationId xmlns:p14="http://schemas.microsoft.com/office/powerpoint/2010/main" val="3990573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Locator  is  a  software  design  pattern  that  also  allow  us  to  develop  loosely  coupled  code.  It </a:t>
            </a:r>
          </a:p>
          <a:p>
            <a:r>
              <a:rPr lang="en-US" dirty="0"/>
              <a:t>implements the DIP principle and easier to use with an existing codebase as it makes the overall design looser </a:t>
            </a:r>
          </a:p>
          <a:p>
            <a:r>
              <a:rPr lang="en-US" dirty="0"/>
              <a:t>without forcing changes to the public interface.</a:t>
            </a:r>
          </a:p>
          <a:p>
            <a:endParaRPr lang="en-US" dirty="0"/>
          </a:p>
          <a:p>
            <a:r>
              <a:rPr lang="en-US" dirty="0"/>
              <a:t>The Service Locator pattern introduces a locator object that objects is used to resolve dependencies means it </a:t>
            </a:r>
          </a:p>
          <a:p>
            <a:r>
              <a:rPr lang="en-US" dirty="0"/>
              <a:t>allows you to "resolve" a dependency within a class. Above example can be re-written as follows by using SL.</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9</a:t>
            </a:fld>
            <a:endParaRPr lang="uk-UA"/>
          </a:p>
        </p:txBody>
      </p:sp>
    </p:spTree>
    <p:extLst>
      <p:ext uri="{BB962C8B-B14F-4D97-AF65-F5344CB8AC3E}">
        <p14:creationId xmlns:p14="http://schemas.microsoft.com/office/powerpoint/2010/main" val="451613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different ways to implement DI as given below.</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11</a:t>
            </a:fld>
            <a:endParaRPr lang="uk-UA"/>
          </a:p>
        </p:txBody>
      </p:sp>
    </p:spTree>
    <p:extLst>
      <p:ext uri="{BB962C8B-B14F-4D97-AF65-F5344CB8AC3E}">
        <p14:creationId xmlns:p14="http://schemas.microsoft.com/office/powerpoint/2010/main" val="702037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most common DI. Dependency Injection is done by supplying the </a:t>
            </a:r>
          </a:p>
          <a:p>
            <a:r>
              <a:rPr lang="en-US" dirty="0"/>
              <a:t>DEPENDENCY through the class’s constructor when instantiating that class. Injected component can be </a:t>
            </a:r>
          </a:p>
          <a:p>
            <a:r>
              <a:rPr lang="en-US" dirty="0"/>
              <a:t>used anywhere within the class.  Should be used when the injected dependency is required for the class </a:t>
            </a:r>
          </a:p>
          <a:p>
            <a:r>
              <a:rPr lang="en-US" dirty="0"/>
              <a:t>to function. It addresses the most common scenario where a class requires one or more dependencies.</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12</a:t>
            </a:fld>
            <a:endParaRPr lang="uk-UA"/>
          </a:p>
        </p:txBody>
      </p:sp>
    </p:spTree>
    <p:extLst>
      <p:ext uri="{BB962C8B-B14F-4D97-AF65-F5344CB8AC3E}">
        <p14:creationId xmlns:p14="http://schemas.microsoft.com/office/powerpoint/2010/main" val="78901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also called Setter injection. This is used when a class has optional </a:t>
            </a:r>
          </a:p>
          <a:p>
            <a:r>
              <a:rPr lang="en-US" dirty="0"/>
              <a:t>dependencies, or where the implementations may need to be swapped. This is used by different logger </a:t>
            </a:r>
          </a:p>
          <a:p>
            <a:r>
              <a:rPr lang="en-US" dirty="0"/>
              <a:t>implementations  like Log4Net.  It may require checking for a provided implementation throughout the </a:t>
            </a:r>
          </a:p>
          <a:p>
            <a:r>
              <a:rPr lang="en-US" dirty="0"/>
              <a:t>class (need to check for null before using it). It does not require adding or modifying constructors.</a:t>
            </a:r>
            <a:endParaRPr lang="uk-UA" dirty="0"/>
          </a:p>
        </p:txBody>
      </p:sp>
      <p:sp>
        <p:nvSpPr>
          <p:cNvPr id="4" name="Slide Number Placeholder 3"/>
          <p:cNvSpPr>
            <a:spLocks noGrp="1"/>
          </p:cNvSpPr>
          <p:nvPr>
            <p:ph type="sldNum" sz="quarter" idx="10"/>
          </p:nvPr>
        </p:nvSpPr>
        <p:spPr/>
        <p:txBody>
          <a:bodyPr/>
          <a:lstStyle/>
          <a:p>
            <a:fld id="{BF86CC65-1C38-48F1-81F2-3490F8D5A239}" type="slidenum">
              <a:rPr lang="uk-UA" smtClean="0"/>
              <a:t>13</a:t>
            </a:fld>
            <a:endParaRPr lang="uk-UA"/>
          </a:p>
        </p:txBody>
      </p:sp>
    </p:spTree>
    <p:extLst>
      <p:ext uri="{BB962C8B-B14F-4D97-AF65-F5344CB8AC3E}">
        <p14:creationId xmlns:p14="http://schemas.microsoft.com/office/powerpoint/2010/main" val="196253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5_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406400" y="1828800"/>
            <a:ext cx="5892800" cy="1447800"/>
          </a:xfrm>
        </p:spPr>
        <p:txBody>
          <a:bodyPr vert="horz" lIns="91440" tIns="45720" rIns="91440" bIns="45720" rtlCol="0" anchor="ctr">
            <a:noAutofit/>
          </a:bodyPr>
          <a:lstStyle>
            <a:lvl1pPr>
              <a:defRPr lang="en-US" sz="4400" cap="none" baseline="0" dirty="0">
                <a:solidFill>
                  <a:schemeClr val="bg1"/>
                </a:solidFill>
                <a:latin typeface="Segoe UI" pitchFamily="34" charset="0"/>
              </a:defRPr>
            </a:lvl1pPr>
          </a:lstStyle>
          <a:p>
            <a:pPr lvl="0"/>
            <a:r>
              <a:rPr lang="en-US"/>
              <a:t>Click to edit Master title style</a:t>
            </a:r>
            <a:endParaRPr lang="en-US" dirty="0"/>
          </a:p>
        </p:txBody>
      </p:sp>
      <p:sp>
        <p:nvSpPr>
          <p:cNvPr id="9" name="Subtitle 2"/>
          <p:cNvSpPr>
            <a:spLocks noGrp="1"/>
          </p:cNvSpPr>
          <p:nvPr>
            <p:ph type="subTitle" idx="1"/>
          </p:nvPr>
        </p:nvSpPr>
        <p:spPr>
          <a:xfrm>
            <a:off x="558800" y="4953000"/>
            <a:ext cx="5334000" cy="762000"/>
          </a:xfrm>
        </p:spPr>
        <p:txBody>
          <a:bodyPr vert="horz" lIns="91440" tIns="45720" rIns="91440" bIns="45720" rtlCol="0">
            <a:normAutofit/>
          </a:bodyPr>
          <a:lstStyle>
            <a:lvl1pPr marL="0" indent="0">
              <a:defRPr lang="en-US" sz="2400" dirty="0">
                <a:solidFill>
                  <a:srgbClr val="75BEE9"/>
                </a:solidFill>
              </a:defRPr>
            </a:lvl1pPr>
          </a:lstStyle>
          <a:p>
            <a:pPr marL="0" lvl="0" indent="0">
              <a:buNone/>
            </a:pPr>
            <a:r>
              <a:rPr lang="en-US"/>
              <a:t>Click to edit Master subtitle style</a:t>
            </a:r>
            <a:endParaRPr lang="en-US" dirty="0"/>
          </a:p>
        </p:txBody>
      </p:sp>
      <p:sp>
        <p:nvSpPr>
          <p:cNvPr id="5" name="Picture Placeholder 4"/>
          <p:cNvSpPr>
            <a:spLocks noGrp="1"/>
          </p:cNvSpPr>
          <p:nvPr>
            <p:ph type="pic" sz="quarter" idx="10"/>
          </p:nvPr>
        </p:nvSpPr>
        <p:spPr>
          <a:xfrm>
            <a:off x="6897600" y="0"/>
            <a:ext cx="5280000" cy="6858000"/>
          </a:xfrm>
        </p:spPr>
        <p:txBody>
          <a:bodyPr/>
          <a:lstStyle>
            <a:lvl1pPr marL="0" indent="0" algn="ctr">
              <a:buNone/>
              <a:defRPr>
                <a:solidFill>
                  <a:schemeClr val="bg1"/>
                </a:solidFill>
              </a:defRPr>
            </a:lvl1pPr>
          </a:lstStyle>
          <a:p>
            <a:r>
              <a:rPr lang="en-US"/>
              <a:t>Click icon to add picture</a:t>
            </a:r>
            <a:endParaRPr lang="uk-UA"/>
          </a:p>
        </p:txBody>
      </p:sp>
    </p:spTree>
    <p:extLst>
      <p:ext uri="{BB962C8B-B14F-4D97-AF65-F5344CB8AC3E}">
        <p14:creationId xmlns:p14="http://schemas.microsoft.com/office/powerpoint/2010/main" val="3537864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One Column Layout (w/ bullets)">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ext Placeholder 2"/>
          <p:cNvSpPr>
            <a:spLocks noGrp="1"/>
          </p:cNvSpPr>
          <p:nvPr>
            <p:ph idx="1"/>
          </p:nvPr>
        </p:nvSpPr>
        <p:spPr>
          <a:xfrm>
            <a:off x="307200" y="1447801"/>
            <a:ext cx="10972800" cy="4525963"/>
          </a:xfrm>
          <a:prstGeom prst="rect">
            <a:avLst/>
          </a:prstGeom>
        </p:spPr>
        <p:txBody>
          <a:bodyPr vert="horz" lIns="91440" tIns="45720" rIns="91440" bIns="45720" rtlCol="0">
            <a:normAutofit/>
          </a:bodyPr>
          <a:lstStyle>
            <a:lvl1pPr marL="266700" indent="-266700">
              <a:defRPr baseline="0">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chemeClr val="tx1">
                    <a:lumMod val="65000"/>
                    <a:lumOff val="35000"/>
                  </a:schemeClr>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4"/>
          </p:nvPr>
        </p:nvSpPr>
        <p:spPr>
          <a:xfrm>
            <a:off x="9072000" y="6444000"/>
            <a:ext cx="28448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63906140-C0E3-4A37-9058-6C20D3152F22}" type="slidenum">
              <a:rPr lang="uk-UA" smtClean="0"/>
              <a:t>‹#›</a:t>
            </a:fld>
            <a:endParaRPr lang="uk-UA"/>
          </a:p>
        </p:txBody>
      </p:sp>
      <p:sp>
        <p:nvSpPr>
          <p:cNvPr id="7" name="Title 3"/>
          <p:cNvSpPr>
            <a:spLocks noGrp="1"/>
          </p:cNvSpPr>
          <p:nvPr>
            <p:ph type="title"/>
          </p:nvPr>
        </p:nvSpPr>
        <p:spPr>
          <a:xfrm>
            <a:off x="307200" y="0"/>
            <a:ext cx="10972800" cy="914400"/>
          </a:xfrm>
        </p:spPr>
        <p:txBody>
          <a:bodyPr/>
          <a:lstStyle>
            <a:lvl1pPr algn="l">
              <a:defRPr baseline="0">
                <a:solidFill>
                  <a:schemeClr val="bg1"/>
                </a:solidFill>
                <a:latin typeface="Segoe UI Light"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uk-UA" dirty="0"/>
          </a:p>
        </p:txBody>
      </p:sp>
    </p:spTree>
    <p:extLst>
      <p:ext uri="{BB962C8B-B14F-4D97-AF65-F5344CB8AC3E}">
        <p14:creationId xmlns:p14="http://schemas.microsoft.com/office/powerpoint/2010/main" val="224845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One Column Layout (w/o bullets)">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ext Placeholder 2"/>
          <p:cNvSpPr>
            <a:spLocks noGrp="1"/>
          </p:cNvSpPr>
          <p:nvPr>
            <p:ph idx="1" hasCustomPrompt="1"/>
          </p:nvPr>
        </p:nvSpPr>
        <p:spPr>
          <a:xfrm>
            <a:off x="304800" y="1447801"/>
            <a:ext cx="10972800" cy="4525963"/>
          </a:xfrm>
          <a:prstGeom prst="rect">
            <a:avLst/>
          </a:prstGeom>
        </p:spPr>
        <p:txBody>
          <a:bodyPr vert="horz" lIns="91440" tIns="45720" rIns="91440" bIns="45720" rtlCol="0">
            <a:normAutofit/>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add text</a:t>
            </a:r>
          </a:p>
        </p:txBody>
      </p:sp>
      <p:sp>
        <p:nvSpPr>
          <p:cNvPr id="4" name="Title 3"/>
          <p:cNvSpPr>
            <a:spLocks noGrp="1"/>
          </p:cNvSpPr>
          <p:nvPr>
            <p:ph type="title"/>
          </p:nvPr>
        </p:nvSpPr>
        <p:spPr>
          <a:xfrm>
            <a:off x="304800" y="0"/>
            <a:ext cx="10972800" cy="914400"/>
          </a:xfrm>
        </p:spPr>
        <p:txBody>
          <a:bodyPr>
            <a:normAutofit/>
          </a:bodyPr>
          <a:lstStyle>
            <a:lvl1pPr>
              <a:defRPr lang="uk-UA" sz="4000" b="0" kern="1200" baseline="0" dirty="0">
                <a:solidFill>
                  <a:schemeClr val="bg1"/>
                </a:solidFill>
                <a:latin typeface="Segoe UI Light"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uk-UA" dirty="0"/>
          </a:p>
        </p:txBody>
      </p:sp>
      <p:sp>
        <p:nvSpPr>
          <p:cNvPr id="10" name="Slide Number Placeholder 5"/>
          <p:cNvSpPr>
            <a:spLocks noGrp="1"/>
          </p:cNvSpPr>
          <p:nvPr>
            <p:ph type="sldNum" sz="quarter" idx="4"/>
          </p:nvPr>
        </p:nvSpPr>
        <p:spPr>
          <a:xfrm>
            <a:off x="9072000" y="6444000"/>
            <a:ext cx="28448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63906140-C0E3-4A37-9058-6C20D3152F22}" type="slidenum">
              <a:rPr lang="uk-UA" smtClean="0"/>
              <a:t>‹#›</a:t>
            </a:fld>
            <a:endParaRPr lang="uk-UA"/>
          </a:p>
        </p:txBody>
      </p:sp>
    </p:spTree>
    <p:extLst>
      <p:ext uri="{BB962C8B-B14F-4D97-AF65-F5344CB8AC3E}">
        <p14:creationId xmlns:p14="http://schemas.microsoft.com/office/powerpoint/2010/main" val="3198852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wo Columns Layou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ext Placeholder 2"/>
          <p:cNvSpPr>
            <a:spLocks noGrp="1"/>
          </p:cNvSpPr>
          <p:nvPr>
            <p:ph idx="10"/>
          </p:nvPr>
        </p:nvSpPr>
        <p:spPr>
          <a:xfrm>
            <a:off x="307200" y="1450102"/>
            <a:ext cx="51816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5"/>
          <p:cNvSpPr>
            <a:spLocks noGrp="1"/>
          </p:cNvSpPr>
          <p:nvPr>
            <p:ph type="sldNum" sz="quarter" idx="4"/>
          </p:nvPr>
        </p:nvSpPr>
        <p:spPr>
          <a:xfrm>
            <a:off x="9072000" y="6444000"/>
            <a:ext cx="28448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63906140-C0E3-4A37-9058-6C20D3152F22}" type="slidenum">
              <a:rPr lang="uk-UA" smtClean="0"/>
              <a:t>‹#›</a:t>
            </a:fld>
            <a:endParaRPr lang="uk-UA"/>
          </a:p>
        </p:txBody>
      </p:sp>
      <p:sp>
        <p:nvSpPr>
          <p:cNvPr id="9" name="Title 3"/>
          <p:cNvSpPr>
            <a:spLocks noGrp="1"/>
          </p:cNvSpPr>
          <p:nvPr>
            <p:ph type="title"/>
          </p:nvPr>
        </p:nvSpPr>
        <p:spPr>
          <a:xfrm>
            <a:off x="307200" y="0"/>
            <a:ext cx="10972800" cy="914400"/>
          </a:xfrm>
        </p:spPr>
        <p:txBody>
          <a:bodyPr/>
          <a:lstStyle>
            <a:lvl1pPr>
              <a:defRPr baseline="0">
                <a:solidFill>
                  <a:schemeClr val="bg1"/>
                </a:solidFill>
                <a:latin typeface="Segoe UI Light" panose="020B0502040204020203" pitchFamily="34" charset="0"/>
              </a:defRPr>
            </a:lvl1pPr>
          </a:lstStyle>
          <a:p>
            <a:r>
              <a:rPr lang="en-US"/>
              <a:t>Click to edit Master title style</a:t>
            </a:r>
            <a:endParaRPr lang="uk-UA" dirty="0"/>
          </a:p>
        </p:txBody>
      </p:sp>
      <p:sp>
        <p:nvSpPr>
          <p:cNvPr id="11" name="Text Placeholder 2"/>
          <p:cNvSpPr>
            <a:spLocks noGrp="1"/>
          </p:cNvSpPr>
          <p:nvPr>
            <p:ph idx="11"/>
          </p:nvPr>
        </p:nvSpPr>
        <p:spPr>
          <a:xfrm>
            <a:off x="6400800" y="1450102"/>
            <a:ext cx="51816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43924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One Column Layou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7200" y="0"/>
            <a:ext cx="10972800" cy="914400"/>
          </a:xfrm>
        </p:spPr>
        <p:txBody>
          <a:bodyPr/>
          <a:lstStyle>
            <a:lvl1pPr>
              <a:defRPr baseline="0">
                <a:solidFill>
                  <a:schemeClr val="bg1"/>
                </a:solidFill>
                <a:latin typeface="Segoe UI Light" panose="020B0502040204020203" pitchFamily="34" charset="0"/>
              </a:defRPr>
            </a:lvl1pPr>
          </a:lstStyle>
          <a:p>
            <a:r>
              <a:rPr lang="en-US"/>
              <a:t>Click to edit Master title style</a:t>
            </a:r>
            <a:endParaRPr lang="uk-UA" dirty="0"/>
          </a:p>
        </p:txBody>
      </p:sp>
      <p:sp>
        <p:nvSpPr>
          <p:cNvPr id="10" name="Slide Number Placeholder 5"/>
          <p:cNvSpPr>
            <a:spLocks noGrp="1"/>
          </p:cNvSpPr>
          <p:nvPr>
            <p:ph type="sldNum" sz="quarter" idx="4"/>
          </p:nvPr>
        </p:nvSpPr>
        <p:spPr>
          <a:xfrm>
            <a:off x="9072000" y="6444000"/>
            <a:ext cx="28448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63906140-C0E3-4A37-9058-6C20D3152F22}" type="slidenum">
              <a:rPr lang="uk-UA" smtClean="0"/>
              <a:t>‹#›</a:t>
            </a:fld>
            <a:endParaRPr lang="uk-UA"/>
          </a:p>
        </p:txBody>
      </p:sp>
    </p:spTree>
    <p:extLst>
      <p:ext uri="{BB962C8B-B14F-4D97-AF65-F5344CB8AC3E}">
        <p14:creationId xmlns:p14="http://schemas.microsoft.com/office/powerpoint/2010/main" val="1398959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One Columns Layout with Picture">
    <p:bg>
      <p:bgPr>
        <a:blipFill dpi="0" rotWithShape="1">
          <a:blip r:embed="rId2" cstate="print">
            <a:lum/>
            <a:extLst>
              <a:ext uri="{28A0092B-C50C-407E-A947-70E740481C1C}">
                <a14:useLocalDpi xmlns:a14="http://schemas.microsoft.com/office/drawing/2010/main"/>
              </a:ext>
            </a:extLst>
          </a:blip>
          <a:srcRect/>
          <a:stretch>
            <a:fillRect l="-6000" r="-6000"/>
          </a:stretch>
        </a:blipFill>
        <a:effectLst/>
      </p:bgPr>
    </p:bg>
    <p:spTree>
      <p:nvGrpSpPr>
        <p:cNvPr id="1" name=""/>
        <p:cNvGrpSpPr/>
        <p:nvPr/>
      </p:nvGrpSpPr>
      <p:grpSpPr>
        <a:xfrm>
          <a:off x="0" y="0"/>
          <a:ext cx="0" cy="0"/>
          <a:chOff x="0" y="0"/>
          <a:chExt cx="0" cy="0"/>
        </a:xfrm>
      </p:grpSpPr>
      <p:sp>
        <p:nvSpPr>
          <p:cNvPr id="11" name="Text Placeholder 2"/>
          <p:cNvSpPr>
            <a:spLocks noGrp="1"/>
          </p:cNvSpPr>
          <p:nvPr>
            <p:ph idx="11"/>
          </p:nvPr>
        </p:nvSpPr>
        <p:spPr>
          <a:xfrm>
            <a:off x="6897600" y="0"/>
            <a:ext cx="5280000" cy="6858000"/>
          </a:xfrm>
          <a:prstGeom prst="rect">
            <a:avLst/>
          </a:prstGeom>
          <a:solidFill>
            <a:schemeClr val="bg1"/>
          </a:solidFill>
        </p:spPr>
        <p:txBody>
          <a:bodyPr vert="horz" lIns="91440" tIns="252000" rIns="91440" bIns="45720" rtlCol="0">
            <a:normAutofit/>
          </a:bodyPr>
          <a:lstStyle>
            <a:lvl1pPr>
              <a:defRPr sz="2400" baseline="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59145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One Column Layou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7200" y="0"/>
            <a:ext cx="10972800" cy="914400"/>
          </a:xfrm>
        </p:spPr>
        <p:txBody>
          <a:bodyPr/>
          <a:lstStyle>
            <a:lvl1pPr>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uk-UA" dirty="0"/>
          </a:p>
        </p:txBody>
      </p:sp>
      <p:sp>
        <p:nvSpPr>
          <p:cNvPr id="10" name="Slide Number Placeholder 5"/>
          <p:cNvSpPr>
            <a:spLocks noGrp="1"/>
          </p:cNvSpPr>
          <p:nvPr>
            <p:ph type="sldNum" sz="quarter" idx="4"/>
          </p:nvPr>
        </p:nvSpPr>
        <p:spPr>
          <a:xfrm>
            <a:off x="9072000" y="6444000"/>
            <a:ext cx="28448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63906140-C0E3-4A37-9058-6C20D3152F22}" type="slidenum">
              <a:rPr lang="uk-UA" smtClean="0"/>
              <a:t>‹#›</a:t>
            </a:fld>
            <a:endParaRPr lang="uk-UA"/>
          </a:p>
        </p:txBody>
      </p:sp>
      <p:sp>
        <p:nvSpPr>
          <p:cNvPr id="5" name="Text Placeholder 2"/>
          <p:cNvSpPr>
            <a:spLocks noGrp="1"/>
          </p:cNvSpPr>
          <p:nvPr>
            <p:ph idx="1" hasCustomPrompt="1"/>
          </p:nvPr>
        </p:nvSpPr>
        <p:spPr>
          <a:xfrm>
            <a:off x="304800" y="1447801"/>
            <a:ext cx="10972800" cy="4525963"/>
          </a:xfrm>
          <a:prstGeom prst="rect">
            <a:avLst/>
          </a:prstGeom>
        </p:spPr>
        <p:txBody>
          <a:bodyPr vert="horz" lIns="91440" tIns="45720" rIns="91440" bIns="45720" rtlCol="0">
            <a:normAutofit/>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add text</a:t>
            </a:r>
          </a:p>
        </p:txBody>
      </p:sp>
    </p:spTree>
    <p:extLst>
      <p:ext uri="{BB962C8B-B14F-4D97-AF65-F5344CB8AC3E}">
        <p14:creationId xmlns:p14="http://schemas.microsoft.com/office/powerpoint/2010/main" val="3000050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One Column Layout (w/o logo)">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7200" y="0"/>
            <a:ext cx="10972800" cy="914400"/>
          </a:xfrm>
        </p:spPr>
        <p:txBody>
          <a:bodyPr/>
          <a:lstStyle>
            <a:lvl1pPr>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uk-UA" dirty="0"/>
          </a:p>
        </p:txBody>
      </p:sp>
      <p:sp>
        <p:nvSpPr>
          <p:cNvPr id="10" name="Slide Number Placeholder 5"/>
          <p:cNvSpPr>
            <a:spLocks noGrp="1"/>
          </p:cNvSpPr>
          <p:nvPr>
            <p:ph type="sldNum" sz="quarter" idx="4"/>
          </p:nvPr>
        </p:nvSpPr>
        <p:spPr>
          <a:xfrm>
            <a:off x="9072000" y="6444000"/>
            <a:ext cx="28448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63906140-C0E3-4A37-9058-6C20D3152F22}" type="slidenum">
              <a:rPr lang="uk-UA" smtClean="0"/>
              <a:t>‹#›</a:t>
            </a:fld>
            <a:endParaRPr lang="uk-UA"/>
          </a:p>
        </p:txBody>
      </p:sp>
      <p:sp>
        <p:nvSpPr>
          <p:cNvPr id="5" name="Text Placeholder 2"/>
          <p:cNvSpPr>
            <a:spLocks noGrp="1"/>
          </p:cNvSpPr>
          <p:nvPr>
            <p:ph idx="1" hasCustomPrompt="1"/>
          </p:nvPr>
        </p:nvSpPr>
        <p:spPr>
          <a:xfrm>
            <a:off x="304800" y="1447801"/>
            <a:ext cx="10972800" cy="4525963"/>
          </a:xfrm>
          <a:prstGeom prst="rect">
            <a:avLst/>
          </a:prstGeom>
        </p:spPr>
        <p:txBody>
          <a:bodyPr vert="horz" lIns="91440" tIns="45720" rIns="91440" bIns="45720" rtlCol="0">
            <a:normAutofit/>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add text</a:t>
            </a:r>
          </a:p>
        </p:txBody>
      </p:sp>
    </p:spTree>
    <p:extLst>
      <p:ext uri="{BB962C8B-B14F-4D97-AF65-F5344CB8AC3E}">
        <p14:creationId xmlns:p14="http://schemas.microsoft.com/office/powerpoint/2010/main" val="3817183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Header">
    <p:bg>
      <p:bgPr>
        <a:solidFill>
          <a:srgbClr val="017E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16000" y="2590801"/>
            <a:ext cx="10363200" cy="1362075"/>
          </a:xfrm>
        </p:spPr>
        <p:txBody>
          <a:bodyPr vert="horz" lIns="91440" tIns="45720" rIns="91440" bIns="45720" rtlCol="0" anchor="ctr">
            <a:noAutofit/>
          </a:bodyPr>
          <a:lstStyle>
            <a:lvl1pPr algn="ctr">
              <a:defRPr lang="en-US" sz="4400" cap="none" baseline="0" dirty="0">
                <a:solidFill>
                  <a:schemeClr val="bg1"/>
                </a:solidFill>
                <a:latin typeface="Segoe UI" pitchFamily="34" charset="0"/>
              </a:defRPr>
            </a:lvl1pPr>
          </a:lstStyle>
          <a:p>
            <a:pPr lvl="0"/>
            <a:r>
              <a:rPr lang="en-US"/>
              <a:t>Click to edit Master title style</a:t>
            </a:r>
            <a:endParaRPr lang="en-US" dirty="0"/>
          </a:p>
        </p:txBody>
      </p:sp>
    </p:spTree>
    <p:extLst>
      <p:ext uri="{BB962C8B-B14F-4D97-AF65-F5344CB8AC3E}">
        <p14:creationId xmlns:p14="http://schemas.microsoft.com/office/powerpoint/2010/main" val="1173930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Section Header Layout with Picture blue">
    <p:bg>
      <p:bgPr>
        <a:solidFill>
          <a:srgbClr val="017EB8"/>
        </a:solid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406400" y="2592000"/>
            <a:ext cx="6096000" cy="1360800"/>
          </a:xfrm>
        </p:spPr>
        <p:txBody>
          <a:bodyPr vert="horz" lIns="91440" tIns="45720" rIns="91440" bIns="45720" rtlCol="0" anchor="ctr">
            <a:noAutofit/>
          </a:bodyPr>
          <a:lstStyle>
            <a:lvl1pPr>
              <a:defRPr lang="en-US" sz="4400" cap="none" baseline="0" dirty="0">
                <a:solidFill>
                  <a:schemeClr val="bg1"/>
                </a:solidFill>
                <a:latin typeface="Segoe UI" pitchFamily="34" charset="0"/>
              </a:defRPr>
            </a:lvl1pPr>
          </a:lstStyle>
          <a:p>
            <a:pPr lvl="0"/>
            <a:r>
              <a:rPr lang="en-US"/>
              <a:t>Click to edit Master title style</a:t>
            </a:r>
            <a:endParaRPr lang="en-US" dirty="0"/>
          </a:p>
        </p:txBody>
      </p:sp>
      <p:sp>
        <p:nvSpPr>
          <p:cNvPr id="5" name="Picture Placeholder 4"/>
          <p:cNvSpPr>
            <a:spLocks noGrp="1"/>
          </p:cNvSpPr>
          <p:nvPr>
            <p:ph type="pic" sz="quarter" idx="10"/>
          </p:nvPr>
        </p:nvSpPr>
        <p:spPr>
          <a:xfrm>
            <a:off x="6897600" y="0"/>
            <a:ext cx="5280000" cy="6858000"/>
          </a:xfrm>
        </p:spPr>
        <p:txBody>
          <a:bodyPr/>
          <a:lstStyle>
            <a:lvl1pPr marL="0" indent="0" algn="ctr">
              <a:buNone/>
              <a:defRPr>
                <a:solidFill>
                  <a:schemeClr val="bg1"/>
                </a:solidFill>
              </a:defRPr>
            </a:lvl1pPr>
          </a:lstStyle>
          <a:p>
            <a:r>
              <a:rPr lang="en-US"/>
              <a:t>Click icon to add picture</a:t>
            </a:r>
            <a:endParaRPr lang="uk-UA"/>
          </a:p>
        </p:txBody>
      </p:sp>
    </p:spTree>
    <p:extLst>
      <p:ext uri="{BB962C8B-B14F-4D97-AF65-F5344CB8AC3E}">
        <p14:creationId xmlns:p14="http://schemas.microsoft.com/office/powerpoint/2010/main" val="944935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Section Header Layout with Picture whit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p:nvPr>
        </p:nvSpPr>
        <p:spPr>
          <a:xfrm>
            <a:off x="406400" y="2592000"/>
            <a:ext cx="6096000" cy="1360800"/>
          </a:xfrm>
        </p:spPr>
        <p:txBody>
          <a:bodyPr vert="horz" lIns="91440" tIns="45720" rIns="91440" bIns="45720" rtlCol="0" anchor="ctr">
            <a:noAutofit/>
          </a:bodyPr>
          <a:lstStyle>
            <a:lvl1pPr>
              <a:defRPr lang="en-US" sz="4400" cap="none" baseline="0" dirty="0">
                <a:solidFill>
                  <a:schemeClr val="bg1"/>
                </a:solidFill>
                <a:latin typeface="Segoe UI" pitchFamily="34" charset="0"/>
              </a:defRPr>
            </a:lvl1pPr>
          </a:lstStyle>
          <a:p>
            <a:pPr lvl="0"/>
            <a:r>
              <a:rPr lang="en-US"/>
              <a:t>Click to edit Master title style</a:t>
            </a:r>
            <a:endParaRPr lang="en-US" dirty="0"/>
          </a:p>
        </p:txBody>
      </p:sp>
      <p:sp>
        <p:nvSpPr>
          <p:cNvPr id="5" name="Picture Placeholder 4"/>
          <p:cNvSpPr>
            <a:spLocks noGrp="1"/>
          </p:cNvSpPr>
          <p:nvPr>
            <p:ph type="pic" sz="quarter" idx="10"/>
          </p:nvPr>
        </p:nvSpPr>
        <p:spPr>
          <a:xfrm>
            <a:off x="6897600" y="0"/>
            <a:ext cx="5280000" cy="6858000"/>
          </a:xfrm>
        </p:spPr>
        <p:txBody>
          <a:bodyPr/>
          <a:lstStyle>
            <a:lvl1pPr marL="0" indent="0" algn="ctr">
              <a:buNone/>
              <a:defRPr>
                <a:solidFill>
                  <a:srgbClr val="017EB8"/>
                </a:solidFill>
              </a:defRPr>
            </a:lvl1pPr>
          </a:lstStyle>
          <a:p>
            <a:r>
              <a:rPr lang="en-US"/>
              <a:t>Click icon to add picture</a:t>
            </a:r>
            <a:endParaRPr lang="uk-UA"/>
          </a:p>
        </p:txBody>
      </p:sp>
    </p:spTree>
    <p:extLst>
      <p:ext uri="{BB962C8B-B14F-4D97-AF65-F5344CB8AC3E}">
        <p14:creationId xmlns:p14="http://schemas.microsoft.com/office/powerpoint/2010/main" val="4269076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51200" y="2590800"/>
            <a:ext cx="8636000" cy="1447800"/>
          </a:xfrm>
        </p:spPr>
        <p:txBody>
          <a:bodyPr vert="horz" lIns="91440" tIns="45720" rIns="91440" bIns="45720" rtlCol="0" anchor="ctr">
            <a:noAutofit/>
          </a:bodyPr>
          <a:lstStyle>
            <a:lvl1pPr>
              <a:defRPr lang="en-US" sz="4800" cap="none" baseline="0" dirty="0">
                <a:solidFill>
                  <a:schemeClr val="bg1"/>
                </a:solidFill>
                <a:latin typeface="Segoe UI" pitchFamily="34" charset="0"/>
              </a:defRPr>
            </a:lvl1pPr>
          </a:lstStyle>
          <a:p>
            <a:pPr lvl="0"/>
            <a:r>
              <a:rPr lang="en-US"/>
              <a:t>Click to edit Master title style</a:t>
            </a:r>
            <a:endParaRPr lang="en-US" dirty="0"/>
          </a:p>
        </p:txBody>
      </p:sp>
      <p:sp>
        <p:nvSpPr>
          <p:cNvPr id="6" name="Subtitle 2"/>
          <p:cNvSpPr>
            <a:spLocks noGrp="1"/>
          </p:cNvSpPr>
          <p:nvPr>
            <p:ph type="subTitle" idx="1"/>
          </p:nvPr>
        </p:nvSpPr>
        <p:spPr>
          <a:xfrm>
            <a:off x="3251200" y="5410200"/>
            <a:ext cx="8534400" cy="990600"/>
          </a:xfrm>
        </p:spPr>
        <p:txBody>
          <a:bodyPr vert="horz" lIns="91440" tIns="45720" rIns="91440" bIns="45720" rtlCol="0">
            <a:normAutofit/>
          </a:bodyPr>
          <a:lstStyle>
            <a:lvl1pPr>
              <a:defRPr lang="en-US" sz="2400" baseline="0" dirty="0">
                <a:solidFill>
                  <a:srgbClr val="75BEE9"/>
                </a:solidFill>
              </a:defRPr>
            </a:lvl1pPr>
          </a:lstStyle>
          <a:p>
            <a:pPr marL="0" lvl="0" indent="0">
              <a:buNone/>
            </a:pPr>
            <a:r>
              <a:rPr lang="en-US"/>
              <a:t>Click to edit Master subtitle style</a:t>
            </a:r>
            <a:endParaRPr lang="en-US" dirty="0"/>
          </a:p>
        </p:txBody>
      </p:sp>
    </p:spTree>
    <p:extLst>
      <p:ext uri="{BB962C8B-B14F-4D97-AF65-F5344CB8AC3E}">
        <p14:creationId xmlns:p14="http://schemas.microsoft.com/office/powerpoint/2010/main" val="1613973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Layout with Picture">
    <p:bg>
      <p:bgPr>
        <a:blipFill dpi="0" rotWithShape="1">
          <a:blip r:embed="rId2" cstate="print">
            <a:lum/>
            <a:extLst>
              <a:ext uri="{28A0092B-C50C-407E-A947-70E740481C1C}">
                <a14:useLocalDpi xmlns:a14="http://schemas.microsoft.com/office/drawing/2010/main"/>
              </a:ext>
            </a:extLst>
          </a:blip>
          <a:srcRect/>
          <a:stretch>
            <a:fillRect l="-6000" r="-6000"/>
          </a:stretch>
        </a:blipFill>
        <a:effectLst/>
      </p:bgPr>
    </p:bg>
    <p:spTree>
      <p:nvGrpSpPr>
        <p:cNvPr id="1" name=""/>
        <p:cNvGrpSpPr/>
        <p:nvPr/>
      </p:nvGrpSpPr>
      <p:grpSpPr>
        <a:xfrm>
          <a:off x="0" y="0"/>
          <a:ext cx="0" cy="0"/>
          <a:chOff x="0" y="0"/>
          <a:chExt cx="0" cy="0"/>
        </a:xfrm>
      </p:grpSpPr>
      <p:sp>
        <p:nvSpPr>
          <p:cNvPr id="3" name="Title 1"/>
          <p:cNvSpPr>
            <a:spLocks noGrp="1"/>
          </p:cNvSpPr>
          <p:nvPr>
            <p:ph type="ctrTitle"/>
          </p:nvPr>
        </p:nvSpPr>
        <p:spPr>
          <a:xfrm>
            <a:off x="0" y="5181600"/>
            <a:ext cx="12181840" cy="914400"/>
          </a:xfrm>
          <a:solidFill>
            <a:srgbClr val="017EB8"/>
          </a:solidFill>
        </p:spPr>
        <p:txBody>
          <a:bodyPr vert="horz" lIns="360000" tIns="45720" rIns="91440" bIns="45720" rtlCol="0" anchor="ctr">
            <a:noAutofit/>
          </a:bodyPr>
          <a:lstStyle>
            <a:lvl1pPr>
              <a:defRPr lang="en-US" sz="4400" cap="none" baseline="0" dirty="0">
                <a:solidFill>
                  <a:schemeClr val="bg1"/>
                </a:solidFill>
                <a:latin typeface="Segoe UI" pitchFamily="34" charset="0"/>
              </a:defRPr>
            </a:lvl1pPr>
          </a:lstStyle>
          <a:p>
            <a:pPr lvl="0"/>
            <a:r>
              <a:rPr lang="en-US"/>
              <a:t>Click to edit Master title style</a:t>
            </a:r>
            <a:endParaRPr lang="en-US" dirty="0"/>
          </a:p>
        </p:txBody>
      </p:sp>
    </p:spTree>
    <p:extLst>
      <p:ext uri="{BB962C8B-B14F-4D97-AF65-F5344CB8AC3E}">
        <p14:creationId xmlns:p14="http://schemas.microsoft.com/office/powerpoint/2010/main" val="3765014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with 3 columns">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609600" y="2362200"/>
            <a:ext cx="11176000" cy="1447800"/>
          </a:xfrm>
        </p:spPr>
        <p:txBody>
          <a:bodyPr vert="horz" lIns="91440" tIns="45720" rIns="91440" bIns="45720" rtlCol="0" anchor="ctr">
            <a:noAutofit/>
          </a:bodyPr>
          <a:lstStyle>
            <a:lvl1pPr algn="ctr">
              <a:defRPr lang="en-US" sz="4800" cap="none" baseline="0" dirty="0">
                <a:solidFill>
                  <a:schemeClr val="bg1"/>
                </a:solidFill>
                <a:latin typeface="Segoe UI" pitchFamily="34" charset="0"/>
              </a:defRPr>
            </a:lvl1pPr>
          </a:lstStyle>
          <a:p>
            <a:pPr lvl="0"/>
            <a:r>
              <a:rPr lang="en-US"/>
              <a:t>Click to edit Master title style</a:t>
            </a:r>
            <a:endParaRPr lang="en-US" dirty="0"/>
          </a:p>
        </p:txBody>
      </p:sp>
      <p:sp>
        <p:nvSpPr>
          <p:cNvPr id="2" name="TextBox 1"/>
          <p:cNvSpPr txBox="1"/>
          <p:nvPr/>
        </p:nvSpPr>
        <p:spPr>
          <a:xfrm>
            <a:off x="3657600" y="4953000"/>
            <a:ext cx="2133600" cy="1371600"/>
          </a:xfrm>
          <a:prstGeom prst="rect">
            <a:avLst/>
          </a:prstGeom>
        </p:spPr>
        <p:txBody>
          <a:bodyPr vert="horz" wrap="square" lIns="91440" tIns="45720" rIns="91440" bIns="45720" rtlCol="0">
            <a:normAutofit/>
          </a:bodyPr>
          <a:lstStyle/>
          <a:p>
            <a:pPr marL="0" indent="0">
              <a:buFont typeface="Arial" panose="020B0604020202020204" pitchFamily="34" charset="0"/>
              <a:buNone/>
            </a:pPr>
            <a:endParaRPr lang="uk-UA" sz="1800"/>
          </a:p>
        </p:txBody>
      </p:sp>
      <p:sp>
        <p:nvSpPr>
          <p:cNvPr id="6" name="Text Placeholder 5"/>
          <p:cNvSpPr>
            <a:spLocks noGrp="1"/>
          </p:cNvSpPr>
          <p:nvPr>
            <p:ph type="body" sz="quarter" idx="13" hasCustomPrompt="1"/>
          </p:nvPr>
        </p:nvSpPr>
        <p:spPr>
          <a:xfrm>
            <a:off x="9245601" y="5334000"/>
            <a:ext cx="2407612"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a:t>Click to add text</a:t>
            </a:r>
          </a:p>
          <a:p>
            <a:pPr lvl="0"/>
            <a:endParaRPr lang="uk-UA" dirty="0"/>
          </a:p>
        </p:txBody>
      </p:sp>
      <p:sp>
        <p:nvSpPr>
          <p:cNvPr id="16" name="Text Placeholder 5"/>
          <p:cNvSpPr>
            <a:spLocks noGrp="1"/>
          </p:cNvSpPr>
          <p:nvPr>
            <p:ph type="body" sz="quarter" idx="14" hasCustomPrompt="1"/>
          </p:nvPr>
        </p:nvSpPr>
        <p:spPr>
          <a:xfrm>
            <a:off x="6366934" y="5334000"/>
            <a:ext cx="2407612"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a:t>Click to add text</a:t>
            </a:r>
          </a:p>
          <a:p>
            <a:pPr lvl="0"/>
            <a:endParaRPr lang="uk-UA" dirty="0"/>
          </a:p>
        </p:txBody>
      </p:sp>
      <p:sp>
        <p:nvSpPr>
          <p:cNvPr id="17" name="Text Placeholder 5"/>
          <p:cNvSpPr>
            <a:spLocks noGrp="1"/>
          </p:cNvSpPr>
          <p:nvPr>
            <p:ph type="body" sz="quarter" idx="15" hasCustomPrompt="1"/>
          </p:nvPr>
        </p:nvSpPr>
        <p:spPr>
          <a:xfrm>
            <a:off x="3488267" y="5334000"/>
            <a:ext cx="2407612"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a:t>Click to add text</a:t>
            </a:r>
          </a:p>
          <a:p>
            <a:pPr lvl="0"/>
            <a:endParaRPr lang="uk-UA" dirty="0"/>
          </a:p>
        </p:txBody>
      </p:sp>
      <p:sp>
        <p:nvSpPr>
          <p:cNvPr id="18" name="Text Placeholder 5"/>
          <p:cNvSpPr>
            <a:spLocks noGrp="1"/>
          </p:cNvSpPr>
          <p:nvPr>
            <p:ph type="body" sz="quarter" idx="16" hasCustomPrompt="1"/>
          </p:nvPr>
        </p:nvSpPr>
        <p:spPr>
          <a:xfrm>
            <a:off x="609601" y="5334000"/>
            <a:ext cx="2407612" cy="1295400"/>
          </a:xfrm>
        </p:spPr>
        <p:txBody>
          <a:bodyPr lIns="0" numCol="1"/>
          <a:lstStyle>
            <a:lvl1pPr marL="0" marR="0" indent="0" algn="l" defTabSz="0" rtl="0" eaLnBrk="1" fontAlgn="auto" latinLnBrk="0" hangingPunct="1">
              <a:lnSpc>
                <a:spcPct val="100000"/>
              </a:lnSpc>
              <a:spcBef>
                <a:spcPts val="0"/>
              </a:spcBef>
              <a:spcAft>
                <a:spcPts val="0"/>
              </a:spcAft>
              <a:buClr>
                <a:srgbClr val="017EB8"/>
              </a:buClr>
              <a:buSzTx/>
              <a:buFont typeface="Arial" panose="020B0604020202020204" pitchFamily="34" charset="0"/>
              <a:buNone/>
              <a:tabLst/>
              <a:defRPr lang="en-US" sz="1200" kern="1200" baseline="0" smtClean="0">
                <a:solidFill>
                  <a:srgbClr val="75BEE9"/>
                </a:solidFill>
                <a:latin typeface="Segoe UI" pitchFamily="34" charset="0"/>
                <a:ea typeface="Segoe UI" pitchFamily="34" charset="0"/>
                <a:cs typeface="Segoe UI" pitchFamily="34" charset="0"/>
              </a:defRPr>
            </a:lvl1pPr>
          </a:lstStyle>
          <a:p>
            <a:pPr marL="266700" marR="0" lvl="0" indent="-266700" algn="l" defTabSz="914400" rtl="0" eaLnBrk="1" fontAlgn="auto" latinLnBrk="0" hangingPunct="1">
              <a:lnSpc>
                <a:spcPct val="100000"/>
              </a:lnSpc>
              <a:spcBef>
                <a:spcPct val="20000"/>
              </a:spcBef>
              <a:spcAft>
                <a:spcPts val="0"/>
              </a:spcAft>
              <a:buClr>
                <a:srgbClr val="017EB8"/>
              </a:buClr>
              <a:buSzTx/>
              <a:buFont typeface="Arial" panose="020B0604020202020204" pitchFamily="34" charset="0"/>
              <a:buChar char="•"/>
              <a:tabLst/>
              <a:defRPr/>
            </a:pPr>
            <a:r>
              <a:rPr lang="en-US" dirty="0"/>
              <a:t>Click to add text</a:t>
            </a:r>
          </a:p>
          <a:p>
            <a:pPr lvl="0"/>
            <a:endParaRPr lang="uk-UA" dirty="0"/>
          </a:p>
        </p:txBody>
      </p:sp>
    </p:spTree>
    <p:extLst>
      <p:ext uri="{BB962C8B-B14F-4D97-AF65-F5344CB8AC3E}">
        <p14:creationId xmlns:p14="http://schemas.microsoft.com/office/powerpoint/2010/main" val="1638766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uk-U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A7AD02B-86FF-4783-B298-B69EF1A57E61}" type="datetimeFigureOut">
              <a:rPr lang="uk-UA" smtClean="0"/>
              <a:t>21.11.2017</a:t>
            </a:fld>
            <a:endParaRPr lang="uk-UA"/>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uk-UA"/>
          </a:p>
        </p:txBody>
      </p:sp>
      <p:sp>
        <p:nvSpPr>
          <p:cNvPr id="6" name="Slide Number Placeholder 5"/>
          <p:cNvSpPr>
            <a:spLocks noGrp="1"/>
          </p:cNvSpPr>
          <p:nvPr>
            <p:ph type="sldNum" sz="quarter" idx="12"/>
          </p:nvPr>
        </p:nvSpPr>
        <p:spPr/>
        <p:txBody>
          <a:bodyPr/>
          <a:lstStyle/>
          <a:p>
            <a:fld id="{63906140-C0E3-4A37-9058-6C20D3152F22}" type="slidenum">
              <a:rPr lang="uk-UA" smtClean="0"/>
              <a:t>‹#›</a:t>
            </a:fld>
            <a:endParaRPr lang="uk-UA"/>
          </a:p>
        </p:txBody>
      </p:sp>
    </p:spTree>
    <p:extLst>
      <p:ext uri="{BB962C8B-B14F-4D97-AF65-F5344CB8AC3E}">
        <p14:creationId xmlns:p14="http://schemas.microsoft.com/office/powerpoint/2010/main" val="6875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06400" y="2514600"/>
            <a:ext cx="2641600" cy="1981200"/>
          </a:xfrm>
        </p:spPr>
        <p:txBody>
          <a:bodyPr/>
          <a:lstStyle/>
          <a:p>
            <a:r>
              <a:rPr lang="en-US"/>
              <a:t>Click icon to add picture</a:t>
            </a:r>
            <a:endParaRPr lang="uk-UA"/>
          </a:p>
        </p:txBody>
      </p:sp>
      <p:sp>
        <p:nvSpPr>
          <p:cNvPr id="5" name="Title 1"/>
          <p:cNvSpPr>
            <a:spLocks noGrp="1"/>
          </p:cNvSpPr>
          <p:nvPr>
            <p:ph type="ctrTitle"/>
          </p:nvPr>
        </p:nvSpPr>
        <p:spPr>
          <a:xfrm>
            <a:off x="3251200" y="2590800"/>
            <a:ext cx="8636000" cy="1447800"/>
          </a:xfrm>
        </p:spPr>
        <p:txBody>
          <a:bodyPr vert="horz" lIns="91440" tIns="45720" rIns="91440" bIns="45720" rtlCol="0" anchor="ctr">
            <a:noAutofit/>
          </a:bodyPr>
          <a:lstStyle>
            <a:lvl1pPr>
              <a:defRPr lang="en-US" sz="4800" cap="none" baseline="0" dirty="0">
                <a:solidFill>
                  <a:schemeClr val="bg1"/>
                </a:solidFill>
                <a:latin typeface="Segoe UI" pitchFamily="34" charset="0"/>
              </a:defRPr>
            </a:lvl1pPr>
          </a:lstStyle>
          <a:p>
            <a:pPr lvl="0"/>
            <a:r>
              <a:rPr lang="en-US"/>
              <a:t>Click to edit Master title style</a:t>
            </a:r>
            <a:endParaRPr lang="en-US" dirty="0"/>
          </a:p>
        </p:txBody>
      </p:sp>
      <p:sp>
        <p:nvSpPr>
          <p:cNvPr id="7" name="Subtitle 2"/>
          <p:cNvSpPr>
            <a:spLocks noGrp="1"/>
          </p:cNvSpPr>
          <p:nvPr>
            <p:ph type="subTitle" idx="1"/>
          </p:nvPr>
        </p:nvSpPr>
        <p:spPr>
          <a:xfrm>
            <a:off x="3251200" y="5410200"/>
            <a:ext cx="85344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a:t>Click to edit Master subtitle style</a:t>
            </a:r>
            <a:endParaRPr lang="en-US" dirty="0"/>
          </a:p>
        </p:txBody>
      </p:sp>
    </p:spTree>
    <p:extLst>
      <p:ext uri="{BB962C8B-B14F-4D97-AF65-F5344CB8AC3E}">
        <p14:creationId xmlns:p14="http://schemas.microsoft.com/office/powerpoint/2010/main" val="87020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3251200" y="2590800"/>
            <a:ext cx="8636000" cy="1447800"/>
          </a:xfrm>
        </p:spPr>
        <p:txBody>
          <a:bodyPr vert="horz" lIns="91440" tIns="45720" rIns="91440" bIns="45720" rtlCol="0" anchor="ctr">
            <a:noAutofit/>
          </a:bodyPr>
          <a:lstStyle>
            <a:lvl1pPr>
              <a:defRPr lang="en-US" sz="4800" cap="none" baseline="0" dirty="0">
                <a:solidFill>
                  <a:schemeClr val="bg1"/>
                </a:solidFill>
                <a:latin typeface="Segoe UI" pitchFamily="34" charset="0"/>
              </a:defRPr>
            </a:lvl1pPr>
          </a:lstStyle>
          <a:p>
            <a:pPr lvl="0"/>
            <a:r>
              <a:rPr lang="en-US"/>
              <a:t>Click to edit Master title style</a:t>
            </a:r>
            <a:endParaRPr lang="en-US" dirty="0"/>
          </a:p>
        </p:txBody>
      </p:sp>
      <p:sp>
        <p:nvSpPr>
          <p:cNvPr id="5" name="Subtitle 2"/>
          <p:cNvSpPr>
            <a:spLocks noGrp="1"/>
          </p:cNvSpPr>
          <p:nvPr>
            <p:ph type="subTitle" idx="1"/>
          </p:nvPr>
        </p:nvSpPr>
        <p:spPr>
          <a:xfrm>
            <a:off x="3251200" y="5410200"/>
            <a:ext cx="85344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a:t>Click to edit Master subtitle style</a:t>
            </a:r>
            <a:endParaRPr lang="en-US" dirty="0"/>
          </a:p>
        </p:txBody>
      </p:sp>
    </p:spTree>
    <p:extLst>
      <p:ext uri="{BB962C8B-B14F-4D97-AF65-F5344CB8AC3E}">
        <p14:creationId xmlns:p14="http://schemas.microsoft.com/office/powerpoint/2010/main" val="2599480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Slide (w/o logo)">
    <p:bg>
      <p:bgPr>
        <a:solidFill>
          <a:srgbClr val="017EB8"/>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3251200" y="2590800"/>
            <a:ext cx="8636000" cy="1447800"/>
          </a:xfrm>
        </p:spPr>
        <p:txBody>
          <a:bodyPr vert="horz" lIns="91440" tIns="45720" rIns="91440" bIns="45720" rtlCol="0" anchor="ctr">
            <a:noAutofit/>
          </a:bodyPr>
          <a:lstStyle>
            <a:lvl1pPr>
              <a:defRPr lang="en-US" sz="4800" cap="none" baseline="0" dirty="0">
                <a:solidFill>
                  <a:schemeClr val="bg1"/>
                </a:solidFill>
                <a:latin typeface="Segoe UI" pitchFamily="34" charset="0"/>
              </a:defRPr>
            </a:lvl1pPr>
          </a:lstStyle>
          <a:p>
            <a:pPr lvl="0"/>
            <a:r>
              <a:rPr lang="en-US"/>
              <a:t>Click to edit Master title style</a:t>
            </a:r>
            <a:endParaRPr lang="en-US" dirty="0"/>
          </a:p>
        </p:txBody>
      </p:sp>
      <p:sp>
        <p:nvSpPr>
          <p:cNvPr id="5" name="Subtitle 2"/>
          <p:cNvSpPr>
            <a:spLocks noGrp="1"/>
          </p:cNvSpPr>
          <p:nvPr>
            <p:ph type="subTitle" idx="1"/>
          </p:nvPr>
        </p:nvSpPr>
        <p:spPr>
          <a:xfrm>
            <a:off x="3251200" y="5410200"/>
            <a:ext cx="8534400" cy="990600"/>
          </a:xfrm>
        </p:spPr>
        <p:txBody>
          <a:bodyPr vert="horz" lIns="91440" tIns="45720" rIns="91440" bIns="45720" rtlCol="0">
            <a:normAutofit/>
          </a:bodyPr>
          <a:lstStyle>
            <a:lvl1pPr>
              <a:defRPr lang="en-US" sz="2400" dirty="0">
                <a:solidFill>
                  <a:srgbClr val="75BEE9"/>
                </a:solidFill>
              </a:defRPr>
            </a:lvl1pPr>
          </a:lstStyle>
          <a:p>
            <a:pPr marL="0" lvl="0" indent="0">
              <a:buNone/>
            </a:pPr>
            <a:r>
              <a:rPr lang="en-US"/>
              <a:t>Click to edit Master subtitle style</a:t>
            </a:r>
            <a:endParaRPr lang="en-US" dirty="0"/>
          </a:p>
        </p:txBody>
      </p:sp>
    </p:spTree>
    <p:extLst>
      <p:ext uri="{BB962C8B-B14F-4D97-AF65-F5344CB8AC3E}">
        <p14:creationId xmlns:p14="http://schemas.microsoft.com/office/powerpoint/2010/main" val="387015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ne Column Layout (w/ bullets)">
    <p:spTree>
      <p:nvGrpSpPr>
        <p:cNvPr id="1" name=""/>
        <p:cNvGrpSpPr/>
        <p:nvPr/>
      </p:nvGrpSpPr>
      <p:grpSpPr>
        <a:xfrm>
          <a:off x="0" y="0"/>
          <a:ext cx="0" cy="0"/>
          <a:chOff x="0" y="0"/>
          <a:chExt cx="0" cy="0"/>
        </a:xfrm>
      </p:grpSpPr>
      <p:sp>
        <p:nvSpPr>
          <p:cNvPr id="5" name="Text Placeholder 2"/>
          <p:cNvSpPr>
            <a:spLocks noGrp="1"/>
          </p:cNvSpPr>
          <p:nvPr>
            <p:ph idx="1"/>
          </p:nvPr>
        </p:nvSpPr>
        <p:spPr>
          <a:xfrm>
            <a:off x="307200" y="1447801"/>
            <a:ext cx="10972800" cy="4525963"/>
          </a:xfrm>
          <a:prstGeom prst="rect">
            <a:avLst/>
          </a:prstGeom>
        </p:spPr>
        <p:txBody>
          <a:bodyPr vert="horz" lIns="91440" tIns="45720" rIns="91440" bIns="45720" rtlCol="0">
            <a:normAutofit/>
          </a:bodyPr>
          <a:lstStyle>
            <a:lvl1pPr marL="266700" indent="-266700">
              <a:defRPr baseline="0">
                <a:latin typeface="Segoe UI" pitchFamily="34" charset="0"/>
                <a:ea typeface="Segoe UI" pitchFamily="34" charset="0"/>
                <a:cs typeface="Segoe UI" pitchFamily="34" charset="0"/>
              </a:defRPr>
            </a:lvl1pPr>
            <a:lvl2pPr>
              <a:buClr>
                <a:schemeClr val="tx1">
                  <a:lumMod val="65000"/>
                  <a:lumOff val="35000"/>
                </a:schemeClr>
              </a:buClr>
              <a:defRPr>
                <a:solidFill>
                  <a:schemeClr val="tx1">
                    <a:lumMod val="85000"/>
                    <a:lumOff val="15000"/>
                  </a:schemeClr>
                </a:solidFill>
                <a:latin typeface="Segoe UI" pitchFamily="34" charset="0"/>
                <a:ea typeface="Segoe UI" pitchFamily="34" charset="0"/>
                <a:cs typeface="Segoe UI" pitchFamily="34" charset="0"/>
              </a:defRPr>
            </a:lvl2pPr>
            <a:lvl3pPr marL="971550" indent="-171450">
              <a:buClr>
                <a:schemeClr val="tx1">
                  <a:lumMod val="65000"/>
                  <a:lumOff val="35000"/>
                </a:schemeClr>
              </a:buClr>
              <a:buFont typeface="Arial" panose="020B0604020202020204" pitchFamily="34" charset="0"/>
              <a:buChar char="•"/>
              <a:defRPr>
                <a:solidFill>
                  <a:schemeClr val="tx1">
                    <a:lumMod val="65000"/>
                    <a:lumOff val="35000"/>
                  </a:schemeClr>
                </a:solidFill>
                <a:latin typeface="Segoe UI" pitchFamily="34" charset="0"/>
                <a:ea typeface="Segoe UI" pitchFamily="34" charset="0"/>
                <a:cs typeface="Segoe UI" pitchFamily="34" charset="0"/>
              </a:defRPr>
            </a:lvl3pPr>
            <a:lvl4pPr>
              <a:buClr>
                <a:srgbClr val="017EB8"/>
              </a:buClr>
              <a:defRPr>
                <a:solidFill>
                  <a:schemeClr val="tx1">
                    <a:lumMod val="65000"/>
                    <a:lumOff val="35000"/>
                  </a:schemeClr>
                </a:solidFill>
                <a:latin typeface="Segoe UI" pitchFamily="34" charset="0"/>
                <a:ea typeface="Segoe UI" pitchFamily="34" charset="0"/>
                <a:cs typeface="Segoe UI" pitchFamily="34" charset="0"/>
              </a:defRPr>
            </a:lvl4pPr>
            <a:lvl5pPr>
              <a:buClr>
                <a:schemeClr val="tx1">
                  <a:lumMod val="50000"/>
                  <a:lumOff val="50000"/>
                </a:schemeClr>
              </a:buCl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4"/>
          </p:nvPr>
        </p:nvSpPr>
        <p:spPr>
          <a:xfrm>
            <a:off x="9072000" y="6444000"/>
            <a:ext cx="28448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63906140-C0E3-4A37-9058-6C20D3152F22}" type="slidenum">
              <a:rPr lang="uk-UA" smtClean="0"/>
              <a:t>‹#›</a:t>
            </a:fld>
            <a:endParaRPr lang="uk-UA"/>
          </a:p>
        </p:txBody>
      </p:sp>
      <p:sp>
        <p:nvSpPr>
          <p:cNvPr id="7" name="Title 3"/>
          <p:cNvSpPr>
            <a:spLocks noGrp="1"/>
          </p:cNvSpPr>
          <p:nvPr>
            <p:ph type="title"/>
          </p:nvPr>
        </p:nvSpPr>
        <p:spPr>
          <a:xfrm>
            <a:off x="307200" y="0"/>
            <a:ext cx="10972800" cy="914400"/>
          </a:xfrm>
        </p:spPr>
        <p:txBody>
          <a:bodyPr/>
          <a:lstStyle>
            <a:lvl1pPr algn="l">
              <a:defRPr baseline="0">
                <a:solidFill>
                  <a:srgbClr val="017EB8"/>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endParaRPr lang="uk-UA" dirty="0"/>
          </a:p>
        </p:txBody>
      </p:sp>
    </p:spTree>
    <p:extLst>
      <p:ext uri="{BB962C8B-B14F-4D97-AF65-F5344CB8AC3E}">
        <p14:creationId xmlns:p14="http://schemas.microsoft.com/office/powerpoint/2010/main" val="366578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One Column Layout (w/o bullets)">
    <p:spTree>
      <p:nvGrpSpPr>
        <p:cNvPr id="1" name=""/>
        <p:cNvGrpSpPr/>
        <p:nvPr/>
      </p:nvGrpSpPr>
      <p:grpSpPr>
        <a:xfrm>
          <a:off x="0" y="0"/>
          <a:ext cx="0" cy="0"/>
          <a:chOff x="0" y="0"/>
          <a:chExt cx="0" cy="0"/>
        </a:xfrm>
      </p:grpSpPr>
      <p:sp>
        <p:nvSpPr>
          <p:cNvPr id="7" name="Text Placeholder 2"/>
          <p:cNvSpPr>
            <a:spLocks noGrp="1"/>
          </p:cNvSpPr>
          <p:nvPr>
            <p:ph idx="1" hasCustomPrompt="1"/>
          </p:nvPr>
        </p:nvSpPr>
        <p:spPr>
          <a:xfrm>
            <a:off x="304800" y="1447801"/>
            <a:ext cx="10972800" cy="4525963"/>
          </a:xfrm>
          <a:prstGeom prst="rect">
            <a:avLst/>
          </a:prstGeom>
        </p:spPr>
        <p:txBody>
          <a:bodyPr vert="horz" lIns="91440" tIns="45720" rIns="91440" bIns="45720" rtlCol="0">
            <a:normAutofit/>
          </a:bodyPr>
          <a:lstStyle>
            <a:lvl1pPr marL="0" indent="0">
              <a:buNone/>
              <a:defRPr sz="3200" baseline="0">
                <a:solidFill>
                  <a:schemeClr val="tx1">
                    <a:lumMod val="75000"/>
                    <a:lumOff val="25000"/>
                  </a:schemeClr>
                </a:solidFill>
                <a:latin typeface="Segoe UI" pitchFamily="34" charset="0"/>
                <a:ea typeface="Segoe UI" pitchFamily="34" charset="0"/>
                <a:cs typeface="Segoe UI" pitchFamily="34" charset="0"/>
              </a:defRPr>
            </a:lvl1pPr>
            <a:lvl2pPr>
              <a:defRPr>
                <a:latin typeface="Segoe UI" pitchFamily="34" charset="0"/>
                <a:ea typeface="Segoe UI" pitchFamily="34" charset="0"/>
                <a:cs typeface="Segoe UI" pitchFamily="34" charset="0"/>
              </a:defRPr>
            </a:lvl2pPr>
            <a:lvl3pPr>
              <a:defRPr>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add text</a:t>
            </a:r>
          </a:p>
        </p:txBody>
      </p:sp>
      <p:sp>
        <p:nvSpPr>
          <p:cNvPr id="4" name="Title 3"/>
          <p:cNvSpPr>
            <a:spLocks noGrp="1"/>
          </p:cNvSpPr>
          <p:nvPr>
            <p:ph type="title"/>
          </p:nvPr>
        </p:nvSpPr>
        <p:spPr>
          <a:xfrm>
            <a:off x="304800" y="0"/>
            <a:ext cx="10972800" cy="914400"/>
          </a:xfrm>
        </p:spPr>
        <p:txBody>
          <a:bodyPr/>
          <a:lstStyle>
            <a:lvl1pPr>
              <a:defRPr baseline="0">
                <a:solidFill>
                  <a:srgbClr val="017EB8"/>
                </a:solidFill>
              </a:defRPr>
            </a:lvl1pPr>
          </a:lstStyle>
          <a:p>
            <a:r>
              <a:rPr lang="en-US"/>
              <a:t>Click to edit Master title style</a:t>
            </a:r>
            <a:endParaRPr lang="uk-UA" dirty="0"/>
          </a:p>
        </p:txBody>
      </p:sp>
      <p:sp>
        <p:nvSpPr>
          <p:cNvPr id="10" name="Slide Number Placeholder 5"/>
          <p:cNvSpPr>
            <a:spLocks noGrp="1"/>
          </p:cNvSpPr>
          <p:nvPr>
            <p:ph type="sldNum" sz="quarter" idx="4"/>
          </p:nvPr>
        </p:nvSpPr>
        <p:spPr>
          <a:xfrm>
            <a:off x="9072000" y="6444000"/>
            <a:ext cx="28448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63906140-C0E3-4A37-9058-6C20D3152F22}" type="slidenum">
              <a:rPr lang="uk-UA" smtClean="0"/>
              <a:t>‹#›</a:t>
            </a:fld>
            <a:endParaRPr lang="uk-UA"/>
          </a:p>
        </p:txBody>
      </p:sp>
    </p:spTree>
    <p:extLst>
      <p:ext uri="{BB962C8B-B14F-4D97-AF65-F5344CB8AC3E}">
        <p14:creationId xmlns:p14="http://schemas.microsoft.com/office/powerpoint/2010/main" val="490447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2"/>
          <p:cNvSpPr>
            <a:spLocks noGrp="1"/>
          </p:cNvSpPr>
          <p:nvPr>
            <p:ph idx="10"/>
          </p:nvPr>
        </p:nvSpPr>
        <p:spPr>
          <a:xfrm>
            <a:off x="307200" y="1450102"/>
            <a:ext cx="51816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5"/>
          <p:cNvSpPr>
            <a:spLocks noGrp="1"/>
          </p:cNvSpPr>
          <p:nvPr>
            <p:ph type="sldNum" sz="quarter" idx="4"/>
          </p:nvPr>
        </p:nvSpPr>
        <p:spPr>
          <a:xfrm>
            <a:off x="9072000" y="6444000"/>
            <a:ext cx="28448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63906140-C0E3-4A37-9058-6C20D3152F22}" type="slidenum">
              <a:rPr lang="uk-UA" smtClean="0"/>
              <a:t>‹#›</a:t>
            </a:fld>
            <a:endParaRPr lang="uk-UA"/>
          </a:p>
        </p:txBody>
      </p:sp>
      <p:sp>
        <p:nvSpPr>
          <p:cNvPr id="9" name="Title 3"/>
          <p:cNvSpPr>
            <a:spLocks noGrp="1"/>
          </p:cNvSpPr>
          <p:nvPr>
            <p:ph type="title"/>
          </p:nvPr>
        </p:nvSpPr>
        <p:spPr>
          <a:xfrm>
            <a:off x="307200" y="0"/>
            <a:ext cx="10972800" cy="914400"/>
          </a:xfrm>
        </p:spPr>
        <p:txBody>
          <a:bodyPr/>
          <a:lstStyle>
            <a:lvl1pPr>
              <a:defRPr baseline="0">
                <a:solidFill>
                  <a:srgbClr val="017EB8"/>
                </a:solidFill>
              </a:defRPr>
            </a:lvl1pPr>
          </a:lstStyle>
          <a:p>
            <a:r>
              <a:rPr lang="en-US"/>
              <a:t>Click to edit Master title style</a:t>
            </a:r>
            <a:endParaRPr lang="uk-UA" dirty="0"/>
          </a:p>
        </p:txBody>
      </p:sp>
      <p:sp>
        <p:nvSpPr>
          <p:cNvPr id="11" name="Text Placeholder 2"/>
          <p:cNvSpPr>
            <a:spLocks noGrp="1"/>
          </p:cNvSpPr>
          <p:nvPr>
            <p:ph idx="11"/>
          </p:nvPr>
        </p:nvSpPr>
        <p:spPr>
          <a:xfrm>
            <a:off x="6400800" y="1450102"/>
            <a:ext cx="5181600" cy="4493498"/>
          </a:xfrm>
          <a:prstGeom prst="rect">
            <a:avLst/>
          </a:prstGeom>
        </p:spPr>
        <p:txBody>
          <a:bodyPr vert="horz" lIns="91440" tIns="45720" rIns="91440" bIns="45720" rtlCol="0">
            <a:normAutofit/>
          </a:bodyPr>
          <a:lstStyle>
            <a:lvl1pPr>
              <a:defRPr sz="2400"/>
            </a:lvl1pPr>
            <a:lvl2pPr marL="628650" indent="-285750" algn="l" defTabSz="914400" rtl="0" eaLnBrk="1" latinLnBrk="0" hangingPunct="1">
              <a:spcBef>
                <a:spcPct val="20000"/>
              </a:spcBef>
              <a:buClr>
                <a:schemeClr val="tx1">
                  <a:lumMod val="65000"/>
                  <a:lumOff val="35000"/>
                </a:schemeClr>
              </a:buClr>
              <a:buFont typeface="Wingdings" panose="05000000000000000000" pitchFamily="2" charset="2"/>
              <a:buChar char="§"/>
              <a:defRPr lang="en-US" sz="2000" kern="120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chemeClr val="tx1">
                  <a:lumMod val="65000"/>
                  <a:lumOff val="35000"/>
                </a:schemeClr>
              </a:buClr>
              <a:buFont typeface="Arial" panose="020B0604020202020204" pitchFamily="34" charset="0"/>
              <a:buChar char="•"/>
              <a:defRPr lang="en-US" sz="1800" kern="120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defRPr lang="en-US" sz="1600" kern="1200" dirty="0">
                <a:solidFill>
                  <a:schemeClr val="tx1">
                    <a:lumMod val="65000"/>
                    <a:lumOff val="35000"/>
                  </a:schemeClr>
                </a:solidFill>
                <a:latin typeface="Segoe UI" pitchFamily="34" charset="0"/>
                <a:ea typeface="Segoe UI" pitchFamily="34" charset="0"/>
                <a:cs typeface="Segoe UI" pitchFamily="34" charset="0"/>
              </a:defRPr>
            </a:lvl4pPr>
            <a:lvl5pPr marL="1485900" indent="-228600">
              <a:defRPr lang="en-US" sz="1600" kern="1200" dirty="0">
                <a:solidFill>
                  <a:schemeClr val="tx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83454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One Column Layout">
    <p:spTree>
      <p:nvGrpSpPr>
        <p:cNvPr id="1" name=""/>
        <p:cNvGrpSpPr/>
        <p:nvPr/>
      </p:nvGrpSpPr>
      <p:grpSpPr>
        <a:xfrm>
          <a:off x="0" y="0"/>
          <a:ext cx="0" cy="0"/>
          <a:chOff x="0" y="0"/>
          <a:chExt cx="0" cy="0"/>
        </a:xfrm>
      </p:grpSpPr>
      <p:sp>
        <p:nvSpPr>
          <p:cNvPr id="4" name="Title 3"/>
          <p:cNvSpPr>
            <a:spLocks noGrp="1"/>
          </p:cNvSpPr>
          <p:nvPr>
            <p:ph type="title"/>
          </p:nvPr>
        </p:nvSpPr>
        <p:spPr>
          <a:xfrm>
            <a:off x="307200" y="0"/>
            <a:ext cx="10972800" cy="914400"/>
          </a:xfrm>
        </p:spPr>
        <p:txBody>
          <a:bodyPr/>
          <a:lstStyle>
            <a:lvl1pPr>
              <a:defRPr baseline="0">
                <a:solidFill>
                  <a:srgbClr val="017EB8"/>
                </a:solidFill>
              </a:defRPr>
            </a:lvl1pPr>
          </a:lstStyle>
          <a:p>
            <a:r>
              <a:rPr lang="en-US"/>
              <a:t>Click to edit Master title style</a:t>
            </a:r>
            <a:endParaRPr lang="uk-UA" dirty="0"/>
          </a:p>
        </p:txBody>
      </p:sp>
      <p:sp>
        <p:nvSpPr>
          <p:cNvPr id="10" name="Slide Number Placeholder 5"/>
          <p:cNvSpPr>
            <a:spLocks noGrp="1"/>
          </p:cNvSpPr>
          <p:nvPr>
            <p:ph type="sldNum" sz="quarter" idx="4"/>
          </p:nvPr>
        </p:nvSpPr>
        <p:spPr>
          <a:xfrm>
            <a:off x="9072000" y="6444000"/>
            <a:ext cx="2844800" cy="360000"/>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63906140-C0E3-4A37-9058-6C20D3152F22}" type="slidenum">
              <a:rPr lang="uk-UA" smtClean="0"/>
              <a:t>‹#›</a:t>
            </a:fld>
            <a:endParaRPr lang="uk-UA"/>
          </a:p>
        </p:txBody>
      </p:sp>
    </p:spTree>
    <p:extLst>
      <p:ext uri="{BB962C8B-B14F-4D97-AF65-F5344CB8AC3E}">
        <p14:creationId xmlns:p14="http://schemas.microsoft.com/office/powerpoint/2010/main" val="307574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4"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7200" y="0"/>
            <a:ext cx="109728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a:off x="307200" y="1447801"/>
            <a:ext cx="10972800" cy="4525963"/>
          </a:xfrm>
          <a:prstGeom prst="rect">
            <a:avLst/>
          </a:prstGeom>
        </p:spPr>
        <p:txBody>
          <a:bodyPr vert="horz" lIns="91440" tIns="45720" rIns="91440" bIns="45720" rtlCol="0">
            <a:normAutofit/>
          </a:bodyPr>
          <a:lstStyle/>
          <a:p>
            <a:pPr lvl="0"/>
            <a:r>
              <a:rPr lang="en-US" dirty="0"/>
              <a:t>Click to edit Master text styles</a:t>
            </a:r>
          </a:p>
          <a:p>
            <a:pPr marL="628650" lvl="1" indent="-285750" algn="l" defTabSz="914400" rtl="0" eaLnBrk="1" latinLnBrk="0" hangingPunct="1">
              <a:spcBef>
                <a:spcPct val="20000"/>
              </a:spcBef>
              <a:buClr>
                <a:schemeClr val="tx1">
                  <a:lumMod val="65000"/>
                  <a:lumOff val="35000"/>
                </a:schemeClr>
              </a:buClr>
              <a:buFont typeface="Wingdings" panose="05000000000000000000" pitchFamily="2" charset="2"/>
              <a:buChar char="§"/>
            </a:pPr>
            <a:r>
              <a:rPr lang="en-US" dirty="0"/>
              <a:t>Second level</a:t>
            </a:r>
          </a:p>
          <a:p>
            <a:pPr marL="971550" lvl="2" indent="-171450" algn="l" defTabSz="914400" rtl="0" eaLnBrk="1" latinLnBrk="0" hangingPunct="1">
              <a:spcBef>
                <a:spcPct val="20000"/>
              </a:spcBef>
              <a:buClr>
                <a:schemeClr val="tx1">
                  <a:lumMod val="65000"/>
                  <a:lumOff val="35000"/>
                </a:schemeClr>
              </a:buClr>
              <a:buFont typeface="Arial" panose="020B0604020202020204" pitchFamily="34" charset="0"/>
              <a:buChar char="•"/>
            </a:pPr>
            <a:r>
              <a:rPr lang="en-US" dirty="0"/>
              <a:t>Third level</a:t>
            </a:r>
          </a:p>
          <a:p>
            <a:pPr marL="1257300" lvl="3" indent="-228600" algn="l" defTabSz="914400" rtl="0" eaLnBrk="1" latinLnBrk="0" hangingPunct="1">
              <a:spcBef>
                <a:spcPct val="20000"/>
              </a:spcBef>
              <a:buClr>
                <a:srgbClr val="017EB8"/>
              </a:buClr>
              <a:buFont typeface="Wingdings" panose="05000000000000000000" pitchFamily="2" charset="2"/>
              <a:buChar char="§"/>
            </a:pPr>
            <a:r>
              <a:rPr lang="en-US" dirty="0"/>
              <a:t>Fourth level</a:t>
            </a:r>
          </a:p>
        </p:txBody>
      </p:sp>
      <p:sp>
        <p:nvSpPr>
          <p:cNvPr id="6" name="Slide Number Placeholder 5"/>
          <p:cNvSpPr>
            <a:spLocks noGrp="1"/>
          </p:cNvSpPr>
          <p:nvPr>
            <p:ph type="sldNum" sz="quarter" idx="4"/>
          </p:nvPr>
        </p:nvSpPr>
        <p:spPr>
          <a:xfrm>
            <a:off x="9144000" y="6446838"/>
            <a:ext cx="2844800" cy="365125"/>
          </a:xfrm>
          <a:prstGeom prst="rect">
            <a:avLst/>
          </a:prstGeom>
        </p:spPr>
        <p:txBody>
          <a:bodyPr vert="horz" lIns="91440" tIns="45720" rIns="91440" bIns="45720" rtlCol="0" anchor="ctr"/>
          <a:lstStyle>
            <a:lvl1pPr algn="r">
              <a:defRPr sz="1200" b="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fld id="{63906140-C0E3-4A37-9058-6C20D3152F22}" type="slidenum">
              <a:rPr lang="uk-UA" smtClean="0"/>
              <a:t>‹#›</a:t>
            </a:fld>
            <a:endParaRPr lang="uk-UA"/>
          </a:p>
        </p:txBody>
      </p:sp>
      <p:sp>
        <p:nvSpPr>
          <p:cNvPr id="5" name="Content Placeholder 2"/>
          <p:cNvSpPr txBox="1">
            <a:spLocks/>
          </p:cNvSpPr>
          <p:nvPr/>
        </p:nvSpPr>
        <p:spPr>
          <a:xfrm>
            <a:off x="2540000" y="6324600"/>
            <a:ext cx="4064000" cy="304800"/>
          </a:xfrm>
          <a:prstGeom prst="rect">
            <a:avLst/>
          </a:prstGeom>
        </p:spPr>
        <p:txBody>
          <a:bodyPr>
            <a:normAutofit/>
          </a:bodyPr>
          <a:lstStyle>
            <a:lvl1pPr marL="0" indent="0" algn="l" defTabSz="914400" rtl="0" eaLnBrk="1" latinLnBrk="0" hangingPunct="1">
              <a:spcBef>
                <a:spcPct val="20000"/>
              </a:spcBef>
              <a:buClr>
                <a:srgbClr val="017EB8"/>
              </a:buClr>
              <a:buFont typeface="Wingdings" panose="05000000000000000000" pitchFamily="2" charset="2"/>
              <a:buNone/>
              <a:defRPr sz="1400" kern="1200">
                <a:solidFill>
                  <a:schemeClr val="tx1"/>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sz="2800" kern="1200">
                <a:solidFill>
                  <a:schemeClr val="tx1"/>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sz="2400" kern="1200">
                <a:solidFill>
                  <a:schemeClr val="tx1"/>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a:p>
          <a:p>
            <a:endParaRPr lang="uk-UA" sz="1400"/>
          </a:p>
        </p:txBody>
      </p:sp>
    </p:spTree>
    <p:extLst>
      <p:ext uri="{BB962C8B-B14F-4D97-AF65-F5344CB8AC3E}">
        <p14:creationId xmlns:p14="http://schemas.microsoft.com/office/powerpoint/2010/main" val="1322661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l" defTabSz="0" rtl="0" eaLnBrk="1" latinLnBrk="0" hangingPunct="1">
        <a:spcBef>
          <a:spcPct val="0"/>
        </a:spcBef>
        <a:buNone/>
        <a:defRPr lang="en-US" sz="4000" b="0" kern="1200" baseline="0" dirty="0" smtClean="0">
          <a:solidFill>
            <a:srgbClr val="017EB8"/>
          </a:solidFill>
          <a:latin typeface="Segoe UI" panose="020B0502040204020203" pitchFamily="34" charset="0"/>
          <a:ea typeface="Segoe UI" pitchFamily="34" charset="0"/>
          <a:cs typeface="Segoe UI" pitchFamily="34" charset="0"/>
        </a:defRPr>
      </a:lvl1pPr>
    </p:titleStyle>
    <p:bodyStyle>
      <a:lvl1pPr marL="266700" indent="-266700" algn="l" defTabSz="914400" rtl="0" eaLnBrk="1" latinLnBrk="0" hangingPunct="1">
        <a:spcBef>
          <a:spcPct val="20000"/>
        </a:spcBef>
        <a:buClr>
          <a:srgbClr val="017EB8"/>
        </a:buClr>
        <a:buFont typeface="Arial" panose="020B0604020202020204" pitchFamily="34" charset="0"/>
        <a:buChar char="•"/>
        <a:defRPr sz="3200" kern="1200" baseline="0">
          <a:solidFill>
            <a:schemeClr val="tx1">
              <a:lumMod val="75000"/>
              <a:lumOff val="25000"/>
            </a:schemeClr>
          </a:solidFill>
          <a:latin typeface="Segoe UI" pitchFamily="34" charset="0"/>
          <a:ea typeface="Segoe UI" pitchFamily="34" charset="0"/>
          <a:cs typeface="Segoe UI" pitchFamily="34" charset="0"/>
        </a:defRPr>
      </a:lvl1pPr>
      <a:lvl2pPr marL="628650" indent="-285750" algn="l" defTabSz="914400" rtl="0" eaLnBrk="1" latinLnBrk="0" hangingPunct="1">
        <a:spcBef>
          <a:spcPct val="20000"/>
        </a:spcBef>
        <a:buClr>
          <a:srgbClr val="017EB8"/>
        </a:buClr>
        <a:buFont typeface="Wingdings" panose="05000000000000000000" pitchFamily="2" charset="2"/>
        <a:buChar char="§"/>
        <a:defRPr lang="en-US" sz="2800" kern="1200" baseline="0" dirty="0" smtClean="0">
          <a:solidFill>
            <a:schemeClr val="tx1">
              <a:lumMod val="85000"/>
              <a:lumOff val="15000"/>
            </a:schemeClr>
          </a:solidFill>
          <a:latin typeface="Segoe UI" pitchFamily="34" charset="0"/>
          <a:ea typeface="Segoe UI" pitchFamily="34" charset="0"/>
          <a:cs typeface="Segoe UI" pitchFamily="34" charset="0"/>
        </a:defRPr>
      </a:lvl2pPr>
      <a:lvl3pPr marL="971550" indent="-171450" algn="l" defTabSz="914400" rtl="0" eaLnBrk="1" latinLnBrk="0" hangingPunct="1">
        <a:spcBef>
          <a:spcPct val="20000"/>
        </a:spcBef>
        <a:buClr>
          <a:srgbClr val="017EB8"/>
        </a:buClr>
        <a:buFont typeface="Wingdings" panose="05000000000000000000" pitchFamily="2" charset="2"/>
        <a:buChar char="§"/>
        <a:defRPr lang="en-US" sz="2400" kern="1200" baseline="0" dirty="0" smtClean="0">
          <a:solidFill>
            <a:schemeClr val="tx1">
              <a:lumMod val="65000"/>
              <a:lumOff val="35000"/>
            </a:schemeClr>
          </a:solidFill>
          <a:latin typeface="Segoe UI" pitchFamily="34" charset="0"/>
          <a:ea typeface="Segoe UI" pitchFamily="34" charset="0"/>
          <a:cs typeface="Segoe UI" pitchFamily="34" charset="0"/>
        </a:defRPr>
      </a:lvl3pPr>
      <a:lvl4pPr marL="1257300" indent="-228600" algn="l" defTabSz="914400" rtl="0" eaLnBrk="1" latinLnBrk="0" hangingPunct="1">
        <a:spcBef>
          <a:spcPct val="20000"/>
        </a:spcBef>
        <a:buClr>
          <a:srgbClr val="017EB8"/>
        </a:buClr>
        <a:buFont typeface="Wingdings" panose="05000000000000000000" pitchFamily="2" charset="2"/>
        <a:buChar char="§"/>
        <a:defRPr lang="en-US" sz="2000" kern="1200" baseline="0" dirty="0" smtClean="0">
          <a:solidFill>
            <a:schemeClr val="tx1">
              <a:lumMod val="65000"/>
              <a:lumOff val="35000"/>
            </a:schemeClr>
          </a:solidFill>
          <a:latin typeface="Segoe UI" pitchFamily="34" charset="0"/>
          <a:ea typeface="Segoe UI" pitchFamily="34" charset="0"/>
          <a:cs typeface="Segoe UI" pitchFamily="34" charset="0"/>
        </a:defRPr>
      </a:lvl4pPr>
      <a:lvl5pPr marL="1485900" indent="-228600" algn="l" defTabSz="914400" rtl="0" eaLnBrk="1" latinLnBrk="0" hangingPunct="1">
        <a:spcBef>
          <a:spcPct val="20000"/>
        </a:spcBef>
        <a:buClr>
          <a:srgbClr val="017EB8"/>
        </a:buClr>
        <a:buFont typeface="Wingdings" panose="05000000000000000000" pitchFamily="2" charset="2"/>
        <a:buChar char="§"/>
        <a:defRPr sz="2000" kern="1200">
          <a:solidFill>
            <a:schemeClr val="tx1"/>
          </a:solidFill>
          <a:latin typeface="Segoe UI"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ingle_responsibility_principle" TargetMode="External"/><Relationship Id="rId7" Type="http://schemas.openxmlformats.org/officeDocument/2006/relationships/hyperlink" Target="https://en.wikipedia.org/wiki/Dependency_inversion_principle" TargetMode="External"/><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hyperlink" Target="https://en.wikipedia.org/wiki/Interface_segregation_principle" TargetMode="External"/><Relationship Id="rId5" Type="http://schemas.openxmlformats.org/officeDocument/2006/relationships/hyperlink" Target="https://en.wikipedia.org/wiki/Liskov_substitution_principle" TargetMode="External"/><Relationship Id="rId4" Type="http://schemas.openxmlformats.org/officeDocument/2006/relationships/hyperlink" Target="https://en.wikipedia.org/wiki/Open/closed_principl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hyperlink" Target="https://msdn.microsoft.com/en-us/library/dn223671(v=pandp.30).aspx" TargetMode="External"/><Relationship Id="rId2" Type="http://schemas.openxmlformats.org/officeDocument/2006/relationships/hyperlink" Target="https://msdn.microsoft.com/library/ff647202.aspx" TargetMode="External"/><Relationship Id="rId1" Type="http://schemas.openxmlformats.org/officeDocument/2006/relationships/slideLayout" Target="../slideLayouts/slideLayout22.xml"/><Relationship Id="rId5" Type="http://schemas.openxmlformats.org/officeDocument/2006/relationships/hyperlink" Target="https://github.com/Moq/moq4" TargetMode="External"/><Relationship Id="rId4" Type="http://schemas.openxmlformats.org/officeDocument/2006/relationships/hyperlink" Target="https://unity.codeplex.com/downloads/get/669364"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2082" y="2590800"/>
            <a:ext cx="10885118" cy="1447800"/>
          </a:xfrm>
        </p:spPr>
        <p:txBody>
          <a:bodyPr/>
          <a:lstStyle/>
          <a:p>
            <a:r>
              <a:rPr lang="en-US" dirty="0">
                <a:solidFill>
                  <a:srgbClr val="7030A0"/>
                </a:solidFill>
              </a:rPr>
              <a:t>Inversion Of Control</a:t>
            </a:r>
            <a:br>
              <a:rPr lang="en-US" dirty="0">
                <a:solidFill>
                  <a:srgbClr val="7030A0"/>
                </a:solidFill>
              </a:rPr>
            </a:br>
            <a:r>
              <a:rPr lang="en-US" dirty="0">
                <a:solidFill>
                  <a:srgbClr val="7030A0"/>
                </a:solidFill>
              </a:rPr>
              <a:t>Dependency Injection</a:t>
            </a:r>
            <a:br>
              <a:rPr lang="en-US" dirty="0">
                <a:solidFill>
                  <a:srgbClr val="7030A0"/>
                </a:solidFill>
              </a:rPr>
            </a:br>
            <a:r>
              <a:rPr lang="en-US" dirty="0">
                <a:solidFill>
                  <a:srgbClr val="7030A0"/>
                </a:solidFill>
              </a:rPr>
              <a:t>Unity</a:t>
            </a:r>
            <a:endParaRPr lang="uk-UA" dirty="0">
              <a:solidFill>
                <a:srgbClr val="7030A0"/>
              </a:solidFill>
            </a:endParaRPr>
          </a:p>
        </p:txBody>
      </p:sp>
    </p:spTree>
    <p:extLst>
      <p:ext uri="{BB962C8B-B14F-4D97-AF65-F5344CB8AC3E}">
        <p14:creationId xmlns:p14="http://schemas.microsoft.com/office/powerpoint/2010/main" val="3963527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Locator Example</a:t>
            </a:r>
            <a:endParaRPr lang="uk-UA" dirty="0"/>
          </a:p>
        </p:txBody>
      </p:sp>
      <p:sp>
        <p:nvSpPr>
          <p:cNvPr id="4" name="Rectangle 3"/>
          <p:cNvSpPr/>
          <p:nvPr/>
        </p:nvSpPr>
        <p:spPr>
          <a:xfrm>
            <a:off x="307200" y="914400"/>
            <a:ext cx="10515600" cy="4893647"/>
          </a:xfrm>
          <a:prstGeom prst="rect">
            <a:avLst/>
          </a:prstGeom>
        </p:spPr>
        <p:txBody>
          <a:bodyPr wrap="square">
            <a:spAutoFit/>
          </a:bodyPr>
          <a:lstStyle/>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Client</a:t>
            </a:r>
            <a:endParaRPr lang="en-US" sz="1200" dirty="0">
              <a:solidFill>
                <a:srgbClr val="000000"/>
              </a:solidFill>
              <a:highlight>
                <a:srgbClr val="FFFFFF"/>
              </a:highlight>
              <a:latin typeface="Consolas" panose="020B0609020204030204" pitchFamily="49" charset="0"/>
            </a:endParaRPr>
          </a:p>
          <a:p>
            <a:r>
              <a:rPr lang="uk-UA"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private</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IService</a:t>
            </a:r>
            <a:r>
              <a:rPr lang="en-US" sz="1200" dirty="0">
                <a:solidFill>
                  <a:srgbClr val="000000"/>
                </a:solidFill>
                <a:highlight>
                  <a:srgbClr val="FFFFFF"/>
                </a:highlight>
                <a:latin typeface="Consolas" panose="020B0609020204030204" pitchFamily="49" charset="0"/>
              </a:rPr>
              <a:t> service;</a:t>
            </a:r>
          </a:p>
          <a:p>
            <a:endParaRPr lang="uk-UA"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Client()</a:t>
            </a:r>
          </a:p>
          <a:p>
            <a:r>
              <a:rPr lang="uk-UA"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.service</a:t>
            </a:r>
            <a:r>
              <a:rPr lang="en-US" sz="1200" dirty="0">
                <a:solidFill>
                  <a:srgbClr val="000000"/>
                </a:solidFill>
                <a:highlight>
                  <a:srgbClr val="FFFFFF"/>
                </a:highlight>
                <a:latin typeface="Consolas" panose="020B0609020204030204" pitchFamily="49" charset="0"/>
              </a:rPr>
              <a:t> = </a:t>
            </a:r>
            <a:r>
              <a:rPr lang="en-US" sz="1200" dirty="0" err="1">
                <a:solidFill>
                  <a:srgbClr val="2B91AF"/>
                </a:solidFill>
                <a:highlight>
                  <a:srgbClr val="FFFFFF"/>
                </a:highlight>
                <a:latin typeface="Consolas" panose="020B0609020204030204" pitchFamily="49" charset="0"/>
              </a:rPr>
              <a:t>LocateService</a:t>
            </a:r>
            <a:r>
              <a:rPr lang="en-US" sz="1200" dirty="0" err="1">
                <a:solidFill>
                  <a:srgbClr val="000000"/>
                </a:solidFill>
                <a:highlight>
                  <a:srgbClr val="FFFFFF"/>
                </a:highlight>
                <a:latin typeface="Consolas" panose="020B0609020204030204" pitchFamily="49" charset="0"/>
              </a:rPr>
              <a:t>.GetService</a:t>
            </a:r>
            <a:r>
              <a:rPr lang="en-US" sz="1200" dirty="0">
                <a:solidFill>
                  <a:srgbClr val="000000"/>
                </a:solidFill>
                <a:highlight>
                  <a:srgbClr val="FFFFFF"/>
                </a:highlight>
                <a:latin typeface="Consolas" panose="020B0609020204030204" pitchFamily="49" charset="0"/>
              </a:rPr>
              <a:t>();</a:t>
            </a:r>
          </a:p>
          <a:p>
            <a:r>
              <a:rPr lang="uk-UA" sz="1200" dirty="0">
                <a:solidFill>
                  <a:srgbClr val="000000"/>
                </a:solidFill>
                <a:highlight>
                  <a:srgbClr val="FFFFFF"/>
                </a:highlight>
                <a:latin typeface="Consolas" panose="020B0609020204030204" pitchFamily="49" charset="0"/>
              </a:rPr>
              <a:t>        }</a:t>
            </a:r>
          </a:p>
          <a:p>
            <a:endParaRPr lang="uk-UA"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Start()</a:t>
            </a:r>
          </a:p>
          <a:p>
            <a:r>
              <a:rPr lang="uk-UA"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"Service Started"</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.service.Serve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//To Do: Some Stuff</a:t>
            </a:r>
            <a:endParaRPr lang="en-US" sz="1200" dirty="0">
              <a:solidFill>
                <a:srgbClr val="000000"/>
              </a:solidFill>
              <a:highlight>
                <a:srgbClr val="FFFFFF"/>
              </a:highlight>
              <a:latin typeface="Consolas" panose="020B0609020204030204" pitchFamily="49" charset="0"/>
            </a:endParaRPr>
          </a:p>
          <a:p>
            <a:r>
              <a:rPr lang="uk-UA" sz="1200" dirty="0">
                <a:solidFill>
                  <a:srgbClr val="000000"/>
                </a:solidFill>
                <a:highlight>
                  <a:srgbClr val="FFFFFF"/>
                </a:highlight>
                <a:latin typeface="Consolas" panose="020B0609020204030204" pitchFamily="49" charset="0"/>
              </a:rPr>
              <a:t>        }</a:t>
            </a:r>
          </a:p>
          <a:p>
            <a:r>
              <a:rPr lang="uk-UA" sz="1200" dirty="0">
                <a:solidFill>
                  <a:srgbClr val="000000"/>
                </a:solidFill>
                <a:highlight>
                  <a:srgbClr val="FFFFFF"/>
                </a:highlight>
                <a:latin typeface="Consolas" panose="020B0609020204030204" pitchFamily="49" charset="0"/>
              </a:rPr>
              <a:t>    }</a:t>
            </a:r>
          </a:p>
          <a:p>
            <a:endParaRPr lang="uk-UA"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Program</a:t>
            </a:r>
            <a:endParaRPr lang="en-US" sz="1200" dirty="0">
              <a:solidFill>
                <a:srgbClr val="000000"/>
              </a:solidFill>
              <a:highlight>
                <a:srgbClr val="FFFFFF"/>
              </a:highlight>
              <a:latin typeface="Consolas" panose="020B0609020204030204" pitchFamily="49" charset="0"/>
            </a:endParaRPr>
          </a:p>
          <a:p>
            <a:r>
              <a:rPr lang="uk-UA"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private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r>
              <a:rPr lang="uk-UA"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client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Client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client.Start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.ReadKey</a:t>
            </a:r>
            <a:r>
              <a:rPr lang="en-US" sz="1200" dirty="0">
                <a:solidFill>
                  <a:srgbClr val="000000"/>
                </a:solidFill>
                <a:highlight>
                  <a:srgbClr val="FFFFFF"/>
                </a:highlight>
                <a:latin typeface="Consolas" panose="020B0609020204030204" pitchFamily="49" charset="0"/>
              </a:rPr>
              <a:t>();</a:t>
            </a:r>
          </a:p>
          <a:p>
            <a:r>
              <a:rPr lang="uk-UA" sz="1200" dirty="0">
                <a:solidFill>
                  <a:srgbClr val="000000"/>
                </a:solidFill>
                <a:highlight>
                  <a:srgbClr val="FFFFFF"/>
                </a:highlight>
                <a:latin typeface="Consolas" panose="020B0609020204030204" pitchFamily="49" charset="0"/>
              </a:rPr>
              <a:t>        }</a:t>
            </a:r>
          </a:p>
          <a:p>
            <a:r>
              <a:rPr lang="uk-UA" sz="1200" dirty="0">
                <a:solidFill>
                  <a:srgbClr val="000000"/>
                </a:solidFill>
                <a:highlight>
                  <a:srgbClr val="FFFFFF"/>
                </a:highlight>
                <a:latin typeface="Consolas" panose="020B0609020204030204" pitchFamily="49" charset="0"/>
              </a:rPr>
              <a:t>    }</a:t>
            </a:r>
            <a:endParaRPr lang="uk-UA" sz="1200" dirty="0"/>
          </a:p>
        </p:txBody>
      </p:sp>
    </p:spTree>
    <p:extLst>
      <p:ext uri="{BB962C8B-B14F-4D97-AF65-F5344CB8AC3E}">
        <p14:creationId xmlns:p14="http://schemas.microsoft.com/office/powerpoint/2010/main" val="1304317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7200" y="200025"/>
            <a:ext cx="10972800" cy="914400"/>
          </a:xfrm>
        </p:spPr>
        <p:txBody>
          <a:bodyPr>
            <a:normAutofit fontScale="90000"/>
          </a:bodyPr>
          <a:lstStyle/>
          <a:p>
            <a:r>
              <a:rPr lang="en-US" dirty="0"/>
              <a:t>What are different ways to implement Dependency Injection (DI)?</a:t>
            </a:r>
            <a:endParaRPr lang="uk-UA" dirty="0"/>
          </a:p>
        </p:txBody>
      </p:sp>
      <p:sp>
        <p:nvSpPr>
          <p:cNvPr id="3" name="Content Placeholder 2"/>
          <p:cNvSpPr>
            <a:spLocks noGrp="1"/>
          </p:cNvSpPr>
          <p:nvPr>
            <p:ph idx="1"/>
          </p:nvPr>
        </p:nvSpPr>
        <p:spPr/>
        <p:txBody>
          <a:bodyPr>
            <a:normAutofit/>
          </a:bodyPr>
          <a:lstStyle/>
          <a:p>
            <a:r>
              <a:rPr lang="en-US" dirty="0"/>
              <a:t>Constructor  Injection</a:t>
            </a:r>
          </a:p>
          <a:p>
            <a:endParaRPr lang="en-US" dirty="0"/>
          </a:p>
          <a:p>
            <a:r>
              <a:rPr lang="en-US" dirty="0"/>
              <a:t>Property  Injection</a:t>
            </a:r>
          </a:p>
          <a:p>
            <a:endParaRPr lang="en-US" dirty="0"/>
          </a:p>
          <a:p>
            <a:r>
              <a:rPr lang="en-US" dirty="0"/>
              <a:t>Method Injection</a:t>
            </a:r>
            <a:endParaRPr lang="uk-UA" dirty="0"/>
          </a:p>
        </p:txBody>
      </p:sp>
    </p:spTree>
    <p:extLst>
      <p:ext uri="{BB962C8B-B14F-4D97-AF65-F5344CB8AC3E}">
        <p14:creationId xmlns:p14="http://schemas.microsoft.com/office/powerpoint/2010/main" val="1529828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Injection</a:t>
            </a:r>
            <a:endParaRPr lang="uk-UA" dirty="0"/>
          </a:p>
        </p:txBody>
      </p:sp>
      <p:sp>
        <p:nvSpPr>
          <p:cNvPr id="5" name="Rectangle 4"/>
          <p:cNvSpPr/>
          <p:nvPr/>
        </p:nvSpPr>
        <p:spPr>
          <a:xfrm>
            <a:off x="307200" y="914400"/>
            <a:ext cx="10442608" cy="5262979"/>
          </a:xfrm>
          <a:prstGeom prst="rect">
            <a:avLst/>
          </a:prstGeom>
        </p:spPr>
        <p:txBody>
          <a:bodyPr wrap="square">
            <a:spAutoFit/>
          </a:bodyPr>
          <a:lstStyle/>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Client</a:t>
            </a:r>
            <a:endParaRPr lang="en-US" sz="1200" dirty="0">
              <a:solidFill>
                <a:srgbClr val="000000"/>
              </a:solidFill>
              <a:highlight>
                <a:srgbClr val="FFFFFF"/>
              </a:highlight>
              <a:latin typeface="Consolas" panose="020B0609020204030204" pitchFamily="49" charset="0"/>
            </a:endParaRPr>
          </a:p>
          <a:p>
            <a:r>
              <a:rPr lang="uk-UA"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private</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IService</a:t>
            </a:r>
            <a:r>
              <a:rPr lang="en-US" sz="1200" dirty="0">
                <a:solidFill>
                  <a:srgbClr val="000000"/>
                </a:solidFill>
                <a:highlight>
                  <a:srgbClr val="FFFFFF"/>
                </a:highlight>
                <a:latin typeface="Consolas" panose="020B0609020204030204" pitchFamily="49" charset="0"/>
              </a:rPr>
              <a:t> service;</a:t>
            </a:r>
          </a:p>
          <a:p>
            <a:endParaRPr lang="uk-UA"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Client(</a:t>
            </a:r>
            <a:r>
              <a:rPr lang="en-US" sz="1200" dirty="0" err="1">
                <a:solidFill>
                  <a:srgbClr val="2B91AF"/>
                </a:solidFill>
                <a:highlight>
                  <a:srgbClr val="FFFFFF"/>
                </a:highlight>
                <a:latin typeface="Consolas" panose="020B0609020204030204" pitchFamily="49" charset="0"/>
              </a:rPr>
              <a:t>IService</a:t>
            </a:r>
            <a:r>
              <a:rPr lang="en-US" sz="1200" dirty="0">
                <a:solidFill>
                  <a:srgbClr val="000000"/>
                </a:solidFill>
                <a:highlight>
                  <a:srgbClr val="FFFFFF"/>
                </a:highlight>
                <a:latin typeface="Consolas" panose="020B0609020204030204" pitchFamily="49" charset="0"/>
              </a:rPr>
              <a:t> service)</a:t>
            </a:r>
          </a:p>
          <a:p>
            <a:r>
              <a:rPr lang="uk-UA"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.service</a:t>
            </a:r>
            <a:r>
              <a:rPr lang="en-US" sz="1200" dirty="0">
                <a:solidFill>
                  <a:srgbClr val="000000"/>
                </a:solidFill>
                <a:highlight>
                  <a:srgbClr val="FFFFFF"/>
                </a:highlight>
                <a:latin typeface="Consolas" panose="020B0609020204030204" pitchFamily="49" charset="0"/>
              </a:rPr>
              <a:t> = service;</a:t>
            </a:r>
          </a:p>
          <a:p>
            <a:r>
              <a:rPr lang="uk-UA" sz="1200" dirty="0">
                <a:solidFill>
                  <a:srgbClr val="000000"/>
                </a:solidFill>
                <a:highlight>
                  <a:srgbClr val="FFFFFF"/>
                </a:highlight>
                <a:latin typeface="Consolas" panose="020B0609020204030204" pitchFamily="49" charset="0"/>
              </a:rPr>
              <a:t>        }</a:t>
            </a:r>
          </a:p>
          <a:p>
            <a:endParaRPr lang="uk-UA"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Start()</a:t>
            </a:r>
          </a:p>
          <a:p>
            <a:r>
              <a:rPr lang="uk-UA"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"Service Started"</a:t>
            </a:r>
            <a:r>
              <a:rPr lang="en-US" sz="1200" dirty="0">
                <a:solidFill>
                  <a:srgbClr val="000000"/>
                </a:solidFill>
                <a:highlight>
                  <a:srgbClr val="FFFFFF"/>
                </a:highlight>
                <a:latin typeface="Consolas" panose="020B0609020204030204" pitchFamily="49" charset="0"/>
              </a:rPr>
              <a:t>); </a:t>
            </a:r>
          </a:p>
          <a:p>
            <a:r>
              <a:rPr lang="en-US"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.service.Serve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//To Do: Some Stuff</a:t>
            </a:r>
            <a:endParaRPr lang="en-US" sz="1200" dirty="0">
              <a:solidFill>
                <a:srgbClr val="000000"/>
              </a:solidFill>
              <a:highlight>
                <a:srgbClr val="FFFFFF"/>
              </a:highlight>
              <a:latin typeface="Consolas" panose="020B0609020204030204" pitchFamily="49" charset="0"/>
            </a:endParaRPr>
          </a:p>
          <a:p>
            <a:r>
              <a:rPr lang="uk-UA" sz="1200" dirty="0">
                <a:solidFill>
                  <a:srgbClr val="000000"/>
                </a:solidFill>
                <a:highlight>
                  <a:srgbClr val="FFFFFF"/>
                </a:highlight>
                <a:latin typeface="Consolas" panose="020B0609020204030204" pitchFamily="49" charset="0"/>
              </a:rPr>
              <a:t>        }</a:t>
            </a:r>
          </a:p>
          <a:p>
            <a:r>
              <a:rPr lang="uk-UA" sz="1200" dirty="0">
                <a:solidFill>
                  <a:srgbClr val="000000"/>
                </a:solidFill>
                <a:highlight>
                  <a:srgbClr val="FFFFFF"/>
                </a:highlight>
                <a:latin typeface="Consolas" panose="020B0609020204030204" pitchFamily="49" charset="0"/>
              </a:rPr>
              <a:t>    }</a:t>
            </a:r>
          </a:p>
          <a:p>
            <a:endParaRPr lang="uk-UA"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//Builder </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Program</a:t>
            </a:r>
            <a:endParaRPr lang="en-US" sz="1200" dirty="0">
              <a:solidFill>
                <a:srgbClr val="000000"/>
              </a:solidFill>
              <a:highlight>
                <a:srgbClr val="FFFFFF"/>
              </a:highlight>
              <a:latin typeface="Consolas" panose="020B0609020204030204" pitchFamily="49" charset="0"/>
            </a:endParaRPr>
          </a:p>
          <a:p>
            <a:r>
              <a:rPr lang="uk-UA"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private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r>
              <a:rPr lang="uk-UA"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Client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client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Client</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Service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client.Start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.ReadKey</a:t>
            </a:r>
            <a:r>
              <a:rPr lang="en-US" sz="1200" dirty="0">
                <a:solidFill>
                  <a:srgbClr val="000000"/>
                </a:solidFill>
                <a:highlight>
                  <a:srgbClr val="FFFFFF"/>
                </a:highlight>
                <a:latin typeface="Consolas" panose="020B0609020204030204" pitchFamily="49" charset="0"/>
              </a:rPr>
              <a:t>();</a:t>
            </a:r>
          </a:p>
          <a:p>
            <a:r>
              <a:rPr lang="uk-UA" sz="1200" dirty="0">
                <a:solidFill>
                  <a:srgbClr val="000000"/>
                </a:solidFill>
                <a:highlight>
                  <a:srgbClr val="FFFFFF"/>
                </a:highlight>
                <a:latin typeface="Consolas" panose="020B0609020204030204" pitchFamily="49" charset="0"/>
              </a:rPr>
              <a:t>        }</a:t>
            </a:r>
          </a:p>
          <a:p>
            <a:r>
              <a:rPr lang="uk-UA" sz="1200" dirty="0">
                <a:solidFill>
                  <a:srgbClr val="000000"/>
                </a:solidFill>
                <a:highlight>
                  <a:srgbClr val="FFFFFF"/>
                </a:highlight>
                <a:latin typeface="Consolas" panose="020B0609020204030204" pitchFamily="49" charset="0"/>
              </a:rPr>
              <a:t>    }</a:t>
            </a:r>
            <a:endParaRPr lang="uk-UA" sz="1200" dirty="0"/>
          </a:p>
        </p:txBody>
      </p:sp>
    </p:spTree>
    <p:extLst>
      <p:ext uri="{BB962C8B-B14F-4D97-AF65-F5344CB8AC3E}">
        <p14:creationId xmlns:p14="http://schemas.microsoft.com/office/powerpoint/2010/main" val="237836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Injection</a:t>
            </a:r>
            <a:endParaRPr lang="uk-UA" dirty="0"/>
          </a:p>
        </p:txBody>
      </p:sp>
      <p:sp>
        <p:nvSpPr>
          <p:cNvPr id="4" name="Rectangle 3"/>
          <p:cNvSpPr/>
          <p:nvPr/>
        </p:nvSpPr>
        <p:spPr>
          <a:xfrm>
            <a:off x="307200" y="914400"/>
            <a:ext cx="6096000" cy="5262979"/>
          </a:xfrm>
          <a:prstGeom prst="rect">
            <a:avLst/>
          </a:prstGeom>
        </p:spPr>
        <p:txBody>
          <a:bodyPr>
            <a:spAutoFit/>
          </a:bodyPr>
          <a:lstStyle/>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Client</a:t>
            </a:r>
            <a:endParaRPr lang="en-US" sz="1200" dirty="0">
              <a:solidFill>
                <a:srgbClr val="000000"/>
              </a:solidFill>
              <a:highlight>
                <a:srgbClr val="FFFFFF"/>
              </a:highlight>
              <a:latin typeface="Consolas" panose="020B0609020204030204" pitchFamily="49" charset="0"/>
            </a:endParaRPr>
          </a:p>
          <a:p>
            <a:r>
              <a:rPr lang="uk-UA"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private</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IService</a:t>
            </a:r>
            <a:r>
              <a:rPr lang="en-US" sz="1200" dirty="0">
                <a:solidFill>
                  <a:srgbClr val="000000"/>
                </a:solidFill>
                <a:highlight>
                  <a:srgbClr val="FFFFFF"/>
                </a:highlight>
                <a:latin typeface="Consolas" panose="020B0609020204030204" pitchFamily="49" charset="0"/>
              </a:rPr>
              <a:t> service;</a:t>
            </a:r>
          </a:p>
          <a:p>
            <a:endParaRPr lang="uk-UA"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IService</a:t>
            </a:r>
            <a:r>
              <a:rPr lang="en-US" sz="1200" dirty="0">
                <a:solidFill>
                  <a:srgbClr val="000000"/>
                </a:solidFill>
                <a:highlight>
                  <a:srgbClr val="FFFFFF"/>
                </a:highlight>
                <a:latin typeface="Consolas" panose="020B0609020204030204" pitchFamily="49" charset="0"/>
              </a:rPr>
              <a:t> Service</a:t>
            </a:r>
          </a:p>
          <a:p>
            <a:r>
              <a:rPr lang="uk-UA"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set</a:t>
            </a:r>
            <a:r>
              <a:rPr lang="en-US" sz="1200" dirty="0">
                <a:solidFill>
                  <a:srgbClr val="000000"/>
                </a:solidFill>
                <a:highlight>
                  <a:srgbClr val="FFFFFF"/>
                </a:highlight>
                <a:latin typeface="Consolas" panose="020B0609020204030204" pitchFamily="49" charset="0"/>
              </a:rPr>
              <a:t> {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.service</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value</a:t>
            </a:r>
            <a:r>
              <a:rPr lang="en-US" sz="1200" dirty="0">
                <a:solidFill>
                  <a:srgbClr val="000000"/>
                </a:solidFill>
                <a:highlight>
                  <a:srgbClr val="FFFFFF"/>
                </a:highlight>
                <a:latin typeface="Consolas" panose="020B0609020204030204" pitchFamily="49" charset="0"/>
              </a:rPr>
              <a:t>; }</a:t>
            </a:r>
          </a:p>
          <a:p>
            <a:r>
              <a:rPr lang="uk-UA" sz="1200" dirty="0">
                <a:solidFill>
                  <a:srgbClr val="000000"/>
                </a:solidFill>
                <a:highlight>
                  <a:srgbClr val="FFFFFF"/>
                </a:highlight>
                <a:latin typeface="Consolas" panose="020B0609020204030204" pitchFamily="49" charset="0"/>
              </a:rPr>
              <a:t>        }</a:t>
            </a:r>
          </a:p>
          <a:p>
            <a:endParaRPr lang="uk-UA"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Start()</a:t>
            </a:r>
          </a:p>
          <a:p>
            <a:r>
              <a:rPr lang="uk-UA"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"Service Started"</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.service.Serve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//To Do: Some Stuff</a:t>
            </a:r>
            <a:endParaRPr lang="en-US" sz="1200" dirty="0">
              <a:solidFill>
                <a:srgbClr val="000000"/>
              </a:solidFill>
              <a:highlight>
                <a:srgbClr val="FFFFFF"/>
              </a:highlight>
              <a:latin typeface="Consolas" panose="020B0609020204030204" pitchFamily="49" charset="0"/>
            </a:endParaRPr>
          </a:p>
          <a:p>
            <a:r>
              <a:rPr lang="uk-UA" sz="1200" dirty="0">
                <a:solidFill>
                  <a:srgbClr val="000000"/>
                </a:solidFill>
                <a:highlight>
                  <a:srgbClr val="FFFFFF"/>
                </a:highlight>
                <a:latin typeface="Consolas" panose="020B0609020204030204" pitchFamily="49" charset="0"/>
              </a:rPr>
              <a:t>        }</a:t>
            </a:r>
          </a:p>
          <a:p>
            <a:r>
              <a:rPr lang="uk-UA" sz="1200" dirty="0">
                <a:solidFill>
                  <a:srgbClr val="000000"/>
                </a:solidFill>
                <a:highlight>
                  <a:srgbClr val="FFFFFF"/>
                </a:highlight>
                <a:latin typeface="Consolas" panose="020B0609020204030204" pitchFamily="49" charset="0"/>
              </a:rPr>
              <a:t>    }</a:t>
            </a:r>
          </a:p>
          <a:p>
            <a:endParaRPr lang="uk-UA"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//Builder </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Program</a:t>
            </a:r>
            <a:endParaRPr lang="en-US" sz="1200" dirty="0">
              <a:solidFill>
                <a:srgbClr val="000000"/>
              </a:solidFill>
              <a:highlight>
                <a:srgbClr val="FFFFFF"/>
              </a:highlight>
              <a:latin typeface="Consolas" panose="020B0609020204030204" pitchFamily="49" charset="0"/>
            </a:endParaRPr>
          </a:p>
          <a:p>
            <a:r>
              <a:rPr lang="uk-UA"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private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Main(</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args</a:t>
            </a:r>
            <a:r>
              <a:rPr lang="en-US" sz="1200" dirty="0">
                <a:solidFill>
                  <a:srgbClr val="000000"/>
                </a:solidFill>
                <a:highlight>
                  <a:srgbClr val="FFFFFF"/>
                </a:highlight>
                <a:latin typeface="Consolas" panose="020B0609020204030204" pitchFamily="49" charset="0"/>
              </a:rPr>
              <a:t>)</a:t>
            </a:r>
          </a:p>
          <a:p>
            <a:r>
              <a:rPr lang="uk-UA"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Client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client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Client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client.Service</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2B91AF"/>
                </a:solidFill>
                <a:highlight>
                  <a:srgbClr val="FFFFFF"/>
                </a:highlight>
                <a:latin typeface="Consolas" panose="020B0609020204030204" pitchFamily="49" charset="0"/>
              </a:rPr>
              <a:t>Service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client.Start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.ReadKey</a:t>
            </a:r>
            <a:r>
              <a:rPr lang="en-US" sz="1200" dirty="0">
                <a:solidFill>
                  <a:srgbClr val="000000"/>
                </a:solidFill>
                <a:highlight>
                  <a:srgbClr val="FFFFFF"/>
                </a:highlight>
                <a:latin typeface="Consolas" panose="020B0609020204030204" pitchFamily="49" charset="0"/>
              </a:rPr>
              <a:t>();</a:t>
            </a:r>
          </a:p>
          <a:p>
            <a:r>
              <a:rPr lang="uk-UA" sz="1200" dirty="0">
                <a:solidFill>
                  <a:srgbClr val="000000"/>
                </a:solidFill>
                <a:highlight>
                  <a:srgbClr val="FFFFFF"/>
                </a:highlight>
                <a:latin typeface="Consolas" panose="020B0609020204030204" pitchFamily="49" charset="0"/>
              </a:rPr>
              <a:t>        }</a:t>
            </a:r>
          </a:p>
          <a:p>
            <a:r>
              <a:rPr lang="uk-UA" sz="1200" dirty="0">
                <a:solidFill>
                  <a:srgbClr val="000000"/>
                </a:solidFill>
                <a:highlight>
                  <a:srgbClr val="FFFFFF"/>
                </a:highlight>
                <a:latin typeface="Consolas" panose="020B0609020204030204" pitchFamily="49" charset="0"/>
              </a:rPr>
              <a:t>    }</a:t>
            </a:r>
            <a:endParaRPr lang="uk-UA" sz="1200" dirty="0"/>
          </a:p>
        </p:txBody>
      </p:sp>
    </p:spTree>
    <p:extLst>
      <p:ext uri="{BB962C8B-B14F-4D97-AF65-F5344CB8AC3E}">
        <p14:creationId xmlns:p14="http://schemas.microsoft.com/office/powerpoint/2010/main" val="253965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Injection</a:t>
            </a:r>
            <a:endParaRPr lang="uk-UA" dirty="0"/>
          </a:p>
        </p:txBody>
      </p:sp>
      <p:sp>
        <p:nvSpPr>
          <p:cNvPr id="5" name="Rectangle 4"/>
          <p:cNvSpPr/>
          <p:nvPr/>
        </p:nvSpPr>
        <p:spPr>
          <a:xfrm>
            <a:off x="307200" y="914400"/>
            <a:ext cx="6096000" cy="4401205"/>
          </a:xfrm>
          <a:prstGeom prst="rect">
            <a:avLst/>
          </a:prstGeom>
        </p:spPr>
        <p:txBody>
          <a:bodyPr>
            <a:spAutoFit/>
          </a:bodyPr>
          <a:lstStyle/>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Client</a:t>
            </a:r>
            <a:endParaRPr lang="en-US" sz="1400" dirty="0">
              <a:solidFill>
                <a:srgbClr val="000000"/>
              </a:solidFill>
              <a:highlight>
                <a:srgbClr val="FFFFFF"/>
              </a:highlight>
              <a:latin typeface="Consolas" panose="020B0609020204030204" pitchFamily="49" charset="0"/>
            </a:endParaRPr>
          </a:p>
          <a:p>
            <a:r>
              <a:rPr lang="uk-UA"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Start(</a:t>
            </a:r>
            <a:r>
              <a:rPr lang="en-US" sz="1400" dirty="0" err="1">
                <a:solidFill>
                  <a:srgbClr val="2B91AF"/>
                </a:solidFill>
                <a:highlight>
                  <a:srgbClr val="FFFFFF"/>
                </a:highlight>
                <a:latin typeface="Consolas" panose="020B0609020204030204" pitchFamily="49" charset="0"/>
              </a:rPr>
              <a:t>IService</a:t>
            </a:r>
            <a:r>
              <a:rPr lang="en-US" sz="1400" dirty="0">
                <a:solidFill>
                  <a:srgbClr val="000000"/>
                </a:solidFill>
                <a:highlight>
                  <a:srgbClr val="FFFFFF"/>
                </a:highlight>
                <a:latin typeface="Consolas" panose="020B0609020204030204" pitchFamily="49" charset="0"/>
              </a:rPr>
              <a:t> service)</a:t>
            </a:r>
          </a:p>
          <a:p>
            <a:r>
              <a:rPr lang="uk-UA"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"Service Started"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service.Serve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//To Do: Some Stuff</a:t>
            </a:r>
            <a:endParaRPr lang="en-US" sz="1400" dirty="0">
              <a:solidFill>
                <a:srgbClr val="000000"/>
              </a:solidFill>
              <a:highlight>
                <a:srgbClr val="FFFFFF"/>
              </a:highlight>
              <a:latin typeface="Consolas" panose="020B0609020204030204" pitchFamily="49" charset="0"/>
            </a:endParaRPr>
          </a:p>
          <a:p>
            <a:r>
              <a:rPr lang="uk-UA" sz="1400" dirty="0">
                <a:solidFill>
                  <a:srgbClr val="000000"/>
                </a:solidFill>
                <a:highlight>
                  <a:srgbClr val="FFFFFF"/>
                </a:highlight>
                <a:latin typeface="Consolas" panose="020B0609020204030204" pitchFamily="49" charset="0"/>
              </a:rPr>
              <a:t>        }</a:t>
            </a:r>
          </a:p>
          <a:p>
            <a:r>
              <a:rPr lang="uk-UA" sz="1400" dirty="0">
                <a:solidFill>
                  <a:srgbClr val="000000"/>
                </a:solidFill>
                <a:highlight>
                  <a:srgbClr val="FFFFFF"/>
                </a:highlight>
                <a:latin typeface="Consolas" panose="020B0609020204030204" pitchFamily="49" charset="0"/>
              </a:rPr>
              <a:t>    }</a:t>
            </a:r>
          </a:p>
          <a:p>
            <a:endParaRPr lang="uk-UA"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//Builder </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    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Program</a:t>
            </a:r>
            <a:endParaRPr lang="en-US" sz="1400" dirty="0">
              <a:solidFill>
                <a:srgbClr val="000000"/>
              </a:solidFill>
              <a:highlight>
                <a:srgbClr val="FFFFFF"/>
              </a:highlight>
              <a:latin typeface="Consolas" panose="020B0609020204030204" pitchFamily="49" charset="0"/>
            </a:endParaRPr>
          </a:p>
          <a:p>
            <a:r>
              <a:rPr lang="uk-UA"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r>
              <a:rPr lang="uk-UA"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Client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client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Client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client.Start</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Service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.ReadKey</a:t>
            </a:r>
            <a:r>
              <a:rPr lang="en-US" sz="1400" dirty="0">
                <a:solidFill>
                  <a:srgbClr val="000000"/>
                </a:solidFill>
                <a:highlight>
                  <a:srgbClr val="FFFFFF"/>
                </a:highlight>
                <a:latin typeface="Consolas" panose="020B0609020204030204" pitchFamily="49" charset="0"/>
              </a:rPr>
              <a:t>();</a:t>
            </a:r>
          </a:p>
          <a:p>
            <a:r>
              <a:rPr lang="uk-UA" sz="1400" dirty="0">
                <a:solidFill>
                  <a:srgbClr val="000000"/>
                </a:solidFill>
                <a:highlight>
                  <a:srgbClr val="FFFFFF"/>
                </a:highlight>
                <a:latin typeface="Consolas" panose="020B0609020204030204" pitchFamily="49" charset="0"/>
              </a:rPr>
              <a:t>        }</a:t>
            </a:r>
          </a:p>
          <a:p>
            <a:r>
              <a:rPr lang="uk-UA" sz="1400" dirty="0">
                <a:solidFill>
                  <a:srgbClr val="000000"/>
                </a:solidFill>
                <a:highlight>
                  <a:srgbClr val="FFFFFF"/>
                </a:highlight>
                <a:latin typeface="Consolas" panose="020B0609020204030204" pitchFamily="49" charset="0"/>
              </a:rPr>
              <a:t>    }</a:t>
            </a:r>
            <a:endParaRPr lang="uk-UA" sz="1400" dirty="0"/>
          </a:p>
        </p:txBody>
      </p:sp>
    </p:spTree>
    <p:extLst>
      <p:ext uri="{BB962C8B-B14F-4D97-AF65-F5344CB8AC3E}">
        <p14:creationId xmlns:p14="http://schemas.microsoft.com/office/powerpoint/2010/main" val="1233190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7030A0"/>
                </a:solidFill>
              </a:rPr>
              <a:t>Unity</a:t>
            </a:r>
            <a:endParaRPr lang="uk-UA" dirty="0">
              <a:solidFill>
                <a:srgbClr val="7030A0"/>
              </a:solidFill>
            </a:endParaRPr>
          </a:p>
        </p:txBody>
      </p:sp>
    </p:spTree>
    <p:extLst>
      <p:ext uri="{BB962C8B-B14F-4D97-AF65-F5344CB8AC3E}">
        <p14:creationId xmlns:p14="http://schemas.microsoft.com/office/powerpoint/2010/main" val="56598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Unity Dependency Injection Lifecycle</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Register: </a:t>
            </a:r>
          </a:p>
          <a:p>
            <a:pPr marL="457200" lvl="1" indent="0">
              <a:buNone/>
            </a:pPr>
            <a:endParaRPr lang="en-US" dirty="0"/>
          </a:p>
          <a:p>
            <a:pPr marL="457200" lvl="1" indent="0">
              <a:buNone/>
            </a:pPr>
            <a:endParaRPr lang="en-US" dirty="0"/>
          </a:p>
          <a:p>
            <a:pPr marL="457200" lvl="1" indent="0">
              <a:buNone/>
            </a:pPr>
            <a:endParaRPr lang="en-US" dirty="0"/>
          </a:p>
          <a:p>
            <a:pPr marL="514350" indent="-514350">
              <a:buFont typeface="+mj-lt"/>
              <a:buAutoNum type="arabicPeriod"/>
            </a:pPr>
            <a:r>
              <a:rPr lang="en-US" dirty="0"/>
              <a:t>Resolve:</a:t>
            </a:r>
          </a:p>
          <a:p>
            <a:pPr marL="457200" lvl="1" indent="0">
              <a:buNone/>
            </a:pPr>
            <a:endParaRPr lang="en-US" dirty="0"/>
          </a:p>
          <a:p>
            <a:pPr marL="457200" lvl="1" indent="0">
              <a:buNone/>
            </a:pPr>
            <a:endParaRPr lang="en-US" dirty="0"/>
          </a:p>
          <a:p>
            <a:pPr marL="514350" indent="-514350">
              <a:buFont typeface="+mj-lt"/>
              <a:buAutoNum type="arabicPeriod"/>
            </a:pPr>
            <a:r>
              <a:rPr lang="en-US" dirty="0"/>
              <a:t>Dispose:</a:t>
            </a:r>
          </a:p>
          <a:p>
            <a:pPr marL="457200" lvl="1" indent="0">
              <a:buNone/>
            </a:pPr>
            <a:r>
              <a:rPr lang="en-US" dirty="0"/>
              <a:t>By default, the Unity container doesn’t hold a reference to the objects it creates: to change this default behavior you need to use one of the Unity lifetime managers.</a:t>
            </a:r>
          </a:p>
          <a:p>
            <a:endParaRPr lang="en-US" dirty="0"/>
          </a:p>
        </p:txBody>
      </p:sp>
      <p:sp>
        <p:nvSpPr>
          <p:cNvPr id="4" name="Rectangle 3"/>
          <p:cNvSpPr/>
          <p:nvPr/>
        </p:nvSpPr>
        <p:spPr>
          <a:xfrm>
            <a:off x="838200" y="2201582"/>
            <a:ext cx="10515600" cy="1015663"/>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container =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UnityContainer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container.RegisterType</a:t>
            </a:r>
            <a:r>
              <a:rPr lang="en-US" sz="2000" dirty="0">
                <a:solidFill>
                  <a:srgbClr val="000000"/>
                </a:solidFill>
                <a:highlight>
                  <a:srgbClr val="FFFFFF"/>
                </a:highlight>
                <a:latin typeface="Consolas" panose="020B0609020204030204" pitchFamily="49" charset="0"/>
              </a:rPr>
              <a:t>&lt;</a:t>
            </a:r>
            <a:r>
              <a:rPr lang="en-US" sz="2000" dirty="0" err="1">
                <a:solidFill>
                  <a:srgbClr val="2B91AF"/>
                </a:solidFill>
                <a:highlight>
                  <a:srgbClr val="FFFFFF"/>
                </a:highlight>
                <a:latin typeface="Consolas" panose="020B0609020204030204" pitchFamily="49" charset="0"/>
              </a:rPr>
              <a:t>IService</a:t>
            </a: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Service</a:t>
            </a:r>
            <a:r>
              <a:rPr lang="en-US" sz="2000" dirty="0">
                <a:solidFill>
                  <a:srgbClr val="000000"/>
                </a:solidFill>
                <a:highlight>
                  <a:srgbClr val="FFFFFF"/>
                </a:highlight>
                <a:latin typeface="Consolas" panose="020B0609020204030204" pitchFamily="49" charset="0"/>
              </a:rPr>
              <a:t>&gt;();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container.RegisterType</a:t>
            </a:r>
            <a:r>
              <a:rPr lang="en-US" sz="2000" dirty="0">
                <a:solidFill>
                  <a:srgbClr val="000000"/>
                </a:solidFill>
                <a:highlight>
                  <a:srgbClr val="FFFFFF"/>
                </a:highlight>
                <a:latin typeface="Consolas" panose="020B0609020204030204" pitchFamily="49" charset="0"/>
              </a:rPr>
              <a:t>&lt;</a:t>
            </a:r>
            <a:r>
              <a:rPr lang="en-US" sz="2000" dirty="0" err="1">
                <a:solidFill>
                  <a:srgbClr val="2B91AF"/>
                </a:solidFill>
                <a:highlight>
                  <a:srgbClr val="FFFFFF"/>
                </a:highlight>
                <a:latin typeface="Consolas" panose="020B0609020204030204" pitchFamily="49" charset="0"/>
              </a:rPr>
              <a:t>IController</a:t>
            </a: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Controller</a:t>
            </a:r>
            <a:r>
              <a:rPr lang="en-US" sz="2000" dirty="0">
                <a:solidFill>
                  <a:srgbClr val="000000"/>
                </a:solidFill>
                <a:highlight>
                  <a:srgbClr val="FFFFFF"/>
                </a:highlight>
                <a:latin typeface="Consolas" panose="020B0609020204030204" pitchFamily="49" charset="0"/>
              </a:rPr>
              <a:t>&gt;();</a:t>
            </a:r>
            <a:endParaRPr lang="uk-UA" sz="2000" dirty="0"/>
          </a:p>
        </p:txBody>
      </p:sp>
      <p:sp>
        <p:nvSpPr>
          <p:cNvPr id="5" name="Rectangle 4"/>
          <p:cNvSpPr/>
          <p:nvPr/>
        </p:nvSpPr>
        <p:spPr>
          <a:xfrm>
            <a:off x="838200" y="3816628"/>
            <a:ext cx="10515600" cy="400110"/>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controller = </a:t>
            </a:r>
            <a:r>
              <a:rPr lang="en-US" sz="2000" dirty="0" err="1">
                <a:solidFill>
                  <a:srgbClr val="000000"/>
                </a:solidFill>
                <a:highlight>
                  <a:srgbClr val="FFFFFF"/>
                </a:highlight>
                <a:latin typeface="Consolas" panose="020B0609020204030204" pitchFamily="49" charset="0"/>
              </a:rPr>
              <a:t>container.Resolve</a:t>
            </a:r>
            <a:r>
              <a:rPr lang="en-US" sz="2000" dirty="0">
                <a:solidFill>
                  <a:srgbClr val="000000"/>
                </a:solidFill>
                <a:highlight>
                  <a:srgbClr val="FFFFFF"/>
                </a:highlight>
                <a:latin typeface="Consolas" panose="020B0609020204030204" pitchFamily="49" charset="0"/>
              </a:rPr>
              <a:t>&lt;</a:t>
            </a:r>
            <a:r>
              <a:rPr lang="en-US" sz="2000" dirty="0" err="1">
                <a:solidFill>
                  <a:srgbClr val="2B91AF"/>
                </a:solidFill>
                <a:highlight>
                  <a:srgbClr val="FFFFFF"/>
                </a:highlight>
                <a:latin typeface="Consolas" panose="020B0609020204030204" pitchFamily="49" charset="0"/>
              </a:rPr>
              <a:t>IController</a:t>
            </a:r>
            <a:r>
              <a:rPr lang="en-US" sz="2000" dirty="0">
                <a:solidFill>
                  <a:srgbClr val="000000"/>
                </a:solidFill>
                <a:highlight>
                  <a:srgbClr val="FFFFFF"/>
                </a:highlight>
                <a:latin typeface="Consolas" panose="020B0609020204030204" pitchFamily="49" charset="0"/>
              </a:rPr>
              <a:t>&gt;();</a:t>
            </a:r>
            <a:endParaRPr lang="uk-UA" sz="2000" dirty="0"/>
          </a:p>
        </p:txBody>
      </p:sp>
    </p:spTree>
    <p:extLst>
      <p:ext uri="{BB962C8B-B14F-4D97-AF65-F5344CB8AC3E}">
        <p14:creationId xmlns:p14="http://schemas.microsoft.com/office/powerpoint/2010/main" val="3651564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Resolving Works</a:t>
            </a:r>
            <a:endParaRPr lang="uk-UA" dirty="0"/>
          </a:p>
        </p:txBody>
      </p:sp>
      <p:sp>
        <p:nvSpPr>
          <p:cNvPr id="4" name="Rectangle 3"/>
          <p:cNvSpPr/>
          <p:nvPr/>
        </p:nvSpPr>
        <p:spPr>
          <a:xfrm>
            <a:off x="764399" y="1049255"/>
            <a:ext cx="4363695" cy="369332"/>
          </a:xfrm>
          <a:prstGeom prst="rect">
            <a:avLst/>
          </a:prstGeom>
        </p:spPr>
        <p:txBody>
          <a:bodyPr wrap="none">
            <a:spAutoFit/>
          </a:bodyPr>
          <a:lstStyle/>
          <a:p>
            <a:r>
              <a:rPr lang="en-US" dirty="0" err="1">
                <a:solidFill>
                  <a:srgbClr val="000000"/>
                </a:solidFill>
                <a:highlight>
                  <a:srgbClr val="FFFFFF"/>
                </a:highlight>
                <a:latin typeface="Consolas" panose="020B0609020204030204" pitchFamily="49" charset="0"/>
              </a:rPr>
              <a:t>container.Resolve</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IController</a:t>
            </a:r>
            <a:r>
              <a:rPr lang="en-US" dirty="0">
                <a:solidFill>
                  <a:srgbClr val="000000"/>
                </a:solidFill>
                <a:highlight>
                  <a:srgbClr val="FFFFFF"/>
                </a:highlight>
                <a:latin typeface="Consolas" panose="020B0609020204030204" pitchFamily="49" charset="0"/>
              </a:rPr>
              <a:t>&gt;();</a:t>
            </a:r>
            <a:endParaRPr lang="uk-UA" dirty="0"/>
          </a:p>
        </p:txBody>
      </p:sp>
      <p:sp>
        <p:nvSpPr>
          <p:cNvPr id="7" name="Rectangle 6"/>
          <p:cNvSpPr/>
          <p:nvPr/>
        </p:nvSpPr>
        <p:spPr>
          <a:xfrm>
            <a:off x="764398" y="2173122"/>
            <a:ext cx="4373320" cy="720000"/>
          </a:xfrm>
          <a:prstGeom prst="rect">
            <a:avLst/>
          </a:prstGeom>
          <a:ln w="19050"/>
        </p:spPr>
        <p:style>
          <a:lnRef idx="2">
            <a:schemeClr val="accent5"/>
          </a:lnRef>
          <a:fillRef idx="1">
            <a:schemeClr val="lt1"/>
          </a:fillRef>
          <a:effectRef idx="0">
            <a:schemeClr val="accent5"/>
          </a:effectRef>
          <a:fontRef idx="minor">
            <a:schemeClr val="dk1"/>
          </a:fontRef>
        </p:style>
        <p:txBody>
          <a:bodyPr wrap="square" anchor="ctr" anchorCtr="0">
            <a:spAutoFit/>
          </a:bodyPr>
          <a:lstStyle/>
          <a:p>
            <a:pPr algn="ctr"/>
            <a:r>
              <a:rPr lang="en-US" dirty="0">
                <a:solidFill>
                  <a:srgbClr val="000000"/>
                </a:solidFill>
                <a:highlight>
                  <a:srgbClr val="FFFFFF"/>
                </a:highlight>
                <a:latin typeface="Consolas" panose="020B0609020204030204" pitchFamily="49" charset="0"/>
              </a:rPr>
              <a:t>Controller(</a:t>
            </a:r>
            <a:r>
              <a:rPr lang="en-US" dirty="0" err="1">
                <a:solidFill>
                  <a:srgbClr val="2B91AF"/>
                </a:solidFill>
                <a:highlight>
                  <a:srgbClr val="FFFFFF"/>
                </a:highlight>
                <a:latin typeface="Consolas" panose="020B0609020204030204" pitchFamily="49" charset="0"/>
              </a:rPr>
              <a:t>IService</a:t>
            </a:r>
            <a:r>
              <a:rPr lang="en-US" dirty="0">
                <a:solidFill>
                  <a:srgbClr val="000000"/>
                </a:solidFill>
                <a:highlight>
                  <a:srgbClr val="FFFFFF"/>
                </a:highlight>
                <a:latin typeface="Consolas" panose="020B0609020204030204" pitchFamily="49" charset="0"/>
              </a:rPr>
              <a:t> service)</a:t>
            </a:r>
            <a:endParaRPr lang="uk-UA" dirty="0"/>
          </a:p>
        </p:txBody>
      </p:sp>
      <p:cxnSp>
        <p:nvCxnSpPr>
          <p:cNvPr id="10" name="Straight Arrow Connector 9"/>
          <p:cNvCxnSpPr/>
          <p:nvPr/>
        </p:nvCxnSpPr>
        <p:spPr>
          <a:xfrm flipH="1">
            <a:off x="2188136" y="1418587"/>
            <a:ext cx="9625" cy="75453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651176" y="1418587"/>
            <a:ext cx="0" cy="7545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55011" y="1611189"/>
            <a:ext cx="442750" cy="369332"/>
          </a:xfrm>
          <a:prstGeom prst="rect">
            <a:avLst/>
          </a:prstGeom>
          <a:noFill/>
        </p:spPr>
        <p:txBody>
          <a:bodyPr wrap="none" rtlCol="0">
            <a:spAutoFit/>
          </a:bodyPr>
          <a:lstStyle/>
          <a:p>
            <a:r>
              <a:rPr lang="en-US" dirty="0"/>
              <a:t>(1)</a:t>
            </a:r>
            <a:endParaRPr lang="uk-UA" dirty="0"/>
          </a:p>
        </p:txBody>
      </p:sp>
      <p:sp>
        <p:nvSpPr>
          <p:cNvPr id="14" name="TextBox 13"/>
          <p:cNvSpPr txBox="1"/>
          <p:nvPr/>
        </p:nvSpPr>
        <p:spPr>
          <a:xfrm>
            <a:off x="3208426" y="1611189"/>
            <a:ext cx="442750" cy="369332"/>
          </a:xfrm>
          <a:prstGeom prst="rect">
            <a:avLst/>
          </a:prstGeom>
          <a:noFill/>
        </p:spPr>
        <p:txBody>
          <a:bodyPr wrap="none" rtlCol="0">
            <a:spAutoFit/>
          </a:bodyPr>
          <a:lstStyle/>
          <a:p>
            <a:r>
              <a:rPr lang="en-US" dirty="0"/>
              <a:t>(6)</a:t>
            </a:r>
            <a:endParaRPr lang="uk-UA" dirty="0"/>
          </a:p>
        </p:txBody>
      </p:sp>
      <p:sp>
        <p:nvSpPr>
          <p:cNvPr id="15" name="Rectangle 14"/>
          <p:cNvSpPr/>
          <p:nvPr/>
        </p:nvSpPr>
        <p:spPr>
          <a:xfrm>
            <a:off x="774023" y="3663256"/>
            <a:ext cx="4363695" cy="720000"/>
          </a:xfrm>
          <a:prstGeom prst="rect">
            <a:avLst/>
          </a:prstGeom>
          <a:ln w="19050"/>
        </p:spPr>
        <p:style>
          <a:lnRef idx="2">
            <a:schemeClr val="accent5"/>
          </a:lnRef>
          <a:fillRef idx="1">
            <a:schemeClr val="lt1"/>
          </a:fillRef>
          <a:effectRef idx="0">
            <a:schemeClr val="accent5"/>
          </a:effectRef>
          <a:fontRef idx="minor">
            <a:schemeClr val="dk1"/>
          </a:fontRef>
        </p:style>
        <p:txBody>
          <a:bodyPr wrap="square" anchor="ctr" anchorCtr="0">
            <a:spAutoFit/>
          </a:bodyPr>
          <a:lstStyle/>
          <a:p>
            <a:pPr algn="ctr"/>
            <a:r>
              <a:rPr lang="en-US" dirty="0">
                <a:solidFill>
                  <a:srgbClr val="000000"/>
                </a:solidFill>
                <a:highlight>
                  <a:srgbClr val="FFFFFF"/>
                </a:highlight>
                <a:latin typeface="Consolas" panose="020B0609020204030204" pitchFamily="49" charset="0"/>
              </a:rPr>
              <a:t>Service(</a:t>
            </a:r>
            <a:r>
              <a:rPr lang="en-US" dirty="0" err="1">
                <a:solidFill>
                  <a:srgbClr val="2B91AF"/>
                </a:solidFill>
                <a:highlight>
                  <a:srgbClr val="FFFFFF"/>
                </a:highlight>
                <a:latin typeface="Consolas" panose="020B0609020204030204" pitchFamily="49" charset="0"/>
              </a:rPr>
              <a:t>IRepository</a:t>
            </a:r>
            <a:r>
              <a:rPr lang="en-US" dirty="0">
                <a:solidFill>
                  <a:srgbClr val="000000"/>
                </a:solidFill>
                <a:highlight>
                  <a:srgbClr val="FFFFFF"/>
                </a:highlight>
                <a:latin typeface="Consolas" panose="020B0609020204030204" pitchFamily="49" charset="0"/>
              </a:rPr>
              <a:t> repository)</a:t>
            </a:r>
            <a:endParaRPr lang="uk-UA" dirty="0"/>
          </a:p>
        </p:txBody>
      </p:sp>
      <p:cxnSp>
        <p:nvCxnSpPr>
          <p:cNvPr id="16" name="Straight Arrow Connector 15"/>
          <p:cNvCxnSpPr/>
          <p:nvPr/>
        </p:nvCxnSpPr>
        <p:spPr>
          <a:xfrm flipH="1">
            <a:off x="2197761" y="2908720"/>
            <a:ext cx="9625" cy="75453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660801" y="2908720"/>
            <a:ext cx="0" cy="7545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64636" y="3101322"/>
            <a:ext cx="442750" cy="369332"/>
          </a:xfrm>
          <a:prstGeom prst="rect">
            <a:avLst/>
          </a:prstGeom>
          <a:noFill/>
        </p:spPr>
        <p:txBody>
          <a:bodyPr wrap="none" rtlCol="0">
            <a:spAutoFit/>
          </a:bodyPr>
          <a:lstStyle/>
          <a:p>
            <a:r>
              <a:rPr lang="en-US" dirty="0"/>
              <a:t>(2)</a:t>
            </a:r>
            <a:endParaRPr lang="uk-UA" dirty="0"/>
          </a:p>
        </p:txBody>
      </p:sp>
      <p:sp>
        <p:nvSpPr>
          <p:cNvPr id="19" name="TextBox 18"/>
          <p:cNvSpPr txBox="1"/>
          <p:nvPr/>
        </p:nvSpPr>
        <p:spPr>
          <a:xfrm>
            <a:off x="3218051" y="3101322"/>
            <a:ext cx="442750" cy="369332"/>
          </a:xfrm>
          <a:prstGeom prst="rect">
            <a:avLst/>
          </a:prstGeom>
          <a:noFill/>
        </p:spPr>
        <p:txBody>
          <a:bodyPr wrap="none" rtlCol="0">
            <a:spAutoFit/>
          </a:bodyPr>
          <a:lstStyle/>
          <a:p>
            <a:r>
              <a:rPr lang="en-US" dirty="0"/>
              <a:t>(5)</a:t>
            </a:r>
            <a:endParaRPr lang="uk-UA" dirty="0"/>
          </a:p>
        </p:txBody>
      </p:sp>
      <p:sp>
        <p:nvSpPr>
          <p:cNvPr id="20" name="Rectangle 19"/>
          <p:cNvSpPr/>
          <p:nvPr/>
        </p:nvSpPr>
        <p:spPr>
          <a:xfrm>
            <a:off x="774023" y="5161054"/>
            <a:ext cx="4363695" cy="720000"/>
          </a:xfrm>
          <a:prstGeom prst="rect">
            <a:avLst/>
          </a:prstGeom>
          <a:ln w="19050"/>
        </p:spPr>
        <p:style>
          <a:lnRef idx="2">
            <a:schemeClr val="accent5"/>
          </a:lnRef>
          <a:fillRef idx="1">
            <a:schemeClr val="lt1"/>
          </a:fillRef>
          <a:effectRef idx="0">
            <a:schemeClr val="accent5"/>
          </a:effectRef>
          <a:fontRef idx="minor">
            <a:schemeClr val="dk1"/>
          </a:fontRef>
        </p:style>
        <p:txBody>
          <a:bodyPr wrap="square" anchor="ctr" anchorCtr="0">
            <a:spAutoFit/>
          </a:bodyPr>
          <a:lstStyle/>
          <a:p>
            <a:pPr algn="ctr"/>
            <a:r>
              <a:rPr lang="en-US" dirty="0">
                <a:solidFill>
                  <a:srgbClr val="000000"/>
                </a:solidFill>
                <a:highlight>
                  <a:srgbClr val="FFFFFF"/>
                </a:highlight>
                <a:latin typeface="Consolas" panose="020B0609020204030204" pitchFamily="49" charset="0"/>
              </a:rPr>
              <a:t>Repository()</a:t>
            </a:r>
            <a:endParaRPr lang="uk-UA" dirty="0"/>
          </a:p>
        </p:txBody>
      </p:sp>
      <p:cxnSp>
        <p:nvCxnSpPr>
          <p:cNvPr id="21" name="Straight Arrow Connector 20"/>
          <p:cNvCxnSpPr/>
          <p:nvPr/>
        </p:nvCxnSpPr>
        <p:spPr>
          <a:xfrm flipH="1">
            <a:off x="2197761" y="4380838"/>
            <a:ext cx="9625" cy="75453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660801" y="4380838"/>
            <a:ext cx="0" cy="7545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64636" y="4573440"/>
            <a:ext cx="442750" cy="369332"/>
          </a:xfrm>
          <a:prstGeom prst="rect">
            <a:avLst/>
          </a:prstGeom>
          <a:noFill/>
        </p:spPr>
        <p:txBody>
          <a:bodyPr wrap="none" rtlCol="0">
            <a:spAutoFit/>
          </a:bodyPr>
          <a:lstStyle/>
          <a:p>
            <a:r>
              <a:rPr lang="en-US" dirty="0"/>
              <a:t>(3)</a:t>
            </a:r>
            <a:endParaRPr lang="uk-UA" dirty="0"/>
          </a:p>
        </p:txBody>
      </p:sp>
      <p:sp>
        <p:nvSpPr>
          <p:cNvPr id="24" name="TextBox 23"/>
          <p:cNvSpPr txBox="1"/>
          <p:nvPr/>
        </p:nvSpPr>
        <p:spPr>
          <a:xfrm>
            <a:off x="3218051" y="4573440"/>
            <a:ext cx="442750" cy="369332"/>
          </a:xfrm>
          <a:prstGeom prst="rect">
            <a:avLst/>
          </a:prstGeom>
          <a:noFill/>
        </p:spPr>
        <p:txBody>
          <a:bodyPr wrap="none" rtlCol="0">
            <a:spAutoFit/>
          </a:bodyPr>
          <a:lstStyle/>
          <a:p>
            <a:r>
              <a:rPr lang="en-US" dirty="0"/>
              <a:t>(4)</a:t>
            </a:r>
            <a:endParaRPr lang="uk-UA" dirty="0"/>
          </a:p>
        </p:txBody>
      </p:sp>
      <p:sp>
        <p:nvSpPr>
          <p:cNvPr id="25" name="TextBox 24"/>
          <p:cNvSpPr txBox="1"/>
          <p:nvPr/>
        </p:nvSpPr>
        <p:spPr>
          <a:xfrm>
            <a:off x="5561220" y="1042988"/>
            <a:ext cx="5718780" cy="4401205"/>
          </a:xfrm>
          <a:prstGeom prst="rect">
            <a:avLst/>
          </a:prstGeom>
          <a:noFill/>
        </p:spPr>
        <p:txBody>
          <a:bodyPr wrap="square" rtlCol="0">
            <a:spAutoFit/>
          </a:bodyPr>
          <a:lstStyle/>
          <a:p>
            <a:pPr marL="457200" indent="-457200">
              <a:buFont typeface="+mj-lt"/>
              <a:buAutoNum type="arabicPeriod"/>
            </a:pPr>
            <a:r>
              <a:rPr lang="en-US" sz="2000" dirty="0"/>
              <a:t>Trying to resolve </a:t>
            </a:r>
            <a:r>
              <a:rPr lang="en-US" sz="2000" dirty="0" err="1">
                <a:solidFill>
                  <a:srgbClr val="2B91AF"/>
                </a:solidFill>
                <a:highlight>
                  <a:srgbClr val="FFFFFF"/>
                </a:highlight>
                <a:latin typeface="Consolas" panose="020B0609020204030204" pitchFamily="49" charset="0"/>
              </a:rPr>
              <a:t>IController</a:t>
            </a:r>
            <a:br>
              <a:rPr lang="en-US" sz="2000" dirty="0"/>
            </a:br>
            <a:r>
              <a:rPr lang="en-US" sz="2000" dirty="0"/>
              <a:t>Found </a:t>
            </a:r>
            <a:r>
              <a:rPr lang="en-US" sz="2000" dirty="0">
                <a:solidFill>
                  <a:srgbClr val="2B91AF"/>
                </a:solidFill>
                <a:highlight>
                  <a:srgbClr val="FFFFFF"/>
                </a:highlight>
                <a:latin typeface="Consolas" panose="020B0609020204030204" pitchFamily="49" charset="0"/>
              </a:rPr>
              <a:t>Controller</a:t>
            </a:r>
            <a:r>
              <a:rPr lang="en-US" sz="2000" dirty="0"/>
              <a:t> constructor</a:t>
            </a:r>
          </a:p>
          <a:p>
            <a:pPr marL="457200" indent="-457200">
              <a:buFont typeface="+mj-lt"/>
              <a:buAutoNum type="arabicPeriod"/>
            </a:pPr>
            <a:endParaRPr lang="en-US" sz="2000" dirty="0"/>
          </a:p>
          <a:p>
            <a:pPr marL="457200" indent="-457200">
              <a:buFont typeface="+mj-lt"/>
              <a:buAutoNum type="arabicPeriod"/>
            </a:pPr>
            <a:r>
              <a:rPr lang="en-US" sz="2000" dirty="0"/>
              <a:t>Trying to resolve </a:t>
            </a:r>
            <a:r>
              <a:rPr lang="en-US" sz="2000" dirty="0" err="1">
                <a:solidFill>
                  <a:srgbClr val="2B91AF"/>
                </a:solidFill>
                <a:highlight>
                  <a:srgbClr val="FFFFFF"/>
                </a:highlight>
                <a:latin typeface="Consolas" panose="020B0609020204030204" pitchFamily="49" charset="0"/>
              </a:rPr>
              <a:t>IService</a:t>
            </a:r>
            <a:br>
              <a:rPr lang="en-US" sz="2000" dirty="0"/>
            </a:br>
            <a:r>
              <a:rPr lang="en-US" sz="2000" dirty="0"/>
              <a:t>Found </a:t>
            </a:r>
            <a:r>
              <a:rPr lang="en-US" sz="2000" dirty="0">
                <a:solidFill>
                  <a:srgbClr val="2B91AF"/>
                </a:solidFill>
                <a:highlight>
                  <a:srgbClr val="FFFFFF"/>
                </a:highlight>
                <a:latin typeface="Consolas" panose="020B0609020204030204" pitchFamily="49" charset="0"/>
              </a:rPr>
              <a:t>Service </a:t>
            </a:r>
            <a:r>
              <a:rPr lang="en-US" sz="2000" dirty="0"/>
              <a:t>constructor</a:t>
            </a:r>
          </a:p>
          <a:p>
            <a:pPr marL="457200" indent="-457200">
              <a:buFont typeface="+mj-lt"/>
              <a:buAutoNum type="arabicPeriod"/>
            </a:pPr>
            <a:endParaRPr lang="en-US" sz="2000" dirty="0"/>
          </a:p>
          <a:p>
            <a:pPr marL="457200" indent="-457200">
              <a:buFont typeface="+mj-lt"/>
              <a:buAutoNum type="arabicPeriod"/>
            </a:pPr>
            <a:r>
              <a:rPr lang="en-US" sz="2000" dirty="0"/>
              <a:t>Trying to resolve </a:t>
            </a:r>
            <a:r>
              <a:rPr lang="en-US" sz="2000" dirty="0" err="1">
                <a:solidFill>
                  <a:srgbClr val="2B91AF"/>
                </a:solidFill>
                <a:highlight>
                  <a:srgbClr val="FFFFFF"/>
                </a:highlight>
                <a:latin typeface="Consolas" panose="020B0609020204030204" pitchFamily="49" charset="0"/>
              </a:rPr>
              <a:t>Irepository</a:t>
            </a:r>
            <a:br>
              <a:rPr lang="en-US" sz="2000" dirty="0"/>
            </a:br>
            <a:r>
              <a:rPr lang="en-US" sz="2000" dirty="0"/>
              <a:t>Found </a:t>
            </a:r>
            <a:r>
              <a:rPr lang="en-US" sz="2000" dirty="0">
                <a:solidFill>
                  <a:srgbClr val="2B91AF"/>
                </a:solidFill>
                <a:highlight>
                  <a:srgbClr val="FFFFFF"/>
                </a:highlight>
                <a:latin typeface="Consolas" panose="020B0609020204030204" pitchFamily="49" charset="0"/>
              </a:rPr>
              <a:t>Repository</a:t>
            </a:r>
            <a:r>
              <a:rPr lang="en-US" sz="2000" dirty="0"/>
              <a:t> constructor</a:t>
            </a:r>
          </a:p>
          <a:p>
            <a:pPr marL="457200" indent="-457200">
              <a:buFont typeface="+mj-lt"/>
              <a:buAutoNum type="arabicPeriod"/>
            </a:pPr>
            <a:endParaRPr lang="en-US" sz="2000" dirty="0"/>
          </a:p>
          <a:p>
            <a:pPr marL="457200" indent="-457200">
              <a:buFont typeface="+mj-lt"/>
              <a:buAutoNum type="arabicPeriod"/>
            </a:pPr>
            <a:r>
              <a:rPr lang="en-US" sz="2000" dirty="0"/>
              <a:t>Created </a:t>
            </a:r>
            <a:r>
              <a:rPr lang="en-US" sz="2000" dirty="0">
                <a:solidFill>
                  <a:srgbClr val="2B91AF"/>
                </a:solidFill>
                <a:highlight>
                  <a:srgbClr val="FFFFFF"/>
                </a:highlight>
                <a:latin typeface="Consolas" panose="020B0609020204030204" pitchFamily="49" charset="0"/>
              </a:rPr>
              <a:t>Repository</a:t>
            </a:r>
            <a:r>
              <a:rPr lang="en-US" sz="2000" dirty="0"/>
              <a:t> object</a:t>
            </a:r>
            <a:r>
              <a:rPr lang="en-US" sz="2000" dirty="0">
                <a:highlight>
                  <a:srgbClr val="FFFFFF"/>
                </a:highlight>
              </a:rPr>
              <a:t>; </a:t>
            </a:r>
            <a:r>
              <a:rPr lang="en-US" sz="2000" dirty="0"/>
              <a:t>Return to caller</a:t>
            </a:r>
          </a:p>
          <a:p>
            <a:pPr marL="457200" indent="-457200">
              <a:buFont typeface="+mj-lt"/>
              <a:buAutoNum type="arabicPeriod"/>
            </a:pPr>
            <a:endParaRPr lang="en-US" sz="2000" dirty="0"/>
          </a:p>
          <a:p>
            <a:pPr marL="457200" indent="-457200">
              <a:buFont typeface="+mj-lt"/>
              <a:buAutoNum type="arabicPeriod"/>
            </a:pPr>
            <a:r>
              <a:rPr lang="en-US" sz="2000" dirty="0"/>
              <a:t>Created </a:t>
            </a:r>
            <a:r>
              <a:rPr lang="en-US" sz="2000" dirty="0">
                <a:solidFill>
                  <a:srgbClr val="2B91AF"/>
                </a:solidFill>
                <a:highlight>
                  <a:srgbClr val="FFFFFF"/>
                </a:highlight>
                <a:latin typeface="Consolas" panose="020B0609020204030204" pitchFamily="49" charset="0"/>
              </a:rPr>
              <a:t>Service</a:t>
            </a:r>
            <a:r>
              <a:rPr lang="en-US" sz="2000" dirty="0"/>
              <a:t> object; Return to caller</a:t>
            </a:r>
          </a:p>
          <a:p>
            <a:pPr marL="457200" indent="-457200">
              <a:buFont typeface="+mj-lt"/>
              <a:buAutoNum type="arabicPeriod"/>
            </a:pPr>
            <a:endParaRPr lang="uk-UA" sz="2000" dirty="0"/>
          </a:p>
          <a:p>
            <a:pPr marL="457200" indent="-457200">
              <a:buFont typeface="+mj-lt"/>
              <a:buAutoNum type="arabicPeriod"/>
            </a:pPr>
            <a:r>
              <a:rPr lang="en-US" sz="2000" dirty="0"/>
              <a:t>Created </a:t>
            </a:r>
            <a:r>
              <a:rPr lang="en-US" sz="2000" dirty="0">
                <a:solidFill>
                  <a:srgbClr val="2B91AF"/>
                </a:solidFill>
                <a:highlight>
                  <a:srgbClr val="FFFFFF"/>
                </a:highlight>
                <a:latin typeface="Consolas" panose="020B0609020204030204" pitchFamily="49" charset="0"/>
              </a:rPr>
              <a:t>Controller</a:t>
            </a:r>
            <a:r>
              <a:rPr lang="en-US" sz="2000" dirty="0"/>
              <a:t> object. Return to caller</a:t>
            </a:r>
            <a:endParaRPr lang="uk-UA" sz="2000" dirty="0"/>
          </a:p>
        </p:txBody>
      </p:sp>
    </p:spTree>
    <p:extLst>
      <p:ext uri="{BB962C8B-B14F-4D97-AF65-F5344CB8AC3E}">
        <p14:creationId xmlns:p14="http://schemas.microsoft.com/office/powerpoint/2010/main" val="3963850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7650" y="1"/>
            <a:ext cx="11106150" cy="742950"/>
          </a:xfrm>
        </p:spPr>
        <p:txBody>
          <a:bodyPr/>
          <a:lstStyle/>
          <a:p>
            <a:r>
              <a:rPr lang="en-US" dirty="0"/>
              <a:t>Simple Type Registration</a:t>
            </a:r>
          </a:p>
        </p:txBody>
      </p:sp>
      <p:sp>
        <p:nvSpPr>
          <p:cNvPr id="6" name="Rectangle 5"/>
          <p:cNvSpPr/>
          <p:nvPr/>
        </p:nvSpPr>
        <p:spPr>
          <a:xfrm>
            <a:off x="247650" y="965394"/>
            <a:ext cx="10515600" cy="923330"/>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container</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RegisterType</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IService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Service</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RegisterType</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IController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Controller</a:t>
            </a:r>
            <a:r>
              <a:rPr lang="en-US" dirty="0">
                <a:solidFill>
                  <a:srgbClr val="000000"/>
                </a:solidFill>
                <a:highlight>
                  <a:srgbClr val="FFFFFF"/>
                </a:highlight>
                <a:latin typeface="Consolas" panose="020B0609020204030204" pitchFamily="49" charset="0"/>
              </a:rPr>
              <a:t>));</a:t>
            </a:r>
          </a:p>
        </p:txBody>
      </p:sp>
      <p:sp>
        <p:nvSpPr>
          <p:cNvPr id="7" name="Title 1"/>
          <p:cNvSpPr txBox="1">
            <a:spLocks/>
          </p:cNvSpPr>
          <p:nvPr/>
        </p:nvSpPr>
        <p:spPr>
          <a:xfrm>
            <a:off x="247650" y="1888724"/>
            <a:ext cx="102679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17EB8"/>
                </a:solidFill>
                <a:latin typeface="Segoe UI" panose="020B0502040204020203" pitchFamily="34" charset="0"/>
                <a:ea typeface="Segoe UI" pitchFamily="34" charset="0"/>
                <a:cs typeface="Segoe UI" pitchFamily="34" charset="0"/>
              </a:rPr>
              <a:t>Instance Registration</a:t>
            </a:r>
            <a:endParaRPr lang="uk-UA" sz="4000" dirty="0">
              <a:solidFill>
                <a:srgbClr val="017EB8"/>
              </a:solidFill>
              <a:latin typeface="Segoe UI" panose="020B0502040204020203" pitchFamily="34" charset="0"/>
              <a:ea typeface="Segoe UI" pitchFamily="34" charset="0"/>
              <a:cs typeface="Segoe UI" pitchFamily="34" charset="0"/>
            </a:endParaRPr>
          </a:p>
        </p:txBody>
      </p:sp>
      <p:sp>
        <p:nvSpPr>
          <p:cNvPr id="8" name="Rectangle 7"/>
          <p:cNvSpPr/>
          <p:nvPr/>
        </p:nvSpPr>
        <p:spPr>
          <a:xfrm>
            <a:off x="247650" y="3101768"/>
            <a:ext cx="10612655" cy="3139321"/>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container.RegisterInstance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RepositoryFactory</a:t>
            </a:r>
            <a:r>
              <a:rPr lang="en-US" dirty="0">
                <a:solidFill>
                  <a:srgbClr val="000000"/>
                </a:solidFill>
                <a:highlight>
                  <a:srgbClr val="FFFFFF"/>
                </a:highlight>
                <a:latin typeface="Consolas" panose="020B0609020204030204" pitchFamily="49" charset="0"/>
              </a:rPr>
              <a:t>());</a:t>
            </a:r>
          </a:p>
          <a:p>
            <a:endParaRPr lang="uk-UA"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container.RegisterInstance</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IRepositoryFactory</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RepositoryFactory</a:t>
            </a:r>
            <a:r>
              <a:rPr lang="en-US" dirty="0">
                <a:solidFill>
                  <a:srgbClr val="000000"/>
                </a:solidFill>
                <a:highlight>
                  <a:srgbClr val="FFFFFF"/>
                </a:highlight>
                <a:latin typeface="Consolas" panose="020B0609020204030204" pitchFamily="49" charset="0"/>
              </a:rPr>
              <a:t>());</a:t>
            </a:r>
          </a:p>
          <a:p>
            <a:r>
              <a:rPr lang="uk-UA"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container.RegisterInstance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typeof</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IRepositoryFactory</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RepositoryFactory</a:t>
            </a:r>
            <a:r>
              <a:rPr lang="en-US" dirty="0">
                <a:solidFill>
                  <a:srgbClr val="000000"/>
                </a:solidFill>
                <a:highlight>
                  <a:srgbClr val="FFFFFF"/>
                </a:highlight>
                <a:latin typeface="Consolas" panose="020B0609020204030204" pitchFamily="49" charset="0"/>
              </a:rPr>
              <a:t>());</a:t>
            </a:r>
          </a:p>
          <a:p>
            <a:endParaRPr lang="uk-UA"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container.RegisterType</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IRepositoryFactory</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RepositoryFactory</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ContainerControlledLifetimeManager</a:t>
            </a:r>
            <a:r>
              <a:rPr lang="en-US" dirty="0">
                <a:solidFill>
                  <a:srgbClr val="000000"/>
                </a:solidFill>
                <a:highlight>
                  <a:srgbClr val="FFFFFF"/>
                </a:highlight>
                <a:latin typeface="Consolas" panose="020B0609020204030204" pitchFamily="49" charset="0"/>
              </a:rPr>
              <a:t>());</a:t>
            </a:r>
            <a:endParaRPr lang="uk-UA" dirty="0"/>
          </a:p>
        </p:txBody>
      </p:sp>
    </p:spTree>
    <p:extLst>
      <p:ext uri="{BB962C8B-B14F-4D97-AF65-F5344CB8AC3E}">
        <p14:creationId xmlns:p14="http://schemas.microsoft.com/office/powerpoint/2010/main" val="1637929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 Injection</a:t>
            </a:r>
            <a:endParaRPr lang="uk-UA" dirty="0"/>
          </a:p>
        </p:txBody>
      </p:sp>
      <p:sp>
        <p:nvSpPr>
          <p:cNvPr id="6" name="Rectangle 5"/>
          <p:cNvSpPr/>
          <p:nvPr/>
        </p:nvSpPr>
        <p:spPr>
          <a:xfrm>
            <a:off x="307200" y="914400"/>
            <a:ext cx="10515600" cy="5324535"/>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rPr>
              <a:t>    public</a:t>
            </a:r>
            <a:r>
              <a:rPr lang="en-US" sz="2000" dirty="0">
                <a:solidFill>
                  <a:srgbClr val="000000"/>
                </a:solidFill>
                <a:highlight>
                  <a:srgbClr val="FFFFFF"/>
                </a:highlight>
                <a:latin typeface="Consolas" panose="020B0609020204030204" pitchFamily="49" charset="0"/>
              </a:rPr>
              <a:t> Controller(</a:t>
            </a:r>
            <a:r>
              <a:rPr lang="en-US" sz="2000" dirty="0" err="1">
                <a:solidFill>
                  <a:srgbClr val="2B91AF"/>
                </a:solidFill>
                <a:highlight>
                  <a:srgbClr val="FFFFFF"/>
                </a:highlight>
                <a:latin typeface="Consolas" panose="020B0609020204030204" pitchFamily="49" charset="0"/>
              </a:rPr>
              <a:t>IService</a:t>
            </a:r>
            <a:r>
              <a:rPr lang="en-US" sz="2000" dirty="0">
                <a:solidFill>
                  <a:srgbClr val="000000"/>
                </a:solidFill>
                <a:highlight>
                  <a:srgbClr val="FFFFFF"/>
                </a:highlight>
                <a:latin typeface="Consolas" panose="020B0609020204030204" pitchFamily="49" charset="0"/>
              </a:rPr>
              <a:t> service, </a:t>
            </a:r>
            <a:r>
              <a:rPr lang="en-US" sz="2000" dirty="0" err="1">
                <a:solidFill>
                  <a:srgbClr val="2B91AF"/>
                </a:solidFill>
                <a:highlight>
                  <a:srgbClr val="FFFFFF"/>
                </a:highlight>
                <a:latin typeface="Consolas" panose="020B0609020204030204" pitchFamily="49" charset="0"/>
              </a:rPr>
              <a:t>IFactory</a:t>
            </a:r>
            <a:r>
              <a:rPr lang="en-US" sz="2000" dirty="0">
                <a:solidFill>
                  <a:srgbClr val="000000"/>
                </a:solidFill>
                <a:highlight>
                  <a:srgbClr val="FFFFFF"/>
                </a:highlight>
                <a:latin typeface="Consolas" panose="020B0609020204030204" pitchFamily="49" charset="0"/>
              </a:rPr>
              <a:t> factory,</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controllerName</a:t>
            </a:r>
            <a:r>
              <a:rPr lang="en-US" sz="2000" dirty="0">
                <a:solidFill>
                  <a:srgbClr val="000000"/>
                </a:solidFill>
                <a:highlight>
                  <a:srgbClr val="FFFFFF"/>
                </a:highlight>
                <a:latin typeface="Consolas" panose="020B0609020204030204" pitchFamily="49" charset="0"/>
              </a:rPr>
              <a:t>)</a:t>
            </a:r>
            <a:r>
              <a:rPr lang="uk-UA" sz="2000" dirty="0">
                <a:solidFill>
                  <a:srgbClr val="000000"/>
                </a:solidFill>
                <a:highlight>
                  <a:srgbClr val="FFFFFF"/>
                </a:highlight>
                <a:latin typeface="Consolas" panose="020B0609020204030204" pitchFamily="49" charset="0"/>
              </a:rPr>
              <a:t> {</a:t>
            </a:r>
            <a:r>
              <a:rPr lang="en-US" sz="2000" dirty="0">
                <a:solidFill>
                  <a:srgbClr val="000000"/>
                </a:solidFill>
                <a:highlight>
                  <a:srgbClr val="FFFFFF"/>
                </a:highlight>
                <a:latin typeface="Consolas" panose="020B0609020204030204" pitchFamily="49" charset="0"/>
              </a:rPr>
              <a:t>...}</a:t>
            </a:r>
          </a:p>
          <a:p>
            <a:endParaRPr lang="en-US" sz="2000" dirty="0">
              <a:solidFill>
                <a:srgbClr val="000000"/>
              </a:solidFill>
              <a:highlight>
                <a:srgbClr val="FFFFFF"/>
              </a:highlight>
              <a:latin typeface="Consolas" panose="020B0609020204030204" pitchFamily="49" charset="0"/>
            </a:endParaRPr>
          </a:p>
          <a:p>
            <a:endParaRPr lang="uk-UA"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container</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RegisterType</a:t>
            </a:r>
            <a:r>
              <a:rPr lang="en-US" sz="2000" dirty="0">
                <a:solidFill>
                  <a:srgbClr val="000000"/>
                </a:solidFill>
                <a:highlight>
                  <a:srgbClr val="FFFFFF"/>
                </a:highlight>
                <a:latin typeface="Consolas" panose="020B0609020204030204" pitchFamily="49" charset="0"/>
              </a:rPr>
              <a:t>&lt;</a:t>
            </a:r>
            <a:r>
              <a:rPr lang="en-US" sz="2000" dirty="0" err="1">
                <a:solidFill>
                  <a:srgbClr val="2B91AF"/>
                </a:solidFill>
                <a:highlight>
                  <a:srgbClr val="FFFFFF"/>
                </a:highlight>
                <a:latin typeface="Consolas" panose="020B0609020204030204" pitchFamily="49" charset="0"/>
              </a:rPr>
              <a:t>IController</a:t>
            </a:r>
            <a:r>
              <a:rPr lang="en-US" sz="2000" dirty="0">
                <a:solidFill>
                  <a:srgbClr val="000000"/>
                </a:solidFill>
                <a:highlight>
                  <a:srgbClr val="FFFFFF"/>
                </a:highlight>
                <a:latin typeface="Consolas" panose="020B0609020204030204" pitchFamily="49" charset="0"/>
              </a:rPr>
              <a:t>&lt;</a:t>
            </a:r>
            <a:r>
              <a:rPr lang="en-US" sz="2000" dirty="0">
                <a:solidFill>
                  <a:srgbClr val="2B91AF"/>
                </a:solidFill>
                <a:highlight>
                  <a:srgbClr val="FFFFFF"/>
                </a:highlight>
                <a:latin typeface="Consolas" panose="020B0609020204030204" pitchFamily="49" charset="0"/>
              </a:rPr>
              <a:t>Album</a:t>
            </a:r>
            <a:r>
              <a:rPr lang="en-US" sz="2000" dirty="0">
                <a:solidFill>
                  <a:srgbClr val="000000"/>
                </a:solidFill>
                <a:highlight>
                  <a:srgbClr val="FFFFFF"/>
                </a:highlight>
                <a:latin typeface="Consolas" panose="020B0609020204030204" pitchFamily="49" charset="0"/>
              </a:rPr>
              <a:t>&gt;, </a:t>
            </a:r>
            <a:r>
              <a:rPr lang="en-US" sz="2000" dirty="0">
                <a:solidFill>
                  <a:srgbClr val="2B91AF"/>
                </a:solidFill>
                <a:highlight>
                  <a:srgbClr val="FFFFFF"/>
                </a:highlight>
                <a:latin typeface="Consolas" panose="020B0609020204030204" pitchFamily="49" charset="0"/>
              </a:rPr>
              <a:t>Controller</a:t>
            </a:r>
            <a:r>
              <a:rPr lang="en-US" sz="2000" dirty="0">
                <a:solidFill>
                  <a:srgbClr val="000000"/>
                </a:solidFill>
                <a:highlight>
                  <a:srgbClr val="FFFFFF"/>
                </a:highlight>
                <a:latin typeface="Consolas" panose="020B0609020204030204" pitchFamily="49" charset="0"/>
              </a:rPr>
              <a:t>&lt;</a:t>
            </a:r>
            <a:r>
              <a:rPr lang="en-US" sz="2000" dirty="0">
                <a:solidFill>
                  <a:srgbClr val="2B91AF"/>
                </a:solidFill>
                <a:highlight>
                  <a:srgbClr val="FFFFFF"/>
                </a:highlight>
                <a:latin typeface="Consolas" panose="020B0609020204030204" pitchFamily="49" charset="0"/>
              </a:rPr>
              <a:t>Album</a:t>
            </a:r>
            <a:r>
              <a:rPr lang="en-US" sz="2000" dirty="0">
                <a:solidFill>
                  <a:srgbClr val="000000"/>
                </a:solidFill>
                <a:highlight>
                  <a:srgbClr val="FFFFFF"/>
                </a:highlight>
                <a:latin typeface="Consolas" panose="020B0609020204030204" pitchFamily="49" charset="0"/>
              </a:rPr>
              <a:t>&gt;&gt;(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InjectionConstructor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serviceType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factoryType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AlbumController</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RegisterType</a:t>
            </a:r>
            <a:r>
              <a:rPr lang="en-US" sz="2000" dirty="0">
                <a:solidFill>
                  <a:srgbClr val="000000"/>
                </a:solidFill>
                <a:highlight>
                  <a:srgbClr val="FFFFFF"/>
                </a:highlight>
                <a:latin typeface="Consolas" panose="020B0609020204030204" pitchFamily="49" charset="0"/>
              </a:rPr>
              <a:t>&lt;</a:t>
            </a:r>
            <a:r>
              <a:rPr lang="en-US" sz="2000" dirty="0" err="1">
                <a:solidFill>
                  <a:srgbClr val="2B91AF"/>
                </a:solidFill>
                <a:highlight>
                  <a:srgbClr val="FFFFFF"/>
                </a:highlight>
                <a:latin typeface="Consolas" panose="020B0609020204030204" pitchFamily="49" charset="0"/>
              </a:rPr>
              <a:t>IController</a:t>
            </a:r>
            <a:r>
              <a:rPr lang="en-US" sz="2000" dirty="0">
                <a:solidFill>
                  <a:srgbClr val="000000"/>
                </a:solidFill>
                <a:highlight>
                  <a:srgbClr val="FFFFFF"/>
                </a:highlight>
                <a:latin typeface="Consolas" panose="020B0609020204030204" pitchFamily="49" charset="0"/>
              </a:rPr>
              <a:t>&lt;</a:t>
            </a:r>
            <a:r>
              <a:rPr lang="en-US" sz="2000" dirty="0">
                <a:solidFill>
                  <a:srgbClr val="2B91AF"/>
                </a:solidFill>
                <a:highlight>
                  <a:srgbClr val="FFFFFF"/>
                </a:highlight>
                <a:latin typeface="Consolas" panose="020B0609020204030204" pitchFamily="49" charset="0"/>
              </a:rPr>
              <a:t>Track</a:t>
            </a:r>
            <a:r>
              <a:rPr lang="en-US" sz="2000" dirty="0">
                <a:solidFill>
                  <a:srgbClr val="000000"/>
                </a:solidFill>
                <a:highlight>
                  <a:srgbClr val="FFFFFF"/>
                </a:highlight>
                <a:latin typeface="Consolas" panose="020B0609020204030204" pitchFamily="49" charset="0"/>
              </a:rPr>
              <a:t>&gt;, </a:t>
            </a:r>
            <a:r>
              <a:rPr lang="en-US" sz="2000" dirty="0">
                <a:solidFill>
                  <a:srgbClr val="2B91AF"/>
                </a:solidFill>
                <a:highlight>
                  <a:srgbClr val="FFFFFF"/>
                </a:highlight>
                <a:latin typeface="Consolas" panose="020B0609020204030204" pitchFamily="49" charset="0"/>
              </a:rPr>
              <a:t>Controller</a:t>
            </a:r>
            <a:r>
              <a:rPr lang="en-US" sz="2000" dirty="0">
                <a:solidFill>
                  <a:srgbClr val="000000"/>
                </a:solidFill>
                <a:highlight>
                  <a:srgbClr val="FFFFFF"/>
                </a:highlight>
                <a:latin typeface="Consolas" panose="020B0609020204030204" pitchFamily="49" charset="0"/>
              </a:rPr>
              <a:t>&lt;</a:t>
            </a:r>
            <a:r>
              <a:rPr lang="en-US" sz="2000" dirty="0">
                <a:solidFill>
                  <a:srgbClr val="2B91AF"/>
                </a:solidFill>
                <a:highlight>
                  <a:srgbClr val="FFFFFF"/>
                </a:highlight>
                <a:latin typeface="Consolas" panose="020B0609020204030204" pitchFamily="49" charset="0"/>
              </a:rPr>
              <a:t>Track</a:t>
            </a:r>
            <a:r>
              <a:rPr lang="en-US" sz="2000" dirty="0">
                <a:solidFill>
                  <a:srgbClr val="000000"/>
                </a:solidFill>
                <a:highlight>
                  <a:srgbClr val="FFFFFF"/>
                </a:highlight>
                <a:latin typeface="Consolas" panose="020B0609020204030204" pitchFamily="49" charset="0"/>
              </a:rPr>
              <a:t>&gt;&gt;(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InjectionConstructor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serviceType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factoryType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typeof</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a:t>
            </a:r>
          </a:p>
          <a:p>
            <a:endParaRPr lang="uk-UA" sz="2000" dirty="0"/>
          </a:p>
        </p:txBody>
      </p:sp>
    </p:spTree>
    <p:extLst>
      <p:ext uri="{BB962C8B-B14F-4D97-AF65-F5344CB8AC3E}">
        <p14:creationId xmlns:p14="http://schemas.microsoft.com/office/powerpoint/2010/main" val="130133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a:t>
            </a:r>
            <a:endParaRPr lang="uk-U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1939201"/>
              </p:ext>
            </p:extLst>
          </p:nvPr>
        </p:nvGraphicFramePr>
        <p:xfrm>
          <a:off x="307200" y="914400"/>
          <a:ext cx="10515602" cy="4905623"/>
        </p:xfrm>
        <a:graphic>
          <a:graphicData uri="http://schemas.openxmlformats.org/drawingml/2006/table">
            <a:tbl>
              <a:tblPr/>
              <a:tblGrid>
                <a:gridCol w="881421">
                  <a:extLst>
                    <a:ext uri="{9D8B030D-6E8A-4147-A177-3AD203B41FA5}">
                      <a16:colId xmlns:a16="http://schemas.microsoft.com/office/drawing/2014/main" val="20000"/>
                    </a:ext>
                  </a:extLst>
                </a:gridCol>
                <a:gridCol w="9634181">
                  <a:extLst>
                    <a:ext uri="{9D8B030D-6E8A-4147-A177-3AD203B41FA5}">
                      <a16:colId xmlns:a16="http://schemas.microsoft.com/office/drawing/2014/main" val="20001"/>
                    </a:ext>
                  </a:extLst>
                </a:gridCol>
              </a:tblGrid>
              <a:tr h="793205">
                <a:tc>
                  <a:txBody>
                    <a:bodyPr/>
                    <a:lstStyle/>
                    <a:p>
                      <a:pPr algn="ctr"/>
                      <a:r>
                        <a:rPr lang="en-US" sz="2400" b="1" dirty="0"/>
                        <a:t>Initial</a:t>
                      </a:r>
                    </a:p>
                  </a:txBody>
                  <a:tcPr marL="51802" marR="51802" marT="25901" marB="25901" anchor="ctr">
                    <a:lnL>
                      <a:noFill/>
                    </a:lnL>
                    <a:lnR>
                      <a:noFill/>
                    </a:lnR>
                    <a:lnT>
                      <a:noFill/>
                    </a:lnT>
                    <a:lnB>
                      <a:noFill/>
                    </a:lnB>
                  </a:tcPr>
                </a:tc>
                <a:tc>
                  <a:txBody>
                    <a:bodyPr/>
                    <a:lstStyle/>
                    <a:p>
                      <a:pPr algn="ctr"/>
                      <a:r>
                        <a:rPr lang="en-US" sz="2400" b="1" dirty="0"/>
                        <a:t>Concept</a:t>
                      </a:r>
                    </a:p>
                  </a:txBody>
                  <a:tcPr marL="51802" marR="51802" marT="25901" marB="25901" anchor="ctr">
                    <a:lnL>
                      <a:noFill/>
                    </a:lnL>
                    <a:lnR>
                      <a:noFill/>
                    </a:lnR>
                    <a:lnT>
                      <a:noFill/>
                    </a:lnT>
                    <a:lnB>
                      <a:noFill/>
                    </a:lnB>
                  </a:tcPr>
                </a:tc>
                <a:extLst>
                  <a:ext uri="{0D108BD9-81ED-4DB2-BD59-A6C34878D82A}">
                    <a16:rowId xmlns:a16="http://schemas.microsoft.com/office/drawing/2014/main" val="10000"/>
                  </a:ext>
                </a:extLst>
              </a:tr>
              <a:tr h="1014753">
                <a:tc>
                  <a:txBody>
                    <a:bodyPr/>
                    <a:lstStyle/>
                    <a:p>
                      <a:pPr algn="ctr"/>
                      <a:r>
                        <a:rPr lang="en-US" sz="2000" dirty="0"/>
                        <a:t>S</a:t>
                      </a:r>
                    </a:p>
                  </a:txBody>
                  <a:tcPr marL="51802" marR="51802" marT="25901" marB="25901" anchor="ctr">
                    <a:lnL>
                      <a:noFill/>
                    </a:lnL>
                    <a:lnR>
                      <a:noFill/>
                    </a:lnR>
                    <a:lnT>
                      <a:noFill/>
                    </a:lnT>
                    <a:lnB>
                      <a:noFill/>
                    </a:lnB>
                  </a:tcPr>
                </a:tc>
                <a:tc>
                  <a:txBody>
                    <a:bodyPr/>
                    <a:lstStyle/>
                    <a:p>
                      <a:r>
                        <a:rPr lang="en-US" sz="2000" dirty="0">
                          <a:hlinkClick r:id="rId3" tooltip="Single responsibility principle"/>
                        </a:rPr>
                        <a:t>Single responsibility principle</a:t>
                      </a:r>
                      <a:r>
                        <a:rPr lang="en-US" sz="2000" dirty="0"/>
                        <a:t> – a class should have only a single responsibility (i.e. only one potential change in the software's specification should be able to affect the specification of the class) </a:t>
                      </a:r>
                    </a:p>
                  </a:txBody>
                  <a:tcPr marL="51802" marR="51802" marT="25901" marB="25901" anchor="ctr">
                    <a:lnL>
                      <a:noFill/>
                    </a:lnL>
                    <a:lnR>
                      <a:noFill/>
                    </a:lnR>
                    <a:lnT>
                      <a:noFill/>
                    </a:lnT>
                    <a:lnB>
                      <a:noFill/>
                    </a:lnB>
                  </a:tcPr>
                </a:tc>
                <a:extLst>
                  <a:ext uri="{0D108BD9-81ED-4DB2-BD59-A6C34878D82A}">
                    <a16:rowId xmlns:a16="http://schemas.microsoft.com/office/drawing/2014/main" val="10001"/>
                  </a:ext>
                </a:extLst>
              </a:tr>
              <a:tr h="694304">
                <a:tc>
                  <a:txBody>
                    <a:bodyPr/>
                    <a:lstStyle/>
                    <a:p>
                      <a:pPr algn="ctr"/>
                      <a:r>
                        <a:rPr lang="en-US" sz="2000"/>
                        <a:t>O</a:t>
                      </a:r>
                    </a:p>
                  </a:txBody>
                  <a:tcPr marL="51802" marR="51802" marT="25901" marB="25901" anchor="ctr">
                    <a:lnL>
                      <a:noFill/>
                    </a:lnL>
                    <a:lnR>
                      <a:noFill/>
                    </a:lnR>
                    <a:lnT>
                      <a:noFill/>
                    </a:lnT>
                    <a:lnB>
                      <a:noFill/>
                    </a:lnB>
                  </a:tcPr>
                </a:tc>
                <a:tc>
                  <a:txBody>
                    <a:bodyPr/>
                    <a:lstStyle/>
                    <a:p>
                      <a:r>
                        <a:rPr lang="en-US" sz="2000" dirty="0">
                          <a:hlinkClick r:id="rId4" tooltip="Open/closed principle"/>
                        </a:rPr>
                        <a:t>Open/closed principle</a:t>
                      </a:r>
                      <a:r>
                        <a:rPr lang="en-US" sz="2000" dirty="0"/>
                        <a:t> – “software entities … should be open for extension, but closed for modification” </a:t>
                      </a:r>
                    </a:p>
                  </a:txBody>
                  <a:tcPr marL="51802" marR="51802" marT="25901" marB="25901" anchor="ctr">
                    <a:lnL>
                      <a:noFill/>
                    </a:lnL>
                    <a:lnR>
                      <a:noFill/>
                    </a:lnR>
                    <a:lnT>
                      <a:noFill/>
                    </a:lnT>
                    <a:lnB>
                      <a:noFill/>
                    </a:lnB>
                  </a:tcPr>
                </a:tc>
                <a:extLst>
                  <a:ext uri="{0D108BD9-81ED-4DB2-BD59-A6C34878D82A}">
                    <a16:rowId xmlns:a16="http://schemas.microsoft.com/office/drawing/2014/main" val="10002"/>
                  </a:ext>
                </a:extLst>
              </a:tr>
              <a:tr h="1014753">
                <a:tc>
                  <a:txBody>
                    <a:bodyPr/>
                    <a:lstStyle/>
                    <a:p>
                      <a:pPr algn="ctr"/>
                      <a:r>
                        <a:rPr lang="en-US" sz="2000"/>
                        <a:t>L</a:t>
                      </a:r>
                    </a:p>
                  </a:txBody>
                  <a:tcPr marL="51802" marR="51802" marT="25901" marB="25901" anchor="ctr">
                    <a:lnL>
                      <a:noFill/>
                    </a:lnL>
                    <a:lnR>
                      <a:noFill/>
                    </a:lnR>
                    <a:lnT>
                      <a:noFill/>
                    </a:lnT>
                    <a:lnB>
                      <a:noFill/>
                    </a:lnB>
                  </a:tcPr>
                </a:tc>
                <a:tc>
                  <a:txBody>
                    <a:bodyPr/>
                    <a:lstStyle/>
                    <a:p>
                      <a:r>
                        <a:rPr lang="en-US" sz="2000" dirty="0" err="1">
                          <a:hlinkClick r:id="rId5" tooltip="Liskov substitution principle"/>
                        </a:rPr>
                        <a:t>Liskov</a:t>
                      </a:r>
                      <a:r>
                        <a:rPr lang="en-US" sz="2000" dirty="0">
                          <a:hlinkClick r:id="rId5" tooltip="Liskov substitution principle"/>
                        </a:rPr>
                        <a:t> substitution principle</a:t>
                      </a:r>
                      <a:r>
                        <a:rPr lang="en-US" sz="2000" dirty="0"/>
                        <a:t> – “objects in a program should be replaceable with instances of their subtypes without altering the correctness of that program”</a:t>
                      </a:r>
                    </a:p>
                  </a:txBody>
                  <a:tcPr marL="51802" marR="51802" marT="25901" marB="25901" anchor="ctr">
                    <a:lnL>
                      <a:noFill/>
                    </a:lnL>
                    <a:lnR>
                      <a:noFill/>
                    </a:lnR>
                    <a:lnT>
                      <a:noFill/>
                    </a:lnT>
                    <a:lnB>
                      <a:noFill/>
                    </a:lnB>
                  </a:tcPr>
                </a:tc>
                <a:extLst>
                  <a:ext uri="{0D108BD9-81ED-4DB2-BD59-A6C34878D82A}">
                    <a16:rowId xmlns:a16="http://schemas.microsoft.com/office/drawing/2014/main" val="10003"/>
                  </a:ext>
                </a:extLst>
              </a:tr>
              <a:tr h="694304">
                <a:tc>
                  <a:txBody>
                    <a:bodyPr/>
                    <a:lstStyle/>
                    <a:p>
                      <a:pPr algn="ctr"/>
                      <a:r>
                        <a:rPr lang="en-US" sz="2000"/>
                        <a:t>I</a:t>
                      </a:r>
                    </a:p>
                  </a:txBody>
                  <a:tcPr marL="51802" marR="51802" marT="25901" marB="25901" anchor="ctr">
                    <a:lnL>
                      <a:noFill/>
                    </a:lnL>
                    <a:lnR>
                      <a:noFill/>
                    </a:lnR>
                    <a:lnT>
                      <a:noFill/>
                    </a:lnT>
                    <a:lnB>
                      <a:noFill/>
                    </a:lnB>
                  </a:tcPr>
                </a:tc>
                <a:tc>
                  <a:txBody>
                    <a:bodyPr/>
                    <a:lstStyle/>
                    <a:p>
                      <a:r>
                        <a:rPr lang="en-US" sz="2000" dirty="0">
                          <a:hlinkClick r:id="rId6" tooltip="Interface segregation principle"/>
                        </a:rPr>
                        <a:t>Interface segregation principle</a:t>
                      </a:r>
                      <a:r>
                        <a:rPr lang="en-US" sz="2000" dirty="0"/>
                        <a:t> –</a:t>
                      </a:r>
                      <a:r>
                        <a:rPr lang="en-US" sz="2000" baseline="0" dirty="0"/>
                        <a:t> </a:t>
                      </a:r>
                      <a:r>
                        <a:rPr lang="en-US" sz="2000" dirty="0"/>
                        <a:t>“many client-specific interfaces are better than one general-purpose interface”</a:t>
                      </a:r>
                    </a:p>
                  </a:txBody>
                  <a:tcPr marL="51802" marR="51802" marT="25901" marB="25901" anchor="ctr">
                    <a:lnL>
                      <a:noFill/>
                    </a:lnL>
                    <a:lnR>
                      <a:noFill/>
                    </a:lnR>
                    <a:lnT>
                      <a:noFill/>
                    </a:lnT>
                    <a:lnB>
                      <a:noFill/>
                    </a:lnB>
                  </a:tcPr>
                </a:tc>
                <a:extLst>
                  <a:ext uri="{0D108BD9-81ED-4DB2-BD59-A6C34878D82A}">
                    <a16:rowId xmlns:a16="http://schemas.microsoft.com/office/drawing/2014/main" val="10004"/>
                  </a:ext>
                </a:extLst>
              </a:tr>
              <a:tr h="694304">
                <a:tc>
                  <a:txBody>
                    <a:bodyPr/>
                    <a:lstStyle/>
                    <a:p>
                      <a:pPr algn="ctr"/>
                      <a:r>
                        <a:rPr lang="en-US" sz="2000" dirty="0"/>
                        <a:t>D</a:t>
                      </a:r>
                    </a:p>
                  </a:txBody>
                  <a:tcPr marL="51802" marR="51802" marT="25901" marB="25901" anchor="ctr">
                    <a:lnL>
                      <a:noFill/>
                    </a:lnL>
                    <a:lnR>
                      <a:noFill/>
                    </a:lnR>
                    <a:lnT>
                      <a:noFill/>
                    </a:lnT>
                    <a:lnB>
                      <a:noFill/>
                    </a:lnB>
                  </a:tcPr>
                </a:tc>
                <a:tc>
                  <a:txBody>
                    <a:bodyPr/>
                    <a:lstStyle/>
                    <a:p>
                      <a:r>
                        <a:rPr lang="en-US" sz="2000" dirty="0">
                          <a:hlinkClick r:id="rId7" tooltip="Dependency inversion principle"/>
                        </a:rPr>
                        <a:t>Dependency inversion principle</a:t>
                      </a:r>
                      <a:r>
                        <a:rPr lang="en-US" sz="2000" dirty="0"/>
                        <a:t> – one should “Depend upon Abstractions. Do not depend upon concretions”</a:t>
                      </a:r>
                    </a:p>
                  </a:txBody>
                  <a:tcPr marL="51802" marR="51802" marT="25901" marB="25901" anchor="ctr">
                    <a:lnL>
                      <a:noFill/>
                    </a:lnL>
                    <a:lnR>
                      <a:noFill/>
                    </a:lnR>
                    <a:lnT>
                      <a:noFill/>
                    </a:lnT>
                    <a:lnB>
                      <a:noFill/>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89571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9550" y="0"/>
            <a:ext cx="10306050" cy="942975"/>
          </a:xfrm>
        </p:spPr>
        <p:txBody>
          <a:bodyPr/>
          <a:lstStyle/>
          <a:p>
            <a:r>
              <a:rPr lang="en-US" dirty="0"/>
              <a:t>Registering Open Generics</a:t>
            </a:r>
          </a:p>
        </p:txBody>
      </p:sp>
      <p:sp>
        <p:nvSpPr>
          <p:cNvPr id="5" name="Rectangle 4"/>
          <p:cNvSpPr/>
          <p:nvPr/>
        </p:nvSpPr>
        <p:spPr>
          <a:xfrm>
            <a:off x="209550" y="942975"/>
            <a:ext cx="10306050" cy="3046988"/>
          </a:xfrm>
          <a:prstGeom prst="rect">
            <a:avLst/>
          </a:prstGeom>
        </p:spPr>
        <p:txBody>
          <a:bodyPr wrap="square">
            <a:spAutoFit/>
          </a:bodyPr>
          <a:lstStyle/>
          <a:p>
            <a:r>
              <a:rPr lang="en-US" sz="2400" dirty="0">
                <a:solidFill>
                  <a:srgbClr val="000000"/>
                </a:solidFill>
                <a:highlight>
                  <a:srgbClr val="FFFFFF"/>
                </a:highlight>
                <a:latin typeface="Consolas" panose="020B0609020204030204" pitchFamily="49" charset="0"/>
              </a:rPr>
              <a:t>     container</a:t>
            </a:r>
          </a:p>
          <a:p>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RegisterType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typeof</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IController</a:t>
            </a:r>
            <a:r>
              <a:rPr lang="en-US" sz="2400" dirty="0">
                <a:solidFill>
                  <a:srgbClr val="000000"/>
                </a:solidFill>
                <a:highlight>
                  <a:srgbClr val="FFFFFF"/>
                </a:highlight>
                <a:latin typeface="Consolas" panose="020B0609020204030204" pitchFamily="49" charset="0"/>
              </a:rPr>
              <a:t>&lt;&gt;),</a:t>
            </a:r>
          </a:p>
          <a:p>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typeof</a:t>
            </a:r>
            <a:r>
              <a:rPr lang="en-US" sz="2400" dirty="0">
                <a:solidFill>
                  <a:srgbClr val="000000"/>
                </a:solidFill>
                <a:highlight>
                  <a:srgbClr val="FFFFFF"/>
                </a:highlight>
                <a:latin typeface="Consolas" panose="020B0609020204030204" pitchFamily="49" charset="0"/>
              </a:rPr>
              <a:t> (</a:t>
            </a:r>
            <a:r>
              <a:rPr lang="en-US" sz="2400" dirty="0">
                <a:solidFill>
                  <a:srgbClr val="2B91AF"/>
                </a:solidFill>
                <a:highlight>
                  <a:srgbClr val="FFFFFF"/>
                </a:highlight>
                <a:latin typeface="Consolas" panose="020B0609020204030204" pitchFamily="49" charset="0"/>
              </a:rPr>
              <a:t>Controller</a:t>
            </a:r>
            <a:r>
              <a:rPr lang="en-US" sz="2400" dirty="0">
                <a:solidFill>
                  <a:srgbClr val="000000"/>
                </a:solidFill>
                <a:highlight>
                  <a:srgbClr val="FFFFFF"/>
                </a:highlight>
                <a:latin typeface="Consolas" panose="020B0609020204030204" pitchFamily="49" charset="0"/>
              </a:rPr>
              <a:t>&lt;&gt;),</a:t>
            </a:r>
          </a:p>
          <a:p>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InjectionConstructor</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serviceType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factoryType</a:t>
            </a:r>
            <a:r>
              <a:rPr lang="en-US" sz="2400" dirty="0">
                <a:solidFill>
                  <a:srgbClr val="000000"/>
                </a:solidFill>
                <a:highlight>
                  <a:srgbClr val="FFFFFF"/>
                </a:highlight>
                <a:latin typeface="Consolas" panose="020B0609020204030204" pitchFamily="49" charset="0"/>
              </a:rPr>
              <a:t>,</a:t>
            </a:r>
          </a:p>
          <a:p>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typeof</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string</a:t>
            </a:r>
            <a:r>
              <a:rPr lang="en-US" sz="2400" dirty="0">
                <a:solidFill>
                  <a:srgbClr val="000000"/>
                </a:solidFill>
                <a:highlight>
                  <a:srgbClr val="FFFFFF"/>
                </a:highlight>
                <a:latin typeface="Consolas" panose="020B0609020204030204" pitchFamily="49" charset="0"/>
              </a:rPr>
              <a:t>)));</a:t>
            </a:r>
            <a:endParaRPr lang="uk-UA" sz="2400" dirty="0"/>
          </a:p>
        </p:txBody>
      </p:sp>
    </p:spTree>
    <p:extLst>
      <p:ext uri="{BB962C8B-B14F-4D97-AF65-F5344CB8AC3E}">
        <p14:creationId xmlns:p14="http://schemas.microsoft.com/office/powerpoint/2010/main" val="1193103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 Type Registrations</a:t>
            </a:r>
            <a:endParaRPr lang="uk-UA" dirty="0"/>
          </a:p>
        </p:txBody>
      </p:sp>
      <p:sp>
        <p:nvSpPr>
          <p:cNvPr id="5" name="Rectangle 4"/>
          <p:cNvSpPr/>
          <p:nvPr/>
        </p:nvSpPr>
        <p:spPr>
          <a:xfrm>
            <a:off x="307200" y="914400"/>
            <a:ext cx="10515601" cy="4401205"/>
          </a:xfrm>
          <a:prstGeom prst="rect">
            <a:avLst/>
          </a:prstGeom>
        </p:spPr>
        <p:txBody>
          <a:bodyPr wrap="square">
            <a:spAutoFit/>
          </a:bodyPr>
          <a:lstStyle/>
          <a:p>
            <a:r>
              <a:rPr lang="en-US" sz="2000" dirty="0">
                <a:solidFill>
                  <a:srgbClr val="000000"/>
                </a:solidFill>
                <a:highlight>
                  <a:srgbClr val="FFFFFF"/>
                </a:highlight>
                <a:latin typeface="Consolas" panose="020B0609020204030204" pitchFamily="49" charset="0"/>
              </a:rPr>
              <a:t>    container</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RegisterType</a:t>
            </a:r>
            <a:r>
              <a:rPr lang="en-US" sz="2000" dirty="0">
                <a:solidFill>
                  <a:srgbClr val="000000"/>
                </a:solidFill>
                <a:highlight>
                  <a:srgbClr val="FFFFFF"/>
                </a:highlight>
                <a:latin typeface="Consolas" panose="020B0609020204030204" pitchFamily="49" charset="0"/>
              </a:rPr>
              <a:t>&lt;</a:t>
            </a:r>
            <a:r>
              <a:rPr lang="en-US" sz="2000" dirty="0" err="1">
                <a:solidFill>
                  <a:srgbClr val="2B91AF"/>
                </a:solidFill>
                <a:highlight>
                  <a:srgbClr val="FFFFFF"/>
                </a:highlight>
                <a:latin typeface="Consolas" panose="020B0609020204030204" pitchFamily="49" charset="0"/>
              </a:rPr>
              <a:t>IController</a:t>
            </a:r>
            <a:r>
              <a:rPr lang="en-US" sz="2000" dirty="0">
                <a:solidFill>
                  <a:srgbClr val="000000"/>
                </a:solidFill>
                <a:highlight>
                  <a:srgbClr val="FFFFFF"/>
                </a:highlight>
                <a:latin typeface="Consolas" panose="020B0609020204030204" pitchFamily="49" charset="0"/>
              </a:rPr>
              <a:t>&lt;</a:t>
            </a:r>
            <a:r>
              <a:rPr lang="en-US" sz="2000" dirty="0">
                <a:solidFill>
                  <a:srgbClr val="2B91AF"/>
                </a:solidFill>
                <a:highlight>
                  <a:srgbClr val="FFFFFF"/>
                </a:highlight>
                <a:latin typeface="Consolas" panose="020B0609020204030204" pitchFamily="49" charset="0"/>
              </a:rPr>
              <a:t>Album</a:t>
            </a:r>
            <a:r>
              <a:rPr lang="en-US" sz="2000" dirty="0">
                <a:solidFill>
                  <a:srgbClr val="000000"/>
                </a:solidFill>
                <a:highlight>
                  <a:srgbClr val="FFFFFF"/>
                </a:highlight>
                <a:latin typeface="Consolas" panose="020B0609020204030204" pitchFamily="49" charset="0"/>
              </a:rPr>
              <a:t>&gt;, </a:t>
            </a:r>
            <a:r>
              <a:rPr lang="en-US" sz="2000" dirty="0">
                <a:solidFill>
                  <a:srgbClr val="2B91AF"/>
                </a:solidFill>
                <a:highlight>
                  <a:srgbClr val="FFFFFF"/>
                </a:highlight>
                <a:latin typeface="Consolas" panose="020B0609020204030204" pitchFamily="49" charset="0"/>
              </a:rPr>
              <a:t>Controller</a:t>
            </a:r>
            <a:r>
              <a:rPr lang="en-US" sz="2000" dirty="0">
                <a:solidFill>
                  <a:srgbClr val="000000"/>
                </a:solidFill>
                <a:highlight>
                  <a:srgbClr val="FFFFFF"/>
                </a:highlight>
                <a:latin typeface="Consolas" panose="020B0609020204030204" pitchFamily="49" charset="0"/>
              </a:rPr>
              <a:t>&lt;</a:t>
            </a:r>
            <a:r>
              <a:rPr lang="en-US" sz="2000" dirty="0">
                <a:solidFill>
                  <a:srgbClr val="2B91AF"/>
                </a:solidFill>
                <a:highlight>
                  <a:srgbClr val="FFFFFF"/>
                </a:highlight>
                <a:latin typeface="Consolas" panose="020B0609020204030204" pitchFamily="49" charset="0"/>
              </a:rPr>
              <a:t>Album</a:t>
            </a:r>
            <a:r>
              <a:rPr lang="en-US" sz="2000" dirty="0">
                <a:solidFill>
                  <a:srgbClr val="000000"/>
                </a:solidFill>
                <a:highlight>
                  <a:srgbClr val="FFFFFF"/>
                </a:highlight>
                <a:latin typeface="Consolas" panose="020B0609020204030204" pitchFamily="49" charset="0"/>
              </a:rPr>
              <a:t>&gt;&gt;(</a:t>
            </a:r>
          </a:p>
          <a:p>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"Standard"</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InjectionConstructor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serviceType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factoryType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StandardAlbumController</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p>
          <a:p>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RegisterType</a:t>
            </a:r>
            <a:r>
              <a:rPr lang="en-US" sz="2000" dirty="0">
                <a:solidFill>
                  <a:srgbClr val="000000"/>
                </a:solidFill>
                <a:highlight>
                  <a:srgbClr val="FFFFFF"/>
                </a:highlight>
                <a:latin typeface="Consolas" panose="020B0609020204030204" pitchFamily="49" charset="0"/>
              </a:rPr>
              <a:t>&lt;</a:t>
            </a:r>
            <a:r>
              <a:rPr lang="en-US" sz="2000" dirty="0" err="1">
                <a:solidFill>
                  <a:srgbClr val="2B91AF"/>
                </a:solidFill>
                <a:highlight>
                  <a:srgbClr val="FFFFFF"/>
                </a:highlight>
                <a:latin typeface="Consolas" panose="020B0609020204030204" pitchFamily="49" charset="0"/>
              </a:rPr>
              <a:t>IController</a:t>
            </a:r>
            <a:r>
              <a:rPr lang="en-US" sz="2000" dirty="0">
                <a:solidFill>
                  <a:srgbClr val="000000"/>
                </a:solidFill>
                <a:highlight>
                  <a:srgbClr val="FFFFFF"/>
                </a:highlight>
                <a:latin typeface="Consolas" panose="020B0609020204030204" pitchFamily="49" charset="0"/>
              </a:rPr>
              <a:t>&lt;</a:t>
            </a:r>
            <a:r>
              <a:rPr lang="en-US" sz="2000" dirty="0">
                <a:solidFill>
                  <a:srgbClr val="2B91AF"/>
                </a:solidFill>
                <a:highlight>
                  <a:srgbClr val="FFFFFF"/>
                </a:highlight>
                <a:latin typeface="Consolas" panose="020B0609020204030204" pitchFamily="49" charset="0"/>
              </a:rPr>
              <a:t>Album</a:t>
            </a:r>
            <a:r>
              <a:rPr lang="en-US" sz="2000" dirty="0">
                <a:solidFill>
                  <a:srgbClr val="000000"/>
                </a:solidFill>
                <a:highlight>
                  <a:srgbClr val="FFFFFF"/>
                </a:highlight>
                <a:latin typeface="Consolas" panose="020B0609020204030204" pitchFamily="49" charset="0"/>
              </a:rPr>
              <a:t>&gt;, </a:t>
            </a:r>
            <a:r>
              <a:rPr lang="en-US" sz="2000" dirty="0" err="1">
                <a:solidFill>
                  <a:srgbClr val="2B91AF"/>
                </a:solidFill>
                <a:highlight>
                  <a:srgbClr val="FFFFFF"/>
                </a:highlight>
                <a:latin typeface="Consolas" panose="020B0609020204030204" pitchFamily="49" charset="0"/>
              </a:rPr>
              <a:t>PremiumController</a:t>
            </a:r>
            <a:r>
              <a:rPr lang="en-US" sz="2000" dirty="0">
                <a:solidFill>
                  <a:srgbClr val="000000"/>
                </a:solidFill>
                <a:highlight>
                  <a:srgbClr val="FFFFFF"/>
                </a:highlight>
                <a:latin typeface="Consolas" panose="020B0609020204030204" pitchFamily="49" charset="0"/>
              </a:rPr>
              <a:t>&lt;</a:t>
            </a:r>
            <a:r>
              <a:rPr lang="en-US" sz="2000" dirty="0">
                <a:solidFill>
                  <a:srgbClr val="2B91AF"/>
                </a:solidFill>
                <a:highlight>
                  <a:srgbClr val="FFFFFF"/>
                </a:highlight>
                <a:latin typeface="Consolas" panose="020B0609020204030204" pitchFamily="49" charset="0"/>
              </a:rPr>
              <a:t>Album</a:t>
            </a:r>
            <a:r>
              <a:rPr lang="en-US" sz="2000" dirty="0">
                <a:solidFill>
                  <a:srgbClr val="000000"/>
                </a:solidFill>
                <a:highlight>
                  <a:srgbClr val="FFFFFF"/>
                </a:highlight>
                <a:latin typeface="Consolas" panose="020B0609020204030204" pitchFamily="49" charset="0"/>
              </a:rPr>
              <a:t>&gt;&gt;(</a:t>
            </a:r>
          </a:p>
          <a:p>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"Premium"</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InjectionConstructor</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serviceType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factoryType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A31515"/>
                </a:solidFill>
                <a:highlight>
                  <a:srgbClr val="FFFFFF"/>
                </a:highlight>
                <a:latin typeface="Consolas" panose="020B0609020204030204" pitchFamily="49" charset="0"/>
              </a:rPr>
              <a:t>"</a:t>
            </a:r>
            <a:r>
              <a:rPr lang="en-US" sz="2000" dirty="0" err="1">
                <a:solidFill>
                  <a:srgbClr val="A31515"/>
                </a:solidFill>
                <a:highlight>
                  <a:srgbClr val="FFFFFF"/>
                </a:highlight>
                <a:latin typeface="Consolas" panose="020B0609020204030204" pitchFamily="49" charset="0"/>
              </a:rPr>
              <a:t>PremiumAlbumController</a:t>
            </a:r>
            <a:r>
              <a:rPr lang="en-US" sz="2000" dirty="0">
                <a:solidFill>
                  <a:srgbClr val="A31515"/>
                </a:solidFill>
                <a:highlight>
                  <a:srgbClr val="FFFFFF"/>
                </a:highlight>
                <a:latin typeface="Consolas" panose="020B0609020204030204" pitchFamily="49" charset="0"/>
              </a:rPr>
              <a:t>"</a:t>
            </a:r>
            <a:r>
              <a:rPr lang="en-US" sz="2000" dirty="0">
                <a:solidFill>
                  <a:srgbClr val="000000"/>
                </a:solidFill>
                <a:highlight>
                  <a:srgbClr val="FFFFFF"/>
                </a:highlight>
                <a:latin typeface="Consolas" panose="020B0609020204030204" pitchFamily="49" charset="0"/>
              </a:rPr>
              <a:t>));</a:t>
            </a:r>
            <a:endParaRPr lang="uk-UA" sz="4800" dirty="0"/>
          </a:p>
        </p:txBody>
      </p:sp>
    </p:spTree>
    <p:extLst>
      <p:ext uri="{BB962C8B-B14F-4D97-AF65-F5344CB8AC3E}">
        <p14:creationId xmlns:p14="http://schemas.microsoft.com/office/powerpoint/2010/main" val="3991212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Resolve</a:t>
            </a:r>
            <a:endParaRPr lang="uk-UA" dirty="0"/>
          </a:p>
        </p:txBody>
      </p:sp>
      <p:sp>
        <p:nvSpPr>
          <p:cNvPr id="5" name="Rectangle 4"/>
          <p:cNvSpPr/>
          <p:nvPr/>
        </p:nvSpPr>
        <p:spPr>
          <a:xfrm>
            <a:off x="307200" y="914400"/>
            <a:ext cx="10515600" cy="3970318"/>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Main(</a:t>
            </a:r>
            <a:r>
              <a:rPr lang="en-US" dirty="0">
                <a:solidFill>
                  <a:srgbClr val="0000F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a:t>
            </a:r>
          </a:p>
          <a:p>
            <a:r>
              <a:rPr lang="uk-UA"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container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UnityContainer</a:t>
            </a:r>
            <a:r>
              <a:rPr lang="en-US" dirty="0">
                <a:solidFill>
                  <a:srgbClr val="000000"/>
                </a:solidFill>
                <a:highlight>
                  <a:srgbClr val="FFFFFF"/>
                </a:highlight>
                <a:latin typeface="Consolas" panose="020B0609020204030204" pitchFamily="49" charset="0"/>
              </a:rPr>
              <a:t>())</a:t>
            </a:r>
          </a:p>
          <a:p>
            <a:r>
              <a:rPr lang="uk-UA"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RegisterTypes</a:t>
            </a:r>
            <a:r>
              <a:rPr lang="en-US" dirty="0">
                <a:solidFill>
                  <a:srgbClr val="000000"/>
                </a:solidFill>
                <a:highlight>
                  <a:srgbClr val="FFFFFF"/>
                </a:highlight>
                <a:latin typeface="Consolas" panose="020B0609020204030204" pitchFamily="49" charset="0"/>
              </a:rPr>
              <a:t>(container);</a:t>
            </a:r>
          </a:p>
          <a:p>
            <a:endParaRPr lang="uk-UA"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repository = </a:t>
            </a:r>
            <a:r>
              <a:rPr lang="en-US" dirty="0" err="1">
                <a:solidFill>
                  <a:srgbClr val="000000"/>
                </a:solidFill>
                <a:highlight>
                  <a:srgbClr val="FFFFFF"/>
                </a:highlight>
                <a:latin typeface="Consolas" panose="020B0609020204030204" pitchFamily="49" charset="0"/>
              </a:rPr>
              <a:t>container.Resolve</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IRepository</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service = </a:t>
            </a:r>
            <a:r>
              <a:rPr lang="en-US" dirty="0" err="1">
                <a:solidFill>
                  <a:srgbClr val="000000"/>
                </a:solidFill>
                <a:highlight>
                  <a:srgbClr val="FFFFFF"/>
                </a:highlight>
                <a:latin typeface="Consolas" panose="020B0609020204030204" pitchFamily="49" charset="0"/>
              </a:rPr>
              <a:t>container.Resolve</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IService</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controller = </a:t>
            </a:r>
            <a:r>
              <a:rPr lang="en-US" dirty="0" err="1">
                <a:solidFill>
                  <a:srgbClr val="000000"/>
                </a:solidFill>
                <a:highlight>
                  <a:srgbClr val="FFFFFF"/>
                </a:highlight>
                <a:latin typeface="Consolas" panose="020B0609020204030204" pitchFamily="49" charset="0"/>
              </a:rPr>
              <a:t>container.Resolve</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IController</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Album</a:t>
            </a:r>
            <a:r>
              <a:rPr lang="en-US" dirty="0">
                <a:solidFill>
                  <a:srgbClr val="000000"/>
                </a:solidFill>
                <a:highlight>
                  <a:srgbClr val="FFFFFF"/>
                </a:highlight>
                <a:latin typeface="Consolas" panose="020B0609020204030204" pitchFamily="49" charset="0"/>
              </a:rPr>
              <a:t>&gt;&gt;();</a:t>
            </a:r>
          </a:p>
          <a:p>
            <a:endParaRPr lang="uk-UA"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.WriteLine</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"Done"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Console</a:t>
            </a:r>
            <a:r>
              <a:rPr lang="en-US" dirty="0" err="1">
                <a:solidFill>
                  <a:srgbClr val="000000"/>
                </a:solidFill>
                <a:highlight>
                  <a:srgbClr val="FFFFFF"/>
                </a:highlight>
                <a:latin typeface="Consolas" panose="020B0609020204030204" pitchFamily="49" charset="0"/>
              </a:rPr>
              <a:t>.ReadKey</a:t>
            </a:r>
            <a:r>
              <a:rPr lang="en-US" dirty="0">
                <a:solidFill>
                  <a:srgbClr val="000000"/>
                </a:solidFill>
                <a:highlight>
                  <a:srgbClr val="FFFFFF"/>
                </a:highlight>
                <a:latin typeface="Consolas" panose="020B0609020204030204" pitchFamily="49" charset="0"/>
              </a:rPr>
              <a:t>();</a:t>
            </a:r>
          </a:p>
          <a:p>
            <a:r>
              <a:rPr lang="uk-UA" dirty="0">
                <a:solidFill>
                  <a:srgbClr val="000000"/>
                </a:solidFill>
                <a:highlight>
                  <a:srgbClr val="FFFFFF"/>
                </a:highlight>
                <a:latin typeface="Consolas" panose="020B0609020204030204" pitchFamily="49" charset="0"/>
              </a:rPr>
              <a:t>        }</a:t>
            </a:r>
          </a:p>
          <a:p>
            <a:r>
              <a:rPr lang="uk-UA" dirty="0">
                <a:solidFill>
                  <a:srgbClr val="000000"/>
                </a:solidFill>
                <a:highlight>
                  <a:srgbClr val="FFFFFF"/>
                </a:highlight>
                <a:latin typeface="Consolas" panose="020B0609020204030204" pitchFamily="49" charset="0"/>
              </a:rPr>
              <a:t>    }</a:t>
            </a:r>
            <a:endParaRPr lang="uk-UA" dirty="0"/>
          </a:p>
        </p:txBody>
      </p:sp>
    </p:spTree>
    <p:extLst>
      <p:ext uri="{BB962C8B-B14F-4D97-AF65-F5344CB8AC3E}">
        <p14:creationId xmlns:p14="http://schemas.microsoft.com/office/powerpoint/2010/main" val="3772270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in an MVC Application </a:t>
            </a:r>
            <a:endParaRPr lang="uk-UA" dirty="0"/>
          </a:p>
        </p:txBody>
      </p:sp>
      <p:sp>
        <p:nvSpPr>
          <p:cNvPr id="4" name="Rectangle 3"/>
          <p:cNvSpPr/>
          <p:nvPr/>
        </p:nvSpPr>
        <p:spPr>
          <a:xfrm>
            <a:off x="307200" y="914400"/>
            <a:ext cx="10515600" cy="2862322"/>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rPr>
              <a:t>    public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static</a:t>
            </a:r>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void</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RegisterTypes</a:t>
            </a:r>
            <a:r>
              <a:rPr lang="en-US" sz="2000" dirty="0">
                <a:solidFill>
                  <a:srgbClr val="000000"/>
                </a:solidFill>
                <a:highlight>
                  <a:srgbClr val="FFFFFF"/>
                </a:highlight>
                <a:latin typeface="Consolas" panose="020B0609020204030204" pitchFamily="49" charset="0"/>
              </a:rPr>
              <a:t>(</a:t>
            </a:r>
            <a:r>
              <a:rPr lang="en-US" sz="2000" dirty="0" err="1">
                <a:solidFill>
                  <a:srgbClr val="2B91AF"/>
                </a:solidFill>
                <a:highlight>
                  <a:srgbClr val="FFFFFF"/>
                </a:highlight>
                <a:latin typeface="Consolas" panose="020B0609020204030204" pitchFamily="49" charset="0"/>
              </a:rPr>
              <a:t>IUnityContainer</a:t>
            </a:r>
            <a:r>
              <a:rPr lang="en-US" sz="2000" dirty="0">
                <a:solidFill>
                  <a:srgbClr val="000000"/>
                </a:solidFill>
                <a:highlight>
                  <a:srgbClr val="FFFFFF"/>
                </a:highlight>
                <a:latin typeface="Consolas" panose="020B0609020204030204" pitchFamily="49" charset="0"/>
              </a:rPr>
              <a:t> container)</a:t>
            </a:r>
          </a:p>
          <a:p>
            <a:r>
              <a:rPr lang="uk-UA" sz="2000" dirty="0">
                <a:solidFill>
                  <a:srgbClr val="000000"/>
                </a:solidFill>
                <a:highlight>
                  <a:srgbClr val="FFFFFF"/>
                </a:highlight>
                <a:latin typeface="Consolas" panose="020B0609020204030204" pitchFamily="49" charset="0"/>
              </a:rPr>
              <a:t>    {</a:t>
            </a:r>
          </a:p>
          <a:p>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NOTE: To load from </a:t>
            </a:r>
            <a:r>
              <a:rPr lang="en-US" sz="2000" dirty="0" err="1">
                <a:solidFill>
                  <a:srgbClr val="008000"/>
                </a:solidFill>
                <a:highlight>
                  <a:srgbClr val="FFFFFF"/>
                </a:highlight>
                <a:latin typeface="Consolas" panose="020B0609020204030204" pitchFamily="49" charset="0"/>
              </a:rPr>
              <a:t>web.config</a:t>
            </a:r>
            <a:r>
              <a:rPr lang="en-US" sz="2000" dirty="0">
                <a:solidFill>
                  <a:srgbClr val="008000"/>
                </a:solidFill>
                <a:highlight>
                  <a:srgbClr val="FFFFFF"/>
                </a:highlight>
                <a:latin typeface="Consolas" panose="020B0609020204030204" pitchFamily="49" charset="0"/>
              </a:rPr>
              <a:t> uncomment the line below...</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a:t>
            </a:r>
            <a:r>
              <a:rPr lang="en-US" sz="2000" dirty="0" err="1">
                <a:solidFill>
                  <a:srgbClr val="008000"/>
                </a:solidFill>
                <a:highlight>
                  <a:srgbClr val="FFFFFF"/>
                </a:highlight>
                <a:latin typeface="Consolas" panose="020B0609020204030204" pitchFamily="49" charset="0"/>
              </a:rPr>
              <a:t>container.LoadConfiguration</a:t>
            </a:r>
            <a:r>
              <a:rPr lang="en-US" sz="2000" dirty="0">
                <a:solidFill>
                  <a:srgbClr val="008000"/>
                </a:solidFill>
                <a:highlight>
                  <a:srgbClr val="FFFFFF"/>
                </a:highlight>
                <a:latin typeface="Consolas" panose="020B0609020204030204" pitchFamily="49" charset="0"/>
              </a:rPr>
              <a:t>();</a:t>
            </a:r>
            <a:endParaRPr lang="en-US" sz="2000" dirty="0">
              <a:solidFill>
                <a:srgbClr val="000000"/>
              </a:solidFill>
              <a:highlight>
                <a:srgbClr val="FFFFFF"/>
              </a:highlight>
              <a:latin typeface="Consolas" panose="020B0609020204030204" pitchFamily="49" charset="0"/>
            </a:endParaRPr>
          </a:p>
          <a:p>
            <a:endParaRPr lang="uk-UA"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TODO: Register your types here</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a:t>
            </a:r>
            <a:r>
              <a:rPr lang="en-US" sz="2000" dirty="0" err="1">
                <a:solidFill>
                  <a:srgbClr val="008000"/>
                </a:solidFill>
                <a:highlight>
                  <a:srgbClr val="FFFFFF"/>
                </a:highlight>
                <a:latin typeface="Consolas" panose="020B0609020204030204" pitchFamily="49" charset="0"/>
              </a:rPr>
              <a:t>container.RegisterType</a:t>
            </a:r>
            <a:r>
              <a:rPr lang="en-US" sz="2000" dirty="0">
                <a:solidFill>
                  <a:srgbClr val="008000"/>
                </a:solidFill>
                <a:highlight>
                  <a:srgbClr val="FFFFFF"/>
                </a:highlight>
                <a:latin typeface="Consolas" panose="020B0609020204030204" pitchFamily="49" charset="0"/>
              </a:rPr>
              <a:t>&lt;</a:t>
            </a:r>
            <a:r>
              <a:rPr lang="en-US" sz="2000" dirty="0" err="1">
                <a:solidFill>
                  <a:srgbClr val="008000"/>
                </a:solidFill>
                <a:highlight>
                  <a:srgbClr val="FFFFFF"/>
                </a:highlight>
                <a:latin typeface="Consolas" panose="020B0609020204030204" pitchFamily="49" charset="0"/>
              </a:rPr>
              <a:t>IProductRepository</a:t>
            </a:r>
            <a:r>
              <a:rPr lang="en-US" sz="2000" dirty="0">
                <a:solidFill>
                  <a:srgbClr val="008000"/>
                </a:solidFill>
                <a:highlight>
                  <a:srgbClr val="FFFFFF"/>
                </a:highlight>
                <a:latin typeface="Consolas" panose="020B0609020204030204" pitchFamily="49" charset="0"/>
              </a:rPr>
              <a:t>, </a:t>
            </a:r>
          </a:p>
          <a:p>
            <a:r>
              <a:rPr lang="en-US" sz="2000" dirty="0">
                <a:solidFill>
                  <a:srgbClr val="008000"/>
                </a:solidFill>
                <a:highlight>
                  <a:srgbClr val="FFFFFF"/>
                </a:highlight>
                <a:latin typeface="Consolas" panose="020B0609020204030204" pitchFamily="49" charset="0"/>
              </a:rPr>
              <a:t>        //     </a:t>
            </a:r>
            <a:r>
              <a:rPr lang="en-US" sz="2000" dirty="0" err="1">
                <a:solidFill>
                  <a:srgbClr val="008000"/>
                </a:solidFill>
                <a:highlight>
                  <a:srgbClr val="FFFFFF"/>
                </a:highlight>
                <a:latin typeface="Consolas" panose="020B0609020204030204" pitchFamily="49" charset="0"/>
              </a:rPr>
              <a:t>ProductRepository</a:t>
            </a:r>
            <a:r>
              <a:rPr lang="en-US" sz="2000" dirty="0">
                <a:solidFill>
                  <a:srgbClr val="008000"/>
                </a:solidFill>
                <a:highlight>
                  <a:srgbClr val="FFFFFF"/>
                </a:highlight>
                <a:latin typeface="Consolas" panose="020B0609020204030204" pitchFamily="49" charset="0"/>
              </a:rPr>
              <a:t>&gt;();</a:t>
            </a:r>
            <a:endParaRPr lang="en-US" sz="2000" dirty="0">
              <a:solidFill>
                <a:srgbClr val="000000"/>
              </a:solidFill>
              <a:highlight>
                <a:srgbClr val="FFFFFF"/>
              </a:highlight>
              <a:latin typeface="Consolas" panose="020B0609020204030204" pitchFamily="49" charset="0"/>
            </a:endParaRPr>
          </a:p>
          <a:p>
            <a:r>
              <a:rPr lang="uk-UA" sz="2000" dirty="0">
                <a:solidFill>
                  <a:srgbClr val="000000"/>
                </a:solidFill>
                <a:highlight>
                  <a:srgbClr val="FFFFFF"/>
                </a:highlight>
                <a:latin typeface="Consolas" panose="020B0609020204030204" pitchFamily="49" charset="0"/>
              </a:rPr>
              <a:t>    }</a:t>
            </a:r>
            <a:endParaRPr lang="uk-UA" sz="2000" dirty="0"/>
          </a:p>
        </p:txBody>
      </p:sp>
    </p:spTree>
    <p:extLst>
      <p:ext uri="{BB962C8B-B14F-4D97-AF65-F5344CB8AC3E}">
        <p14:creationId xmlns:p14="http://schemas.microsoft.com/office/powerpoint/2010/main" val="1369613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ASP.NET MVC pipeline</a:t>
            </a:r>
            <a:endParaRPr lang="uk-UA" dirty="0"/>
          </a:p>
        </p:txBody>
      </p:sp>
      <p:pic>
        <p:nvPicPr>
          <p:cNvPr id="4" name="Content Placeholder 3"/>
          <p:cNvPicPr>
            <a:picLocks noGrp="1" noChangeAspect="1"/>
          </p:cNvPicPr>
          <p:nvPr>
            <p:ph idx="1"/>
          </p:nvPr>
        </p:nvPicPr>
        <p:blipFill>
          <a:blip r:embed="rId2"/>
          <a:stretch>
            <a:fillRect/>
          </a:stretch>
        </p:blipFill>
        <p:spPr>
          <a:xfrm>
            <a:off x="1000219" y="914400"/>
            <a:ext cx="9586762" cy="5306957"/>
          </a:xfrm>
          <a:prstGeom prst="rect">
            <a:avLst/>
          </a:prstGeom>
        </p:spPr>
      </p:pic>
    </p:spTree>
    <p:extLst>
      <p:ext uri="{BB962C8B-B14F-4D97-AF65-F5344CB8AC3E}">
        <p14:creationId xmlns:p14="http://schemas.microsoft.com/office/powerpoint/2010/main" val="1075851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7200" y="123825"/>
            <a:ext cx="10972800" cy="914400"/>
          </a:xfrm>
        </p:spPr>
        <p:txBody>
          <a:bodyPr>
            <a:normAutofit fontScale="90000"/>
          </a:bodyPr>
          <a:lstStyle/>
          <a:p>
            <a:r>
              <a:rPr lang="en-US" dirty="0"/>
              <a:t>Resolving with Run Time Information</a:t>
            </a:r>
            <a:br>
              <a:rPr lang="en-US" dirty="0"/>
            </a:br>
            <a:r>
              <a:rPr lang="en-US" dirty="0"/>
              <a:t>and Overriding Registration Information</a:t>
            </a:r>
            <a:endParaRPr lang="uk-UA" dirty="0"/>
          </a:p>
        </p:txBody>
      </p:sp>
      <p:sp>
        <p:nvSpPr>
          <p:cNvPr id="4" name="Rectangle 3"/>
          <p:cNvSpPr/>
          <p:nvPr/>
        </p:nvSpPr>
        <p:spPr>
          <a:xfrm>
            <a:off x="307200" y="1379271"/>
            <a:ext cx="10515600" cy="3785652"/>
          </a:xfrm>
          <a:prstGeom prst="rect">
            <a:avLst/>
          </a:prstGeom>
        </p:spPr>
        <p:txBody>
          <a:bodyPr wrap="square">
            <a:spAutoFit/>
          </a:bodyPr>
          <a:lstStyle/>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public</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IController</a:t>
            </a:r>
            <a:r>
              <a:rPr lang="en-US" sz="2000" dirty="0">
                <a:solidFill>
                  <a:srgbClr val="000000"/>
                </a:solidFill>
                <a:highlight>
                  <a:srgbClr val="FFFFFF"/>
                </a:highlight>
                <a:latin typeface="Consolas" panose="020B0609020204030204" pitchFamily="49" charset="0"/>
              </a:rPr>
              <a:t>&lt;</a:t>
            </a:r>
            <a:r>
              <a:rPr lang="en-US" sz="2000" dirty="0">
                <a:solidFill>
                  <a:srgbClr val="2B91AF"/>
                </a:solidFill>
                <a:highlight>
                  <a:srgbClr val="FFFFFF"/>
                </a:highlight>
                <a:latin typeface="Consolas" panose="020B0609020204030204" pitchFamily="49" charset="0"/>
              </a:rPr>
              <a:t>Album</a:t>
            </a:r>
            <a:r>
              <a:rPr lang="en-US" sz="2000" dirty="0">
                <a:solidFill>
                  <a:srgbClr val="000000"/>
                </a:solidFill>
                <a:highlight>
                  <a:srgbClr val="FFFFFF"/>
                </a:highlight>
                <a:latin typeface="Consolas" panose="020B0609020204030204" pitchFamily="49" charset="0"/>
              </a:rPr>
              <a:t>&gt; </a:t>
            </a:r>
            <a:r>
              <a:rPr lang="en-US" sz="2000" dirty="0" err="1">
                <a:solidFill>
                  <a:srgbClr val="000000"/>
                </a:solidFill>
                <a:highlight>
                  <a:srgbClr val="FFFFFF"/>
                </a:highlight>
                <a:latin typeface="Consolas" panose="020B0609020204030204" pitchFamily="49" charset="0"/>
              </a:rPr>
              <a:t>CreateController</a:t>
            </a:r>
            <a:r>
              <a:rPr lang="en-US" sz="2000" dirty="0">
                <a:solidFill>
                  <a:srgbClr val="000000"/>
                </a:solidFill>
                <a:highlight>
                  <a:srgbClr val="FFFFFF"/>
                </a:highlight>
                <a:latin typeface="Consolas" panose="020B0609020204030204" pitchFamily="49" charset="0"/>
              </a:rPr>
              <a:t>(</a:t>
            </a:r>
            <a:r>
              <a:rPr lang="en-US" sz="2000" dirty="0" err="1">
                <a:solidFill>
                  <a:srgbClr val="2B91AF"/>
                </a:solidFill>
                <a:highlight>
                  <a:srgbClr val="FFFFFF"/>
                </a:highlight>
                <a:latin typeface="Consolas" panose="020B0609020204030204" pitchFamily="49" charset="0"/>
              </a:rPr>
              <a:t>AlbumService</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albumService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string</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controllerName</a:t>
            </a:r>
            <a:r>
              <a:rPr lang="en-US" sz="2000" dirty="0">
                <a:solidFill>
                  <a:srgbClr val="000000"/>
                </a:solidFill>
                <a:highlight>
                  <a:srgbClr val="FFFFFF"/>
                </a:highlight>
                <a:latin typeface="Consolas" panose="020B0609020204030204" pitchFamily="49" charset="0"/>
              </a:rPr>
              <a:t>)</a:t>
            </a:r>
            <a:r>
              <a:rPr lang="uk-UA" sz="2000" dirty="0">
                <a:solidFill>
                  <a:srgbClr val="000000"/>
                </a:solidFill>
                <a:highlight>
                  <a:srgbClr val="FFFFFF"/>
                </a:highlight>
                <a:latin typeface="Consolas" panose="020B0609020204030204" pitchFamily="49" charset="0"/>
              </a:rPr>
              <a:t>        </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uk-UA"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return</a:t>
            </a:r>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this</a:t>
            </a:r>
            <a:r>
              <a:rPr lang="en-US" sz="2000" dirty="0" err="1">
                <a:solidFill>
                  <a:srgbClr val="000000"/>
                </a:solidFill>
                <a:highlight>
                  <a:srgbClr val="FFFFFF"/>
                </a:highlight>
                <a:latin typeface="Consolas" panose="020B0609020204030204" pitchFamily="49" charset="0"/>
              </a:rPr>
              <a:t>.unityContainer</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.Resolve&lt;</a:t>
            </a:r>
            <a:r>
              <a:rPr lang="en-US" sz="2000" dirty="0" err="1">
                <a:solidFill>
                  <a:srgbClr val="2B91AF"/>
                </a:solidFill>
                <a:highlight>
                  <a:srgbClr val="FFFFFF"/>
                </a:highlight>
                <a:latin typeface="Consolas" panose="020B0609020204030204" pitchFamily="49" charset="0"/>
              </a:rPr>
              <a:t>IController</a:t>
            </a:r>
            <a:r>
              <a:rPr lang="en-US" sz="2000" dirty="0">
                <a:solidFill>
                  <a:srgbClr val="000000"/>
                </a:solidFill>
                <a:highlight>
                  <a:srgbClr val="FFFFFF"/>
                </a:highlight>
                <a:latin typeface="Consolas" panose="020B0609020204030204" pitchFamily="49" charset="0"/>
              </a:rPr>
              <a:t>&lt;</a:t>
            </a:r>
            <a:r>
              <a:rPr lang="en-US" sz="2000" dirty="0">
                <a:solidFill>
                  <a:srgbClr val="2B91AF"/>
                </a:solidFill>
                <a:highlight>
                  <a:srgbClr val="FFFFFF"/>
                </a:highlight>
                <a:latin typeface="Consolas" panose="020B0609020204030204" pitchFamily="49" charset="0"/>
              </a:rPr>
              <a:t>Album</a:t>
            </a:r>
            <a:r>
              <a:rPr lang="en-US" sz="2000" dirty="0">
                <a:solidFill>
                  <a:srgbClr val="000000"/>
                </a:solidFill>
                <a:highlight>
                  <a:srgbClr val="FFFFFF"/>
                </a:highlight>
                <a:latin typeface="Consolas" panose="020B0609020204030204" pitchFamily="49" charset="0"/>
              </a:rPr>
              <a:t>&gt;&gt;(</a:t>
            </a:r>
          </a:p>
          <a:p>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Constructor parameter overriding</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ParameterOverride</a:t>
            </a:r>
            <a:r>
              <a:rPr lang="en-US" sz="2000" dirty="0">
                <a:solidFill>
                  <a:srgbClr val="000000"/>
                </a:solidFill>
                <a:highlight>
                  <a:srgbClr val="FFFFFF"/>
                </a:highlight>
                <a:latin typeface="Consolas" panose="020B0609020204030204" pitchFamily="49" charset="0"/>
              </a:rPr>
              <a:t>(</a:t>
            </a:r>
            <a:r>
              <a:rPr lang="en-US" sz="2000" dirty="0">
                <a:solidFill>
                  <a:srgbClr val="A31515"/>
                </a:solidFill>
                <a:highlight>
                  <a:srgbClr val="FFFFFF"/>
                </a:highlight>
                <a:latin typeface="Consolas" panose="020B0609020204030204" pitchFamily="49" charset="0"/>
              </a:rPr>
              <a:t>"name"</a:t>
            </a:r>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controllerName</a:t>
            </a:r>
            <a:r>
              <a:rPr lang="en-US" sz="2000" dirty="0">
                <a:solidFill>
                  <a:srgbClr val="000000"/>
                </a:solidFill>
                <a:highlight>
                  <a:srgbClr val="FFFFFF"/>
                </a:highlight>
                <a:latin typeface="Consolas" panose="020B0609020204030204" pitchFamily="49" charset="0"/>
              </a:rPr>
              <a:t>),</a:t>
            </a:r>
          </a:p>
          <a:p>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Overriding registration information</a:t>
            </a:r>
          </a:p>
          <a:p>
            <a:r>
              <a:rPr lang="en-US" sz="2000" dirty="0">
                <a:solidFill>
                  <a:srgbClr val="008000"/>
                </a:solidFill>
                <a:highlight>
                  <a:srgbClr val="FFFFFF"/>
                </a:highlight>
                <a:latin typeface="Consolas" panose="020B0609020204030204" pitchFamily="49" charset="0"/>
              </a:rPr>
              <a:t>                    // (Can use parameter overriding for registered types</a:t>
            </a:r>
          </a:p>
          <a:p>
            <a:r>
              <a:rPr lang="en-US" sz="2000" dirty="0">
                <a:solidFill>
                  <a:srgbClr val="008000"/>
                </a:solidFill>
                <a:highlight>
                  <a:srgbClr val="FFFFFF"/>
                </a:highlight>
                <a:latin typeface="Consolas" panose="020B0609020204030204" pitchFamily="49" charset="0"/>
              </a:rPr>
              <a:t>                    // too)</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DependencyOverride</a:t>
            </a:r>
            <a:r>
              <a:rPr lang="en-US" sz="2000" dirty="0">
                <a:solidFill>
                  <a:srgbClr val="000000"/>
                </a:solidFill>
                <a:highlight>
                  <a:srgbClr val="FFFFFF"/>
                </a:highlight>
                <a:latin typeface="Consolas" panose="020B0609020204030204" pitchFamily="49" charset="0"/>
              </a:rPr>
              <a:t>&lt;</a:t>
            </a:r>
            <a:r>
              <a:rPr lang="en-US" sz="2000" dirty="0" err="1">
                <a:solidFill>
                  <a:srgbClr val="2B91AF"/>
                </a:solidFill>
                <a:highlight>
                  <a:srgbClr val="FFFFFF"/>
                </a:highlight>
                <a:latin typeface="Consolas" panose="020B0609020204030204" pitchFamily="49" charset="0"/>
              </a:rPr>
              <a:t>IService</a:t>
            </a:r>
            <a:r>
              <a:rPr lang="en-US" sz="2000" dirty="0">
                <a:solidFill>
                  <a:srgbClr val="000000"/>
                </a:solidFill>
                <a:highlight>
                  <a:srgbClr val="FFFFFF"/>
                </a:highlight>
                <a:latin typeface="Consolas" panose="020B0609020204030204" pitchFamily="49" charset="0"/>
              </a:rPr>
              <a:t>&gt;(</a:t>
            </a:r>
            <a:r>
              <a:rPr lang="en-US" sz="2000" dirty="0" err="1">
                <a:solidFill>
                  <a:srgbClr val="000000"/>
                </a:solidFill>
                <a:highlight>
                  <a:srgbClr val="FFFFFF"/>
                </a:highlight>
                <a:latin typeface="Consolas" panose="020B0609020204030204" pitchFamily="49" charset="0"/>
              </a:rPr>
              <a:t>albumService</a:t>
            </a:r>
            <a:r>
              <a:rPr lang="en-US" sz="2000" dirty="0">
                <a:solidFill>
                  <a:srgbClr val="000000"/>
                </a:solidFill>
                <a:highlight>
                  <a:srgbClr val="FFFFFF"/>
                </a:highlight>
                <a:latin typeface="Consolas" panose="020B0609020204030204" pitchFamily="49" charset="0"/>
              </a:rPr>
              <a:t>));</a:t>
            </a:r>
          </a:p>
          <a:p>
            <a:r>
              <a:rPr lang="uk-UA" sz="2000" dirty="0">
                <a:solidFill>
                  <a:srgbClr val="000000"/>
                </a:solidFill>
                <a:highlight>
                  <a:srgbClr val="FFFFFF"/>
                </a:highlight>
                <a:latin typeface="Consolas" panose="020B0609020204030204" pitchFamily="49" charset="0"/>
              </a:rPr>
              <a:t>        }</a:t>
            </a:r>
            <a:endParaRPr lang="uk-UA" sz="2000" dirty="0"/>
          </a:p>
        </p:txBody>
      </p:sp>
    </p:spTree>
    <p:extLst>
      <p:ext uri="{BB962C8B-B14F-4D97-AF65-F5344CB8AC3E}">
        <p14:creationId xmlns:p14="http://schemas.microsoft.com/office/powerpoint/2010/main" val="63335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Design-Time Configuration</a:t>
            </a:r>
            <a:endParaRPr lang="uk-UA" dirty="0"/>
          </a:p>
        </p:txBody>
      </p:sp>
      <p:sp>
        <p:nvSpPr>
          <p:cNvPr id="3" name="Content Placeholder 2"/>
          <p:cNvSpPr>
            <a:spLocks noGrp="1"/>
          </p:cNvSpPr>
          <p:nvPr>
            <p:ph idx="1"/>
          </p:nvPr>
        </p:nvSpPr>
        <p:spPr>
          <a:xfrm>
            <a:off x="307200" y="914400"/>
            <a:ext cx="10515600" cy="4623486"/>
          </a:xfrm>
        </p:spPr>
        <p:txBody>
          <a:bodyPr>
            <a:normAutofit lnSpcReduction="10000"/>
          </a:bodyPr>
          <a:lstStyle/>
          <a:p>
            <a:pPr marL="0" lvl="0" indent="0">
              <a:lnSpc>
                <a:spcPct val="100000"/>
              </a:lnSpc>
              <a:spcBef>
                <a:spcPts val="0"/>
              </a:spcBef>
              <a:buNone/>
            </a:pPr>
            <a:r>
              <a:rPr lang="en-US" dirty="0"/>
              <a:t>Xml</a:t>
            </a:r>
            <a:br>
              <a:rPr lang="en-US" dirty="0"/>
            </a:b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configuration</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pPr marL="0" lvl="0" indent="0">
              <a:lnSpc>
                <a:spcPct val="100000"/>
              </a:lnSpc>
              <a:spcBef>
                <a:spcPts val="0"/>
              </a:spcBef>
              <a:buNone/>
            </a:pPr>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configSections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pPr marL="0" lvl="0" indent="0">
              <a:lnSpc>
                <a:spcPct val="100000"/>
              </a:lnSpc>
              <a:spcBef>
                <a:spcPts val="0"/>
              </a:spcBef>
              <a:buNone/>
            </a:pPr>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section</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unity</a:t>
            </a:r>
            <a:r>
              <a:rPr lang="en-US" sz="1600" dirty="0">
                <a:solidFill>
                  <a:srgbClr val="000000"/>
                </a:solidFill>
                <a:highlight>
                  <a:srgbClr val="FFFFFF"/>
                </a:highlight>
                <a:latin typeface="Consolas" panose="020B0609020204030204" pitchFamily="49" charset="0"/>
              </a:rPr>
              <a:t>"</a:t>
            </a:r>
          </a:p>
          <a:p>
            <a:pPr marL="0" lvl="0" indent="0">
              <a:lnSpc>
                <a:spcPct val="100000"/>
              </a:lnSpc>
              <a:spcBef>
                <a:spcPts val="0"/>
              </a:spcBef>
              <a:buNone/>
            </a:pP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type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Microsoft.Practices.Unity.Configuration.UnityConfigurationSection, </a:t>
            </a:r>
            <a:r>
              <a:rPr lang="en-US" sz="1600" dirty="0" err="1">
                <a:solidFill>
                  <a:srgbClr val="0000FF"/>
                </a:solidFill>
                <a:highlight>
                  <a:srgbClr val="FFFFFF"/>
                </a:highlight>
                <a:latin typeface="Consolas" panose="020B0609020204030204" pitchFamily="49" charset="0"/>
              </a:rPr>
              <a:t>Microsoft.Practices.Unity.Configuration</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pPr marL="0" lvl="0" indent="0">
              <a:lnSpc>
                <a:spcPct val="100000"/>
              </a:lnSpc>
              <a:spcBef>
                <a:spcPts val="0"/>
              </a:spcBef>
              <a:buNone/>
            </a:pPr>
            <a:r>
              <a:rPr lang="en-US" sz="1600" dirty="0">
                <a:solidFill>
                  <a:srgbClr val="0000FF"/>
                </a:solidFill>
                <a:highlight>
                  <a:srgbClr val="FFFFFF"/>
                </a:highlight>
                <a:latin typeface="Consolas" panose="020B0609020204030204" pitchFamily="49" charset="0"/>
              </a:rPr>
              <a:t>  &lt;/</a:t>
            </a:r>
            <a:r>
              <a:rPr lang="en-US" sz="1600" dirty="0" err="1">
                <a:solidFill>
                  <a:srgbClr val="A31515"/>
                </a:solidFill>
                <a:highlight>
                  <a:srgbClr val="FFFFFF"/>
                </a:highlight>
                <a:latin typeface="Consolas" panose="020B0609020204030204" pitchFamily="49" charset="0"/>
              </a:rPr>
              <a:t>configSections</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pPr marL="0" lvl="0" indent="0">
              <a:lnSpc>
                <a:spcPct val="100000"/>
              </a:lnSpc>
              <a:spcBef>
                <a:spcPts val="0"/>
              </a:spcBef>
              <a:buNone/>
            </a:pPr>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unity</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xmlns</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http://schemas.microsoft.com/practices/2010/unity</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pPr marL="0" lvl="0" indent="0">
              <a:lnSpc>
                <a:spcPct val="100000"/>
              </a:lnSpc>
              <a:spcBef>
                <a:spcPts val="0"/>
              </a:spcBef>
              <a:buNone/>
            </a:pPr>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namespace</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name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MyApplication.Web.Shared.Services</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pPr marL="0" lvl="0" indent="0">
              <a:lnSpc>
                <a:spcPct val="100000"/>
              </a:lnSpc>
              <a:spcBef>
                <a:spcPts val="0"/>
              </a:spcBef>
              <a:buNone/>
            </a:pPr>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container</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pPr marL="0" lvl="0" indent="0">
              <a:lnSpc>
                <a:spcPct val="100000"/>
              </a:lnSpc>
              <a:spcBef>
                <a:spcPts val="0"/>
              </a:spcBef>
              <a:buNone/>
            </a:pPr>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register</a:t>
            </a:r>
            <a:r>
              <a:rPr lang="en-US" sz="1600" dirty="0">
                <a:solidFill>
                  <a:srgbClr val="0000FF"/>
                </a:solidFill>
                <a:highlight>
                  <a:srgbClr val="FFFFFF"/>
                </a:highlight>
                <a:latin typeface="Consolas" panose="020B0609020204030204" pitchFamily="49" charset="0"/>
              </a:rPr>
              <a:t> </a:t>
            </a:r>
            <a:r>
              <a:rPr lang="en-US" sz="1600" dirty="0">
                <a:solidFill>
                  <a:srgbClr val="FF0000"/>
                </a:solidFill>
                <a:highlight>
                  <a:srgbClr val="FFFFFF"/>
                </a:highlight>
                <a:latin typeface="Consolas" panose="020B0609020204030204" pitchFamily="49" charset="0"/>
              </a:rPr>
              <a:t>type</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IService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a:t>
            </a:r>
            <a:r>
              <a:rPr lang="en-US" sz="1600" dirty="0" err="1">
                <a:solidFill>
                  <a:srgbClr val="FF0000"/>
                </a:solidFill>
                <a:highlight>
                  <a:srgbClr val="FFFFFF"/>
                </a:highlight>
                <a:latin typeface="Consolas" panose="020B0609020204030204" pitchFamily="49" charset="0"/>
              </a:rPr>
              <a:t>mapTo</a:t>
            </a:r>
            <a:r>
              <a:rPr lang="en-US" sz="1600" dirty="0">
                <a:solidFill>
                  <a:srgbClr val="0000FF"/>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AlbumService</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 /&gt;</a:t>
            </a:r>
            <a:endParaRPr lang="en-US" sz="1600" dirty="0">
              <a:solidFill>
                <a:srgbClr val="000000"/>
              </a:solidFill>
              <a:highlight>
                <a:srgbClr val="FFFFFF"/>
              </a:highlight>
              <a:latin typeface="Consolas" panose="020B0609020204030204" pitchFamily="49" charset="0"/>
            </a:endParaRPr>
          </a:p>
          <a:p>
            <a:pPr marL="0" lvl="0" indent="0">
              <a:lnSpc>
                <a:spcPct val="100000"/>
              </a:lnSpc>
              <a:spcBef>
                <a:spcPts val="0"/>
              </a:spcBef>
              <a:buNone/>
            </a:pPr>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container</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pPr marL="0" lvl="0" indent="0">
              <a:lnSpc>
                <a:spcPct val="100000"/>
              </a:lnSpc>
              <a:spcBef>
                <a:spcPts val="0"/>
              </a:spcBef>
              <a:buNone/>
            </a:pPr>
            <a:r>
              <a:rPr lang="en-US" sz="1600" dirty="0">
                <a:solidFill>
                  <a:srgbClr val="0000FF"/>
                </a:solidFill>
                <a:highlight>
                  <a:srgbClr val="FFFFFF"/>
                </a:highlight>
                <a:latin typeface="Consolas" panose="020B0609020204030204" pitchFamily="49" charset="0"/>
              </a:rPr>
              <a:t>  &lt;/</a:t>
            </a:r>
            <a:r>
              <a:rPr lang="en-US" sz="1600" dirty="0">
                <a:solidFill>
                  <a:srgbClr val="A31515"/>
                </a:solidFill>
                <a:highlight>
                  <a:srgbClr val="FFFFFF"/>
                </a:highlight>
                <a:latin typeface="Consolas" panose="020B0609020204030204" pitchFamily="49" charset="0"/>
              </a:rPr>
              <a:t>unity</a:t>
            </a:r>
            <a:r>
              <a:rPr lang="en-US" sz="1600" dirty="0">
                <a:solidFill>
                  <a:srgbClr val="0000FF"/>
                </a:solidFill>
                <a:highlight>
                  <a:srgbClr val="FFFFFF"/>
                </a:highlight>
                <a:latin typeface="Consolas" panose="020B0609020204030204" pitchFamily="49" charset="0"/>
              </a:rPr>
              <a:t>&gt;</a:t>
            </a:r>
            <a:endParaRPr lang="en-US" sz="1600" dirty="0">
              <a:solidFill>
                <a:srgbClr val="000000"/>
              </a:solidFill>
              <a:highlight>
                <a:srgbClr val="FFFFFF"/>
              </a:highlight>
              <a:latin typeface="Consolas" panose="020B0609020204030204" pitchFamily="49" charset="0"/>
            </a:endParaRPr>
          </a:p>
          <a:p>
            <a:pPr marL="0" lvl="0" indent="0">
              <a:lnSpc>
                <a:spcPct val="100000"/>
              </a:lnSpc>
              <a:spcBef>
                <a:spcPts val="0"/>
              </a:spcBef>
              <a:buNone/>
            </a:pPr>
            <a:r>
              <a:rPr lang="en-US" sz="1600" dirty="0">
                <a:solidFill>
                  <a:srgbClr val="0000FF"/>
                </a:solidFill>
                <a:highlight>
                  <a:srgbClr val="FFFFFF"/>
                </a:highlight>
                <a:latin typeface="Consolas" panose="020B0609020204030204" pitchFamily="49" charset="0"/>
              </a:rPr>
              <a:t>&lt;/</a:t>
            </a:r>
            <a:r>
              <a:rPr lang="en-US" sz="1600" dirty="0">
                <a:solidFill>
                  <a:srgbClr val="A31515"/>
                </a:solidFill>
                <a:highlight>
                  <a:srgbClr val="FFFFFF"/>
                </a:highlight>
                <a:latin typeface="Consolas" panose="020B0609020204030204" pitchFamily="49" charset="0"/>
              </a:rPr>
              <a:t>configuration</a:t>
            </a:r>
            <a:r>
              <a:rPr lang="en-US" sz="1600" dirty="0">
                <a:solidFill>
                  <a:srgbClr val="0000FF"/>
                </a:solidFill>
                <a:highlight>
                  <a:srgbClr val="FFFFFF"/>
                </a:highlight>
                <a:latin typeface="Consolas" panose="020B0609020204030204" pitchFamily="49" charset="0"/>
              </a:rPr>
              <a:t>&gt;</a:t>
            </a:r>
            <a:endParaRPr lang="en-US" dirty="0"/>
          </a:p>
          <a:p>
            <a:pPr marL="0" indent="0">
              <a:buNone/>
            </a:pPr>
            <a:r>
              <a:rPr lang="en-US" dirty="0"/>
              <a:t>C#</a:t>
            </a:r>
            <a:endParaRPr lang="uk-UA" dirty="0">
              <a:solidFill>
                <a:srgbClr val="000000"/>
              </a:solidFill>
              <a:highlight>
                <a:srgbClr val="FFFFFF"/>
              </a:highlight>
              <a:latin typeface="Consolas" panose="020B0609020204030204" pitchFamily="49" charset="0"/>
            </a:endParaRPr>
          </a:p>
          <a:p>
            <a:pPr marL="0" indent="0">
              <a:buNone/>
            </a:pPr>
            <a:r>
              <a:rPr lang="en-US" sz="1800" dirty="0" err="1">
                <a:solidFill>
                  <a:srgbClr val="0000FF"/>
                </a:solidFill>
                <a:highlight>
                  <a:srgbClr val="FFFFFF"/>
                </a:highlight>
                <a:latin typeface="Consolas" panose="020B0609020204030204" pitchFamily="49" charset="0"/>
              </a:rPr>
              <a:t>var</a:t>
            </a:r>
            <a:r>
              <a:rPr lang="en-US" sz="1800" dirty="0">
                <a:solidFill>
                  <a:srgbClr val="000000"/>
                </a:solidFill>
                <a:highlight>
                  <a:srgbClr val="FFFFFF"/>
                </a:highlight>
                <a:latin typeface="Consolas" panose="020B0609020204030204" pitchFamily="49" charset="0"/>
              </a:rPr>
              <a:t> container = </a:t>
            </a:r>
            <a:r>
              <a:rPr lang="en-US" sz="1800" dirty="0">
                <a:solidFill>
                  <a:srgbClr val="0000FF"/>
                </a:solidFill>
                <a:highlight>
                  <a:srgbClr val="FFFFFF"/>
                </a:highlight>
                <a:latin typeface="Consolas" panose="020B0609020204030204" pitchFamily="49" charset="0"/>
              </a:rPr>
              <a:t>new</a:t>
            </a:r>
            <a:r>
              <a:rPr lang="en-US" sz="1800" dirty="0">
                <a:solidFill>
                  <a:srgbClr val="000000"/>
                </a:solidFill>
                <a:highlight>
                  <a:srgbClr val="FFFFFF"/>
                </a:highlight>
                <a:latin typeface="Consolas" panose="020B0609020204030204" pitchFamily="49" charset="0"/>
              </a:rPr>
              <a:t> </a:t>
            </a:r>
            <a:r>
              <a:rPr lang="en-US" sz="1800" dirty="0" err="1">
                <a:solidFill>
                  <a:srgbClr val="2B91AF"/>
                </a:solidFill>
                <a:highlight>
                  <a:srgbClr val="FFFFFF"/>
                </a:highlight>
                <a:latin typeface="Consolas" panose="020B0609020204030204" pitchFamily="49" charset="0"/>
              </a:rPr>
              <a:t>UnityContainer</a:t>
            </a:r>
            <a:r>
              <a:rPr lang="en-US" sz="1800" dirty="0">
                <a:solidFill>
                  <a:srgbClr val="000000"/>
                </a:solidFill>
                <a:highlight>
                  <a:srgbClr val="FFFFFF"/>
                </a:highlight>
                <a:latin typeface="Consolas" panose="020B0609020204030204" pitchFamily="49" charset="0"/>
              </a:rPr>
              <a:t>();</a:t>
            </a:r>
          </a:p>
          <a:p>
            <a:pPr marL="0" indent="0">
              <a:buNone/>
            </a:pPr>
            <a:r>
              <a:rPr lang="en-US" sz="1800" dirty="0" err="1">
                <a:solidFill>
                  <a:srgbClr val="000000"/>
                </a:solidFill>
                <a:highlight>
                  <a:srgbClr val="FFFFFF"/>
                </a:highlight>
                <a:latin typeface="Consolas" panose="020B0609020204030204" pitchFamily="49" charset="0"/>
              </a:rPr>
              <a:t>container.LoadConfiguration</a:t>
            </a:r>
            <a:r>
              <a:rPr lang="en-US" sz="1800" dirty="0">
                <a:solidFill>
                  <a:srgbClr val="000000"/>
                </a:solidFill>
                <a:highlight>
                  <a:srgbClr val="FFFFFF"/>
                </a:highlight>
                <a:latin typeface="Consolas" panose="020B0609020204030204" pitchFamily="49" charset="0"/>
              </a:rPr>
              <a:t>();</a:t>
            </a:r>
            <a:endParaRPr lang="en-US" sz="180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39231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Deferred Resolution</a:t>
            </a:r>
            <a:endParaRPr lang="uk-UA" dirty="0"/>
          </a:p>
        </p:txBody>
      </p:sp>
      <p:sp>
        <p:nvSpPr>
          <p:cNvPr id="5" name="Rectangle 4"/>
          <p:cNvSpPr/>
          <p:nvPr/>
        </p:nvSpPr>
        <p:spPr>
          <a:xfrm>
            <a:off x="307200" y="985838"/>
            <a:ext cx="10400899" cy="3170099"/>
          </a:xfrm>
          <a:prstGeom prst="rect">
            <a:avLst/>
          </a:prstGeom>
        </p:spPr>
        <p:txBody>
          <a:bodyPr wrap="square">
            <a:spAutoFit/>
          </a:bodyPr>
          <a:lstStyle/>
          <a:p>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Register the type</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container.RegisterType</a:t>
            </a:r>
            <a:r>
              <a:rPr lang="en-US" sz="2000" dirty="0">
                <a:solidFill>
                  <a:srgbClr val="000000"/>
                </a:solidFill>
                <a:highlight>
                  <a:srgbClr val="FFFFFF"/>
                </a:highlight>
                <a:latin typeface="Consolas" panose="020B0609020204030204" pitchFamily="49" charset="0"/>
              </a:rPr>
              <a:t>&lt;</a:t>
            </a:r>
            <a:r>
              <a:rPr lang="en-US" sz="2000" dirty="0" err="1">
                <a:solidFill>
                  <a:srgbClr val="2B91AF"/>
                </a:solidFill>
                <a:highlight>
                  <a:srgbClr val="FFFFFF"/>
                </a:highlight>
                <a:latin typeface="Consolas" panose="020B0609020204030204" pitchFamily="49" charset="0"/>
              </a:rPr>
              <a:t>IService</a:t>
            </a: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Service</a:t>
            </a:r>
            <a:r>
              <a:rPr lang="en-US" sz="2000" dirty="0">
                <a:solidFill>
                  <a:srgbClr val="000000"/>
                </a:solidFill>
                <a:highlight>
                  <a:srgbClr val="FFFFFF"/>
                </a:highlight>
                <a:latin typeface="Consolas" panose="020B0609020204030204" pitchFamily="49" charset="0"/>
              </a:rPr>
              <a:t>&gt;();</a:t>
            </a:r>
          </a:p>
          <a:p>
            <a:endParaRPr lang="en-US" sz="2000" dirty="0">
              <a:solidFill>
                <a:srgbClr val="000000"/>
              </a:solidFill>
              <a:highlight>
                <a:srgbClr val="FFFFFF"/>
              </a:highlight>
              <a:latin typeface="Consolas" panose="020B0609020204030204" pitchFamily="49" charset="0"/>
            </a:endParaRPr>
          </a:p>
          <a:p>
            <a:endParaRPr lang="uk-UA"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Resolve using Lazy&lt;T&gt;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lazy = </a:t>
            </a:r>
            <a:r>
              <a:rPr lang="en-US" sz="2000" dirty="0" err="1">
                <a:solidFill>
                  <a:srgbClr val="000000"/>
                </a:solidFill>
                <a:highlight>
                  <a:srgbClr val="FFFFFF"/>
                </a:highlight>
                <a:latin typeface="Consolas" panose="020B0609020204030204" pitchFamily="49" charset="0"/>
              </a:rPr>
              <a:t>container.Resolve</a:t>
            </a:r>
            <a:r>
              <a:rPr lang="en-US" sz="2000" dirty="0">
                <a:solidFill>
                  <a:srgbClr val="000000"/>
                </a:solidFill>
                <a:highlight>
                  <a:srgbClr val="FFFFFF"/>
                </a:highlight>
                <a:latin typeface="Consolas" panose="020B0609020204030204" pitchFamily="49" charset="0"/>
              </a:rPr>
              <a:t>&lt;</a:t>
            </a:r>
            <a:r>
              <a:rPr lang="en-US" sz="2000" dirty="0">
                <a:solidFill>
                  <a:srgbClr val="2B91AF"/>
                </a:solidFill>
                <a:highlight>
                  <a:srgbClr val="FFFFFF"/>
                </a:highlight>
                <a:latin typeface="Consolas" panose="020B0609020204030204" pitchFamily="49" charset="0"/>
              </a:rPr>
              <a:t>Lazy</a:t>
            </a:r>
            <a:r>
              <a:rPr lang="en-US" sz="2000" dirty="0">
                <a:solidFill>
                  <a:srgbClr val="000000"/>
                </a:solidFill>
                <a:highlight>
                  <a:srgbClr val="FFFFFF"/>
                </a:highlight>
                <a:latin typeface="Consolas" panose="020B0609020204030204" pitchFamily="49" charset="0"/>
              </a:rPr>
              <a:t>&lt;</a:t>
            </a:r>
            <a:r>
              <a:rPr lang="en-US" sz="2000" dirty="0" err="1">
                <a:solidFill>
                  <a:srgbClr val="2B91AF"/>
                </a:solidFill>
                <a:highlight>
                  <a:srgbClr val="FFFFFF"/>
                </a:highlight>
                <a:latin typeface="Consolas" panose="020B0609020204030204" pitchFamily="49" charset="0"/>
              </a:rPr>
              <a:t>IService</a:t>
            </a:r>
            <a:r>
              <a:rPr lang="en-US" sz="2000" dirty="0">
                <a:solidFill>
                  <a:srgbClr val="000000"/>
                </a:solidFill>
                <a:highlight>
                  <a:srgbClr val="FFFFFF"/>
                </a:highlight>
                <a:latin typeface="Consolas" panose="020B0609020204030204" pitchFamily="49" charset="0"/>
              </a:rPr>
              <a:t>&gt;&gt;();</a:t>
            </a:r>
          </a:p>
          <a:p>
            <a:endParaRPr lang="en-US" sz="2000" dirty="0">
              <a:solidFill>
                <a:srgbClr val="000000"/>
              </a:solidFill>
              <a:highlight>
                <a:srgbClr val="FFFFFF"/>
              </a:highlight>
              <a:latin typeface="Consolas" panose="020B0609020204030204" pitchFamily="49" charset="0"/>
            </a:endParaRPr>
          </a:p>
          <a:p>
            <a:endParaRPr lang="uk-UA"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Use the resolved object</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service = </a:t>
            </a:r>
            <a:r>
              <a:rPr lang="en-US" sz="2000" dirty="0" err="1">
                <a:solidFill>
                  <a:srgbClr val="000000"/>
                </a:solidFill>
                <a:highlight>
                  <a:srgbClr val="FFFFFF"/>
                </a:highlight>
                <a:latin typeface="Consolas" panose="020B0609020204030204" pitchFamily="49" charset="0"/>
              </a:rPr>
              <a:t>lazy.Value</a:t>
            </a:r>
            <a:r>
              <a:rPr lang="en-US" sz="2000" dirty="0">
                <a:solidFill>
                  <a:srgbClr val="000000"/>
                </a:solidFill>
                <a:highlight>
                  <a:srgbClr val="FFFFFF"/>
                </a:highlight>
                <a:latin typeface="Consolas" panose="020B0609020204030204" pitchFamily="49" charset="0"/>
              </a:rPr>
              <a:t>;</a:t>
            </a:r>
            <a:endParaRPr lang="uk-UA" sz="2000" dirty="0"/>
          </a:p>
        </p:txBody>
      </p:sp>
    </p:spTree>
    <p:extLst>
      <p:ext uri="{BB962C8B-B14F-4D97-AF65-F5344CB8AC3E}">
        <p14:creationId xmlns:p14="http://schemas.microsoft.com/office/powerpoint/2010/main" val="1507671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Deferred Resolution (Instance)</a:t>
            </a:r>
            <a:endParaRPr lang="uk-UA" dirty="0"/>
          </a:p>
        </p:txBody>
      </p:sp>
      <p:sp>
        <p:nvSpPr>
          <p:cNvPr id="6" name="Rectangle 5"/>
          <p:cNvSpPr/>
          <p:nvPr/>
        </p:nvSpPr>
        <p:spPr>
          <a:xfrm>
            <a:off x="307200" y="1062038"/>
            <a:ext cx="10515600" cy="4062651"/>
          </a:xfrm>
          <a:prstGeom prst="rect">
            <a:avLst/>
          </a:prstGeom>
        </p:spPr>
        <p:txBody>
          <a:bodyPr wrap="square">
            <a:spAutoFit/>
          </a:bodyPr>
          <a:lstStyle/>
          <a:p>
            <a:r>
              <a:rPr lang="en-US" sz="2000" dirty="0">
                <a:solidFill>
                  <a:srgbClr val="008000"/>
                </a:solidFill>
                <a:highlight>
                  <a:srgbClr val="FFFFFF"/>
                </a:highlight>
                <a:latin typeface="Consolas" panose="020B0609020204030204" pitchFamily="49" charset="0"/>
              </a:rPr>
              <a:t>    // Register the type with a lifetime manager</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Or use </a:t>
            </a:r>
            <a:r>
              <a:rPr lang="en-US" sz="2000" dirty="0" err="1">
                <a:solidFill>
                  <a:srgbClr val="008000"/>
                </a:solidFill>
                <a:highlight>
                  <a:srgbClr val="FFFFFF"/>
                </a:highlight>
                <a:latin typeface="Consolas" panose="020B0609020204030204" pitchFamily="49" charset="0"/>
              </a:rPr>
              <a:t>container.RegisterInstance</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err="1">
                <a:solidFill>
                  <a:srgbClr val="000000"/>
                </a:solidFill>
                <a:highlight>
                  <a:srgbClr val="FFFFFF"/>
                </a:highlight>
                <a:latin typeface="Consolas" panose="020B0609020204030204" pitchFamily="49" charset="0"/>
              </a:rPr>
              <a:t>container.RegisterType</a:t>
            </a:r>
            <a:r>
              <a:rPr lang="en-US" sz="2000" dirty="0">
                <a:solidFill>
                  <a:srgbClr val="000000"/>
                </a:solidFill>
                <a:highlight>
                  <a:srgbClr val="FFFFFF"/>
                </a:highlight>
                <a:latin typeface="Consolas" panose="020B0609020204030204" pitchFamily="49" charset="0"/>
              </a:rPr>
              <a:t>&lt;</a:t>
            </a:r>
            <a:r>
              <a:rPr lang="en-US" sz="2000" dirty="0" err="1">
                <a:solidFill>
                  <a:srgbClr val="2B91AF"/>
                </a:solidFill>
                <a:highlight>
                  <a:srgbClr val="FFFFFF"/>
                </a:highlight>
                <a:latin typeface="Consolas" panose="020B0609020204030204" pitchFamily="49" charset="0"/>
              </a:rPr>
              <a:t>IService</a:t>
            </a:r>
            <a:r>
              <a:rPr lang="en-US" sz="2000" dirty="0">
                <a:solidFill>
                  <a:srgbClr val="000000"/>
                </a:solidFill>
                <a:highlight>
                  <a:srgbClr val="FFFFFF"/>
                </a:highlight>
                <a:latin typeface="Consolas" panose="020B0609020204030204" pitchFamily="49" charset="0"/>
              </a:rPr>
              <a:t>, </a:t>
            </a:r>
            <a:r>
              <a:rPr lang="en-US" sz="2000" dirty="0">
                <a:solidFill>
                  <a:srgbClr val="2B91AF"/>
                </a:solidFill>
                <a:highlight>
                  <a:srgbClr val="FFFFFF"/>
                </a:highlight>
                <a:latin typeface="Consolas" panose="020B0609020204030204" pitchFamily="49" charset="0"/>
              </a:rPr>
              <a:t>Service</a:t>
            </a:r>
            <a:r>
              <a:rPr lang="en-US" sz="2000" dirty="0">
                <a:solidFill>
                  <a:srgbClr val="000000"/>
                </a:solidFill>
                <a:highlight>
                  <a:srgbClr val="FFFFFF"/>
                </a:highlight>
                <a:latin typeface="Consolas" panose="020B0609020204030204" pitchFamily="49" charset="0"/>
              </a:rPr>
              <a:t>&gt;(</a:t>
            </a:r>
          </a:p>
          <a:p>
            <a:r>
              <a:rPr lang="en-US" sz="2000" dirty="0">
                <a:solidFill>
                  <a:srgbClr val="000000"/>
                </a:solidFill>
                <a:highlight>
                  <a:srgbClr val="FFFFFF"/>
                </a:highlight>
                <a:latin typeface="Consolas" panose="020B0609020204030204" pitchFamily="49" charset="0"/>
              </a:rPr>
              <a:t>        </a:t>
            </a:r>
            <a:r>
              <a:rPr lang="en-US" sz="2000" dirty="0">
                <a:solidFill>
                  <a:srgbClr val="0000FF"/>
                </a:solidFill>
                <a:highlight>
                  <a:srgbClr val="FFFFFF"/>
                </a:highlight>
                <a:latin typeface="Consolas" panose="020B0609020204030204" pitchFamily="49" charset="0"/>
              </a:rPr>
              <a:t>new</a:t>
            </a:r>
            <a:r>
              <a:rPr lang="en-US" sz="2000" dirty="0">
                <a:solidFill>
                  <a:srgbClr val="000000"/>
                </a:solidFill>
                <a:highlight>
                  <a:srgbClr val="FFFFFF"/>
                </a:highlight>
                <a:latin typeface="Consolas" panose="020B0609020204030204" pitchFamily="49" charset="0"/>
              </a:rPr>
              <a:t> </a:t>
            </a:r>
            <a:r>
              <a:rPr lang="en-US" sz="2000" dirty="0" err="1">
                <a:solidFill>
                  <a:srgbClr val="2B91AF"/>
                </a:solidFill>
                <a:highlight>
                  <a:srgbClr val="FFFFFF"/>
                </a:highlight>
                <a:latin typeface="Consolas" panose="020B0609020204030204" pitchFamily="49" charset="0"/>
              </a:rPr>
              <a:t>ContainerControlledLifetimeManager</a:t>
            </a:r>
            <a:r>
              <a:rPr lang="en-US" sz="2000" dirty="0">
                <a:solidFill>
                  <a:srgbClr val="000000"/>
                </a:solidFill>
                <a:highlight>
                  <a:srgbClr val="FFFFFF"/>
                </a:highlight>
                <a:latin typeface="Consolas" panose="020B0609020204030204" pitchFamily="49" charset="0"/>
              </a:rPr>
              <a:t>());</a:t>
            </a:r>
          </a:p>
          <a:p>
            <a:endParaRPr lang="uk-UA"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Resolve the lazy type</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lazy1 = </a:t>
            </a:r>
            <a:r>
              <a:rPr lang="en-US" sz="2000" dirty="0" err="1">
                <a:solidFill>
                  <a:srgbClr val="000000"/>
                </a:solidFill>
                <a:highlight>
                  <a:srgbClr val="FFFFFF"/>
                </a:highlight>
                <a:latin typeface="Consolas" panose="020B0609020204030204" pitchFamily="49" charset="0"/>
              </a:rPr>
              <a:t>container.Resolve</a:t>
            </a:r>
            <a:r>
              <a:rPr lang="en-US" sz="2000" dirty="0">
                <a:solidFill>
                  <a:srgbClr val="000000"/>
                </a:solidFill>
                <a:highlight>
                  <a:srgbClr val="FFFFFF"/>
                </a:highlight>
                <a:latin typeface="Consolas" panose="020B0609020204030204" pitchFamily="49" charset="0"/>
              </a:rPr>
              <a:t>&lt;</a:t>
            </a:r>
            <a:r>
              <a:rPr lang="en-US" sz="2000" dirty="0">
                <a:solidFill>
                  <a:srgbClr val="2B91AF"/>
                </a:solidFill>
                <a:highlight>
                  <a:srgbClr val="FFFFFF"/>
                </a:highlight>
                <a:latin typeface="Consolas" panose="020B0609020204030204" pitchFamily="49" charset="0"/>
              </a:rPr>
              <a:t>Lazy</a:t>
            </a:r>
            <a:r>
              <a:rPr lang="en-US" sz="2000" dirty="0">
                <a:solidFill>
                  <a:srgbClr val="000000"/>
                </a:solidFill>
                <a:highlight>
                  <a:srgbClr val="FFFFFF"/>
                </a:highlight>
                <a:latin typeface="Consolas" panose="020B0609020204030204" pitchFamily="49" charset="0"/>
              </a:rPr>
              <a:t>&lt;</a:t>
            </a:r>
            <a:r>
              <a:rPr lang="en-US" sz="2000" dirty="0" err="1">
                <a:solidFill>
                  <a:srgbClr val="2B91AF"/>
                </a:solidFill>
                <a:highlight>
                  <a:srgbClr val="FFFFFF"/>
                </a:highlight>
                <a:latin typeface="Consolas" panose="020B0609020204030204" pitchFamily="49" charset="0"/>
              </a:rPr>
              <a:t>IService</a:t>
            </a:r>
            <a:r>
              <a:rPr lang="en-US" sz="2000" dirty="0">
                <a:solidFill>
                  <a:srgbClr val="000000"/>
                </a:solidFill>
                <a:highlight>
                  <a:srgbClr val="FFFFFF"/>
                </a:highlight>
                <a:latin typeface="Consolas" panose="020B0609020204030204" pitchFamily="49" charset="0"/>
              </a:rPr>
              <a:t>&gt;&gt;();</a:t>
            </a:r>
          </a:p>
          <a:p>
            <a:endParaRPr lang="uk-UA"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Resolve the lazy type a second time</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err="1">
                <a:solidFill>
                  <a:srgbClr val="0000FF"/>
                </a:solidFill>
                <a:highlight>
                  <a:srgbClr val="FFFFFF"/>
                </a:highlight>
                <a:latin typeface="Consolas" panose="020B0609020204030204" pitchFamily="49" charset="0"/>
              </a:rPr>
              <a:t>var</a:t>
            </a:r>
            <a:r>
              <a:rPr lang="en-US" sz="2000" dirty="0">
                <a:solidFill>
                  <a:srgbClr val="000000"/>
                </a:solidFill>
                <a:highlight>
                  <a:srgbClr val="FFFFFF"/>
                </a:highlight>
                <a:latin typeface="Consolas" panose="020B0609020204030204" pitchFamily="49" charset="0"/>
              </a:rPr>
              <a:t> lazy2 = </a:t>
            </a:r>
            <a:r>
              <a:rPr lang="en-US" sz="2000" dirty="0" err="1">
                <a:solidFill>
                  <a:srgbClr val="000000"/>
                </a:solidFill>
                <a:highlight>
                  <a:srgbClr val="FFFFFF"/>
                </a:highlight>
                <a:latin typeface="Consolas" panose="020B0609020204030204" pitchFamily="49" charset="0"/>
              </a:rPr>
              <a:t>container.Resolve</a:t>
            </a:r>
            <a:r>
              <a:rPr lang="en-US" sz="2000" dirty="0">
                <a:solidFill>
                  <a:srgbClr val="000000"/>
                </a:solidFill>
                <a:highlight>
                  <a:srgbClr val="FFFFFF"/>
                </a:highlight>
                <a:latin typeface="Consolas" panose="020B0609020204030204" pitchFamily="49" charset="0"/>
              </a:rPr>
              <a:t>&lt;</a:t>
            </a:r>
            <a:r>
              <a:rPr lang="en-US" sz="2000" dirty="0">
                <a:solidFill>
                  <a:srgbClr val="2B91AF"/>
                </a:solidFill>
                <a:highlight>
                  <a:srgbClr val="FFFFFF"/>
                </a:highlight>
                <a:latin typeface="Consolas" panose="020B0609020204030204" pitchFamily="49" charset="0"/>
              </a:rPr>
              <a:t>Lazy</a:t>
            </a:r>
            <a:r>
              <a:rPr lang="en-US" sz="2000" dirty="0">
                <a:solidFill>
                  <a:srgbClr val="000000"/>
                </a:solidFill>
                <a:highlight>
                  <a:srgbClr val="FFFFFF"/>
                </a:highlight>
                <a:latin typeface="Consolas" panose="020B0609020204030204" pitchFamily="49" charset="0"/>
              </a:rPr>
              <a:t>&lt;</a:t>
            </a:r>
            <a:r>
              <a:rPr lang="en-US" sz="2000" dirty="0" err="1">
                <a:solidFill>
                  <a:srgbClr val="2B91AF"/>
                </a:solidFill>
                <a:highlight>
                  <a:srgbClr val="FFFFFF"/>
                </a:highlight>
                <a:latin typeface="Consolas" panose="020B0609020204030204" pitchFamily="49" charset="0"/>
              </a:rPr>
              <a:t>IService</a:t>
            </a:r>
            <a:r>
              <a:rPr lang="en-US" sz="2000" dirty="0">
                <a:solidFill>
                  <a:srgbClr val="000000"/>
                </a:solidFill>
                <a:highlight>
                  <a:srgbClr val="FFFFFF"/>
                </a:highlight>
                <a:latin typeface="Consolas" panose="020B0609020204030204" pitchFamily="49" charset="0"/>
              </a:rPr>
              <a:t>&gt;&gt;();</a:t>
            </a:r>
          </a:p>
          <a:p>
            <a:endParaRPr lang="uk-UA"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lazy1 == lazy2 is false</a:t>
            </a:r>
            <a:endParaRPr lang="en-US" sz="2000" dirty="0">
              <a:solidFill>
                <a:srgbClr val="000000"/>
              </a:solidFill>
              <a:highlight>
                <a:srgbClr val="FFFFFF"/>
              </a:highlight>
              <a:latin typeface="Consolas" panose="020B0609020204030204" pitchFamily="49" charset="0"/>
            </a:endParaRPr>
          </a:p>
          <a:p>
            <a:r>
              <a:rPr lang="en-US" sz="2000" dirty="0">
                <a:solidFill>
                  <a:srgbClr val="000000"/>
                </a:solidFill>
                <a:highlight>
                  <a:srgbClr val="FFFFFF"/>
                </a:highlight>
                <a:latin typeface="Consolas" panose="020B0609020204030204" pitchFamily="49" charset="0"/>
              </a:rPr>
              <a:t>    </a:t>
            </a:r>
            <a:r>
              <a:rPr lang="en-US" sz="2000" dirty="0">
                <a:solidFill>
                  <a:srgbClr val="008000"/>
                </a:solidFill>
                <a:highlight>
                  <a:srgbClr val="FFFFFF"/>
                </a:highlight>
                <a:latin typeface="Consolas" panose="020B0609020204030204" pitchFamily="49" charset="0"/>
              </a:rPr>
              <a:t>// lazy1.Value == lazy2.Value is true</a:t>
            </a:r>
            <a:endParaRPr lang="uk-UA" sz="2000" dirty="0"/>
          </a:p>
        </p:txBody>
      </p:sp>
    </p:spTree>
    <p:extLst>
      <p:ext uri="{BB962C8B-B14F-4D97-AF65-F5344CB8AC3E}">
        <p14:creationId xmlns:p14="http://schemas.microsoft.com/office/powerpoint/2010/main" val="171849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ContainerControlledLifetimeManager</a:t>
            </a:r>
            <a:r>
              <a:rPr lang="en-US" dirty="0"/>
              <a:t> Type</a:t>
            </a:r>
            <a:endParaRPr lang="uk-UA" dirty="0"/>
          </a:p>
        </p:txBody>
      </p:sp>
      <p:sp>
        <p:nvSpPr>
          <p:cNvPr id="4" name="Rectangle 3"/>
          <p:cNvSpPr/>
          <p:nvPr/>
        </p:nvSpPr>
        <p:spPr>
          <a:xfrm>
            <a:off x="307200" y="1252887"/>
            <a:ext cx="9028497" cy="646331"/>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container.RegisterType</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IService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Service</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ContainerControlledLifetimeManager</a:t>
            </a:r>
            <a:r>
              <a:rPr lang="en-US" dirty="0">
                <a:solidFill>
                  <a:srgbClr val="000000"/>
                </a:solidFill>
                <a:highlight>
                  <a:srgbClr val="FFFFFF"/>
                </a:highlight>
                <a:latin typeface="Consolas" panose="020B0609020204030204" pitchFamily="49" charset="0"/>
              </a:rPr>
              <a:t>());</a:t>
            </a:r>
            <a:endParaRPr lang="uk-UA" dirty="0"/>
          </a:p>
        </p:txBody>
      </p:sp>
      <p:sp>
        <p:nvSpPr>
          <p:cNvPr id="6" name="TextBox 5"/>
          <p:cNvSpPr txBox="1"/>
          <p:nvPr/>
        </p:nvSpPr>
        <p:spPr>
          <a:xfrm>
            <a:off x="4738838" y="2476832"/>
            <a:ext cx="2714323" cy="900000"/>
          </a:xfrm>
          <a:prstGeom prst="rect">
            <a:avLst/>
          </a:prstGeom>
          <a:ln w="25400"/>
        </p:spPr>
        <p:style>
          <a:lnRef idx="2">
            <a:schemeClr val="accent1"/>
          </a:lnRef>
          <a:fillRef idx="1">
            <a:schemeClr val="lt1"/>
          </a:fillRef>
          <a:effectRef idx="0">
            <a:schemeClr val="accent1"/>
          </a:effectRef>
          <a:fontRef idx="minor">
            <a:schemeClr val="dk1"/>
          </a:fontRef>
        </p:style>
        <p:txBody>
          <a:bodyPr wrap="square" rtlCol="0" anchor="ctr" anchorCtr="0">
            <a:spAutoFit/>
          </a:bodyPr>
          <a:lstStyle/>
          <a:p>
            <a:pPr algn="ctr"/>
            <a:r>
              <a:rPr lang="en-US" dirty="0"/>
              <a:t>Unity container</a:t>
            </a:r>
            <a:endParaRPr lang="uk-UA" dirty="0"/>
          </a:p>
        </p:txBody>
      </p:sp>
      <p:sp>
        <p:nvSpPr>
          <p:cNvPr id="7" name="Oval 6"/>
          <p:cNvSpPr/>
          <p:nvPr/>
        </p:nvSpPr>
        <p:spPr>
          <a:xfrm>
            <a:off x="4682689" y="4700137"/>
            <a:ext cx="2826619" cy="1097281"/>
          </a:xfrm>
          <a:prstGeom prst="ellipse">
            <a:avLst/>
          </a:prstGeom>
          <a:ln w="25400"/>
        </p:spPr>
        <p:style>
          <a:lnRef idx="2">
            <a:schemeClr val="dk1"/>
          </a:lnRef>
          <a:fillRef idx="1">
            <a:schemeClr val="lt1"/>
          </a:fillRef>
          <a:effectRef idx="0">
            <a:schemeClr val="dk1"/>
          </a:effectRef>
          <a:fontRef idx="minor">
            <a:schemeClr val="dk1"/>
          </a:fontRef>
        </p:style>
        <p:txBody>
          <a:bodyPr rtlCol="0" anchor="ctr"/>
          <a:lstStyle/>
          <a:p>
            <a:pPr algn="ctr"/>
            <a:r>
              <a:rPr lang="en-US" dirty="0"/>
              <a:t>Resolved </a:t>
            </a:r>
            <a:r>
              <a:rPr lang="en-US" dirty="0">
                <a:solidFill>
                  <a:srgbClr val="2B91AF"/>
                </a:solidFill>
                <a:highlight>
                  <a:srgbClr val="FFFFFF"/>
                </a:highlight>
                <a:latin typeface="Consolas" panose="020B0609020204030204" pitchFamily="49" charset="0"/>
              </a:rPr>
              <a:t>Service</a:t>
            </a:r>
            <a:endParaRPr lang="en-US" dirty="0"/>
          </a:p>
          <a:p>
            <a:pPr algn="ctr"/>
            <a:r>
              <a:rPr lang="en-US" dirty="0"/>
              <a:t>object (Instance)</a:t>
            </a:r>
            <a:endParaRPr lang="uk-UA" dirty="0"/>
          </a:p>
        </p:txBody>
      </p:sp>
      <p:cxnSp>
        <p:nvCxnSpPr>
          <p:cNvPr id="9" name="Straight Arrow Connector 8"/>
          <p:cNvCxnSpPr>
            <a:stCxn id="6" idx="2"/>
            <a:endCxn id="7" idx="0"/>
          </p:cNvCxnSpPr>
          <p:nvPr/>
        </p:nvCxnSpPr>
        <p:spPr>
          <a:xfrm flipH="1">
            <a:off x="6095999" y="3376832"/>
            <a:ext cx="1" cy="13233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73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dependency?</a:t>
            </a:r>
            <a:endParaRPr lang="uk-UA" dirty="0"/>
          </a:p>
        </p:txBody>
      </p:sp>
      <p:sp>
        <p:nvSpPr>
          <p:cNvPr id="4" name="Rectangle 3"/>
          <p:cNvSpPr/>
          <p:nvPr/>
        </p:nvSpPr>
        <p:spPr>
          <a:xfrm>
            <a:off x="307200" y="914400"/>
            <a:ext cx="10515600" cy="4524315"/>
          </a:xfrm>
          <a:prstGeom prst="rect">
            <a:avLst/>
          </a:prstGeom>
        </p:spPr>
        <p:txBody>
          <a:bodyPr wrap="square">
            <a:spAutoFit/>
          </a:bodyPr>
          <a:lstStyle/>
          <a:p>
            <a:endParaRPr lang="uk-UA"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LowLevelModule</a:t>
            </a:r>
            <a:r>
              <a:rPr lang="en-US" dirty="0">
                <a:solidFill>
                  <a:srgbClr val="000000"/>
                </a:solidFill>
                <a:highlight>
                  <a:srgbClr val="FFFFFF"/>
                </a:highlight>
                <a:latin typeface="Consolas" panose="020B0609020204030204" pitchFamily="49" charset="0"/>
              </a:rPr>
              <a:t> { . . .</a:t>
            </a:r>
            <a:r>
              <a:rPr lang="en-US" dirty="0">
                <a:solidFill>
                  <a:srgbClr val="0000FF"/>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endParaRPr lang="uk-UA"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HighLevelModule</a:t>
            </a:r>
            <a:endParaRPr lang="en-US" dirty="0">
              <a:solidFill>
                <a:srgbClr val="000000"/>
              </a:solidFill>
              <a:highlight>
                <a:srgbClr val="FFFFFF"/>
              </a:highlight>
              <a:latin typeface="Consolas" panose="020B0609020204030204" pitchFamily="49" charset="0"/>
            </a:endParaRPr>
          </a:p>
          <a:p>
            <a:r>
              <a:rPr lang="uk-UA"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Action()</a:t>
            </a:r>
          </a:p>
          <a:p>
            <a:r>
              <a:rPr lang="uk-UA" dirty="0">
                <a:solidFill>
                  <a:srgbClr val="000000"/>
                </a:solidFill>
                <a:highlight>
                  <a:srgbClr val="FFFFFF"/>
                </a:highlight>
                <a:latin typeface="Consolas" panose="020B0609020204030204" pitchFamily="49" charset="0"/>
              </a:rPr>
              <a:t>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 . .</a:t>
            </a:r>
            <a:endParaRPr lang="uk-UA"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Here high-level module creates needed low-level module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LowLevelModule</a:t>
            </a:r>
            <a:r>
              <a:rPr lang="en-US" dirty="0">
                <a:solidFill>
                  <a:srgbClr val="000000"/>
                </a:solidFill>
                <a:highlight>
                  <a:srgbClr val="FFFFFF"/>
                </a:highlight>
                <a:latin typeface="Consolas" panose="020B0609020204030204" pitchFamily="49" charset="0"/>
              </a:rPr>
              <a:t> module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LowLevelModule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 . .</a:t>
            </a:r>
            <a:endParaRPr lang="uk-UA"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Here high-level module uses low-level module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module.Serve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 . .</a:t>
            </a:r>
          </a:p>
          <a:p>
            <a:r>
              <a:rPr lang="uk-UA" dirty="0">
                <a:solidFill>
                  <a:srgbClr val="000000"/>
                </a:solidFill>
                <a:highlight>
                  <a:srgbClr val="FFFFFF"/>
                </a:highlight>
                <a:latin typeface="Consolas" panose="020B0609020204030204" pitchFamily="49" charset="0"/>
              </a:rPr>
              <a:t>            }</a:t>
            </a:r>
          </a:p>
          <a:p>
            <a:r>
              <a:rPr lang="uk-UA" dirty="0">
                <a:solidFill>
                  <a:srgbClr val="000000"/>
                </a:solidFill>
                <a:highlight>
                  <a:srgbClr val="FFFFFF"/>
                </a:highlight>
                <a:latin typeface="Consolas" panose="020B0609020204030204" pitchFamily="49" charset="0"/>
              </a:rPr>
              <a:t>        }</a:t>
            </a:r>
            <a:endParaRPr lang="uk-UA" dirty="0"/>
          </a:p>
        </p:txBody>
      </p:sp>
    </p:spTree>
    <p:extLst>
      <p:ext uri="{BB962C8B-B14F-4D97-AF65-F5344CB8AC3E}">
        <p14:creationId xmlns:p14="http://schemas.microsoft.com/office/powerpoint/2010/main" val="2652892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TransientLifetimeManager</a:t>
            </a:r>
            <a:r>
              <a:rPr lang="en-US" dirty="0"/>
              <a:t> (default) Type</a:t>
            </a:r>
            <a:endParaRPr lang="uk-UA" dirty="0"/>
          </a:p>
        </p:txBody>
      </p:sp>
      <p:sp>
        <p:nvSpPr>
          <p:cNvPr id="4" name="Rectangle 3"/>
          <p:cNvSpPr/>
          <p:nvPr/>
        </p:nvSpPr>
        <p:spPr>
          <a:xfrm>
            <a:off x="307200" y="1281317"/>
            <a:ext cx="10515600" cy="646331"/>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container.RegisterType</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IController</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Controller</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TransientLifetimeManager</a:t>
            </a:r>
            <a:r>
              <a:rPr lang="en-US" dirty="0">
                <a:solidFill>
                  <a:srgbClr val="000000"/>
                </a:solidFill>
                <a:highlight>
                  <a:srgbClr val="FFFFFF"/>
                </a:highlight>
                <a:latin typeface="Consolas" panose="020B0609020204030204" pitchFamily="49" charset="0"/>
              </a:rPr>
              <a:t>());</a:t>
            </a:r>
            <a:endParaRPr lang="uk-UA" dirty="0"/>
          </a:p>
        </p:txBody>
      </p:sp>
      <p:sp>
        <p:nvSpPr>
          <p:cNvPr id="5" name="TextBox 4"/>
          <p:cNvSpPr txBox="1"/>
          <p:nvPr/>
        </p:nvSpPr>
        <p:spPr>
          <a:xfrm>
            <a:off x="838203" y="3056880"/>
            <a:ext cx="2714323" cy="900000"/>
          </a:xfrm>
          <a:prstGeom prst="rect">
            <a:avLst/>
          </a:prstGeom>
          <a:ln w="25400"/>
        </p:spPr>
        <p:style>
          <a:lnRef idx="2">
            <a:schemeClr val="accent1"/>
          </a:lnRef>
          <a:fillRef idx="1">
            <a:schemeClr val="lt1"/>
          </a:fillRef>
          <a:effectRef idx="0">
            <a:schemeClr val="accent1"/>
          </a:effectRef>
          <a:fontRef idx="minor">
            <a:schemeClr val="dk1"/>
          </a:fontRef>
        </p:style>
        <p:txBody>
          <a:bodyPr wrap="square" rtlCol="0" anchor="ctr" anchorCtr="0">
            <a:spAutoFit/>
          </a:bodyPr>
          <a:lstStyle/>
          <a:p>
            <a:pPr algn="ctr"/>
            <a:r>
              <a:rPr lang="en-US" dirty="0"/>
              <a:t>Controller </a:t>
            </a:r>
          </a:p>
          <a:p>
            <a:pPr algn="ctr"/>
            <a:r>
              <a:rPr lang="en-US" dirty="0"/>
              <a:t>instance</a:t>
            </a:r>
            <a:endParaRPr lang="uk-UA" dirty="0"/>
          </a:p>
        </p:txBody>
      </p:sp>
      <p:sp>
        <p:nvSpPr>
          <p:cNvPr id="6" name="TextBox 5"/>
          <p:cNvSpPr txBox="1"/>
          <p:nvPr/>
        </p:nvSpPr>
        <p:spPr>
          <a:xfrm>
            <a:off x="4738840" y="3056880"/>
            <a:ext cx="2714323" cy="900000"/>
          </a:xfrm>
          <a:prstGeom prst="rect">
            <a:avLst/>
          </a:prstGeom>
          <a:ln w="25400"/>
        </p:spPr>
        <p:style>
          <a:lnRef idx="2">
            <a:schemeClr val="accent1"/>
          </a:lnRef>
          <a:fillRef idx="1">
            <a:schemeClr val="lt1"/>
          </a:fillRef>
          <a:effectRef idx="0">
            <a:schemeClr val="accent1"/>
          </a:effectRef>
          <a:fontRef idx="minor">
            <a:schemeClr val="dk1"/>
          </a:fontRef>
        </p:style>
        <p:txBody>
          <a:bodyPr wrap="square" rtlCol="0" anchor="ctr" anchorCtr="0">
            <a:spAutoFit/>
          </a:bodyPr>
          <a:lstStyle/>
          <a:p>
            <a:pPr algn="ctr"/>
            <a:r>
              <a:rPr lang="en-US" dirty="0" err="1"/>
              <a:t>AlbumService</a:t>
            </a:r>
            <a:r>
              <a:rPr lang="en-US" dirty="0"/>
              <a:t> </a:t>
            </a:r>
          </a:p>
          <a:p>
            <a:pPr algn="ctr"/>
            <a:r>
              <a:rPr lang="en-US" dirty="0"/>
              <a:t>instance</a:t>
            </a:r>
            <a:endParaRPr lang="uk-UA" dirty="0"/>
          </a:p>
        </p:txBody>
      </p:sp>
      <p:sp>
        <p:nvSpPr>
          <p:cNvPr id="7" name="TextBox 6"/>
          <p:cNvSpPr txBox="1"/>
          <p:nvPr/>
        </p:nvSpPr>
        <p:spPr>
          <a:xfrm>
            <a:off x="8639477" y="3056880"/>
            <a:ext cx="2714323" cy="900000"/>
          </a:xfrm>
          <a:prstGeom prst="rect">
            <a:avLst/>
          </a:prstGeom>
          <a:ln w="25400"/>
        </p:spPr>
        <p:style>
          <a:lnRef idx="2">
            <a:schemeClr val="accent1"/>
          </a:lnRef>
          <a:fillRef idx="1">
            <a:schemeClr val="lt1"/>
          </a:fillRef>
          <a:effectRef idx="0">
            <a:schemeClr val="accent1"/>
          </a:effectRef>
          <a:fontRef idx="minor">
            <a:schemeClr val="dk1"/>
          </a:fontRef>
        </p:style>
        <p:txBody>
          <a:bodyPr wrap="square" rtlCol="0" anchor="ctr" anchorCtr="0">
            <a:spAutoFit/>
          </a:bodyPr>
          <a:lstStyle/>
          <a:p>
            <a:pPr algn="ctr"/>
            <a:r>
              <a:rPr lang="en-US" dirty="0"/>
              <a:t>Repository </a:t>
            </a:r>
          </a:p>
          <a:p>
            <a:pPr algn="ctr"/>
            <a:r>
              <a:rPr lang="en-US" dirty="0"/>
              <a:t>instance</a:t>
            </a:r>
            <a:endParaRPr lang="uk-UA" dirty="0"/>
          </a:p>
        </p:txBody>
      </p:sp>
      <p:sp>
        <p:nvSpPr>
          <p:cNvPr id="8" name="TextBox 7"/>
          <p:cNvSpPr txBox="1"/>
          <p:nvPr/>
        </p:nvSpPr>
        <p:spPr>
          <a:xfrm>
            <a:off x="4738840" y="4636112"/>
            <a:ext cx="2714323" cy="900000"/>
          </a:xfrm>
          <a:prstGeom prst="rect">
            <a:avLst/>
          </a:prstGeom>
          <a:ln w="25400"/>
        </p:spPr>
        <p:style>
          <a:lnRef idx="2">
            <a:schemeClr val="accent1"/>
          </a:lnRef>
          <a:fillRef idx="1">
            <a:schemeClr val="lt1"/>
          </a:fillRef>
          <a:effectRef idx="0">
            <a:schemeClr val="accent1"/>
          </a:effectRef>
          <a:fontRef idx="minor">
            <a:schemeClr val="dk1"/>
          </a:fontRef>
        </p:style>
        <p:txBody>
          <a:bodyPr wrap="square" rtlCol="0" anchor="ctr" anchorCtr="0">
            <a:spAutoFit/>
          </a:bodyPr>
          <a:lstStyle/>
          <a:p>
            <a:pPr algn="ctr"/>
            <a:r>
              <a:rPr lang="en-US" dirty="0" err="1"/>
              <a:t>TrackService</a:t>
            </a:r>
            <a:r>
              <a:rPr lang="en-US" dirty="0"/>
              <a:t> </a:t>
            </a:r>
          </a:p>
          <a:p>
            <a:pPr algn="ctr"/>
            <a:r>
              <a:rPr lang="en-US" dirty="0"/>
              <a:t>instance</a:t>
            </a:r>
            <a:endParaRPr lang="uk-UA" dirty="0"/>
          </a:p>
        </p:txBody>
      </p:sp>
      <p:sp>
        <p:nvSpPr>
          <p:cNvPr id="10" name="TextBox 9"/>
          <p:cNvSpPr txBox="1"/>
          <p:nvPr/>
        </p:nvSpPr>
        <p:spPr>
          <a:xfrm>
            <a:off x="8639476" y="4636112"/>
            <a:ext cx="2714323" cy="900000"/>
          </a:xfrm>
          <a:prstGeom prst="rect">
            <a:avLst/>
          </a:prstGeom>
          <a:ln w="25400"/>
        </p:spPr>
        <p:style>
          <a:lnRef idx="2">
            <a:schemeClr val="accent1"/>
          </a:lnRef>
          <a:fillRef idx="1">
            <a:schemeClr val="lt1"/>
          </a:fillRef>
          <a:effectRef idx="0">
            <a:schemeClr val="accent1"/>
          </a:effectRef>
          <a:fontRef idx="minor">
            <a:schemeClr val="dk1"/>
          </a:fontRef>
        </p:style>
        <p:txBody>
          <a:bodyPr wrap="square" rtlCol="0" anchor="ctr" anchorCtr="0">
            <a:spAutoFit/>
          </a:bodyPr>
          <a:lstStyle/>
          <a:p>
            <a:pPr algn="ctr"/>
            <a:r>
              <a:rPr lang="en-US" dirty="0"/>
              <a:t>Repository </a:t>
            </a:r>
          </a:p>
          <a:p>
            <a:pPr algn="ctr"/>
            <a:r>
              <a:rPr lang="en-US" dirty="0"/>
              <a:t>instance</a:t>
            </a:r>
            <a:endParaRPr lang="uk-UA" dirty="0"/>
          </a:p>
        </p:txBody>
      </p:sp>
      <p:cxnSp>
        <p:nvCxnSpPr>
          <p:cNvPr id="15" name="Straight Arrow Connector 14"/>
          <p:cNvCxnSpPr/>
          <p:nvPr/>
        </p:nvCxnSpPr>
        <p:spPr>
          <a:xfrm>
            <a:off x="3552526" y="3522399"/>
            <a:ext cx="118631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453163" y="3510722"/>
            <a:ext cx="118631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453162" y="5118588"/>
            <a:ext cx="118631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2"/>
            <a:endCxn id="8" idx="1"/>
          </p:cNvCxnSpPr>
          <p:nvPr/>
        </p:nvCxnSpPr>
        <p:spPr>
          <a:xfrm rot="16200000" flipH="1">
            <a:off x="2902486" y="3249758"/>
            <a:ext cx="1129232" cy="2543475"/>
          </a:xfrm>
          <a:prstGeom prst="bentConnector2">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469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PerResolveLifetimeManager</a:t>
            </a:r>
            <a:r>
              <a:rPr lang="en-US" dirty="0"/>
              <a:t> Type</a:t>
            </a:r>
            <a:endParaRPr lang="uk-UA" dirty="0"/>
          </a:p>
        </p:txBody>
      </p:sp>
      <p:sp>
        <p:nvSpPr>
          <p:cNvPr id="4" name="Rectangle 3"/>
          <p:cNvSpPr/>
          <p:nvPr/>
        </p:nvSpPr>
        <p:spPr>
          <a:xfrm>
            <a:off x="307200" y="1270466"/>
            <a:ext cx="10515600" cy="646331"/>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container.RegisterType</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IController</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Controller</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PerResolveLifetimeManager</a:t>
            </a:r>
            <a:r>
              <a:rPr lang="en-US" dirty="0">
                <a:solidFill>
                  <a:srgbClr val="000000"/>
                </a:solidFill>
                <a:highlight>
                  <a:srgbClr val="FFFFFF"/>
                </a:highlight>
                <a:latin typeface="Consolas" panose="020B0609020204030204" pitchFamily="49" charset="0"/>
              </a:rPr>
              <a:t>());</a:t>
            </a:r>
            <a:endParaRPr lang="uk-UA" dirty="0"/>
          </a:p>
        </p:txBody>
      </p:sp>
      <p:sp>
        <p:nvSpPr>
          <p:cNvPr id="5" name="TextBox 4"/>
          <p:cNvSpPr txBox="1"/>
          <p:nvPr/>
        </p:nvSpPr>
        <p:spPr>
          <a:xfrm>
            <a:off x="838203" y="3056880"/>
            <a:ext cx="2714323" cy="900000"/>
          </a:xfrm>
          <a:prstGeom prst="rect">
            <a:avLst/>
          </a:prstGeom>
          <a:ln w="25400"/>
        </p:spPr>
        <p:style>
          <a:lnRef idx="2">
            <a:schemeClr val="accent1"/>
          </a:lnRef>
          <a:fillRef idx="1">
            <a:schemeClr val="lt1"/>
          </a:fillRef>
          <a:effectRef idx="0">
            <a:schemeClr val="accent1"/>
          </a:effectRef>
          <a:fontRef idx="minor">
            <a:schemeClr val="dk1"/>
          </a:fontRef>
        </p:style>
        <p:txBody>
          <a:bodyPr wrap="square" rtlCol="0" anchor="ctr" anchorCtr="0">
            <a:spAutoFit/>
          </a:bodyPr>
          <a:lstStyle/>
          <a:p>
            <a:pPr algn="ctr"/>
            <a:r>
              <a:rPr lang="en-US" dirty="0"/>
              <a:t>Controller </a:t>
            </a:r>
          </a:p>
          <a:p>
            <a:pPr algn="ctr"/>
            <a:r>
              <a:rPr lang="en-US" dirty="0"/>
              <a:t>instance</a:t>
            </a:r>
            <a:endParaRPr lang="uk-UA" dirty="0"/>
          </a:p>
        </p:txBody>
      </p:sp>
      <p:sp>
        <p:nvSpPr>
          <p:cNvPr id="6" name="TextBox 5"/>
          <p:cNvSpPr txBox="1"/>
          <p:nvPr/>
        </p:nvSpPr>
        <p:spPr>
          <a:xfrm>
            <a:off x="4738840" y="3056880"/>
            <a:ext cx="2714323" cy="900000"/>
          </a:xfrm>
          <a:prstGeom prst="rect">
            <a:avLst/>
          </a:prstGeom>
          <a:ln w="25400"/>
        </p:spPr>
        <p:style>
          <a:lnRef idx="2">
            <a:schemeClr val="accent1"/>
          </a:lnRef>
          <a:fillRef idx="1">
            <a:schemeClr val="lt1"/>
          </a:fillRef>
          <a:effectRef idx="0">
            <a:schemeClr val="accent1"/>
          </a:effectRef>
          <a:fontRef idx="minor">
            <a:schemeClr val="dk1"/>
          </a:fontRef>
        </p:style>
        <p:txBody>
          <a:bodyPr wrap="square" rtlCol="0" anchor="ctr" anchorCtr="0">
            <a:spAutoFit/>
          </a:bodyPr>
          <a:lstStyle/>
          <a:p>
            <a:pPr algn="ctr"/>
            <a:r>
              <a:rPr lang="en-US" dirty="0" err="1"/>
              <a:t>AlbumService</a:t>
            </a:r>
            <a:r>
              <a:rPr lang="en-US" dirty="0"/>
              <a:t> </a:t>
            </a:r>
          </a:p>
          <a:p>
            <a:pPr algn="ctr"/>
            <a:r>
              <a:rPr lang="en-US" dirty="0"/>
              <a:t>instance</a:t>
            </a:r>
            <a:endParaRPr lang="uk-UA" dirty="0"/>
          </a:p>
        </p:txBody>
      </p:sp>
      <p:sp>
        <p:nvSpPr>
          <p:cNvPr id="7" name="TextBox 6"/>
          <p:cNvSpPr txBox="1"/>
          <p:nvPr/>
        </p:nvSpPr>
        <p:spPr>
          <a:xfrm>
            <a:off x="8639477" y="3865402"/>
            <a:ext cx="2714323" cy="900000"/>
          </a:xfrm>
          <a:prstGeom prst="rect">
            <a:avLst/>
          </a:prstGeom>
          <a:ln w="25400"/>
        </p:spPr>
        <p:style>
          <a:lnRef idx="2">
            <a:schemeClr val="accent1"/>
          </a:lnRef>
          <a:fillRef idx="1">
            <a:schemeClr val="lt1"/>
          </a:fillRef>
          <a:effectRef idx="0">
            <a:schemeClr val="accent1"/>
          </a:effectRef>
          <a:fontRef idx="minor">
            <a:schemeClr val="dk1"/>
          </a:fontRef>
        </p:style>
        <p:txBody>
          <a:bodyPr wrap="square" rtlCol="0" anchor="ctr" anchorCtr="0">
            <a:spAutoFit/>
          </a:bodyPr>
          <a:lstStyle/>
          <a:p>
            <a:pPr algn="ctr"/>
            <a:r>
              <a:rPr lang="en-US" dirty="0"/>
              <a:t>Repository </a:t>
            </a:r>
          </a:p>
          <a:p>
            <a:pPr algn="ctr"/>
            <a:r>
              <a:rPr lang="en-US" dirty="0"/>
              <a:t>instance</a:t>
            </a:r>
            <a:endParaRPr lang="uk-UA" dirty="0"/>
          </a:p>
        </p:txBody>
      </p:sp>
      <p:sp>
        <p:nvSpPr>
          <p:cNvPr id="8" name="TextBox 7"/>
          <p:cNvSpPr txBox="1"/>
          <p:nvPr/>
        </p:nvSpPr>
        <p:spPr>
          <a:xfrm>
            <a:off x="4738840" y="4636112"/>
            <a:ext cx="2714323" cy="900000"/>
          </a:xfrm>
          <a:prstGeom prst="rect">
            <a:avLst/>
          </a:prstGeom>
          <a:ln w="25400"/>
        </p:spPr>
        <p:style>
          <a:lnRef idx="2">
            <a:schemeClr val="accent1"/>
          </a:lnRef>
          <a:fillRef idx="1">
            <a:schemeClr val="lt1"/>
          </a:fillRef>
          <a:effectRef idx="0">
            <a:schemeClr val="accent1"/>
          </a:effectRef>
          <a:fontRef idx="minor">
            <a:schemeClr val="dk1"/>
          </a:fontRef>
        </p:style>
        <p:txBody>
          <a:bodyPr wrap="square" rtlCol="0" anchor="ctr" anchorCtr="0">
            <a:spAutoFit/>
          </a:bodyPr>
          <a:lstStyle/>
          <a:p>
            <a:pPr algn="ctr"/>
            <a:r>
              <a:rPr lang="en-US" dirty="0" err="1"/>
              <a:t>TrackService</a:t>
            </a:r>
            <a:r>
              <a:rPr lang="en-US" dirty="0"/>
              <a:t> </a:t>
            </a:r>
          </a:p>
          <a:p>
            <a:pPr algn="ctr"/>
            <a:r>
              <a:rPr lang="en-US" dirty="0"/>
              <a:t>instance</a:t>
            </a:r>
            <a:endParaRPr lang="uk-UA" dirty="0"/>
          </a:p>
        </p:txBody>
      </p:sp>
      <p:cxnSp>
        <p:nvCxnSpPr>
          <p:cNvPr id="15" name="Straight Arrow Connector 14"/>
          <p:cNvCxnSpPr/>
          <p:nvPr/>
        </p:nvCxnSpPr>
        <p:spPr>
          <a:xfrm>
            <a:off x="3552526" y="3522399"/>
            <a:ext cx="1186314"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2"/>
            <a:endCxn id="8" idx="1"/>
          </p:cNvCxnSpPr>
          <p:nvPr/>
        </p:nvCxnSpPr>
        <p:spPr>
          <a:xfrm rot="16200000" flipH="1">
            <a:off x="2902486" y="3249758"/>
            <a:ext cx="1129232" cy="2543475"/>
          </a:xfrm>
          <a:prstGeom prst="bentConnector2">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6" idx="3"/>
            <a:endCxn id="7" idx="1"/>
          </p:cNvCxnSpPr>
          <p:nvPr/>
        </p:nvCxnSpPr>
        <p:spPr>
          <a:xfrm>
            <a:off x="7453163" y="3506880"/>
            <a:ext cx="1186314" cy="808522"/>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8" idx="3"/>
          </p:cNvCxnSpPr>
          <p:nvPr/>
        </p:nvCxnSpPr>
        <p:spPr>
          <a:xfrm flipV="1">
            <a:off x="7453163" y="4315402"/>
            <a:ext cx="593557" cy="770710"/>
          </a:xfrm>
          <a:prstGeom prst="bent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675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and Unit Testing</a:t>
            </a:r>
            <a:endParaRPr lang="uk-UA" dirty="0"/>
          </a:p>
        </p:txBody>
      </p:sp>
      <p:sp>
        <p:nvSpPr>
          <p:cNvPr id="4" name="Rectangle 3"/>
          <p:cNvSpPr/>
          <p:nvPr/>
        </p:nvSpPr>
        <p:spPr>
          <a:xfrm>
            <a:off x="307200" y="1166813"/>
            <a:ext cx="11130887" cy="3416320"/>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TestMethod</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GetAlbumReturnsAlbumFromRepository</a:t>
            </a:r>
            <a:r>
              <a:rPr lang="en-US" dirty="0">
                <a:solidFill>
                  <a:srgbClr val="000000"/>
                </a:solidFill>
                <a:highlight>
                  <a:srgbClr val="FFFFFF"/>
                </a:highlight>
                <a:latin typeface="Consolas" panose="020B0609020204030204" pitchFamily="49" charset="0"/>
              </a:rPr>
              <a:t>()</a:t>
            </a:r>
          </a:p>
          <a:p>
            <a:r>
              <a:rPr lang="uk-UA"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mockService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Mock</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IService</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controller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Controller</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Album</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mockService.Object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AlbumController</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endParaRPr lang="uk-UA"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album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Album</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mockService.Setup</a:t>
            </a:r>
            <a:r>
              <a:rPr lang="en-US" dirty="0">
                <a:solidFill>
                  <a:srgbClr val="000000"/>
                </a:solidFill>
                <a:highlight>
                  <a:srgbClr val="FFFFFF"/>
                </a:highlight>
                <a:latin typeface="Consolas" panose="020B0609020204030204" pitchFamily="49" charset="0"/>
              </a:rPr>
              <a:t>(c =&gt; </a:t>
            </a:r>
            <a:r>
              <a:rPr lang="en-US" dirty="0" err="1">
                <a:solidFill>
                  <a:srgbClr val="000000"/>
                </a:solidFill>
                <a:highlight>
                  <a:srgbClr val="FFFFFF"/>
                </a:highlight>
                <a:latin typeface="Consolas" panose="020B0609020204030204" pitchFamily="49" charset="0"/>
              </a:rPr>
              <a:t>c.Get</a:t>
            </a:r>
            <a:r>
              <a:rPr lang="en-US" dirty="0">
                <a:solidFill>
                  <a:srgbClr val="000000"/>
                </a:solidFill>
                <a:highlight>
                  <a:srgbClr val="FFFFFF"/>
                </a:highlight>
                <a:latin typeface="Consolas" panose="020B0609020204030204" pitchFamily="49" charset="0"/>
              </a:rPr>
              <a:t>()).Returns(album);</a:t>
            </a:r>
          </a:p>
          <a:p>
            <a:endParaRPr lang="uk-UA"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actualAlbum</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controller.GetAlbum</a:t>
            </a:r>
            <a:r>
              <a:rPr lang="en-US" dirty="0">
                <a:solidFill>
                  <a:srgbClr val="000000"/>
                </a:solidFill>
                <a:highlight>
                  <a:srgbClr val="FFFFFF"/>
                </a:highlight>
                <a:latin typeface="Consolas" panose="020B0609020204030204" pitchFamily="49" charset="0"/>
              </a:rPr>
              <a:t>();</a:t>
            </a:r>
            <a:endParaRPr lang="uk-UA"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Assert</a:t>
            </a:r>
            <a:r>
              <a:rPr lang="en-US" dirty="0" err="1">
                <a:solidFill>
                  <a:srgbClr val="000000"/>
                </a:solidFill>
                <a:highlight>
                  <a:srgbClr val="FFFFFF"/>
                </a:highlight>
                <a:latin typeface="Consolas" panose="020B0609020204030204" pitchFamily="49" charset="0"/>
              </a:rPr>
              <a:t>.AreSame</a:t>
            </a:r>
            <a:r>
              <a:rPr lang="en-US" dirty="0">
                <a:solidFill>
                  <a:srgbClr val="000000"/>
                </a:solidFill>
                <a:highlight>
                  <a:srgbClr val="FFFFFF"/>
                </a:highlight>
                <a:latin typeface="Consolas" panose="020B0609020204030204" pitchFamily="49" charset="0"/>
              </a:rPr>
              <a:t>(album, </a:t>
            </a:r>
            <a:r>
              <a:rPr lang="en-US" dirty="0" err="1">
                <a:solidFill>
                  <a:srgbClr val="000000"/>
                </a:solidFill>
                <a:highlight>
                  <a:srgbClr val="FFFFFF"/>
                </a:highlight>
                <a:latin typeface="Consolas" panose="020B0609020204030204" pitchFamily="49" charset="0"/>
              </a:rPr>
              <a:t>actualAlbum</a:t>
            </a:r>
            <a:r>
              <a:rPr lang="en-US" dirty="0">
                <a:solidFill>
                  <a:srgbClr val="000000"/>
                </a:solidFill>
                <a:highlight>
                  <a:srgbClr val="FFFFFF"/>
                </a:highlight>
                <a:latin typeface="Consolas" panose="020B0609020204030204" pitchFamily="49" charset="0"/>
              </a:rPr>
              <a:t>);</a:t>
            </a:r>
          </a:p>
          <a:p>
            <a:r>
              <a:rPr lang="uk-UA" dirty="0">
                <a:solidFill>
                  <a:srgbClr val="000000"/>
                </a:solidFill>
                <a:highlight>
                  <a:srgbClr val="FFFFFF"/>
                </a:highlight>
                <a:latin typeface="Consolas" panose="020B0609020204030204" pitchFamily="49" charset="0"/>
              </a:rPr>
              <a:t>    }</a:t>
            </a:r>
            <a:endParaRPr lang="uk-UA" dirty="0"/>
          </a:p>
        </p:txBody>
      </p:sp>
    </p:spTree>
    <p:extLst>
      <p:ext uri="{BB962C8B-B14F-4D97-AF65-F5344CB8AC3E}">
        <p14:creationId xmlns:p14="http://schemas.microsoft.com/office/powerpoint/2010/main" val="100088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Links</a:t>
            </a:r>
            <a:endParaRPr lang="uk-UA" dirty="0"/>
          </a:p>
        </p:txBody>
      </p:sp>
      <p:sp>
        <p:nvSpPr>
          <p:cNvPr id="3" name="Content Placeholder 2"/>
          <p:cNvSpPr>
            <a:spLocks noGrp="1"/>
          </p:cNvSpPr>
          <p:nvPr>
            <p:ph idx="1"/>
          </p:nvPr>
        </p:nvSpPr>
        <p:spPr/>
        <p:txBody>
          <a:bodyPr>
            <a:normAutofit fontScale="92500"/>
          </a:bodyPr>
          <a:lstStyle/>
          <a:p>
            <a:r>
              <a:rPr lang="en-US" dirty="0"/>
              <a:t>Unity Container Home Page</a:t>
            </a:r>
            <a:br>
              <a:rPr lang="en-US" dirty="0"/>
            </a:br>
            <a:r>
              <a:rPr lang="en-US" dirty="0">
                <a:hlinkClick r:id="rId2"/>
              </a:rPr>
              <a:t>https://msdn.microsoft.com/library/ff647202.aspx</a:t>
            </a:r>
            <a:endParaRPr lang="en-US" dirty="0"/>
          </a:p>
          <a:p>
            <a:r>
              <a:rPr lang="en-US" dirty="0"/>
              <a:t>Developer's Guide to Dependency Injection Using Unity</a:t>
            </a:r>
            <a:br>
              <a:rPr lang="en-US" dirty="0">
                <a:hlinkClick r:id="rId3"/>
              </a:rPr>
            </a:br>
            <a:r>
              <a:rPr lang="en-US" dirty="0">
                <a:hlinkClick r:id="rId3"/>
              </a:rPr>
              <a:t>https://msdn.microsoft.com/en-us/library/dn223671%28v=pandp.30%29.aspx</a:t>
            </a:r>
            <a:endParaRPr lang="en-US" dirty="0"/>
          </a:p>
          <a:p>
            <a:r>
              <a:rPr lang="en-US" dirty="0"/>
              <a:t>Unity 3 Reference Docs</a:t>
            </a:r>
            <a:br>
              <a:rPr lang="en-US" dirty="0"/>
            </a:br>
            <a:r>
              <a:rPr lang="en-US" dirty="0">
                <a:hlinkClick r:id="rId4"/>
              </a:rPr>
              <a:t>https://unity.codeplex.com/downloads/get/669364</a:t>
            </a:r>
            <a:endParaRPr lang="en-US" dirty="0"/>
          </a:p>
          <a:p>
            <a:r>
              <a:rPr lang="en-US" dirty="0"/>
              <a:t>The most popular and friendly mocking framework for .NET</a:t>
            </a:r>
            <a:br>
              <a:rPr lang="en-US" dirty="0"/>
            </a:br>
            <a:r>
              <a:rPr lang="en-US" dirty="0">
                <a:hlinkClick r:id="rId5"/>
              </a:rPr>
              <a:t>https://github.com/Moq/moq4</a:t>
            </a:r>
            <a:endParaRPr lang="en-US" dirty="0"/>
          </a:p>
          <a:p>
            <a:endParaRPr lang="uk-UA" dirty="0"/>
          </a:p>
        </p:txBody>
      </p:sp>
    </p:spTree>
    <p:extLst>
      <p:ext uri="{BB962C8B-B14F-4D97-AF65-F5344CB8AC3E}">
        <p14:creationId xmlns:p14="http://schemas.microsoft.com/office/powerpoint/2010/main" val="358610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Inversion Principle (DIP) and </a:t>
            </a:r>
            <a:r>
              <a:rPr lang="en-US" dirty="0" err="1"/>
              <a:t>IoC</a:t>
            </a:r>
            <a:endParaRPr lang="uk-UA" dirty="0"/>
          </a:p>
        </p:txBody>
      </p:sp>
      <p:sp>
        <p:nvSpPr>
          <p:cNvPr id="3" name="Content Placeholder 2"/>
          <p:cNvSpPr>
            <a:spLocks noGrp="1"/>
          </p:cNvSpPr>
          <p:nvPr>
            <p:ph idx="1"/>
          </p:nvPr>
        </p:nvSpPr>
        <p:spPr>
          <a:xfrm>
            <a:off x="838200" y="1295400"/>
            <a:ext cx="10515600" cy="2044626"/>
          </a:xfrm>
        </p:spPr>
        <p:txBody>
          <a:bodyPr>
            <a:normAutofit fontScale="92500" lnSpcReduction="20000"/>
          </a:bodyPr>
          <a:lstStyle/>
          <a:p>
            <a:pPr marL="0" indent="0">
              <a:buNone/>
            </a:pPr>
            <a:r>
              <a:rPr lang="en-US" dirty="0"/>
              <a:t>The Dependency Inversion Principle states that:</a:t>
            </a:r>
          </a:p>
          <a:p>
            <a:pPr lvl="1"/>
            <a:r>
              <a:rPr lang="en-US" dirty="0"/>
              <a:t>High level modules should not depend upon low level modules. Both should depend upon abstractions</a:t>
            </a:r>
          </a:p>
          <a:p>
            <a:pPr lvl="1"/>
            <a:r>
              <a:rPr lang="en-US" dirty="0"/>
              <a:t>Abstractions should not depend upon details. Details should depend upon abstractions</a:t>
            </a:r>
            <a:endParaRPr lang="uk-UA" dirty="0"/>
          </a:p>
        </p:txBody>
      </p:sp>
      <p:sp>
        <p:nvSpPr>
          <p:cNvPr id="4" name="Rectangle 3"/>
          <p:cNvSpPr/>
          <p:nvPr/>
        </p:nvSpPr>
        <p:spPr>
          <a:xfrm>
            <a:off x="3193311" y="4700993"/>
            <a:ext cx="2381693" cy="74427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t>High Level Module</a:t>
            </a:r>
            <a:endParaRPr lang="uk-UA" sz="2000" dirty="0"/>
          </a:p>
        </p:txBody>
      </p:sp>
      <p:sp>
        <p:nvSpPr>
          <p:cNvPr id="5" name="Rectangle 4"/>
          <p:cNvSpPr/>
          <p:nvPr/>
        </p:nvSpPr>
        <p:spPr>
          <a:xfrm>
            <a:off x="6616996" y="4700993"/>
            <a:ext cx="2381693" cy="74427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000" dirty="0"/>
              <a:t>Low Level Module</a:t>
            </a:r>
            <a:endParaRPr lang="uk-UA" sz="2000" dirty="0"/>
          </a:p>
        </p:txBody>
      </p:sp>
      <p:sp>
        <p:nvSpPr>
          <p:cNvPr id="7" name="TextBox 6"/>
          <p:cNvSpPr txBox="1"/>
          <p:nvPr/>
        </p:nvSpPr>
        <p:spPr>
          <a:xfrm>
            <a:off x="5789666" y="4244943"/>
            <a:ext cx="612668" cy="1200329"/>
          </a:xfrm>
          <a:prstGeom prst="rect">
            <a:avLst/>
          </a:prstGeom>
          <a:noFill/>
        </p:spPr>
        <p:txBody>
          <a:bodyPr wrap="none" rtlCol="0">
            <a:spAutoFit/>
          </a:bodyPr>
          <a:lstStyle/>
          <a:p>
            <a:r>
              <a:rPr lang="en-US" sz="7200" b="1" dirty="0">
                <a:solidFill>
                  <a:schemeClr val="accent6"/>
                </a:solidFill>
              </a:rPr>
              <a:t>?</a:t>
            </a:r>
            <a:endParaRPr lang="uk-UA" sz="7200" b="1" dirty="0">
              <a:solidFill>
                <a:schemeClr val="accent6"/>
              </a:solidFill>
            </a:endParaRPr>
          </a:p>
        </p:txBody>
      </p:sp>
      <p:sp>
        <p:nvSpPr>
          <p:cNvPr id="8" name="Rectangle 7"/>
          <p:cNvSpPr/>
          <p:nvPr/>
        </p:nvSpPr>
        <p:spPr>
          <a:xfrm>
            <a:off x="5625627" y="3649518"/>
            <a:ext cx="940745" cy="6273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err="1"/>
              <a:t>IoC</a:t>
            </a:r>
            <a:endParaRPr lang="uk-UA" sz="2000" dirty="0"/>
          </a:p>
        </p:txBody>
      </p:sp>
    </p:spTree>
    <p:extLst>
      <p:ext uri="{BB962C8B-B14F-4D97-AF65-F5344CB8AC3E}">
        <p14:creationId xmlns:p14="http://schemas.microsoft.com/office/powerpoint/2010/main" val="328166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Inversion Principle (DIP) and </a:t>
            </a:r>
            <a:r>
              <a:rPr lang="en-US" dirty="0" err="1"/>
              <a:t>IoC</a:t>
            </a:r>
            <a:endParaRPr lang="uk-UA" dirty="0"/>
          </a:p>
        </p:txBody>
      </p:sp>
      <p:sp>
        <p:nvSpPr>
          <p:cNvPr id="5" name="Rectangle 4"/>
          <p:cNvSpPr/>
          <p:nvPr/>
        </p:nvSpPr>
        <p:spPr>
          <a:xfrm>
            <a:off x="4489584" y="1483894"/>
            <a:ext cx="3022332" cy="895150"/>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Dependency Inversion Principle (DIP)</a:t>
            </a:r>
            <a:endParaRPr lang="uk-UA" dirty="0"/>
          </a:p>
        </p:txBody>
      </p:sp>
      <p:sp>
        <p:nvSpPr>
          <p:cNvPr id="6" name="Rectangle 5"/>
          <p:cNvSpPr/>
          <p:nvPr/>
        </p:nvSpPr>
        <p:spPr>
          <a:xfrm>
            <a:off x="4489584" y="2943726"/>
            <a:ext cx="3022332" cy="895150"/>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Inversion of Control </a:t>
            </a:r>
          </a:p>
          <a:p>
            <a:pPr algn="ctr"/>
            <a:r>
              <a:rPr lang="en-US" dirty="0"/>
              <a:t>(</a:t>
            </a:r>
            <a:r>
              <a:rPr lang="en-US" dirty="0" err="1"/>
              <a:t>IoC</a:t>
            </a:r>
            <a:r>
              <a:rPr lang="en-US" dirty="0"/>
              <a:t>)</a:t>
            </a:r>
            <a:endParaRPr lang="uk-UA" dirty="0"/>
          </a:p>
        </p:txBody>
      </p:sp>
      <p:sp>
        <p:nvSpPr>
          <p:cNvPr id="7" name="Rectangle 6"/>
          <p:cNvSpPr/>
          <p:nvPr/>
        </p:nvSpPr>
        <p:spPr>
          <a:xfrm>
            <a:off x="2534051" y="4610502"/>
            <a:ext cx="3022332" cy="895150"/>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Dependency Injection</a:t>
            </a:r>
          </a:p>
          <a:p>
            <a:pPr algn="ctr"/>
            <a:r>
              <a:rPr lang="en-US" dirty="0"/>
              <a:t>(DI)</a:t>
            </a:r>
            <a:endParaRPr lang="uk-UA" dirty="0"/>
          </a:p>
        </p:txBody>
      </p:sp>
      <p:sp>
        <p:nvSpPr>
          <p:cNvPr id="8" name="Rectangle 7"/>
          <p:cNvSpPr/>
          <p:nvPr/>
        </p:nvSpPr>
        <p:spPr>
          <a:xfrm>
            <a:off x="6579870" y="4610502"/>
            <a:ext cx="3022332" cy="895150"/>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Service Locator</a:t>
            </a:r>
          </a:p>
          <a:p>
            <a:pPr algn="ctr"/>
            <a:r>
              <a:rPr lang="en-US" dirty="0"/>
              <a:t>(SL)</a:t>
            </a:r>
            <a:endParaRPr lang="uk-UA" dirty="0"/>
          </a:p>
        </p:txBody>
      </p:sp>
      <p:cxnSp>
        <p:nvCxnSpPr>
          <p:cNvPr id="10" name="Straight Arrow Connector 9"/>
          <p:cNvCxnSpPr>
            <a:stCxn id="5" idx="2"/>
            <a:endCxn id="6" idx="0"/>
          </p:cNvCxnSpPr>
          <p:nvPr/>
        </p:nvCxnSpPr>
        <p:spPr>
          <a:xfrm>
            <a:off x="6000750" y="2379044"/>
            <a:ext cx="0" cy="56468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a:endCxn id="7" idx="0"/>
          </p:cNvCxnSpPr>
          <p:nvPr/>
        </p:nvCxnSpPr>
        <p:spPr>
          <a:xfrm flipH="1">
            <a:off x="4045217" y="3838876"/>
            <a:ext cx="1955533" cy="77162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a:endCxn id="8" idx="0"/>
          </p:cNvCxnSpPr>
          <p:nvPr/>
        </p:nvCxnSpPr>
        <p:spPr>
          <a:xfrm>
            <a:off x="6000750" y="3838876"/>
            <a:ext cx="2090286" cy="77162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183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 (DI)</a:t>
            </a:r>
            <a:endParaRPr lang="uk-UA" dirty="0"/>
          </a:p>
        </p:txBody>
      </p:sp>
      <p:sp>
        <p:nvSpPr>
          <p:cNvPr id="4" name="Rectangle 3"/>
          <p:cNvSpPr/>
          <p:nvPr/>
        </p:nvSpPr>
        <p:spPr>
          <a:xfrm>
            <a:off x="2717433" y="1861685"/>
            <a:ext cx="1738964" cy="569495"/>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Builder</a:t>
            </a:r>
            <a:endParaRPr lang="uk-UA" dirty="0"/>
          </a:p>
        </p:txBody>
      </p:sp>
      <p:sp>
        <p:nvSpPr>
          <p:cNvPr id="5" name="Rectangle 4"/>
          <p:cNvSpPr/>
          <p:nvPr/>
        </p:nvSpPr>
        <p:spPr>
          <a:xfrm>
            <a:off x="7942347" y="1861685"/>
            <a:ext cx="1738964" cy="569495"/>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Client</a:t>
            </a:r>
            <a:endParaRPr lang="uk-UA" dirty="0"/>
          </a:p>
        </p:txBody>
      </p:sp>
      <p:sp>
        <p:nvSpPr>
          <p:cNvPr id="6" name="Rectangle 5"/>
          <p:cNvSpPr/>
          <p:nvPr/>
        </p:nvSpPr>
        <p:spPr>
          <a:xfrm>
            <a:off x="5236043" y="3496376"/>
            <a:ext cx="1738964" cy="569495"/>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Service</a:t>
            </a:r>
            <a:endParaRPr lang="uk-UA" dirty="0"/>
          </a:p>
        </p:txBody>
      </p:sp>
      <p:sp>
        <p:nvSpPr>
          <p:cNvPr id="7" name="Rectangle 6"/>
          <p:cNvSpPr/>
          <p:nvPr/>
        </p:nvSpPr>
        <p:spPr>
          <a:xfrm>
            <a:off x="5236043" y="4824662"/>
            <a:ext cx="1738964" cy="569495"/>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IService</a:t>
            </a:r>
            <a:endParaRPr lang="uk-UA" dirty="0"/>
          </a:p>
        </p:txBody>
      </p:sp>
      <p:cxnSp>
        <p:nvCxnSpPr>
          <p:cNvPr id="9" name="Straight Arrow Connector 8"/>
          <p:cNvCxnSpPr>
            <a:stCxn id="4" idx="3"/>
            <a:endCxn id="5" idx="1"/>
          </p:cNvCxnSpPr>
          <p:nvPr/>
        </p:nvCxnSpPr>
        <p:spPr>
          <a:xfrm>
            <a:off x="4456397" y="2146433"/>
            <a:ext cx="3492000" cy="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5547327" y="1731413"/>
            <a:ext cx="1116396" cy="369332"/>
          </a:xfrm>
          <a:prstGeom prst="rect">
            <a:avLst/>
          </a:prstGeom>
          <a:noFill/>
        </p:spPr>
        <p:txBody>
          <a:bodyPr wrap="none" rtlCol="0">
            <a:spAutoFit/>
          </a:bodyPr>
          <a:lstStyle/>
          <a:p>
            <a:r>
              <a:rPr lang="en-US" dirty="0"/>
              <a:t>1. Creates</a:t>
            </a:r>
            <a:endParaRPr lang="uk-UA" dirty="0"/>
          </a:p>
        </p:txBody>
      </p:sp>
      <p:sp>
        <p:nvSpPr>
          <p:cNvPr id="11" name="TextBox 10"/>
          <p:cNvSpPr txBox="1"/>
          <p:nvPr/>
        </p:nvSpPr>
        <p:spPr>
          <a:xfrm>
            <a:off x="2381296" y="2933336"/>
            <a:ext cx="2411238" cy="369332"/>
          </a:xfrm>
          <a:prstGeom prst="rect">
            <a:avLst/>
          </a:prstGeom>
          <a:noFill/>
        </p:spPr>
        <p:txBody>
          <a:bodyPr wrap="none" rtlCol="0">
            <a:spAutoFit/>
          </a:bodyPr>
          <a:lstStyle/>
          <a:p>
            <a:r>
              <a:rPr lang="en-US" dirty="0"/>
              <a:t>2. Injects Dependencies</a:t>
            </a:r>
            <a:endParaRPr lang="uk-UA" dirty="0"/>
          </a:p>
        </p:txBody>
      </p:sp>
      <p:cxnSp>
        <p:nvCxnSpPr>
          <p:cNvPr id="13" name="Straight Connector 12"/>
          <p:cNvCxnSpPr>
            <a:stCxn id="4" idx="2"/>
            <a:endCxn id="11" idx="0"/>
          </p:cNvCxnSpPr>
          <p:nvPr/>
        </p:nvCxnSpPr>
        <p:spPr>
          <a:xfrm>
            <a:off x="3586915" y="2431180"/>
            <a:ext cx="0" cy="5021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1" idx="2"/>
            <a:endCxn id="6" idx="1"/>
          </p:cNvCxnSpPr>
          <p:nvPr/>
        </p:nvCxnSpPr>
        <p:spPr>
          <a:xfrm rot="16200000" flipH="1">
            <a:off x="4172251" y="2717332"/>
            <a:ext cx="478456" cy="1649128"/>
          </a:xfrm>
          <a:prstGeom prst="bentConnector2">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6" idx="3"/>
          </p:cNvCxnSpPr>
          <p:nvPr/>
        </p:nvCxnSpPr>
        <p:spPr>
          <a:xfrm flipV="1">
            <a:off x="6975007" y="2431180"/>
            <a:ext cx="1572126" cy="1349944"/>
          </a:xfrm>
          <a:prstGeom prst="bentConnector3">
            <a:avLst>
              <a:gd name="adj1" fmla="val 100204"/>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7" idx="0"/>
          </p:cNvCxnSpPr>
          <p:nvPr/>
        </p:nvCxnSpPr>
        <p:spPr>
          <a:xfrm>
            <a:off x="6105525" y="4065871"/>
            <a:ext cx="0" cy="758791"/>
          </a:xfrm>
          <a:prstGeom prst="straightConnector1">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endCxn id="7" idx="3"/>
          </p:cNvCxnSpPr>
          <p:nvPr/>
        </p:nvCxnSpPr>
        <p:spPr>
          <a:xfrm rot="5400000">
            <a:off x="6705902" y="2700288"/>
            <a:ext cx="2678228" cy="2140017"/>
          </a:xfrm>
          <a:prstGeom prst="bentConnector2">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115025" y="4260600"/>
            <a:ext cx="1203157" cy="369332"/>
          </a:xfrm>
          <a:prstGeom prst="rect">
            <a:avLst/>
          </a:prstGeom>
          <a:noFill/>
        </p:spPr>
        <p:txBody>
          <a:bodyPr wrap="square" rtlCol="0">
            <a:spAutoFit/>
          </a:bodyPr>
          <a:lstStyle/>
          <a:p>
            <a:r>
              <a:rPr lang="en-US" dirty="0"/>
              <a:t>3. Uses</a:t>
            </a:r>
            <a:endParaRPr lang="uk-UA" dirty="0"/>
          </a:p>
        </p:txBody>
      </p:sp>
    </p:spTree>
    <p:extLst>
      <p:ext uri="{BB962C8B-B14F-4D97-AF65-F5344CB8AC3E}">
        <p14:creationId xmlns:p14="http://schemas.microsoft.com/office/powerpoint/2010/main" val="2263678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Locator</a:t>
            </a:r>
            <a:endParaRPr lang="uk-UA" dirty="0"/>
          </a:p>
        </p:txBody>
      </p:sp>
      <p:sp>
        <p:nvSpPr>
          <p:cNvPr id="7" name="Rectangle 6"/>
          <p:cNvSpPr/>
          <p:nvPr/>
        </p:nvSpPr>
        <p:spPr>
          <a:xfrm>
            <a:off x="5287579" y="1687527"/>
            <a:ext cx="1738964" cy="569495"/>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Client</a:t>
            </a:r>
            <a:endParaRPr lang="uk-UA" dirty="0"/>
          </a:p>
        </p:txBody>
      </p:sp>
      <p:sp>
        <p:nvSpPr>
          <p:cNvPr id="8" name="Rectangle 7"/>
          <p:cNvSpPr/>
          <p:nvPr/>
        </p:nvSpPr>
        <p:spPr>
          <a:xfrm>
            <a:off x="5287579" y="3307780"/>
            <a:ext cx="1738964" cy="569495"/>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Locator</a:t>
            </a:r>
            <a:endParaRPr lang="uk-UA" dirty="0"/>
          </a:p>
        </p:txBody>
      </p:sp>
      <p:sp>
        <p:nvSpPr>
          <p:cNvPr id="9" name="Rectangle 8"/>
          <p:cNvSpPr/>
          <p:nvPr/>
        </p:nvSpPr>
        <p:spPr>
          <a:xfrm>
            <a:off x="3548615" y="4928034"/>
            <a:ext cx="1738964" cy="569495"/>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Service1</a:t>
            </a:r>
            <a:endParaRPr lang="uk-UA" dirty="0"/>
          </a:p>
        </p:txBody>
      </p:sp>
      <p:sp>
        <p:nvSpPr>
          <p:cNvPr id="10" name="Rectangle 9"/>
          <p:cNvSpPr/>
          <p:nvPr/>
        </p:nvSpPr>
        <p:spPr>
          <a:xfrm>
            <a:off x="7026543" y="4928034"/>
            <a:ext cx="1738964" cy="569495"/>
          </a:xfrm>
          <a:prstGeom prst="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Service2</a:t>
            </a:r>
            <a:endParaRPr lang="uk-UA" dirty="0"/>
          </a:p>
        </p:txBody>
      </p:sp>
      <p:cxnSp>
        <p:nvCxnSpPr>
          <p:cNvPr id="12" name="Straight Arrow Connector 11"/>
          <p:cNvCxnSpPr>
            <a:stCxn id="7" idx="2"/>
            <a:endCxn id="8" idx="0"/>
          </p:cNvCxnSpPr>
          <p:nvPr/>
        </p:nvCxnSpPr>
        <p:spPr>
          <a:xfrm>
            <a:off x="6157061" y="2257022"/>
            <a:ext cx="0" cy="10507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9" idx="0"/>
          </p:cNvCxnSpPr>
          <p:nvPr/>
        </p:nvCxnSpPr>
        <p:spPr>
          <a:xfrm flipH="1">
            <a:off x="4418097" y="3877275"/>
            <a:ext cx="1738964" cy="10507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10" idx="0"/>
          </p:cNvCxnSpPr>
          <p:nvPr/>
        </p:nvCxnSpPr>
        <p:spPr>
          <a:xfrm>
            <a:off x="6157061" y="3877275"/>
            <a:ext cx="1738964" cy="10507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78255" y="2597735"/>
            <a:ext cx="627095" cy="369332"/>
          </a:xfrm>
          <a:prstGeom prst="rect">
            <a:avLst/>
          </a:prstGeom>
          <a:noFill/>
        </p:spPr>
        <p:txBody>
          <a:bodyPr wrap="none" rtlCol="0">
            <a:spAutoFit/>
          </a:bodyPr>
          <a:lstStyle/>
          <a:p>
            <a:r>
              <a:rPr lang="en-US" dirty="0"/>
              <a:t>Uses</a:t>
            </a:r>
            <a:endParaRPr lang="uk-UA" dirty="0"/>
          </a:p>
        </p:txBody>
      </p:sp>
      <p:sp>
        <p:nvSpPr>
          <p:cNvPr id="18" name="TextBox 17"/>
          <p:cNvSpPr txBox="1"/>
          <p:nvPr/>
        </p:nvSpPr>
        <p:spPr>
          <a:xfrm>
            <a:off x="4187090" y="4217988"/>
            <a:ext cx="888256" cy="369332"/>
          </a:xfrm>
          <a:prstGeom prst="rect">
            <a:avLst/>
          </a:prstGeom>
          <a:noFill/>
        </p:spPr>
        <p:txBody>
          <a:bodyPr wrap="none" rtlCol="0">
            <a:spAutoFit/>
          </a:bodyPr>
          <a:lstStyle/>
          <a:p>
            <a:r>
              <a:rPr lang="en-US" dirty="0"/>
              <a:t>Locates</a:t>
            </a:r>
            <a:endParaRPr lang="uk-UA" dirty="0"/>
          </a:p>
        </p:txBody>
      </p:sp>
      <p:sp>
        <p:nvSpPr>
          <p:cNvPr id="20" name="TextBox 19"/>
          <p:cNvSpPr txBox="1"/>
          <p:nvPr/>
        </p:nvSpPr>
        <p:spPr>
          <a:xfrm>
            <a:off x="7238776" y="4217988"/>
            <a:ext cx="888256" cy="369332"/>
          </a:xfrm>
          <a:prstGeom prst="rect">
            <a:avLst/>
          </a:prstGeom>
          <a:noFill/>
        </p:spPr>
        <p:txBody>
          <a:bodyPr wrap="none" rtlCol="0">
            <a:spAutoFit/>
          </a:bodyPr>
          <a:lstStyle/>
          <a:p>
            <a:r>
              <a:rPr lang="en-US" dirty="0"/>
              <a:t>Locates</a:t>
            </a:r>
            <a:endParaRPr lang="uk-UA" dirty="0"/>
          </a:p>
        </p:txBody>
      </p:sp>
    </p:spTree>
    <p:extLst>
      <p:ext uri="{BB962C8B-B14F-4D97-AF65-F5344CB8AC3E}">
        <p14:creationId xmlns:p14="http://schemas.microsoft.com/office/powerpoint/2010/main" val="4237419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7A41-659E-45DE-A5C9-5AE1C0E0F4CD}"/>
              </a:ext>
            </a:extLst>
          </p:cNvPr>
          <p:cNvSpPr>
            <a:spLocks noGrp="1"/>
          </p:cNvSpPr>
          <p:nvPr>
            <p:ph type="title"/>
          </p:nvPr>
        </p:nvSpPr>
        <p:spPr/>
        <p:txBody>
          <a:bodyPr/>
          <a:lstStyle/>
          <a:p>
            <a:r>
              <a:rPr lang="en-US" dirty="0"/>
              <a:t>Problem</a:t>
            </a:r>
          </a:p>
        </p:txBody>
      </p:sp>
      <p:sp>
        <p:nvSpPr>
          <p:cNvPr id="4" name="Rectangle 3">
            <a:extLst>
              <a:ext uri="{FF2B5EF4-FFF2-40B4-BE49-F238E27FC236}">
                <a16:creationId xmlns:a16="http://schemas.microsoft.com/office/drawing/2014/main" id="{BBBD53B2-6F20-47D4-A238-3251055BCA7F}"/>
              </a:ext>
            </a:extLst>
          </p:cNvPr>
          <p:cNvSpPr/>
          <p:nvPr/>
        </p:nvSpPr>
        <p:spPr>
          <a:xfrm>
            <a:off x="555171" y="1079089"/>
            <a:ext cx="4528458" cy="2308324"/>
          </a:xfrm>
          <a:prstGeom prst="rect">
            <a:avLst/>
          </a:prstGeom>
          <a:ln>
            <a:solidFill>
              <a:schemeClr val="accent1"/>
            </a:solidFill>
          </a:ln>
        </p:spPr>
        <p:txBody>
          <a:bodyPr wrap="square">
            <a:spAutoFit/>
          </a:bodyPr>
          <a:lstStyle/>
          <a:p>
            <a:r>
              <a:rPr lang="en-US" dirty="0"/>
              <a:t>public class Service</a:t>
            </a:r>
          </a:p>
          <a:p>
            <a:r>
              <a:rPr lang="en-US" dirty="0"/>
              <a:t>{</a:t>
            </a:r>
          </a:p>
          <a:p>
            <a:r>
              <a:rPr lang="en-US" dirty="0"/>
              <a:t>      public void Serve()</a:t>
            </a:r>
          </a:p>
          <a:p>
            <a:r>
              <a:rPr lang="en-US" dirty="0"/>
              <a:t>      {</a:t>
            </a:r>
          </a:p>
          <a:p>
            <a:r>
              <a:rPr lang="en-US" dirty="0"/>
              <a:t>           </a:t>
            </a:r>
            <a:r>
              <a:rPr lang="en-US" dirty="0" err="1"/>
              <a:t>Console.WriteLine</a:t>
            </a:r>
            <a:r>
              <a:rPr lang="en-US" dirty="0"/>
              <a:t>("Service Called"); </a:t>
            </a:r>
          </a:p>
          <a:p>
            <a:r>
              <a:rPr lang="en-US" dirty="0"/>
              <a:t>           //To Do: Business logic</a:t>
            </a:r>
          </a:p>
          <a:p>
            <a:r>
              <a:rPr lang="en-US" dirty="0"/>
              <a:t>      }</a:t>
            </a:r>
          </a:p>
          <a:p>
            <a:r>
              <a:rPr lang="en-US" dirty="0"/>
              <a:t>} </a:t>
            </a:r>
          </a:p>
        </p:txBody>
      </p:sp>
      <p:sp>
        <p:nvSpPr>
          <p:cNvPr id="5" name="Rectangle 4">
            <a:extLst>
              <a:ext uri="{FF2B5EF4-FFF2-40B4-BE49-F238E27FC236}">
                <a16:creationId xmlns:a16="http://schemas.microsoft.com/office/drawing/2014/main" id="{51EA61C7-B080-417C-B233-87C4ADF89321}"/>
              </a:ext>
            </a:extLst>
          </p:cNvPr>
          <p:cNvSpPr/>
          <p:nvPr/>
        </p:nvSpPr>
        <p:spPr>
          <a:xfrm>
            <a:off x="5793600" y="1079089"/>
            <a:ext cx="4528458" cy="4247317"/>
          </a:xfrm>
          <a:prstGeom prst="rect">
            <a:avLst/>
          </a:prstGeom>
          <a:ln>
            <a:solidFill>
              <a:schemeClr val="accent1"/>
            </a:solidFill>
          </a:ln>
        </p:spPr>
        <p:txBody>
          <a:bodyPr wrap="square">
            <a:spAutoFit/>
          </a:bodyPr>
          <a:lstStyle/>
          <a:p>
            <a:r>
              <a:rPr lang="en-US" dirty="0"/>
              <a:t>public class Client</a:t>
            </a:r>
          </a:p>
          <a:p>
            <a:r>
              <a:rPr lang="en-US" dirty="0"/>
              <a:t>{</a:t>
            </a:r>
          </a:p>
          <a:p>
            <a:r>
              <a:rPr lang="en-US" dirty="0"/>
              <a:t>      private Service _service;</a:t>
            </a:r>
          </a:p>
          <a:p>
            <a:r>
              <a:rPr lang="en-US" dirty="0"/>
              <a:t> </a:t>
            </a:r>
          </a:p>
          <a:p>
            <a:r>
              <a:rPr lang="en-US" dirty="0"/>
              <a:t>      public Client()</a:t>
            </a:r>
          </a:p>
          <a:p>
            <a:r>
              <a:rPr lang="en-US" dirty="0"/>
              <a:t>      {</a:t>
            </a:r>
          </a:p>
          <a:p>
            <a:r>
              <a:rPr lang="en-US" dirty="0"/>
              <a:t>           </a:t>
            </a:r>
            <a:r>
              <a:rPr lang="en-US" dirty="0" err="1"/>
              <a:t>this._service</a:t>
            </a:r>
            <a:r>
              <a:rPr lang="en-US" dirty="0"/>
              <a:t> = new Service();</a:t>
            </a:r>
          </a:p>
          <a:p>
            <a:r>
              <a:rPr lang="en-US" dirty="0"/>
              <a:t>      } </a:t>
            </a:r>
          </a:p>
          <a:p>
            <a:r>
              <a:rPr lang="en-US" dirty="0"/>
              <a:t>      public void Start()</a:t>
            </a:r>
          </a:p>
          <a:p>
            <a:r>
              <a:rPr lang="en-US" dirty="0"/>
              <a:t>     {</a:t>
            </a:r>
          </a:p>
          <a:p>
            <a:r>
              <a:rPr lang="en-US" dirty="0"/>
              <a:t>          </a:t>
            </a:r>
            <a:r>
              <a:rPr lang="en-US" dirty="0" err="1"/>
              <a:t>Console.WriteLine</a:t>
            </a:r>
            <a:r>
              <a:rPr lang="en-US" dirty="0"/>
              <a:t>("Service Started");</a:t>
            </a:r>
          </a:p>
          <a:p>
            <a:r>
              <a:rPr lang="en-US" dirty="0"/>
              <a:t>          this._</a:t>
            </a:r>
            <a:r>
              <a:rPr lang="en-US" dirty="0" err="1"/>
              <a:t>service.Serve</a:t>
            </a:r>
            <a:r>
              <a:rPr lang="en-US" dirty="0"/>
              <a:t>(); </a:t>
            </a:r>
          </a:p>
          <a:p>
            <a:r>
              <a:rPr lang="en-US" dirty="0"/>
              <a:t>          //To Do: Business logic</a:t>
            </a:r>
          </a:p>
          <a:p>
            <a:r>
              <a:rPr lang="en-US" dirty="0"/>
              <a:t>     }</a:t>
            </a:r>
          </a:p>
          <a:p>
            <a:r>
              <a:rPr lang="en-US" dirty="0"/>
              <a:t>}</a:t>
            </a:r>
          </a:p>
        </p:txBody>
      </p:sp>
    </p:spTree>
    <p:extLst>
      <p:ext uri="{BB962C8B-B14F-4D97-AF65-F5344CB8AC3E}">
        <p14:creationId xmlns:p14="http://schemas.microsoft.com/office/powerpoint/2010/main" val="320193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Locator Example</a:t>
            </a:r>
            <a:endParaRPr lang="uk-UA" dirty="0"/>
          </a:p>
        </p:txBody>
      </p:sp>
      <p:sp>
        <p:nvSpPr>
          <p:cNvPr id="13" name="Rectangle 12"/>
          <p:cNvSpPr/>
          <p:nvPr/>
        </p:nvSpPr>
        <p:spPr>
          <a:xfrm>
            <a:off x="448714" y="856357"/>
            <a:ext cx="8434029" cy="6001643"/>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interface</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IService</a:t>
            </a:r>
            <a:endParaRPr lang="en-US" sz="1600" dirty="0">
              <a:solidFill>
                <a:srgbClr val="000000"/>
              </a:solidFill>
              <a:highlight>
                <a:srgbClr val="FFFFFF"/>
              </a:highlight>
              <a:latin typeface="Consolas" panose="020B0609020204030204" pitchFamily="49" charset="0"/>
            </a:endParaRPr>
          </a:p>
          <a:p>
            <a:r>
              <a:rPr lang="uk-UA"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Serve();</a:t>
            </a:r>
          </a:p>
          <a:p>
            <a:r>
              <a:rPr lang="uk-UA" sz="1600" dirty="0">
                <a:solidFill>
                  <a:srgbClr val="000000"/>
                </a:solidFill>
                <a:highlight>
                  <a:srgbClr val="FFFFFF"/>
                </a:highlight>
                <a:latin typeface="Consolas" panose="020B0609020204030204" pitchFamily="49" charset="0"/>
              </a:rPr>
              <a:t>    }</a:t>
            </a:r>
          </a:p>
          <a:p>
            <a:endParaRPr lang="uk-UA"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Service</a:t>
            </a:r>
            <a:r>
              <a:rPr lang="en-US" sz="1600" dirty="0">
                <a:solidFill>
                  <a:srgbClr val="000000"/>
                </a:solidFill>
                <a:highlight>
                  <a:srgbClr val="FFFFFF"/>
                </a:highlight>
                <a:latin typeface="Consolas" panose="020B0609020204030204" pitchFamily="49" charset="0"/>
              </a:rPr>
              <a:t> : </a:t>
            </a:r>
            <a:r>
              <a:rPr lang="en-US" sz="1600" dirty="0" err="1">
                <a:solidFill>
                  <a:srgbClr val="2B91AF"/>
                </a:solidFill>
                <a:highlight>
                  <a:srgbClr val="FFFFFF"/>
                </a:highlight>
                <a:latin typeface="Consolas" panose="020B0609020204030204" pitchFamily="49" charset="0"/>
              </a:rPr>
              <a:t>IService</a:t>
            </a:r>
            <a:endParaRPr lang="en-US" sz="1600" dirty="0">
              <a:solidFill>
                <a:srgbClr val="000000"/>
              </a:solidFill>
              <a:highlight>
                <a:srgbClr val="FFFFFF"/>
              </a:highlight>
              <a:latin typeface="Consolas" panose="020B0609020204030204" pitchFamily="49" charset="0"/>
            </a:endParaRPr>
          </a:p>
          <a:p>
            <a:r>
              <a:rPr lang="uk-UA"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Serve()</a:t>
            </a:r>
          </a:p>
          <a:p>
            <a:r>
              <a:rPr lang="uk-UA"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Console</a:t>
            </a:r>
            <a:r>
              <a:rPr lang="en-US" sz="1600" dirty="0" err="1">
                <a:solidFill>
                  <a:srgbClr val="000000"/>
                </a:solidFill>
                <a:highlight>
                  <a:srgbClr val="FFFFFF"/>
                </a:highlight>
                <a:latin typeface="Consolas" panose="020B0609020204030204" pitchFamily="49" charset="0"/>
              </a:rPr>
              <a:t>.WriteLine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"Service Called"</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//To Do: Some Stuff</a:t>
            </a:r>
            <a:endParaRPr lang="en-US" sz="1600" dirty="0">
              <a:solidFill>
                <a:srgbClr val="000000"/>
              </a:solidFill>
              <a:highlight>
                <a:srgbClr val="FFFFFF"/>
              </a:highlight>
              <a:latin typeface="Consolas" panose="020B0609020204030204" pitchFamily="49" charset="0"/>
            </a:endParaRPr>
          </a:p>
          <a:p>
            <a:r>
              <a:rPr lang="uk-UA" sz="1600" dirty="0">
                <a:solidFill>
                  <a:srgbClr val="000000"/>
                </a:solidFill>
                <a:highlight>
                  <a:srgbClr val="FFFFFF"/>
                </a:highlight>
                <a:latin typeface="Consolas" panose="020B0609020204030204" pitchFamily="49" charset="0"/>
              </a:rPr>
              <a:t>        }</a:t>
            </a:r>
          </a:p>
          <a:p>
            <a:r>
              <a:rPr lang="uk-UA" sz="1600" dirty="0">
                <a:solidFill>
                  <a:srgbClr val="000000"/>
                </a:solidFill>
                <a:highlight>
                  <a:srgbClr val="FFFFFF"/>
                </a:highlight>
                <a:latin typeface="Consolas" panose="020B0609020204030204" pitchFamily="49" charset="0"/>
              </a:rPr>
              <a:t>    }</a:t>
            </a:r>
          </a:p>
          <a:p>
            <a:endParaRPr lang="uk-UA"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static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LocateService</a:t>
            </a:r>
            <a:endParaRPr lang="en-US" sz="1600" dirty="0">
              <a:solidFill>
                <a:srgbClr val="000000"/>
              </a:solidFill>
              <a:highlight>
                <a:srgbClr val="FFFFFF"/>
              </a:highlight>
              <a:latin typeface="Consolas" panose="020B0609020204030204" pitchFamily="49" charset="0"/>
            </a:endParaRPr>
          </a:p>
          <a:p>
            <a:r>
              <a:rPr lang="uk-UA"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static</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IService</a:t>
            </a:r>
            <a:r>
              <a:rPr lang="en-US" sz="1600" dirty="0">
                <a:solidFill>
                  <a:srgbClr val="000000"/>
                </a:solidFill>
                <a:highlight>
                  <a:srgbClr val="FFFFFF"/>
                </a:highlight>
                <a:latin typeface="Consolas" panose="020B0609020204030204" pitchFamily="49" charset="0"/>
              </a:rPr>
              <a:t> Service { </a:t>
            </a:r>
            <a:r>
              <a:rPr lang="en-US" sz="1600" dirty="0">
                <a:solidFill>
                  <a:srgbClr val="0000FF"/>
                </a:solidFill>
                <a:highlight>
                  <a:srgbClr val="FFFFFF"/>
                </a:highlight>
                <a:latin typeface="Consolas" panose="020B0609020204030204" pitchFamily="49" charset="0"/>
              </a:rPr>
              <a:t>get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set</a:t>
            </a:r>
            <a:r>
              <a:rPr lang="en-US" sz="1600" dirty="0">
                <a:solidFill>
                  <a:srgbClr val="000000"/>
                </a:solidFill>
                <a:highlight>
                  <a:srgbClr val="FFFFFF"/>
                </a:highlight>
                <a:latin typeface="Consolas" panose="020B0609020204030204" pitchFamily="49" charset="0"/>
              </a:rPr>
              <a:t>; }</a:t>
            </a:r>
          </a:p>
          <a:p>
            <a:endParaRPr lang="uk-UA"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static</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IService</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GetService</a:t>
            </a:r>
            <a:r>
              <a:rPr lang="en-US" sz="1600" dirty="0">
                <a:solidFill>
                  <a:srgbClr val="000000"/>
                </a:solidFill>
                <a:highlight>
                  <a:srgbClr val="FFFFFF"/>
                </a:highlight>
                <a:latin typeface="Consolas" panose="020B0609020204030204" pitchFamily="49" charset="0"/>
              </a:rPr>
              <a:t>()</a:t>
            </a:r>
          </a:p>
          <a:p>
            <a:r>
              <a:rPr lang="uk-UA"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(Service == </a:t>
            </a:r>
            <a:r>
              <a:rPr lang="en-US" sz="1600" dirty="0">
                <a:solidFill>
                  <a:srgbClr val="0000FF"/>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Service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Service</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Service;</a:t>
            </a:r>
          </a:p>
          <a:p>
            <a:r>
              <a:rPr lang="uk-UA" sz="1600" dirty="0">
                <a:solidFill>
                  <a:srgbClr val="000000"/>
                </a:solidFill>
                <a:highlight>
                  <a:srgbClr val="FFFFFF"/>
                </a:highlight>
                <a:latin typeface="Consolas" panose="020B0609020204030204" pitchFamily="49" charset="0"/>
              </a:rPr>
              <a:t>        }</a:t>
            </a:r>
          </a:p>
          <a:p>
            <a:r>
              <a:rPr lang="uk-UA" sz="1600" dirty="0">
                <a:solidFill>
                  <a:srgbClr val="000000"/>
                </a:solidFill>
                <a:highlight>
                  <a:srgbClr val="FFFFFF"/>
                </a:highlight>
                <a:latin typeface="Consolas" panose="020B0609020204030204" pitchFamily="49" charset="0"/>
              </a:rPr>
              <a:t>    }</a:t>
            </a:r>
            <a:endParaRPr lang="uk-UA" sz="1600" dirty="0"/>
          </a:p>
        </p:txBody>
      </p:sp>
    </p:spTree>
    <p:extLst>
      <p:ext uri="{BB962C8B-B14F-4D97-AF65-F5344CB8AC3E}">
        <p14:creationId xmlns:p14="http://schemas.microsoft.com/office/powerpoint/2010/main" val="4085742337"/>
      </p:ext>
    </p:extLst>
  </p:cSld>
  <p:clrMapOvr>
    <a:masterClrMapping/>
  </p:clrMapOvr>
</p:sld>
</file>

<file path=ppt/theme/theme1.xml><?xml version="1.0" encoding="utf-8"?>
<a:theme xmlns:a="http://schemas.openxmlformats.org/drawingml/2006/main" name="2014-SoftServe-Presentation-Template (00000002)">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5BEE9"/>
      </a:hlink>
      <a:folHlink>
        <a:srgbClr val="00B0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marL="0" indent="0">
          <a:buFont typeface="Arial" panose="020B0604020202020204" pitchFamily="34" charset="0"/>
          <a:buNone/>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2014-SoftServe-Presentation-Template (00000002)</Template>
  <TotalTime>6017</TotalTime>
  <Words>4388</Words>
  <Application>Microsoft Office PowerPoint</Application>
  <PresentationFormat>Widescreen</PresentationFormat>
  <Paragraphs>564</Paragraphs>
  <Slides>33</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Consolas</vt:lpstr>
      <vt:lpstr>Segoe UI</vt:lpstr>
      <vt:lpstr>Segoe UI Light</vt:lpstr>
      <vt:lpstr>Wingdings</vt:lpstr>
      <vt:lpstr>2014-SoftServe-Presentation-Template (00000002)</vt:lpstr>
      <vt:lpstr>Inversion Of Control Dependency Injection Unity</vt:lpstr>
      <vt:lpstr>SOLID</vt:lpstr>
      <vt:lpstr>What is dependency?</vt:lpstr>
      <vt:lpstr>Dependency Inversion Principle (DIP) and IoC</vt:lpstr>
      <vt:lpstr>Dependency Inversion Principle (DIP) and IoC</vt:lpstr>
      <vt:lpstr>Dependency Injection (DI)</vt:lpstr>
      <vt:lpstr>Service Locator</vt:lpstr>
      <vt:lpstr>Problem</vt:lpstr>
      <vt:lpstr>Service Locator Example</vt:lpstr>
      <vt:lpstr>Service Locator Example</vt:lpstr>
      <vt:lpstr>What are different ways to implement Dependency Injection (DI)?</vt:lpstr>
      <vt:lpstr>Constructor Injection</vt:lpstr>
      <vt:lpstr>Property  Injection</vt:lpstr>
      <vt:lpstr>Method Injection</vt:lpstr>
      <vt:lpstr>Unity</vt:lpstr>
      <vt:lpstr>Unity Dependency Injection Lifecycle</vt:lpstr>
      <vt:lpstr>How Resolving Works</vt:lpstr>
      <vt:lpstr>Simple Type Registration</vt:lpstr>
      <vt:lpstr>Constructor Injection</vt:lpstr>
      <vt:lpstr>Registering Open Generics</vt:lpstr>
      <vt:lpstr>Named Type Registrations</vt:lpstr>
      <vt:lpstr>Simple Resolve</vt:lpstr>
      <vt:lpstr>Resolving in an MVC Application </vt:lpstr>
      <vt:lpstr>ASP.NET MVC pipeline</vt:lpstr>
      <vt:lpstr>Resolving with Run Time Information and Overriding Registration Information</vt:lpstr>
      <vt:lpstr>Design-Time Configuration</vt:lpstr>
      <vt:lpstr>Deferred Resolution</vt:lpstr>
      <vt:lpstr>Deferred Resolution (Instance)</vt:lpstr>
      <vt:lpstr>ContainerControlledLifetimeManager Type</vt:lpstr>
      <vt:lpstr>TransientLifetimeManager (default) Type</vt:lpstr>
      <vt:lpstr>PerResolveLifetimeManager Type</vt:lpstr>
      <vt:lpstr>Dependency Injection and Unit Testing</vt:lpstr>
      <vt:lpstr>Useful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Oleksa Dobrianskyy</dc:creator>
  <cp:lastModifiedBy>Леся Клакович</cp:lastModifiedBy>
  <cp:revision>96</cp:revision>
  <dcterms:created xsi:type="dcterms:W3CDTF">2015-07-07T12:13:53Z</dcterms:created>
  <dcterms:modified xsi:type="dcterms:W3CDTF">2017-11-21T08:18:01Z</dcterms:modified>
</cp:coreProperties>
</file>