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83" r:id="rId3"/>
    <p:sldId id="313" r:id="rId4"/>
    <p:sldId id="285" r:id="rId5"/>
    <p:sldId id="288" r:id="rId6"/>
    <p:sldId id="314" r:id="rId7"/>
    <p:sldId id="315" r:id="rId8"/>
    <p:sldId id="316" r:id="rId9"/>
    <p:sldId id="317" r:id="rId10"/>
    <p:sldId id="321" r:id="rId11"/>
    <p:sldId id="318" r:id="rId12"/>
    <p:sldId id="319" r:id="rId13"/>
    <p:sldId id="320" r:id="rId14"/>
    <p:sldId id="322" r:id="rId15"/>
    <p:sldId id="29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0033CC"/>
    <a:srgbClr val="243C80"/>
    <a:srgbClr val="204898"/>
    <a:srgbClr val="2034AC"/>
    <a:srgbClr val="234187"/>
    <a:srgbClr val="33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75" autoAdjust="0"/>
  </p:normalViewPr>
  <p:slideViewPr>
    <p:cSldViewPr>
      <p:cViewPr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2A1F4D-3932-4F05-92CA-BBE12E9DE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E4CEC-216E-4729-9993-DD23A8C89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F3E90E-A0BF-4E09-AE64-70CCA445756B}" type="datetimeFigureOut">
              <a:rPr lang="en-US"/>
              <a:pPr>
                <a:defRPr/>
              </a:pPr>
              <a:t>04-Dec-17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79C73-5E25-4403-AE9C-92E5D8225F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jksdksd jh jhfkjhfsd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C4D68-1CC7-4838-87B4-F73F8F5C62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6347EB-46A0-4085-867F-D5C8C56F41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A750CB-D648-4594-8922-7390BACA70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85B1F-702C-468D-8695-6B5C7B3757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7409CC-3B30-4ED6-B01C-299FC0780A9C}" type="datetimeFigureOut">
              <a:rPr lang="en-US"/>
              <a:pPr>
                <a:defRPr/>
              </a:pPr>
              <a:t>04-Dec-17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0EAB51-90C2-44D6-AE60-8D596D25D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3668756-D4D3-439B-BA9E-DA2A693C9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4AFF-5565-48C1-AC74-60193DD7B5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jksdksd jh jhfkjhfsd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9B8C-6159-443A-812B-A9602F131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5307ED-1C94-4D6E-A951-E72F325E95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447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22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 rotWithShape="0">
          <a:gsLst>
            <a:gs pos="0">
              <a:srgbClr val="243C80"/>
            </a:gs>
            <a:gs pos="91000">
              <a:srgbClr val="204898"/>
            </a:gs>
            <a:gs pos="100000">
              <a:srgbClr val="20489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56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40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8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0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2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5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7620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5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55758E3-1913-49DA-98C5-FDC9D08D48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7A581D1-72B6-434D-864E-8CF3DFE013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6" r:id="rId4"/>
    <p:sldLayoutId id="2147483703" r:id="rId5"/>
    <p:sldLayoutId id="2147483697" r:id="rId6"/>
    <p:sldLayoutId id="2147483698" r:id="rId7"/>
    <p:sldLayoutId id="2147483699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2469A"/>
          </a:solidFill>
          <a:latin typeface="Segoe U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32469A"/>
        </a:buClr>
        <a:buFont typeface="Calibri" panose="020F0502020204030204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719F4D82-7E14-4602-8104-D69A268A3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en-US" dirty="0"/>
              <a:t>Логування в </a:t>
            </a:r>
            <a:r>
              <a:rPr lang="en-US" altLang="en-US" dirty="0" err="1"/>
              <a:t>.Net</a:t>
            </a:r>
            <a:endParaRPr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235A-2F5E-4041-9AF8-558DD5A9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і як логувати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80A6-E551-4178-81A4-075B602E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Виведення в лог потрібно робити з окремого рядка</a:t>
            </a:r>
          </a:p>
          <a:p>
            <a:r>
              <a:rPr lang="ru-RU" sz="2400" dirty="0"/>
              <a:t>Повідомлення повинно бути максимально коротким і інформативним.</a:t>
            </a:r>
          </a:p>
          <a:p>
            <a:r>
              <a:rPr lang="ru-RU" sz="2400" dirty="0"/>
              <a:t>Локалізувати можна тільки рідкісні або фатальні повідомлення.</a:t>
            </a:r>
          </a:p>
          <a:p>
            <a:r>
              <a:rPr lang="ru-RU" sz="2400" dirty="0"/>
              <a:t>Аргументи бажано брати з локальних змінних методу або внутрішніх змінних класу даного методу.</a:t>
            </a:r>
          </a:p>
          <a:p>
            <a:r>
              <a:rPr lang="ru-RU" sz="2400" dirty="0"/>
              <a:t>Не бажано використовувати перетворення типів.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30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63E-5F32-4626-84F0-D54BB02A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Логування і винятки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BD2C-25BD-42C3-A875-51BAD6E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Поганий приклад:</a:t>
            </a:r>
          </a:p>
          <a:p>
            <a:endParaRPr lang="uk-UA" sz="2400" dirty="0"/>
          </a:p>
          <a:p>
            <a:endParaRPr lang="ru-RU" sz="2400" dirty="0"/>
          </a:p>
          <a:p>
            <a:r>
              <a:rPr lang="ru-RU" sz="2400" dirty="0"/>
              <a:t>Не пишіть винятки без супровідного тексту в логи. </a:t>
            </a:r>
          </a:p>
          <a:p>
            <a:r>
              <a:rPr lang="ru-RU" sz="2400" dirty="0"/>
              <a:t>Зазначайте як відреагувала програма на цей виняток - продовжила роботу в нормальному режимі, впала, чекає реакції адміністратора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A75E7-A925-41BA-8458-96FBA1904230}"/>
              </a:ext>
            </a:extLst>
          </p:cNvPr>
          <p:cNvSpPr/>
          <p:nvPr/>
        </p:nvSpPr>
        <p:spPr>
          <a:xfrm>
            <a:off x="4419600" y="1584320"/>
            <a:ext cx="25908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Log(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ex.ToString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());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CBD24-7265-44BF-8C90-CDDD7B5F0EFD}"/>
              </a:ext>
            </a:extLst>
          </p:cNvPr>
          <p:cNvSpPr/>
          <p:nvPr/>
        </p:nvSpPr>
        <p:spPr>
          <a:xfrm>
            <a:off x="5943600" y="2286000"/>
            <a:ext cx="25908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Log(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ex.Message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AA322-27C7-4A65-B4EF-67DAD703956C}"/>
              </a:ext>
            </a:extLst>
          </p:cNvPr>
          <p:cNvSpPr/>
          <p:nvPr/>
        </p:nvSpPr>
        <p:spPr>
          <a:xfrm>
            <a:off x="685800" y="4428471"/>
            <a:ext cx="78486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i="0" dirty="0">
                <a:solidFill>
                  <a:srgbClr val="000000"/>
                </a:solidFill>
                <a:effectLst/>
                <a:latin typeface="Menlo"/>
              </a:rPr>
              <a:t>Log(</a:t>
            </a:r>
            <a:r>
              <a:rPr lang="ru-RU" sz="2000" i="0" dirty="0">
                <a:effectLst/>
                <a:latin typeface="Menlo"/>
              </a:rPr>
              <a:t>"При записі </a:t>
            </a:r>
            <a:r>
              <a:rPr lang="ru-RU" sz="2000" dirty="0">
                <a:latin typeface="Menlo"/>
              </a:rPr>
              <a:t>і</a:t>
            </a:r>
            <a:r>
              <a:rPr lang="ru-RU" sz="2000" i="0" dirty="0">
                <a:effectLst/>
                <a:latin typeface="Menlo"/>
              </a:rPr>
              <a:t>сторії коментарів для екаунта {0} в базу сталася помилка, дані за сьогодні не будуть доступні: {1}"</a:t>
            </a:r>
            <a:r>
              <a:rPr lang="ru-RU" sz="2000" i="0" dirty="0">
                <a:solidFill>
                  <a:srgbClr val="000000"/>
                </a:solidFill>
                <a:effectLst/>
                <a:latin typeface="Menlo"/>
              </a:rPr>
              <a:t>, account, ex);</a:t>
            </a:r>
            <a:br>
              <a:rPr lang="ru-RU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3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43E5-CCB2-4B0F-9A91-1F24570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запису винятків в логи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B050-311D-4D37-B3A1-93E5F9F8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0" y="1436747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виберіть рівень (підсистему), де Ви будете логувати винятки;</a:t>
            </a:r>
          </a:p>
          <a:p>
            <a:r>
              <a:rPr lang="uk-UA" dirty="0"/>
              <a:t>якщо ви обробили виняток, можливі три випадки: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dirty="0"/>
              <a:t>виняток вважається обробленим і не викидається вище по стеку. Тоді запишіть виняток з докладним розгортанням стеку в лог;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dirty="0"/>
              <a:t>виняток піднімається вище по стеку в тій же підсистемі. Не логуйте такий виняток.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dirty="0"/>
              <a:t>виняток піднімається вище по стеку в іншу підсистему. Наприклад, на іншу машину або в інший процес. Залогуйте такий виняток, або запишіть діагностичне повідомлення про нього;</a:t>
            </a:r>
          </a:p>
          <a:p>
            <a:r>
              <a:rPr lang="uk-UA" dirty="0"/>
              <a:t>якщо виняток не обробляється - НЕ логуйте його. Однак переконайтеся, що вище це виняток буде обов'язково залоговано.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Гілка catch, в якій один виклик Логгера - невірний варіант.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6F008-92CC-411F-A9F5-EF5787B47503}"/>
              </a:ext>
            </a:extLst>
          </p:cNvPr>
          <p:cNvSpPr/>
          <p:nvPr/>
        </p:nvSpPr>
        <p:spPr>
          <a:xfrm>
            <a:off x="1981200" y="4724400"/>
            <a:ext cx="58662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try {...} catch (Exception ex) {Log (ex); throw; }</a:t>
            </a:r>
          </a:p>
        </p:txBody>
      </p:sp>
    </p:spTree>
    <p:extLst>
      <p:ext uri="{BB962C8B-B14F-4D97-AF65-F5344CB8AC3E}">
        <p14:creationId xmlns:p14="http://schemas.microsoft.com/office/powerpoint/2010/main" val="79163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51BA-CFC7-4D5C-A4D9-878D4B51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логерів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8289A-595B-4D30-8F12-D49A25C8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524000"/>
            <a:ext cx="6372225" cy="44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1084-7909-42D3-A5B3-0323981C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0EB3-F31F-4071-9606-E30AF49E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https://stackify.com/log4net-guide-dotnet-logging/</a:t>
            </a:r>
          </a:p>
        </p:txBody>
      </p:sp>
    </p:spTree>
    <p:extLst>
      <p:ext uri="{BB962C8B-B14F-4D97-AF65-F5344CB8AC3E}">
        <p14:creationId xmlns:p14="http://schemas.microsoft.com/office/powerpoint/2010/main" val="377684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94C6DB-A6C3-4A7C-9DB8-90CAA5DF42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/>
              <a:t>Questions?</a:t>
            </a:r>
            <a:endParaRPr lang="ru-RU" altLang="en-US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3775D4EA-6A30-437A-A744-52C8EADD960A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600200"/>
            <a:ext cx="5861050" cy="45259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>
            <a:extLst>
              <a:ext uri="{FF2B5EF4-FFF2-40B4-BE49-F238E27FC236}">
                <a16:creationId xmlns:a16="http://schemas.microsoft.com/office/drawing/2014/main" id="{858BF1B2-877A-4228-B71B-250DC194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altLang="en-US" dirty="0"/>
          </a:p>
        </p:txBody>
      </p:sp>
      <p:sp>
        <p:nvSpPr>
          <p:cNvPr id="7171" name="Content Placeholder 3">
            <a:extLst>
              <a:ext uri="{FF2B5EF4-FFF2-40B4-BE49-F238E27FC236}">
                <a16:creationId xmlns:a16="http://schemas.microsoft.com/office/drawing/2014/main" id="{98C7DCCA-4120-4385-AEAC-0747294F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The value of logging</a:t>
            </a:r>
          </a:p>
          <a:p>
            <a:pPr marL="742950" lvl="1" eaLnBrk="1" hangingPunct="1"/>
            <a:r>
              <a:rPr lang="en-US" altLang="en-US" dirty="0"/>
              <a:t>Logging Activities</a:t>
            </a:r>
          </a:p>
          <a:p>
            <a:pPr marL="742950" lvl="1" eaLnBrk="1" hangingPunct="1"/>
            <a:r>
              <a:rPr lang="en-US" altLang="en-US" dirty="0"/>
              <a:t>What is logged</a:t>
            </a:r>
          </a:p>
          <a:p>
            <a:pPr eaLnBrk="1" hangingPunct="1"/>
            <a:r>
              <a:rPr lang="en-US" altLang="en-US" dirty="0"/>
              <a:t>Approaches to logging-tracing</a:t>
            </a:r>
          </a:p>
          <a:p>
            <a:pPr eaLnBrk="1" hangingPunct="1"/>
            <a:r>
              <a:rPr lang="en-US" altLang="en-US" dirty="0"/>
              <a:t>Problems of logging</a:t>
            </a:r>
          </a:p>
          <a:p>
            <a:pPr eaLnBrk="1" hangingPunct="1"/>
            <a:r>
              <a:rPr lang="en-US" altLang="en-US" dirty="0"/>
              <a:t>Log4net</a:t>
            </a:r>
          </a:p>
          <a:p>
            <a:pPr marL="742950" lvl="1" eaLnBrk="1" hangingPunct="1"/>
            <a:r>
              <a:rPr lang="en-US" altLang="en-US" dirty="0"/>
              <a:t>Brief information</a:t>
            </a:r>
          </a:p>
          <a:p>
            <a:pPr marL="742950" lvl="1" eaLnBrk="1" hangingPunct="1"/>
            <a:r>
              <a:rPr lang="en-US" altLang="en-US" dirty="0"/>
              <a:t>Abilities</a:t>
            </a:r>
          </a:p>
          <a:p>
            <a:pPr marL="742950" lvl="1" eaLnBrk="1" hangingPunct="1"/>
            <a:r>
              <a:rPr lang="en-US" altLang="en-US" dirty="0"/>
              <a:t>Components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FA5-1036-4E30-977C-1B503EE0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en-US" dirty="0"/>
              <a:t>Для чого використовувати логер?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3E66-890F-4097-90B8-C99909A5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щоб знати, що робить система прямо зараз, не вдаючись до відладчика, тому що це іноді не виправдано;</a:t>
            </a:r>
          </a:p>
          <a:p>
            <a:r>
              <a:rPr lang="ru-RU" dirty="0"/>
              <a:t>щоб провести «розслідування» обставин, які привели до певного стану системи (наприклад, падіння або багу);</a:t>
            </a:r>
          </a:p>
          <a:p>
            <a:r>
              <a:rPr lang="ru-RU" dirty="0"/>
              <a:t>щоб проаналізувати, на що витрачається більше часу / ресурсів, тобто профілювання.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4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>
            <a:extLst>
              <a:ext uri="{FF2B5EF4-FFF2-40B4-BE49-F238E27FC236}">
                <a16:creationId xmlns:a16="http://schemas.microsoft.com/office/drawing/2014/main" id="{AFAFDDE3-54D9-4205-9C5E-F47BBC6D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en-US" dirty="0"/>
              <a:t>Значення логування</a:t>
            </a:r>
            <a:endParaRPr altLang="en-US" dirty="0"/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7B43469E-7D94-4D99-9DC2-E99551F5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en-US" dirty="0"/>
              <a:t>Що краще використовувати</a:t>
            </a:r>
            <a:r>
              <a:rPr lang="en-US" altLang="en-US" dirty="0"/>
              <a:t>? Debugger</a:t>
            </a:r>
            <a:r>
              <a:rPr lang="uk-UA" altLang="en-US" dirty="0"/>
              <a:t> чи</a:t>
            </a:r>
            <a:r>
              <a:rPr lang="en-US" altLang="en-US" dirty="0"/>
              <a:t> Logger</a:t>
            </a:r>
          </a:p>
          <a:p>
            <a:pPr marL="742950" lvl="1" eaLnBrk="1" hangingPunct="1"/>
            <a:r>
              <a:rPr lang="uk-UA" altLang="en-US" dirty="0"/>
              <a:t>Логування є як правило швидше ніж використання дебагу</a:t>
            </a:r>
            <a:endParaRPr lang="en-US" altLang="en-US" dirty="0"/>
          </a:p>
          <a:p>
            <a:pPr marL="742950" lvl="1" eaLnBrk="1" hangingPunct="1"/>
            <a:r>
              <a:rPr lang="uk-UA" altLang="en-US" dirty="0"/>
              <a:t>Дебагінг є більш складним і може використовуватися тільки при розробці програми, а в продакшині – ні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49B31AC1-19BD-47D4-A107-D80C1EB09D3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uk-UA" altLang="en-US" dirty="0"/>
              <a:t>Активності логування</a:t>
            </a:r>
            <a:endParaRPr altLang="en-US" dirty="0"/>
          </a:p>
        </p:txBody>
      </p:sp>
      <p:sp>
        <p:nvSpPr>
          <p:cNvPr id="9219" name="Content Placeholder 3">
            <a:extLst>
              <a:ext uri="{FF2B5EF4-FFF2-40B4-BE49-F238E27FC236}">
                <a16:creationId xmlns:a16="http://schemas.microsoft.com/office/drawing/2014/main" id="{411B3561-9D4B-47F9-8E76-392506E08F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Tracing</a:t>
            </a:r>
          </a:p>
          <a:p>
            <a:pPr eaLnBrk="1" hangingPunct="1"/>
            <a:r>
              <a:rPr lang="en-US" altLang="en-US" dirty="0"/>
              <a:t>Debugging</a:t>
            </a:r>
          </a:p>
          <a:p>
            <a:pPr eaLnBrk="1" hangingPunct="1"/>
            <a:r>
              <a:rPr lang="en-US" altLang="en-US" dirty="0"/>
              <a:t>Error Handling</a:t>
            </a:r>
          </a:p>
          <a:p>
            <a:pPr eaLnBrk="1" hangingPunct="1"/>
            <a:r>
              <a:rPr lang="en-US" altLang="en-US" dirty="0"/>
              <a:t>Logging</a:t>
            </a:r>
          </a:p>
          <a:p>
            <a:pPr eaLnBrk="1" hangingPunct="1">
              <a:buFont typeface="Calibri" panose="020F0502020204030204" pitchFamily="34" charset="0"/>
              <a:buNone/>
            </a:pPr>
            <a:endParaRPr lang="en-US" altLang="en-US" dirty="0"/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dirty="0"/>
              <a:t>	</a:t>
            </a:r>
            <a:r>
              <a:rPr lang="uk-UA" altLang="en-US" dirty="0"/>
              <a:t>Вся вихідна інформація записується на пристрій зберігання. Лише тип інформації буде різним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11D1-AFB5-48B5-95DC-785A0845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Примітивне логування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F7D6F-11FB-4982-BA8B-8B5F4FB08908}"/>
              </a:ext>
            </a:extLst>
          </p:cNvPr>
          <p:cNvSpPr/>
          <p:nvPr/>
        </p:nvSpPr>
        <p:spPr>
          <a:xfrm>
            <a:off x="2133600" y="1905000"/>
            <a:ext cx="4572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0" i="0" dirty="0"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sz="2000" b="0" i="0" dirty="0"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sz="2000" b="0" i="0" dirty="0"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 Log(</a:t>
            </a:r>
            <a:r>
              <a:rPr lang="en-US" sz="2000" b="0" i="0" dirty="0">
                <a:effectLst/>
                <a:latin typeface="Menlo"/>
              </a:rPr>
              <a:t>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 message) </a:t>
            </a:r>
            <a:b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</a:t>
            </a:r>
            <a:br>
              <a:rPr lang="en-US" sz="2000" dirty="0"/>
            </a:br>
            <a:r>
              <a:rPr lang="uk-UA" sz="2000" dirty="0"/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lang="en-US" sz="2000" b="0" i="0" dirty="0" err="1">
                <a:effectLst/>
                <a:latin typeface="Menlo"/>
              </a:rPr>
              <a:t>File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.AppendAllText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effectLst/>
                <a:latin typeface="Menlo"/>
              </a:rPr>
              <a:t>"log.txt"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, message);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AC1FB-7B72-470A-987E-C0DEB92A81F7}"/>
              </a:ext>
            </a:extLst>
          </p:cNvPr>
          <p:cNvSpPr/>
          <p:nvPr/>
        </p:nvSpPr>
        <p:spPr>
          <a:xfrm>
            <a:off x="457200" y="3629562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практиці</a:t>
            </a:r>
            <a:r>
              <a:rPr lang="uk-UA" sz="2400" dirty="0"/>
              <a:t> </a:t>
            </a:r>
            <a:r>
              <a:rPr lang="en-US" sz="2400" dirty="0" err="1"/>
              <a:t>одного</a:t>
            </a:r>
            <a:r>
              <a:rPr lang="en-US" sz="2400" dirty="0"/>
              <a:t> </a:t>
            </a:r>
            <a:r>
              <a:rPr lang="en-US" sz="2400" dirty="0" err="1"/>
              <a:t>лог-файлу</a:t>
            </a:r>
            <a:r>
              <a:rPr lang="en-US" sz="2400" dirty="0"/>
              <a:t> </a:t>
            </a:r>
            <a:r>
              <a:rPr lang="uk-UA" sz="2400" dirty="0"/>
              <a:t>є</a:t>
            </a:r>
            <a:r>
              <a:rPr lang="en-US" sz="2400" dirty="0"/>
              <a:t> </a:t>
            </a:r>
            <a:r>
              <a:rPr lang="en-US" sz="2400" dirty="0" err="1"/>
              <a:t>вже</a:t>
            </a:r>
            <a:r>
              <a:rPr lang="en-US" sz="2400" dirty="0"/>
              <a:t> </a:t>
            </a:r>
            <a:r>
              <a:rPr lang="en-US" sz="2400" dirty="0" err="1"/>
              <a:t>недостатньо</a:t>
            </a:r>
            <a:r>
              <a:rPr lang="en-US" sz="2400" dirty="0"/>
              <a:t>, </a:t>
            </a:r>
            <a:r>
              <a:rPr lang="en-US" sz="2400" dirty="0" err="1"/>
              <a:t>виникають</a:t>
            </a:r>
            <a:r>
              <a:rPr lang="en-US" sz="2400" dirty="0"/>
              <a:t> </a:t>
            </a:r>
            <a:r>
              <a:rPr lang="en-US" sz="2400" dirty="0" err="1"/>
              <a:t>проблеми</a:t>
            </a:r>
            <a:r>
              <a:rPr lang="en-US" sz="2400" dirty="0"/>
              <a:t> з </a:t>
            </a:r>
            <a:r>
              <a:rPr lang="en-US" sz="2400" dirty="0" err="1"/>
              <a:t>багатопоточність</a:t>
            </a:r>
            <a:r>
              <a:rPr lang="en-US" sz="2400" dirty="0"/>
              <a:t>, </a:t>
            </a:r>
            <a:r>
              <a:rPr lang="en-US" sz="2400" dirty="0" err="1"/>
              <a:t>форматом</a:t>
            </a:r>
            <a:r>
              <a:rPr lang="en-US" sz="2400" dirty="0"/>
              <a:t> </a:t>
            </a:r>
            <a:r>
              <a:rPr lang="en-US" sz="2400" dirty="0" err="1"/>
              <a:t>логів</a:t>
            </a:r>
            <a:r>
              <a:rPr lang="en-US" sz="2400" dirty="0"/>
              <a:t>, </a:t>
            </a:r>
            <a:r>
              <a:rPr lang="en-US" sz="2400" dirty="0" err="1"/>
              <a:t>записом</a:t>
            </a:r>
            <a:r>
              <a:rPr lang="en-US" sz="2400" dirty="0"/>
              <a:t> </a:t>
            </a:r>
            <a:r>
              <a:rPr lang="en-US" sz="2400" dirty="0" err="1"/>
              <a:t>часу</a:t>
            </a:r>
            <a:r>
              <a:rPr lang="en-US" sz="2400" dirty="0"/>
              <a:t>, </a:t>
            </a:r>
            <a:r>
              <a:rPr lang="en-US" sz="2400" dirty="0" err="1"/>
              <a:t>продуктивністю</a:t>
            </a:r>
            <a:r>
              <a:rPr lang="en-US" sz="2400" dirty="0"/>
              <a:t> </a:t>
            </a:r>
            <a:r>
              <a:rPr lang="en-US" sz="2400" dirty="0" err="1"/>
              <a:t>ітд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21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544D-7FE4-46DB-A2A6-C635075A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логера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43CC-8E7A-478D-BD96-8B816776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b="1" dirty="0"/>
              <a:t>Рівні логування і фільтрація повідомлень</a:t>
            </a:r>
            <a:r>
              <a:rPr lang="uk-UA" sz="2400" dirty="0"/>
              <a:t> (рівні допомагають визначити критичність повідомлення і прийнятний час реакції на нього):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sz="2000" dirty="0"/>
              <a:t>Типові рівні: </a:t>
            </a:r>
            <a:r>
              <a:rPr lang="en-US" sz="2000" dirty="0"/>
              <a:t>Debug, Info, Warn, Error, Fatal</a:t>
            </a:r>
          </a:p>
          <a:p>
            <a:r>
              <a:rPr lang="uk-UA" sz="2400" b="1" dirty="0"/>
              <a:t>Ротація лог-файлів.</a:t>
            </a:r>
            <a:r>
              <a:rPr lang="uk-UA" sz="2400" dirty="0"/>
              <a:t> Логгер повинен вміти підміняти активний файл при настанні певних умов.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sz="2000" dirty="0"/>
              <a:t>два режими: за датою і за розміром файлу.</a:t>
            </a:r>
          </a:p>
          <a:p>
            <a:r>
              <a:rPr lang="uk-UA" sz="2400" b="1" dirty="0"/>
              <a:t>Можливість зберігати повідомлення не тільки в файли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uk-UA" sz="2000" dirty="0"/>
              <a:t>підтримувати відправку повідомлень по протоколу </a:t>
            </a:r>
            <a:r>
              <a:rPr lang="en-US" sz="2000" dirty="0"/>
              <a:t>UDP, </a:t>
            </a:r>
            <a:r>
              <a:rPr lang="uk-UA" sz="2000" dirty="0"/>
              <a:t>запис в базу, взаємодія з чергами повідомлень (</a:t>
            </a:r>
            <a:r>
              <a:rPr lang="en-US" sz="2000" dirty="0"/>
              <a:t>MSMQ </a:t>
            </a:r>
            <a:r>
              <a:rPr lang="uk-UA" sz="2000" dirty="0"/>
              <a:t>або </a:t>
            </a:r>
            <a:r>
              <a:rPr lang="en-US" sz="2000" dirty="0"/>
              <a:t>JMS</a:t>
            </a:r>
            <a:r>
              <a:rPr lang="uk-UA" sz="2000" dirty="0"/>
              <a:t>)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70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544D-7FE4-46DB-A2A6-C635075A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логера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43CC-8E7A-478D-BD96-8B816776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Thread-safety</a:t>
            </a:r>
            <a:r>
              <a:rPr lang="uk-UA" sz="2400" b="1" dirty="0"/>
              <a:t>. </a:t>
            </a:r>
            <a:r>
              <a:rPr lang="uk-UA" sz="2400" dirty="0"/>
              <a:t>Поганий логгер може пропустити частину повідомлень; викинути виняток, негативно вплинути на продуктивність</a:t>
            </a:r>
          </a:p>
          <a:p>
            <a:r>
              <a:rPr lang="uk-UA" sz="2400" b="1" dirty="0"/>
              <a:t>Асинхронне логування. </a:t>
            </a:r>
            <a:r>
              <a:rPr lang="uk-UA" sz="2400" dirty="0"/>
              <a:t>Розмір буфера повинен настроюватися, наприклад, </a:t>
            </a:r>
            <a:r>
              <a:rPr lang="en-US" sz="2400" dirty="0"/>
              <a:t>debug-</a:t>
            </a:r>
            <a:r>
              <a:rPr lang="uk-UA" sz="2400" dirty="0"/>
              <a:t>повідомлення можна писати по 100 штук, а </a:t>
            </a:r>
            <a:r>
              <a:rPr lang="en-US" sz="2400" dirty="0"/>
              <a:t>error - </a:t>
            </a:r>
            <a:r>
              <a:rPr lang="uk-UA" sz="2400" dirty="0"/>
              <a:t>негайно після виникнення.</a:t>
            </a:r>
          </a:p>
          <a:p>
            <a:r>
              <a:rPr lang="uk-UA" sz="2400" b="1" dirty="0"/>
              <a:t>Формат і конфігурація логів. </a:t>
            </a:r>
            <a:r>
              <a:rPr lang="uk-UA" sz="2400" dirty="0"/>
              <a:t>Можна писати в файл, що зберігається за шляхом зі змінної оточення. Можна динамічно конфігурувати логер, слідкувати за файлом конфігурації.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6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9580-91BF-4364-A40F-1BF02C0C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логування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1837-59AC-452D-86B4-684C1553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Debug</a:t>
            </a:r>
            <a:r>
              <a:rPr lang="en-US" dirty="0"/>
              <a:t>: </a:t>
            </a:r>
            <a:r>
              <a:rPr lang="uk-UA" dirty="0"/>
              <a:t>повідомлення налагодження. У </a:t>
            </a:r>
            <a:r>
              <a:rPr lang="en-US" dirty="0"/>
              <a:t>production </a:t>
            </a:r>
            <a:r>
              <a:rPr lang="uk-UA" dirty="0"/>
              <a:t>системі повідомлення цього рівня включаються при першому запуску системи або для пошуку слабких місць (</a:t>
            </a:r>
            <a:r>
              <a:rPr lang="en-US" dirty="0"/>
              <a:t>bottleneck-</a:t>
            </a:r>
            <a:r>
              <a:rPr lang="uk-UA" dirty="0"/>
              <a:t>ів).</a:t>
            </a:r>
          </a:p>
          <a:p>
            <a:r>
              <a:rPr lang="en-US" b="1" dirty="0"/>
              <a:t>Info</a:t>
            </a:r>
            <a:r>
              <a:rPr lang="en-US" dirty="0"/>
              <a:t>: </a:t>
            </a:r>
            <a:r>
              <a:rPr lang="uk-UA" dirty="0"/>
              <a:t>повідомлення, що інформують про дії програми. Вони можуть допомогти при пошуку багів, розслідуванні цікавих ситуацій ітд.</a:t>
            </a:r>
          </a:p>
          <a:p>
            <a:r>
              <a:rPr lang="en-US" b="1" dirty="0"/>
              <a:t>Warn</a:t>
            </a:r>
            <a:r>
              <a:rPr lang="en-US" dirty="0"/>
              <a:t>: </a:t>
            </a:r>
            <a:r>
              <a:rPr lang="uk-UA" dirty="0"/>
              <a:t>записуючи таке повідомлення, система намагається привернути увагу. Сталося щось дивне, новий тип ситуації, ще не відомий системі. Слід розібратися в тому, що сталося, і віднести ситуацію до інфо-повідомленням, або до помилки. </a:t>
            </a:r>
          </a:p>
          <a:p>
            <a:r>
              <a:rPr lang="en-US" b="1" dirty="0"/>
              <a:t>Error</a:t>
            </a:r>
            <a:r>
              <a:rPr lang="en-US" dirty="0"/>
              <a:t>: </a:t>
            </a:r>
            <a:r>
              <a:rPr lang="uk-UA" dirty="0"/>
              <a:t>помилка в роботі програми, що вимагає втручання. Щось не збереглося, щось відвалилося. Необхідно вживати заходів досить швидко. Важливо розуміти, що помилка користувача - це не помилка програми. </a:t>
            </a:r>
          </a:p>
          <a:p>
            <a:r>
              <a:rPr lang="en-US" b="1" dirty="0"/>
              <a:t>Fatal</a:t>
            </a:r>
            <a:r>
              <a:rPr lang="en-US" dirty="0"/>
              <a:t>: </a:t>
            </a:r>
            <a:r>
              <a:rPr lang="uk-UA" dirty="0"/>
              <a:t>це особливий клас помилок. Такі помилки приводять до непрацездатності системи в цілому, або непрацездатності однієї з підсистем. Найчастіше трапляються фатальні помилки через невірну конфігурації або відмову обладнання. Вимагають термінової, негайної реакції.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745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Segoe UI</vt:lpstr>
      <vt:lpstr>Arial Unicode MS</vt:lpstr>
      <vt:lpstr>Office Theme</vt:lpstr>
      <vt:lpstr>Логування в .Net</vt:lpstr>
      <vt:lpstr>PowerPoint Presentation</vt:lpstr>
      <vt:lpstr>Для чого використовувати логер?</vt:lpstr>
      <vt:lpstr>Значення логування</vt:lpstr>
      <vt:lpstr>Активності логування</vt:lpstr>
      <vt:lpstr>Примітивне логування</vt:lpstr>
      <vt:lpstr>Властивості логера</vt:lpstr>
      <vt:lpstr>Властивості логера</vt:lpstr>
      <vt:lpstr>Рівні логування</vt:lpstr>
      <vt:lpstr>Що і як логувати</vt:lpstr>
      <vt:lpstr>Логування і винятки</vt:lpstr>
      <vt:lpstr>Правила запису винятків в логи</vt:lpstr>
      <vt:lpstr>Порівняння логерів</vt:lpstr>
      <vt:lpstr>log4net</vt:lpstr>
      <vt:lpstr>Questions?</vt:lpstr>
    </vt:vector>
  </TitlesOfParts>
  <Company>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Mashchak</dc:creator>
  <cp:lastModifiedBy>Леся Клакович</cp:lastModifiedBy>
  <cp:revision>196</cp:revision>
  <dcterms:created xsi:type="dcterms:W3CDTF">2011-09-23T10:13:30Z</dcterms:created>
  <dcterms:modified xsi:type="dcterms:W3CDTF">2017-12-04T22:17:11Z</dcterms:modified>
</cp:coreProperties>
</file>