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371600" y="1511300"/>
            <a:ext cx="6400800" cy="2273300"/>
          </a:xfrm>
          <a:prstGeom prst="rect">
            <a:avLst/>
          </a:prstGeom>
          <a:noFill/>
          <a:ln>
            <a:noFill/>
          </a:ln>
          <a:effectLst>
            <a:outerShdw blurRad="63500" rotWithShape="0" dir="2021404" dist="45790">
              <a:srgbClr val="FFB800"/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549400" y="4051300"/>
            <a:ext cx="60325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165494" y="6248400"/>
            <a:ext cx="292707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330594" y="6248400"/>
            <a:ext cx="292707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1828800"/>
            <a:ext cx="377683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330594" y="6248400"/>
            <a:ext cx="292707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330594" y="6248400"/>
            <a:ext cx="292707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1828800"/>
            <a:ext cx="377683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330594" y="6248400"/>
            <a:ext cx="292707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 rot="-3172564">
            <a:off x="7777956" y="-15082"/>
            <a:ext cx="1162051" cy="2084389"/>
          </a:xfrm>
          <a:custGeom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–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»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●"/>
              <a:defRPr b="0" i="0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330594" y="6248400"/>
            <a:ext cx="292707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1447800" y="685800"/>
            <a:ext cx="7162800" cy="2362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UML: основні види діаграм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3748100" y="4931725"/>
            <a:ext cx="4815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Виконали студенти групи ПМІ-51</a:t>
            </a:r>
            <a:endParaRPr sz="18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Паничок Т.</a:t>
            </a:r>
            <a:endParaRPr sz="18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Прохоров О.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85800" y="152400"/>
            <a:ext cx="6870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Use Case Diagrams</a:t>
            </a:r>
            <a:endParaRPr/>
          </a:p>
        </p:txBody>
      </p:sp>
      <p:pic>
        <p:nvPicPr>
          <p:cNvPr descr="use_case.jpeg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29000" y="6172200"/>
            <a:ext cx="2743200" cy="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(TogetherSoft, Inc)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85800" y="152400"/>
            <a:ext cx="6870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19200" y="1219200"/>
            <a:ext cx="7162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32613" lvl="0" marL="3326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class is represented by a rectangle subdivided into three compartments</a:t>
            </a:r>
            <a:endParaRPr/>
          </a:p>
          <a:p>
            <a:pPr indent="-277177" lvl="1" marL="7206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–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</a:t>
            </a:r>
            <a:endParaRPr/>
          </a:p>
          <a:p>
            <a:pPr indent="-277177" lvl="1" marL="7206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–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Attributes</a:t>
            </a:r>
            <a:endParaRPr/>
          </a:p>
          <a:p>
            <a:pPr indent="-277177" lvl="1" marL="7206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–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endParaRPr/>
          </a:p>
          <a:p>
            <a:pPr indent="-332613" lvl="0" marL="3326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Modifiers are used to indicate visibility of attributes and operations.</a:t>
            </a:r>
            <a:endParaRPr/>
          </a:p>
          <a:p>
            <a:pPr indent="-277177" lvl="1" marL="7206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–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‘+’   is used to denote Public visibility (everyone)</a:t>
            </a:r>
            <a:endParaRPr/>
          </a:p>
          <a:p>
            <a:pPr indent="-277177" lvl="1" marL="7206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–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‘#’   is used to denote Protected visibility (friends and derived)</a:t>
            </a:r>
            <a:endParaRPr/>
          </a:p>
          <a:p>
            <a:pPr indent="-277177" lvl="1" marL="7206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–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‘-’    is used to denote Private visibility (no one)</a:t>
            </a:r>
            <a:endParaRPr/>
          </a:p>
          <a:p>
            <a:pPr indent="-332613" lvl="0" marL="3326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Comic Sans MS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default, attributes are hidden and operations are visible.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An example of Class  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163" name="Shape 163"/>
          <p:cNvGrpSpPr/>
          <p:nvPr/>
        </p:nvGrpSpPr>
        <p:grpSpPr>
          <a:xfrm>
            <a:off x="1981200" y="2251074"/>
            <a:ext cx="5652752" cy="3442132"/>
            <a:chOff x="0" y="0"/>
            <a:chExt cx="5652751" cy="3442130"/>
          </a:xfrm>
        </p:grpSpPr>
        <p:sp>
          <p:nvSpPr>
            <p:cNvPr id="164" name="Shape 164"/>
            <p:cNvSpPr/>
            <p:nvPr/>
          </p:nvSpPr>
          <p:spPr>
            <a:xfrm>
              <a:off x="0" y="1535112"/>
              <a:ext cx="3124200" cy="170021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620712"/>
              <a:ext cx="3124200" cy="914401"/>
            </a:xfrm>
            <a:prstGeom prst="rect">
              <a:avLst/>
            </a:prstGeom>
            <a:solidFill>
              <a:srgbClr val="FF99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87312"/>
              <a:ext cx="3124200" cy="533401"/>
            </a:xfrm>
            <a:prstGeom prst="rect">
              <a:avLst/>
            </a:prstGeom>
            <a:solidFill>
              <a:srgbClr val="FF7C8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166350" y="58287"/>
              <a:ext cx="26145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Account_Name</a:t>
              </a:r>
              <a:endParaRPr sz="2400"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66350" y="661325"/>
              <a:ext cx="2791500" cy="9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Custom_Name</a:t>
              </a:r>
              <a:endParaRPr sz="2400"/>
            </a:p>
            <a:p>
              <a:pPr indent="-290512" lvl="0" marL="290512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Balance</a:t>
              </a:r>
              <a:endParaRPr sz="2400"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76200" y="1611312"/>
              <a:ext cx="2432050" cy="1830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+AddFunds( )</a:t>
              </a:r>
              <a:endParaRPr sz="2400"/>
            </a:p>
            <a:p>
              <a:pPr indent="-290512" lvl="0" marL="290512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+WithDraw( )</a:t>
              </a:r>
              <a:endParaRPr sz="2400"/>
            </a:p>
            <a:p>
              <a:pPr indent="-290512" lvl="0" marL="290512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+Transfer( )</a:t>
              </a:r>
              <a:endParaRPr sz="2400"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024312" y="0"/>
              <a:ext cx="936239" cy="456119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4038600" y="885825"/>
              <a:ext cx="1410703" cy="456119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DFF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703DFF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4038600" y="1724025"/>
              <a:ext cx="1614151" cy="456119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Operations</a:t>
              </a:r>
              <a:endParaRPr/>
            </a:p>
          </p:txBody>
        </p:sp>
        <p:cxnSp>
          <p:nvCxnSpPr>
            <p:cNvPr id="173" name="Shape 173"/>
            <p:cNvCxnSpPr/>
            <p:nvPr/>
          </p:nvCxnSpPr>
          <p:spPr>
            <a:xfrm flipH="1">
              <a:off x="3124199" y="239712"/>
              <a:ext cx="914401" cy="152401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4" name="Shape 174"/>
            <p:cNvCxnSpPr/>
            <p:nvPr/>
          </p:nvCxnSpPr>
          <p:spPr>
            <a:xfrm flipH="1">
              <a:off x="3124199" y="1077912"/>
              <a:ext cx="914401" cy="152401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3124199" y="1916112"/>
              <a:ext cx="914401" cy="152401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85800" y="152400"/>
            <a:ext cx="687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Class Example 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600200" y="1524000"/>
            <a:ext cx="6781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157733" lvl="1" marL="262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Checking {</a:t>
            </a:r>
            <a:b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private:</a:t>
            </a:r>
            <a:endParaRPr/>
          </a:p>
          <a:p>
            <a:pPr indent="157733" lvl="1" marL="262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208"/>
              <a:t> string</a:t>
            </a: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Customer_name;</a:t>
            </a:r>
            <a:b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float Balance; </a:t>
            </a:r>
            <a:b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public:</a:t>
            </a:r>
            <a:b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AddFunds(float);</a:t>
            </a:r>
            <a:b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WithDraw(float);</a:t>
            </a:r>
            <a:b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Transfer(float);</a:t>
            </a:r>
            <a:endParaRPr/>
          </a:p>
          <a:p>
            <a:pPr indent="157733" lvl="1" marL="262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set_name(string);</a:t>
            </a:r>
            <a:endParaRPr/>
          </a:p>
          <a:p>
            <a:pPr indent="157733" lvl="1" marL="262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get_name();</a:t>
            </a:r>
            <a:endParaRPr/>
          </a:p>
          <a:p>
            <a:pPr indent="157733" lvl="1" marL="262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set_balance(float);</a:t>
            </a:r>
            <a:endParaRPr/>
          </a:p>
          <a:p>
            <a:pPr indent="157733" lvl="1" marL="262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get_balance();</a:t>
            </a:r>
            <a:endParaRPr/>
          </a:p>
          <a:p>
            <a:pPr indent="157733" lvl="1" marL="262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};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85800" y="152400"/>
            <a:ext cx="716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 of Class Diagram: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2514600"/>
            <a:ext cx="76962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5468" lvl="0" marL="3154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Times New Roman"/>
              <a:buChar char="•"/>
            </a:pPr>
            <a:r>
              <a:rPr b="1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Bi-directional association</a:t>
            </a:r>
            <a:br>
              <a:rPr b="1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Associations are assumed to be bi-directional </a:t>
            </a:r>
            <a:endParaRPr/>
          </a:p>
          <a:p>
            <a:pPr indent="-315468" lvl="0" marL="315468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Times New Roman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e.g. Flight and plane</a:t>
            </a:r>
            <a:endParaRPr/>
          </a:p>
          <a:p>
            <a:pPr indent="-315468" lvl="0" marL="315468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</a:t>
            </a:r>
            <a:r>
              <a:rPr b="0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2268" lvl="0" marL="315468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468" lvl="0" marL="3154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Times New Roman"/>
              <a:buChar char="•"/>
            </a:pPr>
            <a:r>
              <a:rPr b="1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Uni-directional association</a:t>
            </a:r>
            <a:br>
              <a:rPr b="1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57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Order and item</a:t>
            </a:r>
            <a:endParaRPr b="0" i="0" sz="2576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5468" lvl="0" marL="315468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44"/>
              <a:buFont typeface="Comic Sans MS"/>
              <a:buNone/>
            </a:pPr>
            <a:r>
              <a:rPr b="0" i="0" lang="en-US" sz="294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b="0" i="0" lang="en-US" sz="22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/>
          </a:p>
        </p:txBody>
      </p:sp>
      <p:cxnSp>
        <p:nvCxnSpPr>
          <p:cNvPr id="188" name="Shape 188"/>
          <p:cNvCxnSpPr/>
          <p:nvPr/>
        </p:nvCxnSpPr>
        <p:spPr>
          <a:xfrm>
            <a:off x="3238500" y="57568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89" name="Shape 189"/>
          <p:cNvCxnSpPr/>
          <p:nvPr/>
        </p:nvCxnSpPr>
        <p:spPr>
          <a:xfrm>
            <a:off x="3276600" y="3886200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0" name="Shape 190"/>
          <p:cNvSpPr txBox="1"/>
          <p:nvPr/>
        </p:nvSpPr>
        <p:spPr>
          <a:xfrm>
            <a:off x="762000" y="855397"/>
            <a:ext cx="7407275" cy="179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Associations represent relationships between instances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of classes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.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association is a link connecting two classes.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85800" y="152400"/>
            <a:ext cx="687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Association: Multiplicity and Roles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701800" y="2254250"/>
            <a:ext cx="17526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006600" y="2514600"/>
            <a:ext cx="996117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518275" y="2254250"/>
            <a:ext cx="17526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959600" y="2514600"/>
            <a:ext cx="74797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cxnSp>
        <p:nvCxnSpPr>
          <p:cNvPr id="200" name="Shape 200"/>
          <p:cNvCxnSpPr/>
          <p:nvPr/>
        </p:nvCxnSpPr>
        <p:spPr>
          <a:xfrm>
            <a:off x="3454400" y="3016250"/>
            <a:ext cx="30480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3454400" y="2406650"/>
            <a:ext cx="30480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Shape 202"/>
          <p:cNvSpPr txBox="1"/>
          <p:nvPr/>
        </p:nvSpPr>
        <p:spPr>
          <a:xfrm>
            <a:off x="3438525" y="2009775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530600" y="3168650"/>
            <a:ext cx="443072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121400" y="2025650"/>
            <a:ext cx="18321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121400" y="3168650"/>
            <a:ext cx="18321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1828800" y="3733800"/>
            <a:ext cx="3505200" cy="21838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Multiplicity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	Meaning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	One and only one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0..1		Zero or one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M..N		From M to 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		From zero to any positive integer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0..*		From zero to any positive integer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		From one to any positive integer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969000" y="3352800"/>
            <a:ext cx="781904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03DFF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3378200" y="3429000"/>
            <a:ext cx="9398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03DFF"/>
                </a:solidFill>
                <a:latin typeface="Arial"/>
                <a:ea typeface="Arial"/>
                <a:cs typeface="Arial"/>
                <a:sym typeface="Arial"/>
              </a:rPr>
              <a:t>employer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6883400" y="4038600"/>
            <a:ext cx="522050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6502399" y="3657599"/>
            <a:ext cx="457201" cy="3810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5562600" y="3962400"/>
            <a:ext cx="3124200" cy="164962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DFF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 given university groups many people; some act as students, others as teachers.  A given student belongs to a single university; a given teacher may or may not be working for the university at a particular time.”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867400" y="1676400"/>
            <a:ext cx="770692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03DFF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616200" y="2222500"/>
            <a:ext cx="381000" cy="4572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044700" y="1739900"/>
            <a:ext cx="1752600" cy="457200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Shape 219"/>
          <p:cNvCxnSpPr/>
          <p:nvPr/>
        </p:nvCxnSpPr>
        <p:spPr>
          <a:xfrm>
            <a:off x="2044700" y="3263900"/>
            <a:ext cx="1752600" cy="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Shape 220"/>
          <p:cNvCxnSpPr/>
          <p:nvPr/>
        </p:nvCxnSpPr>
        <p:spPr>
          <a:xfrm>
            <a:off x="2044700" y="3263900"/>
            <a:ext cx="12700" cy="6858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Shape 221"/>
          <p:cNvSpPr/>
          <p:nvPr/>
        </p:nvSpPr>
        <p:spPr>
          <a:xfrm>
            <a:off x="1435100" y="3949700"/>
            <a:ext cx="1371600" cy="533400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2" name="Shape 222"/>
          <p:cNvGrpSpPr/>
          <p:nvPr/>
        </p:nvGrpSpPr>
        <p:grpSpPr>
          <a:xfrm>
            <a:off x="3124200" y="3937000"/>
            <a:ext cx="1633423" cy="533400"/>
            <a:chOff x="0" y="0"/>
            <a:chExt cx="1524000" cy="533400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1524000" cy="533400"/>
            </a:xfrm>
            <a:prstGeom prst="rect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34188" y="56004"/>
              <a:ext cx="1255624" cy="4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Subtype2</a:t>
              </a:r>
              <a:endParaRPr/>
            </a:p>
          </p:txBody>
        </p:sp>
      </p:grpSp>
      <p:sp>
        <p:nvSpPr>
          <p:cNvPr id="225" name="Shape 225"/>
          <p:cNvSpPr txBox="1"/>
          <p:nvPr/>
        </p:nvSpPr>
        <p:spPr>
          <a:xfrm>
            <a:off x="2197100" y="1727200"/>
            <a:ext cx="1752600" cy="42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Supertype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540625" y="4005650"/>
            <a:ext cx="137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Subtype1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828800" y="511175"/>
            <a:ext cx="6224588" cy="54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Notation of Class Diagram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905000" y="4876799"/>
            <a:ext cx="2971800" cy="11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expresses a relationship among related classes.  It is a class that includes its subclasses.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781800" y="2171700"/>
            <a:ext cx="228600" cy="304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6083300" y="1752600"/>
            <a:ext cx="1536700" cy="381000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Shape 231"/>
          <p:cNvCxnSpPr/>
          <p:nvPr/>
        </p:nvCxnSpPr>
        <p:spPr>
          <a:xfrm>
            <a:off x="6896100" y="2501900"/>
            <a:ext cx="0" cy="304801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Shape 232"/>
          <p:cNvCxnSpPr/>
          <p:nvPr/>
        </p:nvCxnSpPr>
        <p:spPr>
          <a:xfrm>
            <a:off x="5791200" y="2819400"/>
            <a:ext cx="2057400" cy="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3" name="Shape 233"/>
          <p:cNvGrpSpPr/>
          <p:nvPr/>
        </p:nvGrpSpPr>
        <p:grpSpPr>
          <a:xfrm>
            <a:off x="5130800" y="3285996"/>
            <a:ext cx="1447801" cy="540009"/>
            <a:chOff x="0" y="0"/>
            <a:chExt cx="1447800" cy="540008"/>
          </a:xfrm>
        </p:grpSpPr>
        <p:sp>
          <p:nvSpPr>
            <p:cNvPr id="234" name="Shape 234"/>
            <p:cNvSpPr/>
            <p:nvPr/>
          </p:nvSpPr>
          <p:spPr>
            <a:xfrm>
              <a:off x="0" y="16003"/>
              <a:ext cx="1447800" cy="508001"/>
            </a:xfrm>
            <a:prstGeom prst="rect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276740" y="0"/>
              <a:ext cx="894320" cy="540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Regular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7162800" y="3292346"/>
            <a:ext cx="1524000" cy="540009"/>
            <a:chOff x="0" y="0"/>
            <a:chExt cx="1524000" cy="540008"/>
          </a:xfrm>
        </p:grpSpPr>
        <p:sp>
          <p:nvSpPr>
            <p:cNvPr id="237" name="Shape 237"/>
            <p:cNvSpPr/>
            <p:nvPr/>
          </p:nvSpPr>
          <p:spPr>
            <a:xfrm>
              <a:off x="0" y="22353"/>
              <a:ext cx="1524000" cy="495301"/>
            </a:xfrm>
            <a:prstGeom prst="rect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289440" y="0"/>
              <a:ext cx="945120" cy="540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Loyalty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Customer</a:t>
              </a:r>
              <a:endParaRPr/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x="6235700" y="1752600"/>
            <a:ext cx="1752600" cy="37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4800599" y="1739900"/>
            <a:ext cx="1143002" cy="311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Example:</a:t>
            </a:r>
            <a:endParaRPr/>
          </a:p>
        </p:txBody>
      </p:sp>
      <p:cxnSp>
        <p:nvCxnSpPr>
          <p:cNvPr id="241" name="Shape 241"/>
          <p:cNvCxnSpPr/>
          <p:nvPr/>
        </p:nvCxnSpPr>
        <p:spPr>
          <a:xfrm>
            <a:off x="3810000" y="3263900"/>
            <a:ext cx="0" cy="68580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5791200" y="2819400"/>
            <a:ext cx="0" cy="4572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7848600" y="2819400"/>
            <a:ext cx="0" cy="533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2819400" y="2666999"/>
            <a:ext cx="0" cy="609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5" name="Shape 245"/>
          <p:cNvSpPr/>
          <p:nvPr/>
        </p:nvSpPr>
        <p:spPr>
          <a:xfrm>
            <a:off x="6172200" y="4343400"/>
            <a:ext cx="1536700" cy="381000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5219700" y="5876796"/>
            <a:ext cx="1447801" cy="540009"/>
            <a:chOff x="0" y="0"/>
            <a:chExt cx="1447800" cy="540008"/>
          </a:xfrm>
        </p:grpSpPr>
        <p:sp>
          <p:nvSpPr>
            <p:cNvPr id="247" name="Shape 247"/>
            <p:cNvSpPr/>
            <p:nvPr/>
          </p:nvSpPr>
          <p:spPr>
            <a:xfrm>
              <a:off x="0" y="16003"/>
              <a:ext cx="1447800" cy="508001"/>
            </a:xfrm>
            <a:prstGeom prst="rect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76740" y="0"/>
              <a:ext cx="894320" cy="540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Regular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7251700" y="5883146"/>
            <a:ext cx="1524000" cy="540009"/>
            <a:chOff x="0" y="0"/>
            <a:chExt cx="1524000" cy="540008"/>
          </a:xfrm>
        </p:grpSpPr>
        <p:sp>
          <p:nvSpPr>
            <p:cNvPr id="250" name="Shape 250"/>
            <p:cNvSpPr/>
            <p:nvPr/>
          </p:nvSpPr>
          <p:spPr>
            <a:xfrm>
              <a:off x="0" y="22353"/>
              <a:ext cx="1524000" cy="495301"/>
            </a:xfrm>
            <a:prstGeom prst="rect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89440" y="0"/>
              <a:ext cx="945120" cy="540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Loyalty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Customer</a:t>
              </a:r>
              <a:endParaRPr/>
            </a:p>
          </p:txBody>
        </p:sp>
      </p:grpSp>
      <p:sp>
        <p:nvSpPr>
          <p:cNvPr id="252" name="Shape 252"/>
          <p:cNvSpPr txBox="1"/>
          <p:nvPr/>
        </p:nvSpPr>
        <p:spPr>
          <a:xfrm>
            <a:off x="6324600" y="4343400"/>
            <a:ext cx="1752600" cy="37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4889499" y="4330700"/>
            <a:ext cx="1143002" cy="311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or:</a:t>
            </a:r>
            <a:endParaRPr/>
          </a:p>
        </p:txBody>
      </p:sp>
      <p:cxnSp>
        <p:nvCxnSpPr>
          <p:cNvPr id="254" name="Shape 254"/>
          <p:cNvCxnSpPr/>
          <p:nvPr/>
        </p:nvCxnSpPr>
        <p:spPr>
          <a:xfrm flipH="1" rot="10800000">
            <a:off x="5905500" y="4952999"/>
            <a:ext cx="609601" cy="914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5" name="Shape 255"/>
          <p:cNvCxnSpPr/>
          <p:nvPr/>
        </p:nvCxnSpPr>
        <p:spPr>
          <a:xfrm>
            <a:off x="6400800" y="4876800"/>
            <a:ext cx="228601" cy="152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6" name="Shape 256"/>
          <p:cNvCxnSpPr/>
          <p:nvPr/>
        </p:nvCxnSpPr>
        <p:spPr>
          <a:xfrm flipH="1" rot="10800000">
            <a:off x="6400800" y="4724399"/>
            <a:ext cx="304801" cy="152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7" name="Shape 257"/>
          <p:cNvCxnSpPr/>
          <p:nvPr/>
        </p:nvCxnSpPr>
        <p:spPr>
          <a:xfrm flipH="1">
            <a:off x="6629399" y="4724399"/>
            <a:ext cx="76201" cy="30480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8" name="Shape 258"/>
          <p:cNvCxnSpPr/>
          <p:nvPr/>
        </p:nvCxnSpPr>
        <p:spPr>
          <a:xfrm rot="10800000">
            <a:off x="7086599" y="4952999"/>
            <a:ext cx="914401" cy="914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6858000" y="4724399"/>
            <a:ext cx="76201" cy="30480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0" name="Shape 260"/>
          <p:cNvCxnSpPr/>
          <p:nvPr/>
        </p:nvCxnSpPr>
        <p:spPr>
          <a:xfrm flipH="1" rot="10800000">
            <a:off x="6934200" y="4876799"/>
            <a:ext cx="228601" cy="152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6858000" y="4724400"/>
            <a:ext cx="304801" cy="152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685800" y="304800"/>
            <a:ext cx="7772400" cy="533400"/>
            <a:chOff x="0" y="0"/>
            <a:chExt cx="7772400" cy="533400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7772400" cy="53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0" y="55686"/>
              <a:ext cx="7772400" cy="42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46025" spcFirstLastPara="1" rIns="4602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Notation of Class Diagram: 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Composition</a:t>
              </a: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2005011" y="1360487"/>
            <a:ext cx="1143003" cy="381001"/>
            <a:chOff x="-1" y="0"/>
            <a:chExt cx="1143002" cy="381000"/>
          </a:xfrm>
        </p:grpSpPr>
        <p:sp>
          <p:nvSpPr>
            <p:cNvPr id="270" name="Shape 270"/>
            <p:cNvSpPr/>
            <p:nvPr/>
          </p:nvSpPr>
          <p:spPr>
            <a:xfrm>
              <a:off x="-1" y="0"/>
              <a:ext cx="1143002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207368" y="46956"/>
              <a:ext cx="728264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W</a:t>
              </a: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1277936" y="2525712"/>
            <a:ext cx="1143003" cy="434976"/>
            <a:chOff x="-1" y="0"/>
            <a:chExt cx="1143002" cy="434975"/>
          </a:xfrm>
        </p:grpSpPr>
        <p:sp>
          <p:nvSpPr>
            <p:cNvPr id="273" name="Shape 273"/>
            <p:cNvSpPr/>
            <p:nvPr/>
          </p:nvSpPr>
          <p:spPr>
            <a:xfrm>
              <a:off x="-1" y="0"/>
              <a:ext cx="1143002" cy="43497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baseline="-2500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210725" y="57053"/>
              <a:ext cx="721550" cy="320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P</a:t>
              </a:r>
              <a:r>
                <a:rPr b="1" baseline="-2500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2743198" y="2514600"/>
            <a:ext cx="1143004" cy="446089"/>
            <a:chOff x="-1" y="0"/>
            <a:chExt cx="1143002" cy="446088"/>
          </a:xfrm>
        </p:grpSpPr>
        <p:sp>
          <p:nvSpPr>
            <p:cNvPr id="276" name="Shape 276"/>
            <p:cNvSpPr/>
            <p:nvPr/>
          </p:nvSpPr>
          <p:spPr>
            <a:xfrm>
              <a:off x="-1" y="0"/>
              <a:ext cx="1143002" cy="446088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baseline="-2500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195908" y="62609"/>
              <a:ext cx="751184" cy="32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P</a:t>
              </a:r>
              <a:r>
                <a:rPr b="1" baseline="-2500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</a:t>
              </a: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852612" y="2198687"/>
            <a:ext cx="1447801" cy="30480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2457450" y="1739900"/>
            <a:ext cx="228600" cy="444502"/>
            <a:chOff x="0" y="0"/>
            <a:chExt cx="228600" cy="444501"/>
          </a:xfrm>
        </p:grpSpPr>
        <p:cxnSp>
          <p:nvCxnSpPr>
            <p:cNvPr id="280" name="Shape 280"/>
            <p:cNvCxnSpPr/>
            <p:nvPr/>
          </p:nvCxnSpPr>
          <p:spPr>
            <a:xfrm>
              <a:off x="114300" y="292100"/>
              <a:ext cx="6350" cy="1524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0" y="0"/>
              <a:ext cx="228600" cy="304800"/>
            </a:xfrm>
            <a:prstGeom prst="diamond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1219200" y="838200"/>
            <a:ext cx="1408123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3962400" y="914400"/>
            <a:ext cx="4826432" cy="4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expresses a relationship among instances of related classes.  It is a specific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kind of Whole-Part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relationship.  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expresses a relationship where an instance of the Whole-class has the responsibility 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initialize instances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each Part-class.  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 should be used to express a relationship where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 of Part instances is undefined without being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to an instance of the Whole.  And, conversely,  the</a:t>
            </a:r>
            <a:r>
              <a:rPr lang="en-US" sz="1800"/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of the Whole is ill-defined or incomplete if one or 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of the Part instances are undefined.</a:t>
            </a:r>
            <a:endParaRPr sz="1800"/>
          </a:p>
        </p:txBody>
      </p:sp>
      <p:sp>
        <p:nvSpPr>
          <p:cNvPr id="284" name="Shape 284"/>
          <p:cNvSpPr txBox="1"/>
          <p:nvPr/>
        </p:nvSpPr>
        <p:spPr>
          <a:xfrm>
            <a:off x="1508125" y="1077912"/>
            <a:ext cx="1047574" cy="28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Class</a:t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2081212" y="3341687"/>
            <a:ext cx="1037417" cy="28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Classes</a:t>
            </a:r>
            <a:endParaRPr/>
          </a:p>
        </p:txBody>
      </p:sp>
      <p:sp>
        <p:nvSpPr>
          <p:cNvPr id="286" name="Shape 286"/>
          <p:cNvSpPr/>
          <p:nvPr/>
        </p:nvSpPr>
        <p:spPr>
          <a:xfrm rot="-5400000">
            <a:off x="2500312" y="2312987"/>
            <a:ext cx="228601" cy="1828801"/>
          </a:xfrm>
          <a:custGeom>
            <a:pathLst>
              <a:path extrusionOk="0" h="21600" w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7" name="Shape 287"/>
          <p:cNvGrpSpPr/>
          <p:nvPr/>
        </p:nvGrpSpPr>
        <p:grpSpPr>
          <a:xfrm>
            <a:off x="1319211" y="4408487"/>
            <a:ext cx="2610835" cy="1600202"/>
            <a:chOff x="-1" y="0"/>
            <a:chExt cx="2610833" cy="1600201"/>
          </a:xfrm>
        </p:grpSpPr>
        <p:grpSp>
          <p:nvGrpSpPr>
            <p:cNvPr id="288" name="Shape 288"/>
            <p:cNvGrpSpPr/>
            <p:nvPr/>
          </p:nvGrpSpPr>
          <p:grpSpPr>
            <a:xfrm>
              <a:off x="727074" y="0"/>
              <a:ext cx="1143003" cy="381000"/>
              <a:chOff x="-1" y="0"/>
              <a:chExt cx="1143002" cy="38100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74930" y="46956"/>
                <a:ext cx="993141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Automobile</a:t>
                </a:r>
                <a:endParaRPr/>
              </a:p>
            </p:txBody>
          </p:sp>
        </p:grpSp>
        <p:grpSp>
          <p:nvGrpSpPr>
            <p:cNvPr id="291" name="Shape 291"/>
            <p:cNvGrpSpPr/>
            <p:nvPr/>
          </p:nvGrpSpPr>
          <p:grpSpPr>
            <a:xfrm>
              <a:off x="-1" y="1165225"/>
              <a:ext cx="1143003" cy="434975"/>
              <a:chOff x="-1" y="0"/>
              <a:chExt cx="1143002" cy="434975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-1" y="0"/>
                <a:ext cx="1143002" cy="434975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1" baseline="-2500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252643" y="73944"/>
                <a:ext cx="637714" cy="287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Engine</a:t>
                </a:r>
                <a:endParaRPr/>
              </a:p>
            </p:txBody>
          </p:sp>
        </p:grpSp>
        <p:grpSp>
          <p:nvGrpSpPr>
            <p:cNvPr id="294" name="Shape 294"/>
            <p:cNvGrpSpPr/>
            <p:nvPr/>
          </p:nvGrpSpPr>
          <p:grpSpPr>
            <a:xfrm>
              <a:off x="1462694" y="1154112"/>
              <a:ext cx="1148138" cy="446089"/>
              <a:chOff x="0" y="0"/>
              <a:chExt cx="1148137" cy="446088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2568" y="0"/>
                <a:ext cx="1143001" cy="446088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1" baseline="-2500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Shape 296"/>
              <p:cNvSpPr txBox="1"/>
              <p:nvPr/>
            </p:nvSpPr>
            <p:spPr>
              <a:xfrm>
                <a:off x="0" y="62609"/>
                <a:ext cx="1148137" cy="320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Transmission</a:t>
                </a:r>
                <a:r>
                  <a:rPr b="1" baseline="-2500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</p:grpSp>
        <p:sp>
          <p:nvSpPr>
            <p:cNvPr id="297" name="Shape 297"/>
            <p:cNvSpPr/>
            <p:nvPr/>
          </p:nvSpPr>
          <p:spPr>
            <a:xfrm>
              <a:off x="574675" y="838200"/>
              <a:ext cx="1447801" cy="304800"/>
            </a:xfrm>
            <a:custGeom>
              <a:pathLst>
                <a:path extrusionOk="0" h="21600" w="2160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8" name="Shape 298"/>
            <p:cNvGrpSpPr/>
            <p:nvPr/>
          </p:nvGrpSpPr>
          <p:grpSpPr>
            <a:xfrm>
              <a:off x="1160462" y="392112"/>
              <a:ext cx="228601" cy="457202"/>
              <a:chOff x="0" y="0"/>
              <a:chExt cx="228600" cy="457201"/>
            </a:xfrm>
          </p:grpSpPr>
          <p:cxnSp>
            <p:nvCxnSpPr>
              <p:cNvPr id="299" name="Shape 299"/>
              <p:cNvCxnSpPr/>
              <p:nvPr/>
            </p:nvCxnSpPr>
            <p:spPr>
              <a:xfrm flipH="1">
                <a:off x="115570" y="266700"/>
                <a:ext cx="1" cy="1905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0" name="Shape 300"/>
              <p:cNvSpPr/>
              <p:nvPr/>
            </p:nvSpPr>
            <p:spPr>
              <a:xfrm>
                <a:off x="0" y="0"/>
                <a:ext cx="228600" cy="304800"/>
              </a:xfrm>
              <a:prstGeom prst="diamond">
                <a:avLst/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01" name="Shape 301"/>
          <p:cNvSpPr txBox="1"/>
          <p:nvPr/>
        </p:nvSpPr>
        <p:spPr>
          <a:xfrm>
            <a:off x="1371600" y="3962400"/>
            <a:ext cx="775839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3413125" y="6172200"/>
            <a:ext cx="2687638" cy="311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990600" y="457200"/>
            <a:ext cx="79057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2"/>
              <a:buFont typeface="Times New Roman"/>
              <a:buNone/>
            </a:pPr>
            <a:r>
              <a:rPr b="0" i="0" lang="en-US" sz="2112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 of Class Diagram:</a:t>
            </a:r>
            <a:r>
              <a:rPr b="0" i="0" lang="en-US" sz="316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12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/>
          </a:p>
        </p:txBody>
      </p:sp>
      <p:grpSp>
        <p:nvGrpSpPr>
          <p:cNvPr id="308" name="Shape 308"/>
          <p:cNvGrpSpPr/>
          <p:nvPr/>
        </p:nvGrpSpPr>
        <p:grpSpPr>
          <a:xfrm>
            <a:off x="2362198" y="1524000"/>
            <a:ext cx="1143004" cy="381000"/>
            <a:chOff x="-1" y="0"/>
            <a:chExt cx="1143002" cy="381000"/>
          </a:xfrm>
        </p:grpSpPr>
        <p:sp>
          <p:nvSpPr>
            <p:cNvPr id="309" name="Shape 309"/>
            <p:cNvSpPr/>
            <p:nvPr/>
          </p:nvSpPr>
          <p:spPr>
            <a:xfrm>
              <a:off x="-1" y="0"/>
              <a:ext cx="1143002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230461" y="46956"/>
              <a:ext cx="682078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C</a:t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1635123" y="2689225"/>
            <a:ext cx="1143004" cy="434975"/>
            <a:chOff x="-1" y="0"/>
            <a:chExt cx="1143002" cy="434975"/>
          </a:xfrm>
        </p:grpSpPr>
        <p:sp>
          <p:nvSpPr>
            <p:cNvPr id="312" name="Shape 312"/>
            <p:cNvSpPr/>
            <p:nvPr/>
          </p:nvSpPr>
          <p:spPr>
            <a:xfrm>
              <a:off x="-1" y="0"/>
              <a:ext cx="1143002" cy="43497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baseline="-2500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205733" y="57053"/>
              <a:ext cx="731534" cy="320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E</a:t>
              </a:r>
              <a:r>
                <a:rPr b="1" baseline="-2500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3100386" y="2678112"/>
            <a:ext cx="1143003" cy="446089"/>
            <a:chOff x="-1" y="0"/>
            <a:chExt cx="1143002" cy="446088"/>
          </a:xfrm>
        </p:grpSpPr>
        <p:sp>
          <p:nvSpPr>
            <p:cNvPr id="315" name="Shape 315"/>
            <p:cNvSpPr/>
            <p:nvPr/>
          </p:nvSpPr>
          <p:spPr>
            <a:xfrm>
              <a:off x="-1" y="0"/>
              <a:ext cx="1143002" cy="446088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baseline="-2500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190916" y="62609"/>
              <a:ext cx="761168" cy="32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E</a:t>
              </a:r>
              <a:r>
                <a:rPr b="1" baseline="-2500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</a:t>
              </a:r>
              <a:endParaRPr/>
            </a:p>
          </p:txBody>
        </p:sp>
      </p:grpSp>
      <p:sp>
        <p:nvSpPr>
          <p:cNvPr id="317" name="Shape 317"/>
          <p:cNvSpPr/>
          <p:nvPr/>
        </p:nvSpPr>
        <p:spPr>
          <a:xfrm>
            <a:off x="2209800" y="2362200"/>
            <a:ext cx="1447800" cy="304800"/>
          </a:xfrm>
          <a:custGeom>
            <a:pathLst>
              <a:path extrusionOk="0" h="21600" w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8" name="Shape 318"/>
          <p:cNvGrpSpPr/>
          <p:nvPr/>
        </p:nvGrpSpPr>
        <p:grpSpPr>
          <a:xfrm>
            <a:off x="2814637" y="1903412"/>
            <a:ext cx="228601" cy="444502"/>
            <a:chOff x="0" y="0"/>
            <a:chExt cx="228600" cy="444501"/>
          </a:xfrm>
        </p:grpSpPr>
        <p:cxnSp>
          <p:nvCxnSpPr>
            <p:cNvPr id="319" name="Shape 319"/>
            <p:cNvCxnSpPr/>
            <p:nvPr/>
          </p:nvCxnSpPr>
          <p:spPr>
            <a:xfrm>
              <a:off x="114300" y="292100"/>
              <a:ext cx="6350" cy="1524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Shape 320"/>
            <p:cNvSpPr/>
            <p:nvPr/>
          </p:nvSpPr>
          <p:spPr>
            <a:xfrm>
              <a:off x="0" y="0"/>
              <a:ext cx="228600" cy="304800"/>
            </a:xfrm>
            <a:prstGeom prst="diamond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1" name="Shape 321"/>
          <p:cNvSpPr txBox="1"/>
          <p:nvPr/>
        </p:nvSpPr>
        <p:spPr>
          <a:xfrm>
            <a:off x="1295400" y="1981200"/>
            <a:ext cx="1464120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248150" y="1524000"/>
            <a:ext cx="45150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expresses a relationship among instances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related classes.  It is a specific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kind of Container-Containee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relationship.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expresses a relationship where an instance of the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Container-class has the responsibility to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and maintain instances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each Containee-class that have been created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outside the auspices of the Container-class. 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 should be used to express a more informal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than composition expresses.  That is, it is an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appropriate relationship where the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and its </a:t>
            </a:r>
            <a:b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Containees can be manipulated independently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2209800" y="1219200"/>
            <a:ext cx="1320872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Class</a:t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2209800" y="3505200"/>
            <a:ext cx="1472193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Containee Classes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 rot="-5400000">
            <a:off x="2857500" y="2476499"/>
            <a:ext cx="228601" cy="1828802"/>
          </a:xfrm>
          <a:custGeom>
            <a:pathLst>
              <a:path extrusionOk="0" h="21600" w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6" name="Shape 326"/>
          <p:cNvGrpSpPr/>
          <p:nvPr/>
        </p:nvGrpSpPr>
        <p:grpSpPr>
          <a:xfrm>
            <a:off x="2403473" y="4572000"/>
            <a:ext cx="1143004" cy="381000"/>
            <a:chOff x="-1" y="0"/>
            <a:chExt cx="1143002" cy="381000"/>
          </a:xfrm>
        </p:grpSpPr>
        <p:sp>
          <p:nvSpPr>
            <p:cNvPr id="327" name="Shape 327"/>
            <p:cNvSpPr/>
            <p:nvPr/>
          </p:nvSpPr>
          <p:spPr>
            <a:xfrm>
              <a:off x="-1" y="0"/>
              <a:ext cx="1143002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371234" y="46956"/>
              <a:ext cx="400532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Bag</a:t>
              </a: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1676398" y="5737225"/>
            <a:ext cx="1143004" cy="434975"/>
            <a:chOff x="-1" y="0"/>
            <a:chExt cx="1143002" cy="434975"/>
          </a:xfrm>
        </p:grpSpPr>
        <p:sp>
          <p:nvSpPr>
            <p:cNvPr id="330" name="Shape 330"/>
            <p:cNvSpPr/>
            <p:nvPr/>
          </p:nvSpPr>
          <p:spPr>
            <a:xfrm>
              <a:off x="-1" y="0"/>
              <a:ext cx="1143002" cy="43497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baseline="-2500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257591" y="73944"/>
              <a:ext cx="627818" cy="287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Apples</a:t>
              </a:r>
              <a:endParaRPr/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3141661" y="5726112"/>
            <a:ext cx="1143003" cy="446089"/>
            <a:chOff x="-1" y="0"/>
            <a:chExt cx="1143002" cy="446088"/>
          </a:xfrm>
        </p:grpSpPr>
        <p:sp>
          <p:nvSpPr>
            <p:cNvPr id="333" name="Shape 333"/>
            <p:cNvSpPr/>
            <p:nvPr/>
          </p:nvSpPr>
          <p:spPr>
            <a:xfrm>
              <a:off x="-1" y="0"/>
              <a:ext cx="1143002" cy="446088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1" baseline="-2500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21864" y="62609"/>
              <a:ext cx="499272" cy="32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Milk</a:t>
              </a:r>
              <a:r>
                <a:rPr b="1" baseline="-2500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sp>
        <p:nvSpPr>
          <p:cNvPr id="335" name="Shape 335"/>
          <p:cNvSpPr/>
          <p:nvPr/>
        </p:nvSpPr>
        <p:spPr>
          <a:xfrm>
            <a:off x="2251075" y="5410200"/>
            <a:ext cx="1447800" cy="304800"/>
          </a:xfrm>
          <a:custGeom>
            <a:pathLst>
              <a:path extrusionOk="0" h="21600" w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6" name="Shape 336"/>
          <p:cNvGrpSpPr/>
          <p:nvPr/>
        </p:nvGrpSpPr>
        <p:grpSpPr>
          <a:xfrm>
            <a:off x="2836862" y="4964112"/>
            <a:ext cx="228601" cy="457202"/>
            <a:chOff x="0" y="0"/>
            <a:chExt cx="228600" cy="457201"/>
          </a:xfrm>
        </p:grpSpPr>
        <p:cxnSp>
          <p:nvCxnSpPr>
            <p:cNvPr id="337" name="Shape 337"/>
            <p:cNvCxnSpPr/>
            <p:nvPr/>
          </p:nvCxnSpPr>
          <p:spPr>
            <a:xfrm flipH="1">
              <a:off x="115570" y="266700"/>
              <a:ext cx="1" cy="1905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8" name="Shape 338"/>
            <p:cNvSpPr/>
            <p:nvPr/>
          </p:nvSpPr>
          <p:spPr>
            <a:xfrm>
              <a:off x="0" y="0"/>
              <a:ext cx="228600" cy="304800"/>
            </a:xfrm>
            <a:prstGeom prst="diamond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9" name="Shape 339"/>
          <p:cNvSpPr txBox="1"/>
          <p:nvPr/>
        </p:nvSpPr>
        <p:spPr>
          <a:xfrm>
            <a:off x="1371600" y="4495800"/>
            <a:ext cx="775839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685800" y="152399"/>
            <a:ext cx="68707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Sequence Diagram: Object interaction</a:t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1431925" y="2438400"/>
            <a:ext cx="3743325" cy="241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Self-Call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message that 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sends to itself.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when a message is sent. The message is sent only if the condition is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953000" y="1676400"/>
            <a:ext cx="1066800" cy="7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934200" y="1676400"/>
            <a:ext cx="1066800" cy="7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3962400" y="5119687"/>
            <a:ext cx="1482725" cy="6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4038600" y="4495799"/>
            <a:ext cx="1482725" cy="6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endParaRPr/>
          </a:p>
        </p:txBody>
      </p:sp>
      <p:grpSp>
        <p:nvGrpSpPr>
          <p:cNvPr id="350" name="Shape 350"/>
          <p:cNvGrpSpPr/>
          <p:nvPr/>
        </p:nvGrpSpPr>
        <p:grpSpPr>
          <a:xfrm>
            <a:off x="4876799" y="1873249"/>
            <a:ext cx="2971801" cy="4603753"/>
            <a:chOff x="0" y="0"/>
            <a:chExt cx="2971800" cy="4603751"/>
          </a:xfrm>
        </p:grpSpPr>
        <p:cxnSp>
          <p:nvCxnSpPr>
            <p:cNvPr id="351" name="Shape 351"/>
            <p:cNvCxnSpPr/>
            <p:nvPr/>
          </p:nvCxnSpPr>
          <p:spPr>
            <a:xfrm flipH="1">
              <a:off x="609599" y="4298950"/>
              <a:ext cx="1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352" name="Shape 352"/>
            <p:cNvSpPr txBox="1"/>
            <p:nvPr/>
          </p:nvSpPr>
          <p:spPr>
            <a:xfrm>
              <a:off x="457200" y="0"/>
              <a:ext cx="239673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2424112" y="0"/>
              <a:ext cx="239674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609600" y="869950"/>
              <a:ext cx="19812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55" name="Shape 355"/>
            <p:cNvGrpSpPr/>
            <p:nvPr/>
          </p:nvGrpSpPr>
          <p:grpSpPr>
            <a:xfrm>
              <a:off x="609599" y="1555749"/>
              <a:ext cx="1981203" cy="76203"/>
              <a:chOff x="0" y="-1"/>
              <a:chExt cx="1981201" cy="76202"/>
            </a:xfrm>
          </p:grpSpPr>
          <p:cxnSp>
            <p:nvCxnSpPr>
              <p:cNvPr id="356" name="Shape 356"/>
              <p:cNvCxnSpPr/>
              <p:nvPr/>
            </p:nvCxnSpPr>
            <p:spPr>
              <a:xfrm>
                <a:off x="0" y="76200"/>
                <a:ext cx="19812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Shape 357"/>
              <p:cNvCxnSpPr/>
              <p:nvPr/>
            </p:nvCxnSpPr>
            <p:spPr>
              <a:xfrm>
                <a:off x="1828800" y="-1"/>
                <a:ext cx="152401" cy="7620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58" name="Shape 358"/>
            <p:cNvSpPr txBox="1"/>
            <p:nvPr/>
          </p:nvSpPr>
          <p:spPr>
            <a:xfrm>
              <a:off x="898525" y="549275"/>
              <a:ext cx="1290201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Synchronous</a:t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914400" y="1295400"/>
              <a:ext cx="1391801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Asynchronous</a:t>
              </a:r>
              <a:endParaRPr/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685800" y="2012950"/>
              <a:ext cx="1981200" cy="60960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838200" y="1784350"/>
              <a:ext cx="2133600" cy="541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Transmission 	delayed</a:t>
              </a:r>
              <a:endParaRPr/>
            </a:p>
          </p:txBody>
        </p:sp>
        <p:cxnSp>
          <p:nvCxnSpPr>
            <p:cNvPr id="362" name="Shape 362"/>
            <p:cNvCxnSpPr/>
            <p:nvPr/>
          </p:nvCxnSpPr>
          <p:spPr>
            <a:xfrm rot="10800000">
              <a:off x="609599" y="4010025"/>
              <a:ext cx="457201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3" name="Shape 363"/>
            <p:cNvCxnSpPr/>
            <p:nvPr/>
          </p:nvCxnSpPr>
          <p:spPr>
            <a:xfrm rot="10800000">
              <a:off x="1066800" y="3781424"/>
              <a:ext cx="0" cy="2286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609600" y="3781425"/>
              <a:ext cx="457201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Shape 365"/>
            <p:cNvSpPr txBox="1"/>
            <p:nvPr/>
          </p:nvSpPr>
          <p:spPr>
            <a:xfrm>
              <a:off x="762000" y="3384550"/>
              <a:ext cx="871994" cy="1075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Self-Call</a:t>
              </a:r>
              <a:endParaRPr/>
            </a:p>
          </p:txBody>
        </p:sp>
        <p:cxnSp>
          <p:nvCxnSpPr>
            <p:cNvPr id="366" name="Shape 366"/>
            <p:cNvCxnSpPr/>
            <p:nvPr/>
          </p:nvCxnSpPr>
          <p:spPr>
            <a:xfrm>
              <a:off x="2667000" y="3765550"/>
              <a:ext cx="0" cy="4572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x="609600" y="565150"/>
              <a:ext cx="0" cy="2286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2667000" y="565150"/>
              <a:ext cx="0" cy="2286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609600" y="3003550"/>
              <a:ext cx="19812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0" name="Shape 370"/>
            <p:cNvSpPr txBox="1"/>
            <p:nvPr/>
          </p:nvSpPr>
          <p:spPr>
            <a:xfrm>
              <a:off x="669925" y="1673225"/>
              <a:ext cx="180340" cy="4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609600" y="2698750"/>
              <a:ext cx="1949450" cy="311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[condition]  remove()</a:t>
              </a:r>
              <a:endParaRPr/>
            </a:p>
          </p:txBody>
        </p:sp>
        <p:cxnSp>
          <p:nvCxnSpPr>
            <p:cNvPr id="372" name="Shape 372"/>
            <p:cNvCxnSpPr/>
            <p:nvPr/>
          </p:nvCxnSpPr>
          <p:spPr>
            <a:xfrm flipH="1">
              <a:off x="609599" y="641350"/>
              <a:ext cx="1" cy="38100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666999" y="641350"/>
              <a:ext cx="1" cy="32004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374" name="Shape 374"/>
            <p:cNvSpPr txBox="1"/>
            <p:nvPr/>
          </p:nvSpPr>
          <p:spPr>
            <a:xfrm>
              <a:off x="609600" y="3232150"/>
              <a:ext cx="1949450" cy="311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*[for each] remove()</a:t>
              </a:r>
              <a:endParaRPr/>
            </a:p>
          </p:txBody>
        </p:sp>
        <p:cxnSp>
          <p:nvCxnSpPr>
            <p:cNvPr id="375" name="Shape 375"/>
            <p:cNvCxnSpPr/>
            <p:nvPr/>
          </p:nvCxnSpPr>
          <p:spPr>
            <a:xfrm>
              <a:off x="647700" y="3536950"/>
              <a:ext cx="19812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6" name="Shape 376"/>
            <p:cNvCxnSpPr/>
            <p:nvPr/>
          </p:nvCxnSpPr>
          <p:spPr>
            <a:xfrm flipH="1" rot="10800000">
              <a:off x="0" y="3384549"/>
              <a:ext cx="685800" cy="228601"/>
            </a:xfrm>
            <a:prstGeom prst="straightConnector1">
              <a:avLst/>
            </a:prstGeom>
            <a:noFill/>
            <a:ln cap="flat" cmpd="sng" w="9525">
              <a:solidFill>
                <a:srgbClr val="FF66CC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7" name="Shape 377"/>
            <p:cNvCxnSpPr/>
            <p:nvPr/>
          </p:nvCxnSpPr>
          <p:spPr>
            <a:xfrm flipH="1" rot="10800000">
              <a:off x="228600" y="2927349"/>
              <a:ext cx="685800" cy="228601"/>
            </a:xfrm>
            <a:prstGeom prst="straightConnector1">
              <a:avLst/>
            </a:prstGeom>
            <a:noFill/>
            <a:ln cap="flat" cmpd="sng" w="9525">
              <a:solidFill>
                <a:srgbClr val="FF66CC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5800" y="152399"/>
            <a:ext cx="68707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Why UML for Modeling?</a:t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066800" y="15240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5468" lvl="0" marL="3154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Char char="•"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diagram/picture = thousands words</a:t>
            </a:r>
            <a:endParaRPr/>
          </a:p>
          <a:p>
            <a:pPr indent="-315468" lvl="0" marL="31546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Char char="•"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graphical notation  to communicate more clearly than natural language (imprecise) and code(too detailed).</a:t>
            </a:r>
            <a:endParaRPr/>
          </a:p>
          <a:p>
            <a:pPr indent="-315468" lvl="0" marL="31546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Char char="•"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Makes it easier for programmers and software architects to communicate.</a:t>
            </a:r>
            <a:endParaRPr/>
          </a:p>
          <a:p>
            <a:pPr indent="-315468" lvl="0" marL="31546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Char char="•"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Helps acquire an overall view of a system.</a:t>
            </a:r>
            <a:endParaRPr/>
          </a:p>
          <a:p>
            <a:pPr indent="-315468" lvl="0" marL="31546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Comic Sans MS"/>
              <a:buChar char="•"/>
            </a:pP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UML is not dependent on any one language or technology.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685800" y="152400"/>
            <a:ext cx="6870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Diagrams – Object Life Spans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96912" y="838200"/>
            <a:ext cx="4560888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61461" lvl="0" marL="2614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Char char="•"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Lifelines</a:t>
            </a:r>
            <a:endParaRPr/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None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The dotted line that extends down the vertical axis from the base of each object. </a:t>
            </a:r>
            <a:endParaRPr/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None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endParaRPr/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Char char="•"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Messages</a:t>
            </a:r>
            <a:endParaRPr/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None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Labeled as arrows, with the arrowhead indicating the direction of the call. </a:t>
            </a:r>
            <a:endParaRPr/>
          </a:p>
          <a:p>
            <a:pPr indent="-261461" lvl="0" marL="261461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None/>
            </a:pPr>
            <a:r>
              <a:t/>
            </a:r>
            <a:endParaRPr b="0" i="0" sz="1619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Char char="•"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Activation bar</a:t>
            </a:r>
            <a:endParaRPr b="0" i="0" sz="144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Comic Sans MS"/>
              <a:buNone/>
            </a:pPr>
            <a:r>
              <a:rPr b="0" i="0" lang="en-US" sz="14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T</a:t>
            </a: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long, thin boxes on the lifelines are method-invocation boxes indicting that indicate processing is being performed by the target object/class to fulfill a message.  </a:t>
            </a:r>
            <a:endParaRPr b="0" i="0" sz="1619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8654" lvl="0" marL="261461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None/>
            </a:pPr>
            <a:r>
              <a:t/>
            </a:r>
            <a:endParaRPr b="0" i="0" sz="1619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Char char="•"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Rectangle also denotes when object is deactivated.</a:t>
            </a:r>
            <a:endParaRPr/>
          </a:p>
          <a:p>
            <a:pPr indent="-158654" lvl="0" marL="261461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None/>
            </a:pPr>
            <a:r>
              <a:t/>
            </a:r>
            <a:endParaRPr b="0" i="0" sz="1619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461" lvl="0" marL="261461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Char char="•"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Deletion</a:t>
            </a:r>
            <a:endParaRPr/>
          </a:p>
          <a:p>
            <a:pPr indent="-255745" lvl="1" marL="66722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Char char="–"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Placing an ‘X’ on lifeline</a:t>
            </a:r>
            <a:endParaRPr/>
          </a:p>
          <a:p>
            <a:pPr indent="-255745" lvl="1" marL="66722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Comic Sans MS"/>
              <a:buChar char="–"/>
            </a:pPr>
            <a:r>
              <a:rPr b="0" i="0" lang="en-US" sz="1619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Object’s life ends at that point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3962400" y="4495800"/>
            <a:ext cx="1752600" cy="37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bar</a:t>
            </a:r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4876799" y="1752600"/>
            <a:ext cx="3457576" cy="4132522"/>
            <a:chOff x="0" y="0"/>
            <a:chExt cx="3457575" cy="4132521"/>
          </a:xfrm>
        </p:grpSpPr>
        <p:sp>
          <p:nvSpPr>
            <p:cNvPr id="386" name="Shape 386"/>
            <p:cNvSpPr/>
            <p:nvPr/>
          </p:nvSpPr>
          <p:spPr>
            <a:xfrm>
              <a:off x="409575" y="0"/>
              <a:ext cx="990600" cy="60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466975" y="914400"/>
              <a:ext cx="990600" cy="60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714375" y="120650"/>
              <a:ext cx="250885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2822575" y="1035050"/>
              <a:ext cx="250885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90" name="Shape 390"/>
            <p:cNvCxnSpPr/>
            <p:nvPr/>
          </p:nvCxnSpPr>
          <p:spPr>
            <a:xfrm flipH="1">
              <a:off x="866774" y="609600"/>
              <a:ext cx="1" cy="34290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1" name="Shape 391"/>
            <p:cNvCxnSpPr/>
            <p:nvPr/>
          </p:nvCxnSpPr>
          <p:spPr>
            <a:xfrm flipH="1">
              <a:off x="3000374" y="1524000"/>
              <a:ext cx="1" cy="15240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2" name="Shape 392"/>
            <p:cNvCxnSpPr/>
            <p:nvPr/>
          </p:nvCxnSpPr>
          <p:spPr>
            <a:xfrm>
              <a:off x="866775" y="1219200"/>
              <a:ext cx="1600201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3" name="Shape 393"/>
            <p:cNvSpPr txBox="1"/>
            <p:nvPr/>
          </p:nvSpPr>
          <p:spPr>
            <a:xfrm>
              <a:off x="1231900" y="917575"/>
              <a:ext cx="714038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</p:txBody>
        </p:sp>
        <p:cxnSp>
          <p:nvCxnSpPr>
            <p:cNvPr id="394" name="Shape 394"/>
            <p:cNvCxnSpPr/>
            <p:nvPr/>
          </p:nvCxnSpPr>
          <p:spPr>
            <a:xfrm>
              <a:off x="942975" y="1905000"/>
              <a:ext cx="20574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5" name="Shape 395"/>
            <p:cNvSpPr/>
            <p:nvPr/>
          </p:nvSpPr>
          <p:spPr>
            <a:xfrm>
              <a:off x="2927350" y="1900237"/>
              <a:ext cx="155575" cy="75882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2794000" y="2843212"/>
              <a:ext cx="341323" cy="48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87400" y="1219200"/>
              <a:ext cx="155575" cy="16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8" name="Shape 398"/>
            <p:cNvCxnSpPr/>
            <p:nvPr/>
          </p:nvCxnSpPr>
          <p:spPr>
            <a:xfrm rot="10800000">
              <a:off x="942975" y="2668587"/>
              <a:ext cx="198437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399" name="Shape 399"/>
            <p:cNvSpPr txBox="1"/>
            <p:nvPr/>
          </p:nvSpPr>
          <p:spPr>
            <a:xfrm>
              <a:off x="2378075" y="3302000"/>
              <a:ext cx="978754" cy="372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Deletion</a:t>
              </a:r>
              <a:endParaRPr/>
            </a:p>
          </p:txBody>
        </p:sp>
        <p:cxnSp>
          <p:nvCxnSpPr>
            <p:cNvPr id="400" name="Shape 400"/>
            <p:cNvCxnSpPr/>
            <p:nvPr/>
          </p:nvCxnSpPr>
          <p:spPr>
            <a:xfrm flipH="1" rot="10800000">
              <a:off x="1387475" y="2768599"/>
              <a:ext cx="304801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1143000" y="3087687"/>
              <a:ext cx="795447" cy="37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</a:t>
              </a:r>
              <a:endParaRPr/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0" y="3821112"/>
              <a:ext cx="747276" cy="311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Lifeline</a:t>
              </a:r>
              <a:endParaRPr/>
            </a:p>
          </p:txBody>
        </p:sp>
        <p:cxnSp>
          <p:nvCxnSpPr>
            <p:cNvPr id="403" name="Shape 403"/>
            <p:cNvCxnSpPr/>
            <p:nvPr/>
          </p:nvCxnSpPr>
          <p:spPr>
            <a:xfrm flipH="1" rot="10800000">
              <a:off x="320675" y="2311399"/>
              <a:ext cx="381001" cy="7620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371600" y="88900"/>
            <a:ext cx="73914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6"/>
              <a:buFont typeface="Arial"/>
              <a:buNone/>
            </a:pPr>
            <a:br>
              <a:rPr b="1" i="0" lang="en-US" sz="18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2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/>
          </a:p>
        </p:txBody>
      </p:sp>
      <p:pic>
        <p:nvPicPr>
          <p:cNvPr descr="image.pdf" id="409" name="Shape 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914400"/>
            <a:ext cx="4953000" cy="474821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2057400" y="5105400"/>
            <a:ext cx="6858000" cy="152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diagrams demonstrate the behavior of objects in a use 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describing the objects and the messages they pass.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horizontal dimension shows the objects participating in the interaction.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vertical arrangement of messages indicates their order.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labels may contain the seq. #  to indicate concurrency.</a:t>
            </a:r>
            <a:endParaRPr/>
          </a:p>
        </p:txBody>
      </p:sp>
      <p:sp>
        <p:nvSpPr>
          <p:cNvPr id="411" name="Shape 411"/>
          <p:cNvSpPr txBox="1"/>
          <p:nvPr/>
        </p:nvSpPr>
        <p:spPr>
          <a:xfrm>
            <a:off x="3352800" y="838200"/>
            <a:ext cx="9906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/>
          </a:p>
        </p:txBody>
      </p:sp>
      <p:cxnSp>
        <p:nvCxnSpPr>
          <p:cNvPr id="412" name="Shape 412"/>
          <p:cNvCxnSpPr/>
          <p:nvPr/>
        </p:nvCxnSpPr>
        <p:spPr>
          <a:xfrm flipH="1">
            <a:off x="3276599" y="1143000"/>
            <a:ext cx="457201" cy="457201"/>
          </a:xfrm>
          <a:prstGeom prst="straightConnector1">
            <a:avLst/>
          </a:prstGeom>
          <a:noFill/>
          <a:ln cap="flat" cmpd="sng" w="9525">
            <a:solidFill>
              <a:srgbClr val="FF66CC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685800" y="152400"/>
            <a:ext cx="687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 Diagrams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8897" lvl="0" marL="31889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omic Sans MS"/>
              <a:buChar char="•"/>
            </a:pPr>
            <a:r>
              <a:rPr b="0" i="0" lang="en-US" sz="186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Shows the relationship between objects and the order of messages passed between  them. </a:t>
            </a:r>
            <a:endParaRPr/>
          </a:p>
          <a:p>
            <a:pPr indent="-318897" lvl="0" marL="31889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omic Sans MS"/>
              <a:buNone/>
            </a:pPr>
            <a:r>
              <a:rPr b="0" i="0" lang="en-US" sz="186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18897" lvl="0" marL="31889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omic Sans MS"/>
              <a:buChar char="•"/>
            </a:pPr>
            <a:r>
              <a:rPr b="0" i="0" lang="en-US" sz="186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objects are listed as rectangles and arrows indicate the messages being passed.</a:t>
            </a:r>
            <a:endParaRPr/>
          </a:p>
          <a:p>
            <a:pPr indent="-318897" lvl="0" marL="31889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omic Sans MS"/>
              <a:buNone/>
            </a:pPr>
            <a:r>
              <a:rPr b="0" i="0" lang="en-US" sz="186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endParaRPr/>
          </a:p>
          <a:p>
            <a:pPr indent="-318897" lvl="0" marL="31889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omic Sans MS"/>
              <a:buChar char="•"/>
            </a:pPr>
            <a:r>
              <a:rPr b="0" i="0" lang="en-US" sz="186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numbers next to the messages are called sequence numbers. They show the sequence of the messages as they are passed between the objects. </a:t>
            </a:r>
            <a:endParaRPr/>
          </a:p>
          <a:p>
            <a:pPr indent="-200787" lvl="0" marL="31889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omic Sans MS"/>
              <a:buNone/>
            </a:pPr>
            <a:r>
              <a:t/>
            </a:r>
            <a:endParaRPr b="0" i="0" sz="186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8897" lvl="0" marL="31889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omic Sans MS"/>
              <a:buChar char="•"/>
            </a:pPr>
            <a:r>
              <a:rPr b="0" i="0" lang="en-US" sz="186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Convey the same information as sequence diagrams, but focus on object roles instead of the time sequence.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838200" y="152400"/>
            <a:ext cx="7391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Interaction Diagrams</a:t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406775" y="3032125"/>
            <a:ext cx="804863" cy="31591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3632200" y="3043237"/>
            <a:ext cx="307653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3455987" y="4730750"/>
            <a:ext cx="704851" cy="3698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3532187" y="4743450"/>
            <a:ext cx="494216" cy="14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Catalog</a:t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6650037" y="3032125"/>
            <a:ext cx="1055688" cy="31591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6713537" y="3043237"/>
            <a:ext cx="827981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Reservations</a:t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3581400" y="1752600"/>
            <a:ext cx="401638" cy="3317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657600" y="1828800"/>
            <a:ext cx="381000" cy="14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432" name="Shape 432"/>
          <p:cNvCxnSpPr/>
          <p:nvPr/>
        </p:nvCxnSpPr>
        <p:spPr>
          <a:xfrm>
            <a:off x="3808412" y="3327399"/>
            <a:ext cx="1588" cy="139223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Shape 433"/>
          <p:cNvCxnSpPr/>
          <p:nvPr/>
        </p:nvCxnSpPr>
        <p:spPr>
          <a:xfrm>
            <a:off x="3908425" y="3870325"/>
            <a:ext cx="1588" cy="18891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Shape 434"/>
          <p:cNvSpPr/>
          <p:nvPr/>
        </p:nvSpPr>
        <p:spPr>
          <a:xfrm>
            <a:off x="3871912" y="3963987"/>
            <a:ext cx="74613" cy="82551"/>
          </a:xfrm>
          <a:custGeom>
            <a:pathLst>
              <a:path extrusionOk="0" h="21600" w="21600">
                <a:moveTo>
                  <a:pt x="21600" y="0"/>
                </a:moveTo>
                <a:lnTo>
                  <a:pt x="1057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010025" y="3716337"/>
            <a:ext cx="618499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look up</a:t>
            </a:r>
            <a:endParaRPr/>
          </a:p>
        </p:txBody>
      </p:sp>
      <p:cxnSp>
        <p:nvCxnSpPr>
          <p:cNvPr id="436" name="Shape 436"/>
          <p:cNvCxnSpPr/>
          <p:nvPr/>
        </p:nvCxnSpPr>
        <p:spPr>
          <a:xfrm>
            <a:off x="3606800" y="3976687"/>
            <a:ext cx="1588" cy="18891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Shape 437"/>
          <p:cNvSpPr/>
          <p:nvPr/>
        </p:nvSpPr>
        <p:spPr>
          <a:xfrm>
            <a:off x="3570287" y="3987800"/>
            <a:ext cx="74613" cy="82550"/>
          </a:xfrm>
          <a:custGeom>
            <a:pathLst>
              <a:path extrusionOk="0" h="21600" w="21600">
                <a:moveTo>
                  <a:pt x="0" y="21600"/>
                </a:moveTo>
                <a:lnTo>
                  <a:pt x="1057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2765425" y="3822700"/>
            <a:ext cx="696125" cy="14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 title data</a:t>
            </a:r>
            <a:endParaRPr/>
          </a:p>
        </p:txBody>
      </p:sp>
      <p:cxnSp>
        <p:nvCxnSpPr>
          <p:cNvPr id="439" name="Shape 439"/>
          <p:cNvCxnSpPr/>
          <p:nvPr/>
        </p:nvCxnSpPr>
        <p:spPr>
          <a:xfrm>
            <a:off x="4198937" y="3186112"/>
            <a:ext cx="2438401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Shape 440"/>
          <p:cNvCxnSpPr/>
          <p:nvPr/>
        </p:nvCxnSpPr>
        <p:spPr>
          <a:xfrm>
            <a:off x="6272212" y="3043237"/>
            <a:ext cx="201613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Shape 441"/>
          <p:cNvSpPr/>
          <p:nvPr/>
        </p:nvSpPr>
        <p:spPr>
          <a:xfrm>
            <a:off x="6373812" y="3008312"/>
            <a:ext cx="87313" cy="71438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1056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4235450" y="2795587"/>
            <a:ext cx="1829755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: [not available] reserve title</a:t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148137" y="3327400"/>
            <a:ext cx="3030538" cy="155733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4" name="Shape 444"/>
          <p:cNvCxnSpPr/>
          <p:nvPr/>
        </p:nvCxnSpPr>
        <p:spPr>
          <a:xfrm>
            <a:off x="6021387" y="4743450"/>
            <a:ext cx="201613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Shape 445"/>
          <p:cNvSpPr/>
          <p:nvPr/>
        </p:nvSpPr>
        <p:spPr>
          <a:xfrm>
            <a:off x="6121400" y="4708525"/>
            <a:ext cx="88900" cy="69850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4953000" y="4495800"/>
            <a:ext cx="983370" cy="14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: title returned</a:t>
            </a:r>
            <a:endParaRPr/>
          </a:p>
        </p:txBody>
      </p:sp>
      <p:cxnSp>
        <p:nvCxnSpPr>
          <p:cNvPr id="447" name="Shape 447"/>
          <p:cNvCxnSpPr/>
          <p:nvPr/>
        </p:nvCxnSpPr>
        <p:spPr>
          <a:xfrm>
            <a:off x="6172200" y="5026025"/>
            <a:ext cx="201613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Shape 448"/>
          <p:cNvSpPr/>
          <p:nvPr/>
        </p:nvSpPr>
        <p:spPr>
          <a:xfrm>
            <a:off x="6184900" y="4991100"/>
            <a:ext cx="87313" cy="71438"/>
          </a:xfrm>
          <a:custGeom>
            <a:pathLst>
              <a:path extrusionOk="0" h="21600" w="21600">
                <a:moveTo>
                  <a:pt x="21600" y="21600"/>
                </a:moveTo>
                <a:lnTo>
                  <a:pt x="0" y="1056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5380037" y="5084762"/>
            <a:ext cx="727163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: hold title</a:t>
            </a:r>
            <a:endParaRPr/>
          </a:p>
        </p:txBody>
      </p:sp>
      <p:cxnSp>
        <p:nvCxnSpPr>
          <p:cNvPr id="450" name="Shape 450"/>
          <p:cNvCxnSpPr/>
          <p:nvPr/>
        </p:nvCxnSpPr>
        <p:spPr>
          <a:xfrm>
            <a:off x="2601912" y="3657600"/>
            <a:ext cx="1588" cy="18891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Shape 451"/>
          <p:cNvSpPr/>
          <p:nvPr/>
        </p:nvSpPr>
        <p:spPr>
          <a:xfrm>
            <a:off x="2563812" y="3751262"/>
            <a:ext cx="76201" cy="82551"/>
          </a:xfrm>
          <a:custGeom>
            <a:pathLst>
              <a:path extrusionOk="0" h="21600" w="2160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533525" y="3503612"/>
            <a:ext cx="890055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: borrow title</a:t>
            </a:r>
            <a:endParaRPr/>
          </a:p>
        </p:txBody>
      </p:sp>
      <p:cxnSp>
        <p:nvCxnSpPr>
          <p:cNvPr id="453" name="Shape 453"/>
          <p:cNvCxnSpPr/>
          <p:nvPr/>
        </p:nvCxnSpPr>
        <p:spPr>
          <a:xfrm>
            <a:off x="6172200" y="2713037"/>
            <a:ext cx="201613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Shape 454"/>
          <p:cNvSpPr/>
          <p:nvPr/>
        </p:nvSpPr>
        <p:spPr>
          <a:xfrm>
            <a:off x="6272212" y="2678112"/>
            <a:ext cx="88901" cy="71438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1056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4651375" y="2465387"/>
            <a:ext cx="1363725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6: remove reservation</a:t>
            </a:r>
            <a:endParaRPr/>
          </a:p>
        </p:txBody>
      </p:sp>
      <p:cxnSp>
        <p:nvCxnSpPr>
          <p:cNvPr id="456" name="Shape 456"/>
          <p:cNvCxnSpPr/>
          <p:nvPr/>
        </p:nvCxnSpPr>
        <p:spPr>
          <a:xfrm>
            <a:off x="5870575" y="3375025"/>
            <a:ext cx="201613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Shape 457"/>
          <p:cNvSpPr/>
          <p:nvPr/>
        </p:nvSpPr>
        <p:spPr>
          <a:xfrm>
            <a:off x="5883275" y="3338512"/>
            <a:ext cx="87313" cy="71438"/>
          </a:xfrm>
          <a:custGeom>
            <a:pathLst>
              <a:path extrusionOk="0" h="21600" w="21600">
                <a:moveTo>
                  <a:pt x="21600" y="21600"/>
                </a:moveTo>
                <a:lnTo>
                  <a:pt x="0" y="1104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4789487" y="3433762"/>
            <a:ext cx="975662" cy="14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 title available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1295400" y="5546056"/>
            <a:ext cx="7620000" cy="49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460" name="Shape 460"/>
          <p:cNvCxnSpPr/>
          <p:nvPr/>
        </p:nvCxnSpPr>
        <p:spPr>
          <a:xfrm>
            <a:off x="3810000" y="2057400"/>
            <a:ext cx="0" cy="914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1968500" y="3263900"/>
            <a:ext cx="5727700" cy="2832100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6" name="Shape 466"/>
          <p:cNvCxnSpPr/>
          <p:nvPr/>
        </p:nvCxnSpPr>
        <p:spPr>
          <a:xfrm flipH="1">
            <a:off x="5792470" y="3340099"/>
            <a:ext cx="1" cy="2755902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1968500" y="4330699"/>
            <a:ext cx="3822700" cy="12701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Shape 468"/>
          <p:cNvSpPr txBox="1"/>
          <p:nvPr/>
        </p:nvSpPr>
        <p:spPr>
          <a:xfrm>
            <a:off x="2743200" y="3505200"/>
            <a:ext cx="2743200" cy="5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Reservations</a:t>
            </a: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2743200" y="4572000"/>
            <a:ext cx="2819400" cy="906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Keep list of reserved titles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Handle reservation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5943600" y="3505200"/>
            <a:ext cx="1524000" cy="906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Catalog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User session</a:t>
            </a:r>
            <a:endParaRPr/>
          </a:p>
        </p:txBody>
      </p:sp>
      <p:sp>
        <p:nvSpPr>
          <p:cNvPr id="471" name="Shape 471"/>
          <p:cNvSpPr txBox="1"/>
          <p:nvPr>
            <p:ph type="title"/>
          </p:nvPr>
        </p:nvSpPr>
        <p:spPr>
          <a:xfrm>
            <a:off x="685800" y="152400"/>
            <a:ext cx="6870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Card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2286000" y="1752600"/>
            <a:ext cx="5867400" cy="42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1740600" y="1371600"/>
            <a:ext cx="65214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standard index cards, each of which is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divided into three sections; can be printed or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and-written.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 It is easy to describe how classes work by moving cards around; allows to quickly consider alternatives.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685800" y="457200"/>
            <a:ext cx="6870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6"/>
              <a:buFont typeface="Comic Sans MS"/>
              <a:buNone/>
            </a:pPr>
            <a:r>
              <a:rPr b="1" i="0" lang="en-US" sz="2296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296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create CRC cards?</a:t>
            </a:r>
            <a:br>
              <a:rPr b="0" i="0" lang="en-US" sz="2296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1219200"/>
            <a:ext cx="7696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classes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Look for main classes first, then find relevant classes.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responsibilities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Know what a class does; what information you wish to maintain about it. 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collaborators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  A class often needs to collaborate with other classes to get the job done. Collaboration diagram is an example to show class relationship.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cards around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Cards that collaborate with one another should be placed close together, whereas cards that don’t collaborate should be placed far apart. 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685800" y="152400"/>
            <a:ext cx="6870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Diagram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1219200"/>
            <a:ext cx="7924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llustrate the organizations and dependencies of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components in a system.</a:t>
            </a:r>
            <a: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 higher level of abstraction than a Class diagram - usually implemented by one or more classes.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Symbols and Notations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a large rectangle with two smaller  rectangles on the side.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onent.png" id="486" name="Shape 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850" y="4212275"/>
            <a:ext cx="3429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685800" y="152399"/>
            <a:ext cx="68707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Diagram (cont.)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13716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b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interface describes a group of operations used or created by components. It represents a declaration of a set of coherent public features and obligations, similar to a contract.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Shape 493"/>
          <p:cNvCxnSpPr/>
          <p:nvPr/>
        </p:nvCxnSpPr>
        <p:spPr>
          <a:xfrm>
            <a:off x="5334000" y="3581400"/>
            <a:ext cx="0" cy="4572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94" name="Shape 494"/>
          <p:cNvSpPr/>
          <p:nvPr/>
        </p:nvSpPr>
        <p:spPr>
          <a:xfrm>
            <a:off x="5219700" y="4076700"/>
            <a:ext cx="228600" cy="228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43000" y="4255611"/>
            <a:ext cx="7162800" cy="166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</a:rPr>
              <a:t>Dependencies</a:t>
            </a:r>
            <a:br>
              <a:rPr b="1" i="0" lang="en-US" sz="2400" u="sng" cap="none" strike="noStrike">
                <a:solidFill>
                  <a:srgbClr val="000000"/>
                </a:solidFill>
              </a:rPr>
            </a:b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dashed arrows.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/>
          </a:p>
        </p:txBody>
      </p:sp>
      <p:cxnSp>
        <p:nvCxnSpPr>
          <p:cNvPr id="496" name="Shape 496"/>
          <p:cNvCxnSpPr/>
          <p:nvPr/>
        </p:nvCxnSpPr>
        <p:spPr>
          <a:xfrm>
            <a:off x="4114800" y="5105400"/>
            <a:ext cx="1752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685800" y="152400"/>
            <a:ext cx="6870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Diagram (cont.)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5181600"/>
            <a:ext cx="769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1193800" y="1752600"/>
            <a:ext cx="9906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1206500" y="2286000"/>
            <a:ext cx="99060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5" name="Shape 505"/>
          <p:cNvCxnSpPr/>
          <p:nvPr/>
        </p:nvCxnSpPr>
        <p:spPr>
          <a:xfrm rot="10800000">
            <a:off x="1651000" y="1447799"/>
            <a:ext cx="0" cy="304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6" name="Shape 506"/>
          <p:cNvCxnSpPr/>
          <p:nvPr/>
        </p:nvCxnSpPr>
        <p:spPr>
          <a:xfrm rot="10800000">
            <a:off x="1651000" y="2057399"/>
            <a:ext cx="0" cy="22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1651000" y="2590799"/>
            <a:ext cx="0" cy="22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Shape 508"/>
          <p:cNvCxnSpPr/>
          <p:nvPr/>
        </p:nvCxnSpPr>
        <p:spPr>
          <a:xfrm>
            <a:off x="1651000" y="1447800"/>
            <a:ext cx="18288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9" name="Shape 509"/>
          <p:cNvCxnSpPr/>
          <p:nvPr/>
        </p:nvCxnSpPr>
        <p:spPr>
          <a:xfrm>
            <a:off x="3479800" y="1447800"/>
            <a:ext cx="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0" name="Shape 510"/>
          <p:cNvCxnSpPr/>
          <p:nvPr/>
        </p:nvCxnSpPr>
        <p:spPr>
          <a:xfrm>
            <a:off x="1651000" y="2819400"/>
            <a:ext cx="18288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1" name="Shape 511"/>
          <p:cNvSpPr/>
          <p:nvPr/>
        </p:nvSpPr>
        <p:spPr>
          <a:xfrm>
            <a:off x="1879600" y="3581400"/>
            <a:ext cx="9906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1892300" y="4114800"/>
            <a:ext cx="99060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3" name="Shape 513"/>
          <p:cNvCxnSpPr/>
          <p:nvPr/>
        </p:nvCxnSpPr>
        <p:spPr>
          <a:xfrm rot="10800000">
            <a:off x="2336800" y="3276599"/>
            <a:ext cx="0" cy="304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4" name="Shape 514"/>
          <p:cNvCxnSpPr/>
          <p:nvPr/>
        </p:nvCxnSpPr>
        <p:spPr>
          <a:xfrm rot="10800000">
            <a:off x="2336800" y="3886199"/>
            <a:ext cx="0" cy="22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5" name="Shape 515"/>
          <p:cNvCxnSpPr/>
          <p:nvPr/>
        </p:nvCxnSpPr>
        <p:spPr>
          <a:xfrm rot="10800000">
            <a:off x="2336800" y="4419599"/>
            <a:ext cx="0" cy="22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6" name="Shape 516"/>
          <p:cNvCxnSpPr/>
          <p:nvPr/>
        </p:nvCxnSpPr>
        <p:spPr>
          <a:xfrm>
            <a:off x="2336800" y="3276600"/>
            <a:ext cx="18288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Shape 517"/>
          <p:cNvCxnSpPr/>
          <p:nvPr/>
        </p:nvCxnSpPr>
        <p:spPr>
          <a:xfrm>
            <a:off x="4165600" y="3276600"/>
            <a:ext cx="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8" name="Shape 518"/>
          <p:cNvCxnSpPr/>
          <p:nvPr/>
        </p:nvCxnSpPr>
        <p:spPr>
          <a:xfrm>
            <a:off x="2336800" y="4648200"/>
            <a:ext cx="18288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9" name="Shape 519"/>
          <p:cNvSpPr/>
          <p:nvPr/>
        </p:nvSpPr>
        <p:spPr>
          <a:xfrm>
            <a:off x="5613400" y="2743200"/>
            <a:ext cx="9906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5626100" y="3276600"/>
            <a:ext cx="99060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6070600" y="2438399"/>
            <a:ext cx="0" cy="304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2" name="Shape 522"/>
          <p:cNvCxnSpPr/>
          <p:nvPr/>
        </p:nvCxnSpPr>
        <p:spPr>
          <a:xfrm rot="10800000">
            <a:off x="6070600" y="3047999"/>
            <a:ext cx="0" cy="22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x="6070600" y="3581399"/>
            <a:ext cx="0" cy="22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4" name="Shape 524"/>
          <p:cNvCxnSpPr/>
          <p:nvPr/>
        </p:nvCxnSpPr>
        <p:spPr>
          <a:xfrm>
            <a:off x="6070600" y="2438400"/>
            <a:ext cx="18288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5" name="Shape 525"/>
          <p:cNvCxnSpPr/>
          <p:nvPr/>
        </p:nvCxnSpPr>
        <p:spPr>
          <a:xfrm>
            <a:off x="7899400" y="2438400"/>
            <a:ext cx="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6" name="Shape 526"/>
          <p:cNvCxnSpPr/>
          <p:nvPr/>
        </p:nvCxnSpPr>
        <p:spPr>
          <a:xfrm>
            <a:off x="6070600" y="3810000"/>
            <a:ext cx="18288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7" name="Shape 527"/>
          <p:cNvSpPr/>
          <p:nvPr/>
        </p:nvSpPr>
        <p:spPr>
          <a:xfrm>
            <a:off x="4394200" y="2133600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8" name="Shape 528"/>
          <p:cNvCxnSpPr/>
          <p:nvPr/>
        </p:nvCxnSpPr>
        <p:spPr>
          <a:xfrm flipH="1" rot="10800000">
            <a:off x="3860800" y="2438400"/>
            <a:ext cx="533401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miter lim="8000"/>
            <a:headEnd len="sm" w="sm" type="none"/>
            <a:tailEnd len="med" w="med" type="triangle"/>
          </a:ln>
        </p:spPr>
      </p:cxnSp>
      <p:cxnSp>
        <p:nvCxnSpPr>
          <p:cNvPr id="529" name="Shape 529"/>
          <p:cNvCxnSpPr/>
          <p:nvPr/>
        </p:nvCxnSpPr>
        <p:spPr>
          <a:xfrm>
            <a:off x="3479800" y="2260600"/>
            <a:ext cx="9144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0" name="Shape 530"/>
          <p:cNvCxnSpPr/>
          <p:nvPr/>
        </p:nvCxnSpPr>
        <p:spPr>
          <a:xfrm rot="10800000">
            <a:off x="4699000" y="2285999"/>
            <a:ext cx="1371600" cy="304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miter lim="8000"/>
            <a:headEnd len="sm" w="sm" type="none"/>
            <a:tailEnd len="med" w="med" type="triangle"/>
          </a:ln>
        </p:spPr>
      </p:cxnSp>
      <p:sp>
        <p:nvSpPr>
          <p:cNvPr id="531" name="Shape 531"/>
          <p:cNvSpPr txBox="1"/>
          <p:nvPr/>
        </p:nvSpPr>
        <p:spPr>
          <a:xfrm>
            <a:off x="2422675" y="1814825"/>
            <a:ext cx="786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endParaRPr/>
          </a:p>
        </p:txBody>
      </p:sp>
      <p:sp>
        <p:nvSpPr>
          <p:cNvPr id="532" name="Shape 532"/>
          <p:cNvSpPr txBox="1"/>
          <p:nvPr/>
        </p:nvSpPr>
        <p:spPr>
          <a:xfrm>
            <a:off x="6654752" y="2881625"/>
            <a:ext cx="1236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</a:t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3005873" y="3796025"/>
            <a:ext cx="1236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</a:t>
            </a: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1143000" y="4862036"/>
            <a:ext cx="7162800" cy="1678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Order provides a component interface, which is a collection of one or more methods with or without attributes.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   Account and customer components are dependent upon the interface of the order.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85800" y="152400"/>
            <a:ext cx="6870700" cy="1387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371600" y="1752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5468" lvl="0" marL="3154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Arial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4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5468" lvl="0" marL="3154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Arial"/>
              <a:buNone/>
            </a:pPr>
            <a:r>
              <a:rPr lang="en-US" sz="1840">
                <a:latin typeface="Arial"/>
                <a:ea typeface="Arial"/>
                <a:cs typeface="Arial"/>
                <a:sym typeface="Arial"/>
              </a:rPr>
              <a:t> 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5468" lvl="0" marL="3154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Arial"/>
              <a:buNone/>
            </a:pPr>
            <a:r>
              <a:rPr b="1" lang="en-US" sz="184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4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1840"/>
          </a:p>
          <a:p>
            <a:pPr indent="-315468" lvl="0" marL="3154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Arial"/>
              <a:buNone/>
            </a:pPr>
            <a:r>
              <a:rPr lang="en-US" sz="1840"/>
              <a:t> </a:t>
            </a:r>
            <a:endParaRPr sz="1840"/>
          </a:p>
          <a:p>
            <a:pPr indent="-315468" lvl="0" marL="3154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Arial"/>
              <a:buNone/>
            </a:pPr>
            <a:r>
              <a:rPr b="1" lang="en-US" sz="184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4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</a:t>
            </a:r>
            <a:r>
              <a:rPr b="1" lang="en-US" sz="1840" u="sng">
                <a:latin typeface="Arial"/>
                <a:ea typeface="Arial"/>
                <a:cs typeface="Arial"/>
                <a:sym typeface="Arial"/>
              </a:rPr>
              <a:t>m</a:t>
            </a:r>
            <a:endParaRPr b="1" sz="184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Diagram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Diagram</a:t>
            </a: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4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Diagram</a:t>
            </a: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800">
              <a:solidFill>
                <a:schemeClr val="dk1"/>
              </a:solidFill>
            </a:endParaRPr>
          </a:p>
          <a:p>
            <a:pPr indent="-315468" lvl="0" marL="315468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5468" lvl="0" marL="315468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5468" lvl="0" marL="315468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Arial"/>
              <a:buNone/>
            </a:pPr>
            <a:r>
              <a:rPr b="0" i="0" lang="en-US" sz="22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0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2362200" y="381000"/>
            <a:ext cx="4770438" cy="1295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UML Diagrams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85800" y="471487"/>
            <a:ext cx="68707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Use Case Diagrams</a:t>
            </a:r>
            <a:b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419475" y="1858962"/>
            <a:ext cx="2438400" cy="38465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4114800" y="2230437"/>
            <a:ext cx="904875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System</a:t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067175" y="2911475"/>
            <a:ext cx="923925" cy="431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392612" y="3068637"/>
            <a:ext cx="33451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067175" y="3517900"/>
            <a:ext cx="923925" cy="5111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310062" y="3754437"/>
            <a:ext cx="48696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Title</a:t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886200" y="4267200"/>
            <a:ext cx="1371600" cy="5238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200525" y="4440237"/>
            <a:ext cx="752426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 Remittance</a:t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2582862" y="2894012"/>
            <a:ext cx="1484314" cy="177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Shape 63"/>
          <p:cNvCxnSpPr/>
          <p:nvPr/>
        </p:nvCxnSpPr>
        <p:spPr>
          <a:xfrm>
            <a:off x="2505074" y="3190875"/>
            <a:ext cx="1484314" cy="12477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 flipH="1">
            <a:off x="4905375" y="2786062"/>
            <a:ext cx="1331913" cy="96361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Shape 65"/>
          <p:cNvCxnSpPr/>
          <p:nvPr/>
        </p:nvCxnSpPr>
        <p:spPr>
          <a:xfrm flipH="1">
            <a:off x="5210174" y="2894012"/>
            <a:ext cx="989014" cy="14986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Shape 66"/>
          <p:cNvCxnSpPr/>
          <p:nvPr/>
        </p:nvCxnSpPr>
        <p:spPr>
          <a:xfrm flipH="1" rot="10800000">
            <a:off x="5019675" y="2679700"/>
            <a:ext cx="1217613" cy="3206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Shape 67"/>
          <p:cNvCxnSpPr/>
          <p:nvPr/>
        </p:nvCxnSpPr>
        <p:spPr>
          <a:xfrm>
            <a:off x="4943475" y="3786187"/>
            <a:ext cx="1370013" cy="39211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Shape 68"/>
          <p:cNvCxnSpPr/>
          <p:nvPr/>
        </p:nvCxnSpPr>
        <p:spPr>
          <a:xfrm flipH="1" rot="10800000">
            <a:off x="5210175" y="4249737"/>
            <a:ext cx="1027113" cy="3206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Shape 69"/>
          <p:cNvCxnSpPr/>
          <p:nvPr/>
        </p:nvCxnSpPr>
        <p:spPr>
          <a:xfrm>
            <a:off x="2143125" y="2597150"/>
            <a:ext cx="1588" cy="301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Shape 70"/>
          <p:cNvCxnSpPr/>
          <p:nvPr/>
        </p:nvCxnSpPr>
        <p:spPr>
          <a:xfrm>
            <a:off x="2035175" y="2689225"/>
            <a:ext cx="2159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Shape 71"/>
          <p:cNvCxnSpPr/>
          <p:nvPr/>
        </p:nvCxnSpPr>
        <p:spPr>
          <a:xfrm flipH="1">
            <a:off x="2035175" y="2898775"/>
            <a:ext cx="107950" cy="242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Shape 72"/>
          <p:cNvCxnSpPr/>
          <p:nvPr/>
        </p:nvCxnSpPr>
        <p:spPr>
          <a:xfrm>
            <a:off x="2143125" y="2898775"/>
            <a:ext cx="107950" cy="242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Shape 73"/>
          <p:cNvSpPr/>
          <p:nvPr/>
        </p:nvSpPr>
        <p:spPr>
          <a:xfrm>
            <a:off x="2084387" y="2276475"/>
            <a:ext cx="107951" cy="2444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005012" y="3251200"/>
            <a:ext cx="369864" cy="14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6619875" y="2432050"/>
            <a:ext cx="1588" cy="301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Shape 76"/>
          <p:cNvCxnSpPr/>
          <p:nvPr/>
        </p:nvCxnSpPr>
        <p:spPr>
          <a:xfrm>
            <a:off x="6511925" y="2524125"/>
            <a:ext cx="2159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Shape 77"/>
          <p:cNvCxnSpPr/>
          <p:nvPr/>
        </p:nvCxnSpPr>
        <p:spPr>
          <a:xfrm flipH="1">
            <a:off x="6511925" y="2733675"/>
            <a:ext cx="107950" cy="242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Shape 78"/>
          <p:cNvCxnSpPr/>
          <p:nvPr/>
        </p:nvCxnSpPr>
        <p:spPr>
          <a:xfrm>
            <a:off x="6619875" y="2733675"/>
            <a:ext cx="107950" cy="242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/>
          <p:nvPr/>
        </p:nvSpPr>
        <p:spPr>
          <a:xfrm>
            <a:off x="6561137" y="2108200"/>
            <a:ext cx="134938" cy="2444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6378575" y="3086100"/>
            <a:ext cx="633915" cy="14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6619875" y="4184650"/>
            <a:ext cx="1588" cy="301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Shape 82"/>
          <p:cNvCxnSpPr/>
          <p:nvPr/>
        </p:nvCxnSpPr>
        <p:spPr>
          <a:xfrm>
            <a:off x="6511925" y="4276725"/>
            <a:ext cx="2159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Shape 83"/>
          <p:cNvCxnSpPr/>
          <p:nvPr/>
        </p:nvCxnSpPr>
        <p:spPr>
          <a:xfrm flipH="1">
            <a:off x="6511925" y="4486275"/>
            <a:ext cx="107950" cy="242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Shape 84"/>
          <p:cNvCxnSpPr/>
          <p:nvPr/>
        </p:nvCxnSpPr>
        <p:spPr>
          <a:xfrm>
            <a:off x="6619875" y="4486275"/>
            <a:ext cx="107950" cy="242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Shape 85"/>
          <p:cNvSpPr/>
          <p:nvPr/>
        </p:nvSpPr>
        <p:spPr>
          <a:xfrm>
            <a:off x="6543675" y="3863975"/>
            <a:ext cx="152400" cy="241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332537" y="4838700"/>
            <a:ext cx="680437" cy="14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362199" y="5867400"/>
            <a:ext cx="6172202" cy="1073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generalized description of how a system will be used.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Provides an overview of the intended functionality of the system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133600" y="1600200"/>
            <a:ext cx="97399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FF66CC"/>
                </a:solidFill>
                <a:latin typeface="Arial"/>
                <a:ea typeface="Arial"/>
                <a:cs typeface="Arial"/>
                <a:sym typeface="Arial"/>
              </a:rPr>
              <a:t>Boundary</a:t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3124200" y="1905000"/>
            <a:ext cx="228601" cy="76201"/>
          </a:xfrm>
          <a:prstGeom prst="straightConnector1">
            <a:avLst/>
          </a:prstGeom>
          <a:noFill/>
          <a:ln cap="flat" cmpd="sng" w="9525">
            <a:solidFill>
              <a:srgbClr val="FF66CC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1066800" y="1905000"/>
            <a:ext cx="990600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FF66CC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1600200" y="2209800"/>
            <a:ext cx="304801" cy="152401"/>
          </a:xfrm>
          <a:prstGeom prst="straightConnector1">
            <a:avLst/>
          </a:prstGeom>
          <a:noFill/>
          <a:ln cap="flat" cmpd="sng" w="9525">
            <a:solidFill>
              <a:srgbClr val="FF66CC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2" name="Shape 92"/>
          <p:cNvCxnSpPr/>
          <p:nvPr/>
        </p:nvCxnSpPr>
        <p:spPr>
          <a:xfrm flipH="1">
            <a:off x="4800599" y="1828800"/>
            <a:ext cx="2133601" cy="1066801"/>
          </a:xfrm>
          <a:prstGeom prst="straightConnector1">
            <a:avLst/>
          </a:prstGeom>
          <a:noFill/>
          <a:ln cap="flat" cmpd="sng" w="9525">
            <a:solidFill>
              <a:srgbClr val="FF66CC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7010400" y="1447800"/>
            <a:ext cx="1371600" cy="54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1600"/>
              <a:buFont typeface="Arial"/>
              <a:buNone/>
            </a:pPr>
            <a:br>
              <a:rPr b="0" i="1" lang="en-US" sz="1600" u="none" cap="none" strike="noStrike">
                <a:solidFill>
                  <a:srgbClr val="FF66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rgbClr val="FF66CC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600200" y="609599"/>
            <a:ext cx="6400800" cy="483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 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Use Case Diagram(core components)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Actors: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role that a user plays with respect to the system,including human users and other systems. e.g.,inanimate physical objects (e.g. robot); an external system that needs some information from the current system.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Use case:</a:t>
            </a:r>
            <a:r>
              <a:rPr lang="en-US" sz="2400"/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set of scenarios that describing an interaction  between a user and a system.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1" sz="2400"/>
          </a:p>
        </p:txBody>
      </p:sp>
      <p:pic>
        <p:nvPicPr>
          <p:cNvPr descr="image.pdf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700" y="3288000"/>
            <a:ext cx="685800" cy="89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9875" y="5215825"/>
            <a:ext cx="1187450" cy="34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609600"/>
            <a:ext cx="6718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(core components)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15240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 case is a single unit of meaningful work.  E.g. login, register, place an order, etc.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Use Case has 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describes the functionality that will be built in the proposed system.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E.g. for use case “order title” , a brief description: This use case receives orders from employee or supervisor, then return the ordered title.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boundary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rectangle diagram representing the boundary between the actors and the system.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85800" y="152400"/>
            <a:ext cx="687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Use Case Diagram(core relationship)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image.pdf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5092700"/>
            <a:ext cx="45720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066800" y="990600"/>
            <a:ext cx="7102475" cy="385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communication between an actor and a use case; represented by a solid line.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relationship between one general use case and one specific use case.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Represented by a line with a triangular arrow head toward the parent use case, the more general modeling element.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3505200" y="2057400"/>
            <a:ext cx="16002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.pdf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5105400"/>
            <a:ext cx="381000" cy="8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3733800" y="5397500"/>
            <a:ext cx="6096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4343400" y="5245100"/>
            <a:ext cx="0" cy="304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4381500" y="5410199"/>
            <a:ext cx="228601" cy="152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4343400" y="5245100"/>
            <a:ext cx="304801" cy="152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2971800" y="4343400"/>
            <a:ext cx="6096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3581400" y="4191000"/>
            <a:ext cx="0" cy="304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3594099" y="4178300"/>
            <a:ext cx="292102" cy="1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" name="Shape 123"/>
          <p:cNvCxnSpPr/>
          <p:nvPr/>
        </p:nvCxnSpPr>
        <p:spPr>
          <a:xfrm flipH="1" rot="10800000">
            <a:off x="3581400" y="4343399"/>
            <a:ext cx="304801" cy="1524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4" name="Shape 124"/>
          <p:cNvSpPr txBox="1"/>
          <p:nvPr/>
        </p:nvSpPr>
        <p:spPr>
          <a:xfrm>
            <a:off x="4678952" y="5662929"/>
            <a:ext cx="1081496" cy="408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employee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039834" y="5815329"/>
            <a:ext cx="1006932" cy="408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62000" y="-2286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Diagram(core relationship)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219200" y="1219200"/>
            <a:ext cx="6553200" cy="3494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dotted line labeled &lt;&lt;include&gt;&gt; beginning at base use case and ending with an arrows pointing to the include use case. An “Include” relationship is used to indicate that a particular Use Case must include another use case to perform its function.                     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&lt;&lt;include&gt;&gt;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 MS Visio</a:t>
            </a:r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3048000" y="3424237"/>
            <a:ext cx="1752600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miter lim="8000"/>
            <a:headEnd len="sm" w="sm" type="none"/>
            <a:tailEnd len="med" w="med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1219200" y="4429281"/>
            <a:ext cx="6573838" cy="2125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 Case may be included by one or more Use Cases, so it reduces duplication of functionality.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 the &lt;list orders&gt; Use Case may be included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when the &lt;modify order&gt; Use Case is run.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.pdf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137" y="3810000"/>
            <a:ext cx="1752601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85800" y="152400"/>
            <a:ext cx="68707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(core relationship)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1828800"/>
            <a:ext cx="7162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dotted line labeled &lt;&lt;extend&gt;&gt;  with an arrow toward the base case. The extending use case may add behavior to the base use case. The base class declares “extension points”.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&lt;&lt;extend&gt;&gt;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Used when exceptional circumstances are encountered. For example, the &lt;get approval&gt; Use Case may optionally extend the regular &lt;modify order&gt; Use Case. </a:t>
            </a:r>
            <a:endParaRPr/>
          </a:p>
        </p:txBody>
      </p:sp>
      <p:pic>
        <p:nvPicPr>
          <p:cNvPr descr="image.pdf"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5638800"/>
            <a:ext cx="213360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1905000" y="3505200"/>
            <a:ext cx="19050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miter lim="8000"/>
            <a:headEnd len="sm" w="sm" type="none"/>
            <a:tailEnd len="med" w="med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1752600" y="5029200"/>
            <a:ext cx="579120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Note:  other expressions. For example, in MS Visio</a:t>
            </a:r>
            <a:endParaRPr/>
          </a:p>
        </p:txBody>
      </p:sp>
      <p:pic>
        <p:nvPicPr>
          <p:cNvPr descr="image.pdf"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5638800"/>
            <a:ext cx="1600200" cy="66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ayons">
  <a:themeElements>
    <a:clrScheme name="Crayon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EF66"/>
      </a:accent1>
      <a:accent2>
        <a:srgbClr val="7070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ayons">
  <a:themeElements>
    <a:clrScheme name="Crayon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EF66"/>
      </a:accent1>
      <a:accent2>
        <a:srgbClr val="7070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