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9D63CA1-29CC-9E3C-696A-F3D1E5F625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uk-UA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8ED4D81-28FC-BB77-B7BD-6595E89A11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uk-UA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B8557EA-91FE-9F21-2A1C-F80260974AA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609A4D8-7EF1-F56F-A8B9-2BF6C2F4FB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FC58203-D16C-D589-60E7-21AB44BD63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uk-UA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AECC8E8-1186-759A-54C3-EC2762F8E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D52355-B603-404F-A523-897D716352BC}" type="slidenum">
              <a:rPr lang="ru-RU" altLang="uk-UA"/>
              <a:pPr/>
              <a:t>‹№›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DEE9A-25B1-0FDC-C650-D5456DC3E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E8EC3BB-C697-F335-AC19-22B6D6D7D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3476316-90A1-F652-4791-86C4FF19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585F974-AD29-A976-598B-66DDD898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2FAF517-ADD0-B132-B718-61086617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263D8-13DD-4EE4-8C25-85BA846B0854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53738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7A2C2-C775-F166-8ACB-5BFDFAD6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0660C21-6498-E52D-B40C-9E20AAA7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58C9BDD-7B4B-BE96-90B4-75F0C2E0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66C61D5-AB21-AC86-48B6-09E2D0EF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0FF69A-D56D-448C-1238-8F12064A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8B487-F643-4CAF-8784-8E8262EDA8EA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87441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AFA06C1-B9B0-5318-4905-27CE14AE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DE7ED40-F92F-CE22-A463-40DE0A7C4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FCDDF8D-4F08-BE66-E94F-EC7240F9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4C73416-8761-51B0-270E-B5DC090B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0A59F5A-C51B-2D48-9458-1C74767B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59358-2729-4845-875A-2E8D07D0CAAF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91071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AA93E7A4-4FB2-97FC-6E73-5EBC5F441A8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F50DEF50-757B-3DE4-F23F-C2FE7F52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5BC66615-6655-7739-F855-3E35EB9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61A68F8-2867-8A2F-B25D-399FFF54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CB9C4FC-F063-48D4-9FA9-979FC86B5836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53434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FB1A9-16C7-EDA6-EE25-5BF54B3B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A7F13C0-E6C2-EE12-29A2-B14F095B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FA3CE10-4843-46CC-76B0-75B740BB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E3216F8-AA46-AD0B-9C33-246059A8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EB22A9E-29F9-43F6-C041-0008ABD2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633D9-1CEA-4C4A-962E-78D4EAFEFFC6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5688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E6F48-0C3B-6359-48D3-5156D0B7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8DE9D85-E7F1-FD5D-6DD5-7E3AC0ED1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4782B3A-170A-2499-0510-20C11BED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DF0F599-C4BE-1D6C-FB5E-038A4233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9860014-390A-36DC-84DF-ECED6886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1CD74-EAD4-46C4-8ED9-EEDA616210F5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4808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4D6F0-2219-B391-AD47-8A193331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051AD50-B11A-8B53-4FDA-D6F9D8666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93B3216-9E3D-2AA3-6594-BE5350E1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30EFE09-9479-AA93-429C-0E5902EB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3A79D8C-F0EC-5C8F-CD97-B579ECCA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7D54C7E-5192-3AD7-687E-BD44B101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7B179-3866-4926-AB0E-0E86666DA01A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89039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9CE52-9508-2DB2-B185-CFAEF039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6402DC8-C0BA-B4CD-8E05-64BB19D6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8D0B78A-75A5-E444-3714-F2D825B94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4DE5D82-84DF-A4CE-C3AC-C1E7B1E4E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65A7442-BF27-42AB-FBE3-2BCFA0147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B132B5A5-3E97-35D3-EA68-16CADC8F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887E407D-F799-3CDB-7985-3423423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40045F3-41CA-BD17-E9BF-86E40A3E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749A8-635C-4D73-BE2F-68B81F64B50B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7504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9CBE7-71B1-9259-E6C5-88328A59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DC1D388-85BA-87A5-F902-061B3338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ABCB3A4-C93A-386F-4527-96942D21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4963121-8CD8-A363-8398-820F63A5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9F5ED-50C0-4BAC-80B3-AC438E5EBD23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88662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417BA0D-74CB-FFCF-32CF-1EB17A3A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A9D2CC9B-B3E0-57F2-501B-42C31026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955ED81-A455-FBE7-8A78-DCE535D7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E52FB-EFB4-47ED-8507-451776B1A2DC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54794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589DD-88B1-93D9-B98D-77BAE4ED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F1BC292-2F3B-0B10-4306-E1D4844B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349E768-FBD1-1E68-89CB-A518707A1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C5797E9-407F-E6F0-9CCB-C142FD6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9545846-8F59-8C31-B75C-682C88A4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F42B991-A5CE-12E3-1BC3-67C51C3E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73ADB-DB7E-46D5-AE2E-68E8370A9C4C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05582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B1989-5361-204B-4259-1FA40768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9518B6B8-C12A-01CE-4429-A6DE6DBF0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F93861B-E26D-A88B-F603-E497F218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0B9DDF3-0910-A600-F891-32265229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5B7D2B9-99A6-65CC-F47B-CAF5D1B6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636F6F7-C2CA-4563-EAC0-AC1FEFE9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F51B3-711E-4A1E-B8B6-951015D6C368}" type="slidenum">
              <a:rPr lang="ru-RU" altLang="uk-UA"/>
              <a:pPr/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31796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D128FF9-CFE5-209A-1ACF-119543F04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5262125-6C5B-68B9-866A-60D836D1C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5B5171F-FD98-282C-F232-FCDD2CBC51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uk-U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A3E3334-29C9-B952-8597-982B63E52C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uk-U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9770E9C-5659-C876-B580-9BFFCD256C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248919-2098-481E-84BB-C59762AD2EA8}" type="slidenum">
              <a:rPr lang="ru-RU" altLang="uk-UA"/>
              <a:pPr/>
              <a:t>‹№›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3EF1F93-B8DB-13C7-6016-94D7824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57A2-C8C0-4267-AFAE-1405E85A2387}" type="slidenum">
              <a:rPr lang="ru-RU" altLang="uk-UA"/>
              <a:pPr/>
              <a:t>1</a:t>
            </a:fld>
            <a:endParaRPr lang="ru-RU" altLang="uk-UA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117015A-E428-31D9-D8C7-F4F1DEF065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 anchor="ctr"/>
          <a:lstStyle/>
          <a:p>
            <a:r>
              <a:rPr lang="uk-UA" altLang="uk-UA" sz="2800"/>
              <a:t>РОЗРОБКА ЕФЕКТИВНИХ АЛГОРТМІВ</a:t>
            </a:r>
            <a:endParaRPr lang="ru-RU" altLang="uk-UA" sz="28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A768CEC-798F-DFDE-BC3D-8EC7A74A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53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Розглянемо деякі фундаментальні методи розробки алгоритмів та класичні  алгоритми, побудовані з їхнім використанням</a:t>
            </a:r>
            <a:r>
              <a:rPr lang="ru-RU" altLang="uk-UA"/>
              <a:t> 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1FAB596-282F-CA1E-CCEB-202933A55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25675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52413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uk-UA" altLang="uk-UA" b="1" i="1"/>
              <a:t>Метод часткових цілей</a:t>
            </a:r>
            <a:r>
              <a:rPr lang="uk-UA" altLang="uk-UA"/>
              <a:t> пов’язаний зі зведенням важкої (громіздкої) задачі до послідовності простіших задач. У цьому разі розв’язок початкової задачі отримують з розв’язків простіших задач. </a:t>
            </a:r>
            <a:endParaRPr lang="ru-RU" altLang="uk-UA"/>
          </a:p>
          <a:p>
            <a:pPr algn="just"/>
            <a:r>
              <a:rPr lang="uk-UA" altLang="uk-UA"/>
              <a:t>   Цей метод, особливо якщо його застосовувати рекурсивно, часто приводить до ефективного розв’язку задачі, підзадачі якої є  її меншими версіями.</a:t>
            </a:r>
            <a:endParaRPr lang="ru-RU" altLang="uk-UA"/>
          </a:p>
          <a:p>
            <a:pPr algn="just"/>
            <a:r>
              <a:rPr lang="uk-UA" altLang="uk-UA"/>
              <a:t>   Як і більшість загальних методів розробки алгоритмів,  метод часткових цілей не завжди легко перенести на конкретну задачу. Осмислений вибір простіших задач – швидше мистецтво чи справа інтуїції, ніж науки. Крім того, не існує загального набору правил для визначення класу задач, які можна розв’язати за допомогою такого підходу.</a:t>
            </a:r>
            <a:endParaRPr lang="ru-RU" altLang="uk-U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5">
            <a:extLst>
              <a:ext uri="{FF2B5EF4-FFF2-40B4-BE49-F238E27FC236}">
                <a16:creationId xmlns:a16="http://schemas.microsoft.com/office/drawing/2014/main" id="{32ACCF87-BEFA-457D-95F8-6EA145AC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E74-25CA-4D0C-AF06-EF8D95A31FAC}" type="slidenum">
              <a:rPr lang="ru-RU" altLang="uk-UA"/>
              <a:pPr/>
              <a:t>10</a:t>
            </a:fld>
            <a:endParaRPr lang="ru-RU" altLang="uk-UA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7C29B90-A72C-2B6B-2FD8-5DB1F1E4C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 b="1"/>
              <a:t>Теорема.</a:t>
            </a:r>
            <a:r>
              <a:rPr lang="uk-UA" altLang="uk-UA"/>
              <a:t> </a:t>
            </a:r>
            <a:r>
              <a:rPr lang="uk-UA" altLang="uk-UA" i="1"/>
              <a:t>Нехай a, b, c – деякі невід’ємні сталі величини. Розв’язок рекурентних рівнянь</a:t>
            </a:r>
            <a:r>
              <a:rPr lang="uk-UA" altLang="uk-UA"/>
              <a:t>  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1E95CB9E-4B6A-C1EC-F1C3-1B6AF8179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40699374-DB99-09D7-9939-E91B4A574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9906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1828800" imgH="431800" progId="Equation.DSMT4">
                  <p:embed/>
                </p:oleObj>
              </mc:Choice>
              <mc:Fallback>
                <p:oleObj name="Equation" r:id="rId3" imgW="18288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9906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>
            <a:extLst>
              <a:ext uri="{FF2B5EF4-FFF2-40B4-BE49-F238E27FC236}">
                <a16:creationId xmlns:a16="http://schemas.microsoft.com/office/drawing/2014/main" id="{6DADED17-A151-24E4-485F-9B436F89C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uk-UA" altLang="uk-UA" i="1"/>
              <a:t>де n – степінь числа с</a:t>
            </a:r>
            <a:r>
              <a:rPr lang="ru-RU" altLang="uk-UA" i="1"/>
              <a:t>,</a:t>
            </a:r>
            <a:r>
              <a:rPr lang="uk-UA" altLang="uk-UA" i="1"/>
              <a:t> має такий вигляд: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7BB70C0C-9554-15A9-BADB-A3800DDA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3E70C77A-020A-DA06-BBF6-3C8CA7DB3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438400"/>
          <a:ext cx="3733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5" imgW="1689100" imgH="685800" progId="Equation.DSMT4">
                  <p:embed/>
                </p:oleObj>
              </mc:Choice>
              <mc:Fallback>
                <p:oleObj name="Equation" r:id="rId5" imgW="16891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3733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0">
            <a:extLst>
              <a:ext uri="{FF2B5EF4-FFF2-40B4-BE49-F238E27FC236}">
                <a16:creationId xmlns:a16="http://schemas.microsoft.com/office/drawing/2014/main" id="{FCC16FC3-3802-CAE3-406B-E8C8177EE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8588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Із теореми  випливає, що асимптотично швидший алгоритм множення цілих чисел можна було б отримати, якби вдалося розбити вхідні цілі числа на чотири частини, щоб зуміти виразити початкове множення через 8 (або й менше) менших множень.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5">
            <a:extLst>
              <a:ext uri="{FF2B5EF4-FFF2-40B4-BE49-F238E27FC236}">
                <a16:creationId xmlns:a16="http://schemas.microsoft.com/office/drawing/2014/main" id="{31844D2B-A62C-7D58-8899-CA6F7498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E5CF-E17A-4F7F-9008-D4E49A73B46B}" type="slidenum">
              <a:rPr lang="ru-RU" altLang="uk-UA"/>
              <a:pPr/>
              <a:t>11</a:t>
            </a:fld>
            <a:endParaRPr lang="ru-RU" alt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номера слайда 5">
            <a:extLst>
              <a:ext uri="{FF2B5EF4-FFF2-40B4-BE49-F238E27FC236}">
                <a16:creationId xmlns:a16="http://schemas.microsoft.com/office/drawing/2014/main" id="{3A61997D-746A-F219-01C0-2993E402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6C76-9B4D-4EB8-982B-2D645DAF0FBF}" type="slidenum">
              <a:rPr lang="ru-RU" altLang="uk-UA"/>
              <a:pPr/>
              <a:t>2</a:t>
            </a:fld>
            <a:endParaRPr lang="ru-RU" altLang="uk-UA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DFA0FF6-3CC0-866F-0773-6DB698716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8229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uk-UA" altLang="uk-UA" b="1" i="1"/>
              <a:t>Метод підйому</a:t>
            </a:r>
            <a:r>
              <a:rPr lang="uk-UA" altLang="uk-UA"/>
              <a:t> починається з прийняття початкового припущення або обчислення початкового розв’язку задачі. Потім відбувається якнайшвидший рух “вгору” від початкового розв’язку в напрямі до ліпших розв’язків. Коли алгоритм досягає такої точки, з якої більше неможливо рухатися вверх, алгоритм зупиняється. </a:t>
            </a:r>
            <a:endParaRPr lang="ru-RU" altLang="uk-UA"/>
          </a:p>
          <a:p>
            <a:pPr algn="just"/>
            <a:r>
              <a:rPr lang="uk-UA" altLang="uk-UA"/>
              <a:t>      Метод підйому є корисним, коли треба швидко отримати наближений розв’язок. У цьому разі, немає жодних гарантій, що кінцевий розв’язок буде оптимальним. Це й обмежує застосування методу підйому.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EC4328F-8DCF-48E0-920A-54FFCE99D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27300"/>
            <a:ext cx="82296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uk-UA" altLang="uk-UA" b="1" i="1"/>
              <a:t>Метод відпрацювання назад</a:t>
            </a:r>
            <a:r>
              <a:rPr lang="uk-UA" altLang="uk-UA"/>
              <a:t> починають з цілі чи розв’язку і рухаються назад за напрямом до початкового формулювання задачі. Далі, якщо ці дії оборотні, рухаються знову від формулювання задачі до розв’язку. Цей метод широко застосовують під час розв’язування різноманітних головоломок.</a:t>
            </a:r>
          </a:p>
          <a:p>
            <a:pPr algn="just"/>
            <a:endParaRPr lang="uk-UA" altLang="uk-UA" b="1" i="1"/>
          </a:p>
          <a:p>
            <a:pPr algn="just"/>
            <a:r>
              <a:rPr lang="uk-UA" altLang="uk-UA" b="1" i="1"/>
              <a:t>Рекурсія</a:t>
            </a:r>
            <a:r>
              <a:rPr lang="uk-UA" altLang="uk-UA"/>
              <a:t>. Процедуру, яка прямо чи опосередковано звертається до себе, називають рекурсивною. Застосування рекурсії часто дозволяє побудувати більш зрозумілі та стислі алгоритми, ніж це було б зроблено без неї. Рекурсія сама по собі не приводить до більш ефективного алгоритму. Але в поєднанні з іншими методами, наприклад «поділяй і володарюй», дає алгоритми, одночасно ефективні й елегантні.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5">
            <a:extLst>
              <a:ext uri="{FF2B5EF4-FFF2-40B4-BE49-F238E27FC236}">
                <a16:creationId xmlns:a16="http://schemas.microsoft.com/office/drawing/2014/main" id="{E40152AA-F860-8111-C5C8-4D704A78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4006-CCE1-4BB2-A7F2-799BD8AAC589}" type="slidenum">
              <a:rPr lang="ru-RU" altLang="uk-UA"/>
              <a:pPr/>
              <a:t>3</a:t>
            </a:fld>
            <a:endParaRPr lang="ru-RU" altLang="uk-UA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C2F4995-1EAF-9828-3106-5C37D1B1E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49275"/>
            <a:ext cx="8382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52413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uk-UA" b="1"/>
              <a:t>Метод “Поділяй і володарюй”</a:t>
            </a:r>
          </a:p>
          <a:p>
            <a:pPr algn="just"/>
            <a:endParaRPr lang="ru-RU" altLang="uk-UA"/>
          </a:p>
          <a:p>
            <a:pPr algn="just"/>
            <a:r>
              <a:rPr lang="uk-UA" altLang="uk-UA"/>
              <a:t>      Алгоритми вигляду “поділяй і володарюй” (ПВ) мають рекурсивну структуру: для розв’язування задачі вони рекурсивно викликають самі себе один чи декілька разів, щоб розв’язати допоміжну задачу, яка безпосередньо стосується сформульованої. </a:t>
            </a:r>
            <a:endParaRPr lang="ru-RU" altLang="uk-UA"/>
          </a:p>
          <a:p>
            <a:pPr algn="just"/>
            <a:r>
              <a:rPr lang="uk-UA" altLang="uk-UA"/>
              <a:t>   Такі алгоритми часто розробляють за допомогою методу  часткових цілей: складну задачу розбивають на декілька простіших, які подібні до вихідної задачі, але мають менший обсяг; далі ці допоміжні задачі розв’язують рекурсивним методом, після чого отримані розв’язки комбінують, щоб отримати розв’язок вихідної задачі.</a:t>
            </a:r>
            <a:endParaRPr lang="ru-RU" altLang="uk-UA"/>
          </a:p>
          <a:p>
            <a:pPr algn="just"/>
            <a:r>
              <a:rPr lang="uk-UA" altLang="uk-UA"/>
              <a:t>    У методі “поділяй і володарюй” на кожному рівні рекурсії виділяють три етапи .</a:t>
            </a:r>
            <a:endParaRPr lang="ru-RU" altLang="uk-UA"/>
          </a:p>
          <a:p>
            <a:pPr algn="just"/>
            <a:r>
              <a:rPr lang="uk-UA" altLang="uk-UA"/>
              <a:t>1. Поділ задачі на декілька підзадач.</a:t>
            </a:r>
            <a:endParaRPr lang="ru-RU" altLang="uk-UA"/>
          </a:p>
          <a:p>
            <a:pPr algn="just"/>
            <a:r>
              <a:rPr lang="uk-UA" altLang="uk-UA"/>
              <a:t>2. Рекурсивне розв’язування цих підзадач. Коли обсяг підзадачі достатньо малий, виділені підзадачі розв’язують безпосередньо.</a:t>
            </a:r>
            <a:endParaRPr lang="ru-RU" altLang="uk-UA"/>
          </a:p>
          <a:p>
            <a:pPr algn="just"/>
            <a:r>
              <a:rPr lang="uk-UA" altLang="uk-UA"/>
              <a:t>3. Комбінування розв’язку вихідної задачі з розв’язків допоміжних задач.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C7FACD-F982-E833-43C2-7102080B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1BD4-766B-443A-B813-760A0F5A44A9}" type="slidenum">
              <a:rPr lang="ru-RU" altLang="uk-UA"/>
              <a:pPr/>
              <a:t>4</a:t>
            </a:fld>
            <a:endParaRPr lang="ru-RU" altLang="uk-UA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0375203-FAC5-5B11-D1C1-77841A6D0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990600"/>
            <a:ext cx="77787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52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uk-UA" altLang="uk-UA" b="1"/>
              <a:t>Поділяй_І_Володарюй </a:t>
            </a:r>
            <a:r>
              <a:rPr lang="uk-UA" altLang="uk-UA"/>
              <a:t>(</a:t>
            </a:r>
            <a:r>
              <a:rPr lang="uk-UA" altLang="uk-UA" i="1"/>
              <a:t>дані, N, розв’язок</a:t>
            </a:r>
            <a:r>
              <a:rPr lang="uk-UA" altLang="uk-UA"/>
              <a:t>)</a:t>
            </a:r>
            <a:endParaRPr lang="ru-RU" altLang="uk-UA"/>
          </a:p>
          <a:p>
            <a:pPr algn="just"/>
            <a:r>
              <a:rPr lang="uk-UA" altLang="uk-UA"/>
              <a:t>     якщо (</a:t>
            </a:r>
            <a:r>
              <a:rPr lang="uk-UA" altLang="uk-UA" i="1"/>
              <a:t>N</a:t>
            </a:r>
            <a:r>
              <a:rPr lang="uk-UA" altLang="uk-UA"/>
              <a:t> &lt;= </a:t>
            </a:r>
            <a:r>
              <a:rPr lang="uk-UA" altLang="uk-UA" i="1"/>
              <a:t>граничнийРозмір</a:t>
            </a:r>
            <a:r>
              <a:rPr lang="uk-UA" altLang="uk-UA"/>
              <a:t>) </a:t>
            </a:r>
            <a:endParaRPr lang="ru-RU" altLang="uk-UA"/>
          </a:p>
          <a:p>
            <a:pPr algn="just"/>
            <a:r>
              <a:rPr lang="uk-UA" altLang="uk-UA" i="1"/>
              <a:t>            </a:t>
            </a:r>
            <a:r>
              <a:rPr lang="uk-UA" altLang="uk-UA"/>
              <a:t>тоді   </a:t>
            </a:r>
            <a:r>
              <a:rPr lang="uk-UA" altLang="uk-UA" b="1"/>
              <a:t>Прямий_Розв’язок </a:t>
            </a:r>
            <a:r>
              <a:rPr lang="uk-UA" altLang="uk-UA"/>
              <a:t>(</a:t>
            </a:r>
            <a:r>
              <a:rPr lang="uk-UA" altLang="uk-UA" i="1"/>
              <a:t>дані, N, розв’язок</a:t>
            </a:r>
            <a:r>
              <a:rPr lang="uk-UA" altLang="uk-UA"/>
              <a:t>)</a:t>
            </a:r>
            <a:endParaRPr lang="ru-RU" altLang="uk-UA"/>
          </a:p>
          <a:p>
            <a:pPr algn="just"/>
            <a:r>
              <a:rPr lang="uk-UA" altLang="uk-UA"/>
              <a:t>            в іншому випадку</a:t>
            </a:r>
            <a:endParaRPr lang="ru-RU" altLang="uk-UA"/>
          </a:p>
          <a:p>
            <a:pPr algn="just"/>
            <a:r>
              <a:rPr lang="uk-UA" altLang="uk-UA" b="1"/>
              <a:t>              Поділ_Даних </a:t>
            </a:r>
            <a:r>
              <a:rPr lang="uk-UA" altLang="uk-UA"/>
              <a:t>(</a:t>
            </a:r>
            <a:r>
              <a:rPr lang="uk-UA" altLang="uk-UA" i="1"/>
              <a:t>дані, N, підмножини, розмПідмножин</a:t>
            </a:r>
            <a:r>
              <a:rPr lang="uk-UA" altLang="uk-UA"/>
              <a:t>, </a:t>
            </a:r>
            <a:r>
              <a:rPr lang="uk-UA" altLang="uk-UA" i="1"/>
              <a:t>M</a:t>
            </a:r>
            <a:r>
              <a:rPr lang="uk-UA" altLang="uk-UA"/>
              <a:t>)</a:t>
            </a:r>
            <a:endParaRPr lang="ru-RU" altLang="uk-UA"/>
          </a:p>
          <a:p>
            <a:pPr algn="just"/>
            <a:r>
              <a:rPr lang="uk-UA" altLang="uk-UA"/>
              <a:t>      для </a:t>
            </a:r>
            <a:r>
              <a:rPr lang="uk-UA" altLang="uk-UA" i="1"/>
              <a:t>i</a:t>
            </a:r>
            <a:r>
              <a:rPr lang="uk-UA" altLang="uk-UA"/>
              <a:t>=l до</a:t>
            </a:r>
            <a:r>
              <a:rPr lang="uk-UA" altLang="uk-UA" b="1"/>
              <a:t> </a:t>
            </a:r>
            <a:r>
              <a:rPr lang="uk-UA" altLang="uk-UA" i="1"/>
              <a:t>M</a:t>
            </a:r>
            <a:r>
              <a:rPr lang="uk-UA" altLang="uk-UA" b="1"/>
              <a:t> </a:t>
            </a:r>
            <a:endParaRPr lang="ru-RU" altLang="uk-UA"/>
          </a:p>
          <a:p>
            <a:pPr algn="just"/>
            <a:r>
              <a:rPr lang="uk-UA" altLang="uk-UA" b="1"/>
              <a:t>                    </a:t>
            </a:r>
            <a:r>
              <a:rPr lang="uk-UA" altLang="uk-UA"/>
              <a:t>повторювати  </a:t>
            </a:r>
            <a:r>
              <a:rPr lang="uk-UA" altLang="uk-UA" b="1"/>
              <a:t>Поділяй_І_Володарюй </a:t>
            </a:r>
            <a:r>
              <a:rPr lang="uk-UA" altLang="uk-UA"/>
              <a:t>(</a:t>
            </a:r>
            <a:r>
              <a:rPr lang="uk-UA" altLang="uk-UA" i="1"/>
              <a:t>підмножини</a:t>
            </a:r>
            <a:r>
              <a:rPr lang="uk-UA" altLang="uk-UA"/>
              <a:t>[</a:t>
            </a:r>
            <a:r>
              <a:rPr lang="uk-UA" altLang="uk-UA" i="1"/>
              <a:t>i</a:t>
            </a:r>
            <a:r>
              <a:rPr lang="uk-UA" altLang="uk-UA"/>
              <a:t>], </a:t>
            </a:r>
            <a:endParaRPr lang="ru-RU" altLang="uk-UA"/>
          </a:p>
          <a:p>
            <a:pPr algn="just"/>
            <a:r>
              <a:rPr lang="uk-UA" altLang="uk-UA"/>
              <a:t>                                                  </a:t>
            </a:r>
            <a:r>
              <a:rPr lang="uk-UA" altLang="uk-UA" i="1"/>
              <a:t>розмПідмножин</a:t>
            </a:r>
            <a:r>
              <a:rPr lang="uk-UA" altLang="uk-UA"/>
              <a:t>[</a:t>
            </a:r>
            <a:r>
              <a:rPr lang="uk-UA" altLang="uk-UA" i="1"/>
              <a:t>i</a:t>
            </a:r>
            <a:r>
              <a:rPr lang="uk-UA" altLang="uk-UA"/>
              <a:t>], </a:t>
            </a:r>
            <a:r>
              <a:rPr lang="uk-UA" altLang="uk-UA" i="1"/>
              <a:t>підрозв’язки</a:t>
            </a:r>
            <a:r>
              <a:rPr lang="uk-UA" altLang="uk-UA"/>
              <a:t>[i])</a:t>
            </a:r>
            <a:endParaRPr lang="ru-RU" altLang="uk-UA"/>
          </a:p>
          <a:p>
            <a:pPr algn="just"/>
            <a:r>
              <a:rPr lang="uk-UA" altLang="uk-UA" b="1"/>
              <a:t>              Комбінація_Розв’язків</a:t>
            </a:r>
            <a:r>
              <a:rPr lang="uk-UA" altLang="uk-UA"/>
              <a:t>(</a:t>
            </a:r>
            <a:r>
              <a:rPr lang="uk-UA" altLang="uk-UA" i="1"/>
              <a:t>підрозв’язки</a:t>
            </a:r>
            <a:r>
              <a:rPr lang="uk-UA" altLang="uk-UA"/>
              <a:t>, </a:t>
            </a:r>
            <a:r>
              <a:rPr lang="uk-UA" altLang="uk-UA" i="1"/>
              <a:t>M</a:t>
            </a:r>
            <a:r>
              <a:rPr lang="uk-UA" altLang="uk-UA"/>
              <a:t> ,  </a:t>
            </a:r>
            <a:r>
              <a:rPr lang="uk-UA" altLang="uk-UA" i="1"/>
              <a:t>розв’язок</a:t>
            </a:r>
            <a:r>
              <a:rPr lang="uk-UA" altLang="uk-UA"/>
              <a:t>)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3759DFF-8AD6-E880-D0CE-F7D089A7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B080557E-D606-6EFC-F7D1-55094A20C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962400"/>
          <a:ext cx="80772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3848040" imgH="634680" progId="Equation.DSMT4">
                  <p:embed/>
                </p:oleObj>
              </mc:Choice>
              <mc:Fallback>
                <p:oleObj name="Equation" r:id="rId3" imgW="384804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80772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73271B17-69FF-F907-18C9-E5A2108E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34C-49C4-4E68-95CD-E21971B2E22C}" type="slidenum">
              <a:rPr lang="ru-RU" altLang="uk-UA"/>
              <a:pPr/>
              <a:t>5</a:t>
            </a:fld>
            <a:endParaRPr lang="ru-RU" altLang="uk-UA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7122352-E791-A27D-09EA-6DD3D21A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763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ru-RU" altLang="uk-UA" b="1"/>
              <a:t>Приклад 1</a:t>
            </a:r>
            <a:r>
              <a:rPr lang="ru-RU" altLang="uk-UA"/>
              <a:t>. Розглянемо застосування методу ПВ для рекурсивного розв’язування задачі знаходження максимального і мінімального елементів у множині </a:t>
            </a:r>
            <a:r>
              <a:rPr lang="uk-UA" altLang="uk-UA" i="1"/>
              <a:t>S</a:t>
            </a:r>
            <a:r>
              <a:rPr lang="ru-RU" altLang="uk-UA"/>
              <a:t> з </a:t>
            </a:r>
            <a:r>
              <a:rPr lang="uk-UA" altLang="uk-UA" i="1"/>
              <a:t>n</a:t>
            </a:r>
            <a:r>
              <a:rPr lang="ru-RU" altLang="uk-UA"/>
              <a:t> елементів</a:t>
            </a:r>
            <a:r>
              <a:rPr lang="uk-UA" altLang="uk-UA"/>
              <a:t> .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72EF142-21A4-60DE-6A97-3AF2375C1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84325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   Найпростіший спосіб знаходження максимального та мінімального елементів полягає в тому, щоб шукати їх окремо. </a:t>
            </a:r>
            <a:r>
              <a:rPr lang="ru-RU" altLang="uk-UA"/>
              <a:t>У</a:t>
            </a:r>
            <a:r>
              <a:rPr lang="uk-UA" altLang="uk-UA"/>
              <a:t> цьому </a:t>
            </a:r>
            <a:r>
              <a:rPr lang="ru-RU" altLang="uk-UA"/>
              <a:t>разі </a:t>
            </a:r>
            <a:r>
              <a:rPr lang="uk-UA" altLang="uk-UA"/>
              <a:t>при 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E3316BC-67CF-4183-2BF3-1FBEF101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95A04BF2-7886-4260-D9E3-1FF3D34C7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1828800"/>
          <a:ext cx="60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330057" imgH="165028" progId="Equation.DSMT4">
                  <p:embed/>
                </p:oleObj>
              </mc:Choice>
              <mc:Fallback>
                <p:oleObj name="Equation" r:id="rId3" imgW="330057" imgH="16502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828800"/>
                        <a:ext cx="609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>
            <a:extLst>
              <a:ext uri="{FF2B5EF4-FFF2-40B4-BE49-F238E27FC236}">
                <a16:creationId xmlns:a16="http://schemas.microsoft.com/office/drawing/2014/main" id="{3E5C3062-DC84-0586-C48C-A4F23CCF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36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буде </a:t>
            </a:r>
            <a:r>
              <a:rPr lang="ru-RU" altLang="uk-UA"/>
              <a:t>виконано</a:t>
            </a:r>
            <a:r>
              <a:rPr lang="uk-UA" altLang="uk-UA"/>
              <a:t> </a:t>
            </a:r>
            <a:r>
              <a:rPr lang="ru-RU" altLang="uk-UA"/>
              <a:t>2</a:t>
            </a:r>
            <a:r>
              <a:rPr lang="uk-UA" altLang="uk-UA" i="1"/>
              <a:t>n</a:t>
            </a:r>
            <a:r>
              <a:rPr lang="ru-RU" altLang="uk-UA"/>
              <a:t>-3 </a:t>
            </a:r>
            <a:r>
              <a:rPr lang="uk-UA" altLang="uk-UA"/>
              <a:t>порівнянь елементів множини</a:t>
            </a:r>
            <a:r>
              <a:rPr lang="ru-RU" altLang="uk-UA"/>
              <a:t>.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EAF24FFB-6E99-689C-5976-BD80F74C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67000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Застосуємо описану вище схему методу ПВ для ефективнішого розв’язування цієї задачі, шукатимемо максимальний і мінімальний елементи одночасно</a:t>
            </a:r>
            <a:r>
              <a:rPr lang="ru-RU" altLang="uk-UA"/>
              <a:t> 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2C9A5E5A-0ECF-5720-61BF-FA9BA7214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3352800"/>
            <a:ext cx="8528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1) розмір множини, для якої можна буде використати процедуру</a:t>
            </a:r>
            <a:r>
              <a:rPr lang="uk-UA" altLang="uk-UA" b="1"/>
              <a:t> Прямий_Розв’язок, </a:t>
            </a:r>
            <a:r>
              <a:rPr lang="uk-UA" altLang="uk-UA" i="1"/>
              <a:t>граничнийРозмір</a:t>
            </a:r>
            <a:r>
              <a:rPr lang="uk-UA" altLang="uk-UA"/>
              <a:t>=2. Тобто якщо  </a:t>
            </a:r>
            <a:r>
              <a:rPr lang="uk-UA" altLang="uk-UA" i="1"/>
              <a:t>S</a:t>
            </a:r>
            <a:r>
              <a:rPr lang="uk-UA" altLang="uk-UA"/>
              <a:t> складається з двох елементів  </a:t>
            </a:r>
            <a:r>
              <a:rPr lang="uk-UA" altLang="uk-UA" i="1"/>
              <a:t>S=</a:t>
            </a:r>
            <a:r>
              <a:rPr lang="uk-UA" altLang="uk-UA"/>
              <a:t>{</a:t>
            </a:r>
            <a:r>
              <a:rPr lang="uk-UA" altLang="uk-UA" i="1"/>
              <a:t>a,b</a:t>
            </a:r>
            <a:r>
              <a:rPr lang="uk-UA" altLang="uk-UA"/>
              <a:t>}</a:t>
            </a:r>
            <a:r>
              <a:rPr lang="uk-UA" altLang="uk-UA" i="1"/>
              <a:t>, </a:t>
            </a:r>
            <a:r>
              <a:rPr lang="uk-UA" altLang="uk-UA"/>
              <a:t>то процедура </a:t>
            </a:r>
            <a:r>
              <a:rPr lang="uk-UA" altLang="uk-UA" b="1"/>
              <a:t>Прямий_Розв’язок </a:t>
            </a:r>
            <a:r>
              <a:rPr lang="uk-UA" altLang="uk-UA"/>
              <a:t>знаходить максимальний і мінімальний елементи так:</a:t>
            </a: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34CD9087-95BC-E7BA-E743-70BD91B83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B7EAE35E-AE78-D569-2BE7-DC205CE84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800600"/>
          <a:ext cx="3429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5" imgW="1879600" imgH="431800" progId="Equation.DSMT4">
                  <p:embed/>
                </p:oleObj>
              </mc:Choice>
              <mc:Fallback>
                <p:oleObj name="Equation" r:id="rId5" imgW="18796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3429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Місце для номера слайда 5">
            <a:extLst>
              <a:ext uri="{FF2B5EF4-FFF2-40B4-BE49-F238E27FC236}">
                <a16:creationId xmlns:a16="http://schemas.microsoft.com/office/drawing/2014/main" id="{B813B03C-925A-CB1C-2AD3-5D047763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C07D-0B9D-4212-B100-F2A10C065418}" type="slidenum">
              <a:rPr lang="ru-RU" altLang="uk-UA"/>
              <a:pPr/>
              <a:t>6</a:t>
            </a:fld>
            <a:endParaRPr lang="ru-RU" altLang="uk-UA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0614186-8237-26C9-0A20-D163B7095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7525"/>
            <a:ext cx="8458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2) процедура  </a:t>
            </a:r>
            <a:r>
              <a:rPr lang="uk-UA" altLang="uk-UA" b="1"/>
              <a:t>Поділ_Даних </a:t>
            </a:r>
            <a:r>
              <a:rPr lang="uk-UA" altLang="uk-UA"/>
              <a:t>для заданої задачі розбиває вхідні дані на дві менші підмножини, тобто </a:t>
            </a:r>
            <a:r>
              <a:rPr lang="uk-UA" altLang="uk-UA" i="1"/>
              <a:t>М</a:t>
            </a:r>
            <a:r>
              <a:rPr lang="uk-UA" altLang="uk-UA"/>
              <a:t>=2. Для кожної з них застосовують рекурсивний виклик алгоритму </a:t>
            </a:r>
            <a:r>
              <a:rPr lang="uk-UA" altLang="uk-UA" b="1"/>
              <a:t>Поділяй_І_Володарюй </a:t>
            </a:r>
            <a:r>
              <a:rPr lang="uk-UA" altLang="uk-UA"/>
              <a:t>і отримують результати (min1,max1) та (min2,max</a:t>
            </a:r>
            <a:r>
              <a:rPr lang="ru-RU" altLang="uk-UA"/>
              <a:t>2);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7EF206B-FED9-0E0C-51C5-A72E1C16A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754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uk-UA" altLang="uk-UA"/>
              <a:t>3</a:t>
            </a:r>
            <a:r>
              <a:rPr lang="ru-RU" altLang="uk-UA"/>
              <a:t>) процедура </a:t>
            </a:r>
            <a:r>
              <a:rPr lang="uk-UA" altLang="uk-UA" b="1"/>
              <a:t>Комбінація_Розв’язків</a:t>
            </a:r>
            <a:r>
              <a:rPr lang="uk-UA" altLang="uk-UA"/>
              <a:t> об’єднує розв’язки підзадач: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CFEF91C-8500-24A9-E2E2-E4B85F26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119754C3-6022-967B-8DF9-87E4EC634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27250"/>
          <a:ext cx="3505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2044700" imgH="431800" progId="Equation.DSMT4">
                  <p:embed/>
                </p:oleObj>
              </mc:Choice>
              <mc:Fallback>
                <p:oleObj name="Equation" r:id="rId3" imgW="20447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27250"/>
                        <a:ext cx="35052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>
            <a:extLst>
              <a:ext uri="{FF2B5EF4-FFF2-40B4-BE49-F238E27FC236}">
                <a16:creationId xmlns:a16="http://schemas.microsoft.com/office/drawing/2014/main" id="{57B8D3FE-886E-5050-8197-7A669E93E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C604DDA2-F3A6-AF59-24CA-8D92A16BE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971800"/>
          <a:ext cx="3352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2095500" imgH="431800" progId="Equation.DSMT4">
                  <p:embed/>
                </p:oleObj>
              </mc:Choice>
              <mc:Fallback>
                <p:oleObj name="Equation" r:id="rId5" imgW="20955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3352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>
            <a:extLst>
              <a:ext uri="{FF2B5EF4-FFF2-40B4-BE49-F238E27FC236}">
                <a16:creationId xmlns:a16="http://schemas.microsoft.com/office/drawing/2014/main" id="{A6268524-11C8-8044-6EE0-D19A8869F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303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uk-UA" altLang="uk-UA"/>
              <a:t>Оцінка кількості порівнянь 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223715C4-CC5D-D8E9-ED8B-2597706B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448CB2E5-69B7-440C-30FE-4A354C877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14800"/>
          <a:ext cx="3200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7" imgW="1765300" imgH="431800" progId="Equation.DSMT4">
                  <p:embed/>
                </p:oleObj>
              </mc:Choice>
              <mc:Fallback>
                <p:oleObj name="Equation" r:id="rId7" imgW="17653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14800"/>
                        <a:ext cx="3200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>
            <a:extLst>
              <a:ext uri="{FF2B5EF4-FFF2-40B4-BE49-F238E27FC236}">
                <a16:creationId xmlns:a16="http://schemas.microsoft.com/office/drawing/2014/main" id="{BC17FE50-95F6-3CCE-C813-BC66F5AC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455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Вважають, що розмір множини </a:t>
            </a:r>
            <a:r>
              <a:rPr lang="uk-UA" altLang="uk-UA" i="1"/>
              <a:t>S такий</a:t>
            </a:r>
            <a:r>
              <a:rPr lang="ru-RU" altLang="uk-UA"/>
              <a:t>: 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F230F596-520B-623E-12AA-9FDE3700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1F097B17-42B3-1082-D8B8-12735F254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0292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9" imgW="787400" imgH="241300" progId="Equation.DSMT4">
                  <p:embed/>
                </p:oleObj>
              </mc:Choice>
              <mc:Fallback>
                <p:oleObj name="Equation" r:id="rId9" imgW="7874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029200"/>
                        <a:ext cx="137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Rectangle 17">
            <a:extLst>
              <a:ext uri="{FF2B5EF4-FFF2-40B4-BE49-F238E27FC236}">
                <a16:creationId xmlns:a16="http://schemas.microsoft.com/office/drawing/2014/main" id="{149C81B4-3F37-C7A1-53DB-B9CB0C452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929354E8-A274-4B54-2D7F-933082045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257800"/>
          <a:ext cx="1200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1" imgW="838200" imgH="368300" progId="Equation.DSMT4">
                  <p:embed/>
                </p:oleObj>
              </mc:Choice>
              <mc:Fallback>
                <p:oleObj name="Equation" r:id="rId11" imgW="838200" imgH="368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57800"/>
                        <a:ext cx="1200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18">
            <a:extLst>
              <a:ext uri="{FF2B5EF4-FFF2-40B4-BE49-F238E27FC236}">
                <a16:creationId xmlns:a16="http://schemas.microsoft.com/office/drawing/2014/main" id="{DAC79C7D-8A64-E414-64BF-7BE927895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712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uk-UA" altLang="uk-UA"/>
              <a:t>Розв’язком рекурентних співвідношень є функція                          .</a:t>
            </a:r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36CBF3F1-8A19-4C9F-0B91-AD54DB3E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91200"/>
            <a:ext cx="8442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Цей підхід допомагає деколи зменшити навіть порядок зростання складності </a:t>
            </a:r>
          </a:p>
          <a:p>
            <a:r>
              <a:rPr lang="uk-UA" altLang="uk-UA"/>
              <a:t>алгоритму.</a:t>
            </a:r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C6E929BF-F78A-AB2F-DF43-82B10D6F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Місце для номера слайда 4">
            <a:extLst>
              <a:ext uri="{FF2B5EF4-FFF2-40B4-BE49-F238E27FC236}">
                <a16:creationId xmlns:a16="http://schemas.microsoft.com/office/drawing/2014/main" id="{566C56FC-2AD6-7B78-00F4-433DE6C2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4165-22F7-4A49-B862-0E2F66B165AA}" type="slidenum">
              <a:rPr lang="ru-RU" altLang="uk-UA"/>
              <a:pPr/>
              <a:t>7</a:t>
            </a:fld>
            <a:endParaRPr lang="ru-RU" altLang="uk-UA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47D9D7A-FC67-F350-1B46-4CFAD126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8763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 b="1"/>
              <a:t>Приклад 2. </a:t>
            </a:r>
            <a:r>
              <a:rPr lang="uk-UA" altLang="uk-UA"/>
              <a:t>Розглянемо множення двох </a:t>
            </a:r>
            <a:r>
              <a:rPr lang="en-US" altLang="uk-UA" i="1"/>
              <a:t>n</a:t>
            </a:r>
            <a:r>
              <a:rPr lang="uk-UA" altLang="uk-UA"/>
              <a:t> розрядних двійкових чисел. Традиційний метод має оцінку </a:t>
            </a:r>
            <a:r>
              <a:rPr lang="en-US" altLang="uk-UA" i="1"/>
              <a:t>T</a:t>
            </a:r>
            <a:r>
              <a:rPr lang="uk-UA" altLang="uk-UA"/>
              <a:t>(</a:t>
            </a:r>
            <a:r>
              <a:rPr lang="en-US" altLang="uk-UA" i="1"/>
              <a:t>n</a:t>
            </a:r>
            <a:r>
              <a:rPr lang="uk-UA" altLang="uk-UA"/>
              <a:t>)</a:t>
            </a:r>
            <a:r>
              <a:rPr lang="uk-UA" altLang="uk-UA" i="1"/>
              <a:t>=</a:t>
            </a:r>
            <a:r>
              <a:rPr lang="en-US" altLang="uk-UA" i="1"/>
              <a:t>O</a:t>
            </a:r>
            <a:r>
              <a:rPr lang="uk-UA" altLang="uk-UA"/>
              <a:t>(</a:t>
            </a:r>
            <a:r>
              <a:rPr lang="en-US" altLang="uk-UA" i="1"/>
              <a:t>n</a:t>
            </a:r>
            <a:r>
              <a:rPr lang="uk-UA" altLang="uk-UA" i="1" baseline="30000"/>
              <a:t>2</a:t>
            </a:r>
            <a:r>
              <a:rPr lang="uk-UA" altLang="uk-UA"/>
              <a:t>)</a:t>
            </a:r>
            <a:r>
              <a:rPr lang="uk-UA" altLang="uk-UA" i="1"/>
              <a:t> </a:t>
            </a:r>
            <a:r>
              <a:rPr lang="uk-UA" altLang="uk-UA"/>
              <a:t>бітових операцій</a:t>
            </a:r>
            <a:r>
              <a:rPr lang="uk-UA" altLang="uk-UA" i="1"/>
              <a:t>.</a:t>
            </a:r>
            <a:r>
              <a:rPr lang="uk-UA" altLang="uk-UA"/>
              <a:t> Алгоритм, який ґрунтується на принципі “поділяй і володарюй”, дає 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3B9B872-E69F-379F-0D84-0229D5884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990600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uk-UA" altLang="uk-UA"/>
              <a:t>бітових </a:t>
            </a:r>
            <a:endParaRPr lang="ru-RU" altLang="uk-UA"/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C6566747-0433-28A7-9AA5-9E411E1AE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990600"/>
          <a:ext cx="1295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3" imgW="748975" imgH="203112" progId="Equation.DSMT4">
                  <p:embed/>
                </p:oleObj>
              </mc:Choice>
              <mc:Fallback>
                <p:oleObj name="Equation" r:id="rId3" imgW="748975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90600"/>
                        <a:ext cx="12954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:a16="http://schemas.microsoft.com/office/drawing/2014/main" id="{1FECF71B-C9C5-8F42-D558-2135924B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операцій. 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F6AE723B-6821-DB13-055D-679AC251A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      Нехай </a:t>
            </a:r>
            <a:r>
              <a:rPr lang="en-US" altLang="uk-UA" i="1"/>
              <a:t>x </a:t>
            </a:r>
            <a:r>
              <a:rPr lang="uk-UA" altLang="uk-UA"/>
              <a:t>і </a:t>
            </a:r>
            <a:r>
              <a:rPr lang="en-US" altLang="uk-UA" i="1"/>
              <a:t>y</a:t>
            </a:r>
            <a:r>
              <a:rPr lang="en-US" altLang="uk-UA"/>
              <a:t> </a:t>
            </a:r>
            <a:r>
              <a:rPr lang="uk-UA" altLang="uk-UA"/>
              <a:t>– два </a:t>
            </a:r>
            <a:r>
              <a:rPr lang="en-US" altLang="uk-UA" i="1"/>
              <a:t>n</a:t>
            </a:r>
            <a:r>
              <a:rPr lang="uk-UA" altLang="uk-UA"/>
              <a:t>-розрядні двійкові числа. Вважатимемо, що </a:t>
            </a:r>
            <a:r>
              <a:rPr lang="uk-UA" altLang="uk-UA" i="1"/>
              <a:t>n</a:t>
            </a:r>
            <a:r>
              <a:rPr lang="uk-UA" altLang="uk-UA"/>
              <a:t> – степінь числа 2. Розіб’ємо </a:t>
            </a:r>
            <a:r>
              <a:rPr lang="en-US" altLang="uk-UA" i="1"/>
              <a:t>x </a:t>
            </a:r>
            <a:r>
              <a:rPr lang="uk-UA" altLang="uk-UA"/>
              <a:t>і </a:t>
            </a:r>
            <a:r>
              <a:rPr lang="en-US" altLang="uk-UA" i="1"/>
              <a:t>y</a:t>
            </a:r>
            <a:r>
              <a:rPr lang="en-US" altLang="uk-UA"/>
              <a:t> </a:t>
            </a:r>
            <a:r>
              <a:rPr lang="uk-UA" altLang="uk-UA"/>
              <a:t>на дві однакові частини так:</a:t>
            </a:r>
            <a:r>
              <a:rPr lang="ru-RU" altLang="uk-UA"/>
              <a:t> </a:t>
            </a:r>
          </a:p>
        </p:txBody>
      </p:sp>
      <p:graphicFrame>
        <p:nvGraphicFramePr>
          <p:cNvPr id="11339" name="Group 75">
            <a:extLst>
              <a:ext uri="{FF2B5EF4-FFF2-40B4-BE49-F238E27FC236}">
                <a16:creationId xmlns:a16="http://schemas.microsoft.com/office/drawing/2014/main" id="{9547FEBB-D256-EF10-8323-847C1FEF3FE0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09600" y="2362200"/>
          <a:ext cx="8229600" cy="1143001"/>
        </p:xfrm>
        <a:graphic>
          <a:graphicData uri="http://schemas.openxmlformats.org/drawingml/2006/table">
            <a:tbl>
              <a:tblPr/>
              <a:tblGrid>
                <a:gridCol w="2136775">
                  <a:extLst>
                    <a:ext uri="{9D8B030D-6E8A-4147-A177-3AD203B41FA5}">
                      <a16:colId xmlns:a16="http://schemas.microsoft.com/office/drawing/2014/main" val="1181345891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4173111396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862710328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376335008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360411835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5241630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uk-U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kumimoji="0" lang="en-US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uk-UA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kumimoji="0" lang="uk-UA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0" lang="en-US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uk-U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kumimoji="0" lang="en-US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uk-UA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kumimoji="0" lang="uk-UA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83186"/>
                  </a:ext>
                </a:extLst>
              </a:tr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n/2</a:t>
                      </a:r>
                      <a:endParaRPr kumimoji="0" lang="en-US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n/2</a:t>
                      </a:r>
                      <a:endParaRPr kumimoji="0" lang="en-US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n/2</a:t>
                      </a:r>
                      <a:endParaRPr kumimoji="0" lang="en-US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n/2</a:t>
                      </a:r>
                      <a:endParaRPr kumimoji="0" lang="en-US" altLang="uk-U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330193"/>
                  </a:ext>
                </a:extLst>
              </a:tr>
            </a:tbl>
          </a:graphicData>
        </a:graphic>
      </p:graphicFrame>
      <p:sp>
        <p:nvSpPr>
          <p:cNvPr id="11340" name="Rectangle 76">
            <a:extLst>
              <a:ext uri="{FF2B5EF4-FFF2-40B4-BE49-F238E27FC236}">
                <a16:creationId xmlns:a16="http://schemas.microsoft.com/office/drawing/2014/main" id="{AE8B8ED7-383E-4AD9-E8AA-9A740D92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876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Якщо розглядати кожну з цих частин як (</a:t>
            </a:r>
            <a:r>
              <a:rPr lang="en-US" altLang="uk-UA" i="1"/>
              <a:t>n</a:t>
            </a:r>
            <a:r>
              <a:rPr lang="uk-UA" altLang="uk-UA" i="1"/>
              <a:t>/2</a:t>
            </a:r>
            <a:r>
              <a:rPr lang="ru-RU" altLang="uk-UA"/>
              <a:t>)</a:t>
            </a:r>
            <a:r>
              <a:rPr lang="uk-UA" altLang="uk-UA" i="1"/>
              <a:t>-</a:t>
            </a:r>
            <a:r>
              <a:rPr lang="uk-UA" altLang="uk-UA"/>
              <a:t>розрядне число, то добуток </a:t>
            </a:r>
            <a:r>
              <a:rPr lang="en-US" altLang="uk-UA" i="1"/>
              <a:t>x</a:t>
            </a:r>
            <a:r>
              <a:rPr lang="uk-UA" altLang="uk-UA" i="1"/>
              <a:t>*</a:t>
            </a:r>
            <a:r>
              <a:rPr lang="en-US" altLang="uk-UA" i="1"/>
              <a:t>y</a:t>
            </a:r>
            <a:r>
              <a:rPr lang="uk-UA" altLang="uk-UA"/>
              <a:t> можна записати в такому вигляді:</a:t>
            </a:r>
          </a:p>
        </p:txBody>
      </p:sp>
      <p:sp>
        <p:nvSpPr>
          <p:cNvPr id="11342" name="Rectangle 78">
            <a:extLst>
              <a:ext uri="{FF2B5EF4-FFF2-40B4-BE49-F238E27FC236}">
                <a16:creationId xmlns:a16="http://schemas.microsoft.com/office/drawing/2014/main" id="{28A67797-4B04-0853-2579-87428184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1341" name="Object 77">
            <a:extLst>
              <a:ext uri="{FF2B5EF4-FFF2-40B4-BE49-F238E27FC236}">
                <a16:creationId xmlns:a16="http://schemas.microsoft.com/office/drawing/2014/main" id="{95E7C2E2-DAB6-CD1A-A2A8-D77B6DCD3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260850"/>
          <a:ext cx="7010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5" imgW="3416300" imgH="419100" progId="Equation.DSMT4">
                  <p:embed/>
                </p:oleObj>
              </mc:Choice>
              <mc:Fallback>
                <p:oleObj name="Equation" r:id="rId5" imgW="3416300" imgH="4191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0850"/>
                        <a:ext cx="70104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3" name="Rectangle 79">
            <a:extLst>
              <a:ext uri="{FF2B5EF4-FFF2-40B4-BE49-F238E27FC236}">
                <a16:creationId xmlns:a16="http://schemas.microsoft.com/office/drawing/2014/main" id="{AB0E77C7-2C38-417E-3617-784E259DB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81600"/>
            <a:ext cx="8305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за допомогою чотирьох множень (</a:t>
            </a:r>
            <a:r>
              <a:rPr lang="en-US" altLang="uk-UA" i="1"/>
              <a:t>n</a:t>
            </a:r>
            <a:r>
              <a:rPr lang="uk-UA" altLang="uk-UA" i="1"/>
              <a:t>/2</a:t>
            </a:r>
            <a:r>
              <a:rPr lang="ru-RU" altLang="uk-UA"/>
              <a:t>)</a:t>
            </a:r>
            <a:r>
              <a:rPr lang="uk-UA" altLang="uk-UA" i="1"/>
              <a:t>-</a:t>
            </a:r>
            <a:r>
              <a:rPr lang="uk-UA" altLang="uk-UA"/>
              <a:t>розрядних чисел і декількох додавань та  зсувів (множень на степінь числа 2). Це дає змогу зменшити кількість операцій. </a:t>
            </a:r>
          </a:p>
        </p:txBody>
      </p:sp>
      <p:sp>
        <p:nvSpPr>
          <p:cNvPr id="11344" name="Rectangle 80">
            <a:extLst>
              <a:ext uri="{FF2B5EF4-FFF2-40B4-BE49-F238E27FC236}">
                <a16:creationId xmlns:a16="http://schemas.microsoft.com/office/drawing/2014/main" id="{159CC177-5449-20B5-390E-71E01AE5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958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(2)</a:t>
            </a:r>
            <a:r>
              <a:rPr lang="ru-RU" altLang="uk-UA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Місце для номера слайда 5">
            <a:extLst>
              <a:ext uri="{FF2B5EF4-FFF2-40B4-BE49-F238E27FC236}">
                <a16:creationId xmlns:a16="http://schemas.microsoft.com/office/drawing/2014/main" id="{5BA2D386-795A-5C68-3C33-FAA9A398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1730-035B-4B51-97C4-B3E148D4EB55}" type="slidenum">
              <a:rPr lang="ru-RU" altLang="uk-UA"/>
              <a:pPr/>
              <a:t>8</a:t>
            </a:fld>
            <a:endParaRPr lang="ru-RU" altLang="uk-UA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89E18A8-798A-A006-5AB2-D72E05DC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8382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Розглянемо спочатку випадок, коли сума двох (</a:t>
            </a:r>
            <a:r>
              <a:rPr lang="en-US" altLang="uk-UA" i="1"/>
              <a:t>n</a:t>
            </a:r>
            <a:r>
              <a:rPr lang="uk-UA" altLang="uk-UA" i="1"/>
              <a:t>/2</a:t>
            </a:r>
            <a:r>
              <a:rPr lang="ru-RU" altLang="uk-UA"/>
              <a:t>)</a:t>
            </a:r>
            <a:r>
              <a:rPr lang="uk-UA" altLang="uk-UA" i="1"/>
              <a:t>-</a:t>
            </a:r>
            <a:r>
              <a:rPr lang="uk-UA" altLang="uk-UA"/>
              <a:t>розрядних чисел є (</a:t>
            </a:r>
            <a:r>
              <a:rPr lang="en-US" altLang="uk-UA" i="1"/>
              <a:t>n</a:t>
            </a:r>
            <a:r>
              <a:rPr lang="uk-UA" altLang="uk-UA" i="1"/>
              <a:t>/2</a:t>
            </a:r>
            <a:r>
              <a:rPr lang="ru-RU" altLang="uk-UA"/>
              <a:t>)</a:t>
            </a:r>
            <a:r>
              <a:rPr lang="uk-UA" altLang="uk-UA" i="1"/>
              <a:t>-</a:t>
            </a:r>
            <a:r>
              <a:rPr lang="uk-UA" altLang="uk-UA"/>
              <a:t>розрядне число. З урахуванням останньої формули добуток двох чисел можна записати за такою схемою: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DF4ECA0D-3ADC-E6EC-A9BE-45177724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F8FF7CFC-5165-45DC-F6A7-9BCCBA537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385888"/>
          <a:ext cx="1676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1117600" imgH="190500" progId="Equation.DSMT4">
                  <p:embed/>
                </p:oleObj>
              </mc:Choice>
              <mc:Fallback>
                <p:oleObj name="Equation" r:id="rId3" imgW="1117600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85888"/>
                        <a:ext cx="16764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CD31FBEA-3F8F-1207-011D-BBFCE7EE7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800225"/>
          <a:ext cx="1905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1231366" imgH="190417" progId="Equation.DSMT4">
                  <p:embed/>
                </p:oleObj>
              </mc:Choice>
              <mc:Fallback>
                <p:oleObj name="Equation" r:id="rId5" imgW="1231366" imgH="19041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00225"/>
                        <a:ext cx="19050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0">
            <a:extLst>
              <a:ext uri="{FF2B5EF4-FFF2-40B4-BE49-F238E27FC236}">
                <a16:creationId xmlns:a16="http://schemas.microsoft.com/office/drawing/2014/main" id="{41BD106B-AFF7-8FB6-5644-DF35356D1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E8C43534-0631-00EC-0E4E-C3816C5A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63BDE3BA-2931-8BBB-C3E4-9420E485B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133600"/>
          <a:ext cx="373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7" imgW="1942257" imgH="266584" progId="Equation.DSMT4">
                  <p:embed/>
                </p:oleObj>
              </mc:Choice>
              <mc:Fallback>
                <p:oleObj name="Equation" r:id="rId7" imgW="1942257" imgH="26658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3733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4">
            <a:extLst>
              <a:ext uri="{FF2B5EF4-FFF2-40B4-BE49-F238E27FC236}">
                <a16:creationId xmlns:a16="http://schemas.microsoft.com/office/drawing/2014/main" id="{D0F402A6-7586-7AD9-FE72-E215A46F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24188"/>
            <a:ext cx="876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>
                <a:cs typeface="Times New Roman" panose="02020603050405020304" pitchFamily="18" charset="0"/>
              </a:rPr>
              <a:t>Ця схема потребує лише три множення (</a:t>
            </a:r>
            <a:r>
              <a:rPr lang="en-US" altLang="uk-UA" i="1">
                <a:cs typeface="Times New Roman" panose="02020603050405020304" pitchFamily="18" charset="0"/>
              </a:rPr>
              <a:t>n</a:t>
            </a:r>
            <a:r>
              <a:rPr lang="uk-UA" altLang="uk-UA" i="1">
                <a:cs typeface="Times New Roman" panose="02020603050405020304" pitchFamily="18" charset="0"/>
              </a:rPr>
              <a:t>/2</a:t>
            </a:r>
            <a:r>
              <a:rPr lang="ru-RU" altLang="uk-UA">
                <a:cs typeface="Times New Roman" panose="02020603050405020304" pitchFamily="18" charset="0"/>
              </a:rPr>
              <a:t>)</a:t>
            </a:r>
            <a:r>
              <a:rPr lang="uk-UA" altLang="uk-UA" i="1">
                <a:cs typeface="Times New Roman" panose="02020603050405020304" pitchFamily="18" charset="0"/>
              </a:rPr>
              <a:t>-</a:t>
            </a:r>
            <a:r>
              <a:rPr lang="uk-UA" altLang="uk-UA">
                <a:cs typeface="Times New Roman" panose="02020603050405020304" pitchFamily="18" charset="0"/>
              </a:rPr>
              <a:t>розрядних чисел і декілька додавань та зсувів. Для обчислення добутків </a:t>
            </a:r>
            <a:endParaRPr lang="uk-UA" altLang="uk-UA"/>
          </a:p>
        </p:txBody>
      </p:sp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DA78478D-DD06-B2A2-54C2-9BA5F0F39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352800"/>
          <a:ext cx="6762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352800"/>
                        <a:ext cx="67627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Rectangle 16">
            <a:extLst>
              <a:ext uri="{FF2B5EF4-FFF2-40B4-BE49-F238E27FC236}">
                <a16:creationId xmlns:a16="http://schemas.microsoft.com/office/drawing/2014/main" id="{765B6CD6-3B42-1306-929A-4039D4B6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98825"/>
            <a:ext cx="612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будемо застосовувати формули </a:t>
            </a:r>
          </a:p>
          <a:p>
            <a:r>
              <a:rPr lang="uk-UA" altLang="uk-UA"/>
              <a:t> </a:t>
            </a:r>
            <a:endParaRPr lang="ru-RU" altLang="uk-UA"/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534ABE90-5756-9285-369E-B7477CEB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4240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uk-UA">
                <a:latin typeface="Times New Roman" panose="02020603050405020304" pitchFamily="18" charset="0"/>
              </a:rPr>
              <a:t>рекурсивно. Додавання і зсуви займають</a:t>
            </a:r>
            <a:r>
              <a:rPr lang="ru-RU" altLang="uk-UA"/>
              <a:t> </a:t>
            </a:r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3ABF241A-6672-0591-817F-737915F0D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2306" name="Object 18">
            <a:extLst>
              <a:ext uri="{FF2B5EF4-FFF2-40B4-BE49-F238E27FC236}">
                <a16:creationId xmlns:a16="http://schemas.microsoft.com/office/drawing/2014/main" id="{FEC8073B-5EFF-3DBA-FA04-4CCD69464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58140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11" imgW="317225" imgH="190335" progId="Equation.DSMT4">
                  <p:embed/>
                </p:oleObj>
              </mc:Choice>
              <mc:Fallback>
                <p:oleObj name="Equation" r:id="rId11" imgW="317225" imgH="19033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81400"/>
                        <a:ext cx="533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Rectangle 20">
            <a:extLst>
              <a:ext uri="{FF2B5EF4-FFF2-40B4-BE49-F238E27FC236}">
                <a16:creationId xmlns:a16="http://schemas.microsoft.com/office/drawing/2014/main" id="{10EEED1C-3A78-054D-D5B7-6682C5956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3549650"/>
            <a:ext cx="314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>
                <a:latin typeface="Times New Roman" panose="02020603050405020304" pitchFamily="18" charset="0"/>
              </a:rPr>
              <a:t>часу. Тому часова складність </a:t>
            </a:r>
            <a:r>
              <a:rPr lang="ru-RU" altLang="uk-UA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309" name="Rectangle 21">
            <a:extLst>
              <a:ext uri="{FF2B5EF4-FFF2-40B4-BE49-F238E27FC236}">
                <a16:creationId xmlns:a16="http://schemas.microsoft.com/office/drawing/2014/main" id="{5799412B-B0F3-5422-088F-320463A2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3825875"/>
            <a:ext cx="6507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uk-UA" altLang="uk-UA">
                <a:latin typeface="Times New Roman" panose="02020603050405020304" pitchFamily="18" charset="0"/>
              </a:rPr>
              <a:t>    множення двох </a:t>
            </a:r>
            <a:r>
              <a:rPr lang="uk-UA" altLang="uk-UA" i="1">
                <a:latin typeface="Times New Roman" panose="02020603050405020304" pitchFamily="18" charset="0"/>
              </a:rPr>
              <a:t>n</a:t>
            </a:r>
            <a:r>
              <a:rPr lang="ru-RU" altLang="uk-UA">
                <a:latin typeface="Times New Roman" panose="02020603050405020304" pitchFamily="18" charset="0"/>
              </a:rPr>
              <a:t>-</a:t>
            </a:r>
            <a:r>
              <a:rPr lang="uk-UA" altLang="uk-UA">
                <a:latin typeface="Times New Roman" panose="02020603050405020304" pitchFamily="18" charset="0"/>
              </a:rPr>
              <a:t>розрядних чисел обмежена зверху функцією</a:t>
            </a:r>
          </a:p>
        </p:txBody>
      </p:sp>
      <p:sp>
        <p:nvSpPr>
          <p:cNvPr id="12311" name="Rectangle 23">
            <a:extLst>
              <a:ext uri="{FF2B5EF4-FFF2-40B4-BE49-F238E27FC236}">
                <a16:creationId xmlns:a16="http://schemas.microsoft.com/office/drawing/2014/main" id="{7852DFB8-C143-2CF1-8EFA-19F0FCE8E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2310" name="Object 22">
            <a:extLst>
              <a:ext uri="{FF2B5EF4-FFF2-40B4-BE49-F238E27FC236}">
                <a16:creationId xmlns:a16="http://schemas.microsoft.com/office/drawing/2014/main" id="{24304FF7-EA8A-5B81-4542-BABE2C67E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224338"/>
          <a:ext cx="28194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13" imgW="1625600" imgH="596900" progId="Equation.DSMT4">
                  <p:embed/>
                </p:oleObj>
              </mc:Choice>
              <mc:Fallback>
                <p:oleObj name="Equation" r:id="rId13" imgW="1625600" imgH="5969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24338"/>
                        <a:ext cx="2819400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Rectangle 25">
            <a:extLst>
              <a:ext uri="{FF2B5EF4-FFF2-40B4-BE49-F238E27FC236}">
                <a16:creationId xmlns:a16="http://schemas.microsoft.com/office/drawing/2014/main" id="{30924EFD-E461-A85B-5560-A6DD58A5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2312" name="Object 24">
            <a:extLst>
              <a:ext uri="{FF2B5EF4-FFF2-40B4-BE49-F238E27FC236}">
                <a16:creationId xmlns:a16="http://schemas.microsoft.com/office/drawing/2014/main" id="{A589B3DA-F24A-121E-E368-78015FB37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334000"/>
          <a:ext cx="2362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15" imgW="1244600" imgH="228600" progId="Equation.DSMT4">
                  <p:embed/>
                </p:oleObj>
              </mc:Choice>
              <mc:Fallback>
                <p:oleObj name="Equation" r:id="rId15" imgW="12446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0"/>
                        <a:ext cx="23622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Rectangle 26">
            <a:extLst>
              <a:ext uri="{FF2B5EF4-FFF2-40B4-BE49-F238E27FC236}">
                <a16:creationId xmlns:a16="http://schemas.microsoft.com/office/drawing/2014/main" id="{72A1904A-77BE-B903-C2F7-0C55D3032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або у такому вигляді:</a:t>
            </a:r>
            <a:r>
              <a:rPr lang="ru-RU" altLang="uk-UA"/>
              <a:t> </a:t>
            </a:r>
          </a:p>
        </p:txBody>
      </p:sp>
      <p:sp>
        <p:nvSpPr>
          <p:cNvPr id="12315" name="Rectangle 27">
            <a:extLst>
              <a:ext uri="{FF2B5EF4-FFF2-40B4-BE49-F238E27FC236}">
                <a16:creationId xmlns:a16="http://schemas.microsoft.com/office/drawing/2014/main" id="{F1C5231F-6D5B-17B0-1123-B219741FD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600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(3)</a:t>
            </a:r>
            <a:r>
              <a:rPr lang="ru-RU" altLang="uk-UA"/>
              <a:t> </a:t>
            </a:r>
          </a:p>
        </p:txBody>
      </p:sp>
      <p:sp>
        <p:nvSpPr>
          <p:cNvPr id="12316" name="Rectangle 28">
            <a:extLst>
              <a:ext uri="{FF2B5EF4-FFF2-40B4-BE49-F238E27FC236}">
                <a16:creationId xmlns:a16="http://schemas.microsoft.com/office/drawing/2014/main" id="{2068D126-8910-CF50-9A57-830C87BD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572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(4)</a:t>
            </a:r>
            <a:r>
              <a:rPr lang="ru-RU" altLang="uk-UA"/>
              <a:t> </a:t>
            </a:r>
          </a:p>
        </p:txBody>
      </p:sp>
      <p:sp>
        <p:nvSpPr>
          <p:cNvPr id="12317" name="Rectangle 29">
            <a:extLst>
              <a:ext uri="{FF2B5EF4-FFF2-40B4-BE49-F238E27FC236}">
                <a16:creationId xmlns:a16="http://schemas.microsoft.com/office/drawing/2014/main" id="{1D8D96E0-DF89-A806-FC95-AA6EB4E1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2578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(5)</a:t>
            </a:r>
            <a:r>
              <a:rPr lang="ru-RU" altLang="uk-UA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Місце для номера слайда 5">
            <a:extLst>
              <a:ext uri="{FF2B5EF4-FFF2-40B4-BE49-F238E27FC236}">
                <a16:creationId xmlns:a16="http://schemas.microsoft.com/office/drawing/2014/main" id="{67083A1B-7D4B-0B5B-63C1-0CF8C1B9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AB5B-1B18-46BC-B2CA-FDDF237EA75F}" type="slidenum">
              <a:rPr lang="ru-RU" altLang="uk-UA"/>
              <a:pPr/>
              <a:t>9</a:t>
            </a:fld>
            <a:endParaRPr lang="ru-RU" altLang="uk-UA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30D695D-39B2-326D-1CB7-3DB09A368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506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Врахуємо випадок, коли (</a:t>
            </a:r>
            <a:r>
              <a:rPr lang="uk-UA" altLang="uk-UA" i="1"/>
              <a:t>a+b</a:t>
            </a:r>
            <a:r>
              <a:rPr lang="uk-UA" altLang="uk-UA"/>
              <a:t>) чи (</a:t>
            </a:r>
            <a:r>
              <a:rPr lang="uk-UA" altLang="uk-UA" i="1"/>
              <a:t>c+d</a:t>
            </a:r>
            <a:r>
              <a:rPr lang="uk-UA" altLang="uk-UA"/>
              <a:t>) мають 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EEAA8040-5734-CFFC-CC3B-ECD1A10D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EBEAC3B2-E696-2128-B610-F7D3199F3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28638"/>
          <a:ext cx="7620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3" imgW="545863" imgH="190417" progId="Equation.DSMT4">
                  <p:embed/>
                </p:oleObj>
              </mc:Choice>
              <mc:Fallback>
                <p:oleObj name="Equation" r:id="rId3" imgW="545863" imgH="1904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28638"/>
                        <a:ext cx="7620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>
            <a:extLst>
              <a:ext uri="{FF2B5EF4-FFF2-40B4-BE49-F238E27FC236}">
                <a16:creationId xmlns:a16="http://schemas.microsoft.com/office/drawing/2014/main" id="{FAA75072-07EC-AC0A-2AA6-6EE52113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"/>
            <a:ext cx="179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розряди і тому 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A5EEF148-FC97-5DBC-5A6D-5035024C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45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добуток (</a:t>
            </a:r>
            <a:r>
              <a:rPr lang="uk-UA" altLang="uk-UA" i="1"/>
              <a:t>a+b</a:t>
            </a:r>
            <a:r>
              <a:rPr lang="uk-UA" altLang="uk-UA"/>
              <a:t>)(</a:t>
            </a:r>
            <a:r>
              <a:rPr lang="uk-UA" altLang="uk-UA" i="1"/>
              <a:t>c+d</a:t>
            </a:r>
            <a:r>
              <a:rPr lang="uk-UA" altLang="uk-UA"/>
              <a:t>) неможливо обчислити безпосереднім рекурсивним застосуванням нашого алгоритму  до задачі розміру </a:t>
            </a:r>
            <a:r>
              <a:rPr lang="uk-UA" altLang="uk-UA" i="1"/>
              <a:t>n</a:t>
            </a:r>
            <a:r>
              <a:rPr lang="uk-UA" altLang="uk-UA"/>
              <a:t>/2. В цьому випадку скористаємось таким прийомом: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E1E0A921-C109-2A95-216C-2611A276E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EABCA769-17CB-FFB1-F799-D5557ECE3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050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5" imgW="1511300" imgH="266700" progId="Equation.DSMT4">
                  <p:embed/>
                </p:oleObj>
              </mc:Choice>
              <mc:Fallback>
                <p:oleObj name="Equation" r:id="rId5" imgW="1511300" imgH="266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1981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>
            <a:extLst>
              <a:ext uri="{FF2B5EF4-FFF2-40B4-BE49-F238E27FC236}">
                <a16:creationId xmlns:a16="http://schemas.microsoft.com/office/drawing/2014/main" id="{B7BCE78A-1009-0E09-E6FC-BB85C428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1076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0 або 1,</a:t>
            </a:r>
            <a:r>
              <a:rPr lang="ru-RU" altLang="uk-UA"/>
              <a:t> </a:t>
            </a: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560991FC-4734-D6D7-6DC2-DC1ED38E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924CDF6A-9E89-9253-CA1C-A34BB3D70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59080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7" imgW="1511300" imgH="266700" progId="Equation.DSMT4">
                  <p:embed/>
                </p:oleObj>
              </mc:Choice>
              <mc:Fallback>
                <p:oleObj name="Equation" r:id="rId7" imgW="1511300" imgH="266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198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4">
            <a:extLst>
              <a:ext uri="{FF2B5EF4-FFF2-40B4-BE49-F238E27FC236}">
                <a16:creationId xmlns:a16="http://schemas.microsoft.com/office/drawing/2014/main" id="{826CB050-1A64-59B5-0218-0C74B492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1012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0 або 1.</a:t>
            </a:r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0B2E76B1-775D-E533-51E6-66BFD7D1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24200"/>
            <a:ext cx="88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uk-UA" altLang="uk-UA"/>
              <a:t>Тоді</a:t>
            </a:r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1316F163-C6E7-0FA7-54A8-99F077C1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751C45DE-351A-50C2-1047-7EF792B5A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48000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9" imgW="2641600" imgH="457200" progId="Equation.DSMT4">
                  <p:embed/>
                </p:oleObj>
              </mc:Choice>
              <mc:Fallback>
                <p:oleObj name="Equation" r:id="rId9" imgW="26416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411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Rectangle 18">
            <a:extLst>
              <a:ext uri="{FF2B5EF4-FFF2-40B4-BE49-F238E27FC236}">
                <a16:creationId xmlns:a16="http://schemas.microsoft.com/office/drawing/2014/main" id="{6CEF59D6-3666-E625-3884-59301B0C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050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(6)</a:t>
            </a:r>
            <a:r>
              <a:rPr lang="ru-RU" altLang="uk-UA"/>
              <a:t> </a:t>
            </a:r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2DB85083-D4A3-26D5-C3AB-4E882180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3528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uk-UA"/>
              <a:t>(7)</a:t>
            </a:r>
            <a:r>
              <a:rPr lang="ru-RU" altLang="uk-UA"/>
              <a:t> </a:t>
            </a:r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296766F2-1359-F4A6-118A-829E4AD9B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Доданок</a:t>
            </a:r>
            <a:r>
              <a:rPr lang="ru-RU" altLang="uk-UA"/>
              <a:t> </a:t>
            </a:r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9BBFF6BD-18DD-0C89-8F80-D3C4F609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3336" name="Object 24">
            <a:extLst>
              <a:ext uri="{FF2B5EF4-FFF2-40B4-BE49-F238E27FC236}">
                <a16:creationId xmlns:a16="http://schemas.microsoft.com/office/drawing/2014/main" id="{872101C0-E8FF-1EF0-E4AA-2905694DB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903663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11" imgW="266469" imgH="203024" progId="Equation.DSMT4">
                  <p:embed/>
                </p:oleObj>
              </mc:Choice>
              <mc:Fallback>
                <p:oleObj name="Equation" r:id="rId11" imgW="266469" imgH="203024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03663"/>
                        <a:ext cx="4572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Rectangle 26">
            <a:extLst>
              <a:ext uri="{FF2B5EF4-FFF2-40B4-BE49-F238E27FC236}">
                <a16:creationId xmlns:a16="http://schemas.microsoft.com/office/drawing/2014/main" id="{78366957-FD8F-7736-64B0-3C1F2143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962400"/>
            <a:ext cx="7415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обчисл</a:t>
            </a:r>
            <a:r>
              <a:rPr lang="ru-RU" altLang="uk-UA"/>
              <a:t>юю</a:t>
            </a:r>
            <a:r>
              <a:rPr lang="uk-UA" altLang="uk-UA"/>
              <a:t>ть за допомогою рекурсивного застосування (3) до задачі</a:t>
            </a:r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0708BC55-F8E8-2765-174D-56BF91E6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1055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розміру</a:t>
            </a:r>
            <a:r>
              <a:rPr lang="ru-RU" altLang="uk-UA"/>
              <a:t> </a:t>
            </a:r>
          </a:p>
        </p:txBody>
      </p:sp>
      <p:sp>
        <p:nvSpPr>
          <p:cNvPr id="13341" name="Rectangle 29">
            <a:extLst>
              <a:ext uri="{FF2B5EF4-FFF2-40B4-BE49-F238E27FC236}">
                <a16:creationId xmlns:a16="http://schemas.microsoft.com/office/drawing/2014/main" id="{AF93D29D-5B84-EB90-AEEF-D3335BA0F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3340" name="Object 28">
            <a:extLst>
              <a:ext uri="{FF2B5EF4-FFF2-40B4-BE49-F238E27FC236}">
                <a16:creationId xmlns:a16="http://schemas.microsoft.com/office/drawing/2014/main" id="{95C08E79-5FC4-3B98-0F23-15B535EEB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267200"/>
          <a:ext cx="457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3" imgW="241195" imgH="203112" progId="Equation.DSMT4">
                  <p:embed/>
                </p:oleObj>
              </mc:Choice>
              <mc:Fallback>
                <p:oleObj name="Equation" r:id="rId13" imgW="241195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67200"/>
                        <a:ext cx="4572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Rectangle 30">
            <a:extLst>
              <a:ext uri="{FF2B5EF4-FFF2-40B4-BE49-F238E27FC236}">
                <a16:creationId xmlns:a16="http://schemas.microsoft.com/office/drawing/2014/main" id="{1563B5A9-DEDC-C3AE-F1B2-4BCD0C8CC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267200"/>
            <a:ext cx="508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.   Інші множення в (7) можна виконати за час</a:t>
            </a:r>
            <a:r>
              <a:rPr lang="ru-RU" altLang="uk-UA"/>
              <a:t> </a:t>
            </a:r>
          </a:p>
        </p:txBody>
      </p:sp>
      <p:sp>
        <p:nvSpPr>
          <p:cNvPr id="13344" name="Rectangle 32">
            <a:extLst>
              <a:ext uri="{FF2B5EF4-FFF2-40B4-BE49-F238E27FC236}">
                <a16:creationId xmlns:a16="http://schemas.microsoft.com/office/drawing/2014/main" id="{CA05279B-DEEB-FE1D-7E22-49349503B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13343" name="Object 31">
            <a:extLst>
              <a:ext uri="{FF2B5EF4-FFF2-40B4-BE49-F238E27FC236}">
                <a16:creationId xmlns:a16="http://schemas.microsoft.com/office/drawing/2014/main" id="{357C5918-ADBD-7ED3-2FED-25411E502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26720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15" imgW="355446" imgH="190417" progId="Equation.DSMT4">
                  <p:embed/>
                </p:oleObj>
              </mc:Choice>
              <mc:Fallback>
                <p:oleObj name="Equation" r:id="rId15" imgW="355446" imgH="190417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267200"/>
                        <a:ext cx="533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Rectangle 34">
            <a:extLst>
              <a:ext uri="{FF2B5EF4-FFF2-40B4-BE49-F238E27FC236}">
                <a16:creationId xmlns:a16="http://schemas.microsoft.com/office/drawing/2014/main" id="{D8622C05-8DED-5E0A-66DD-CE4220203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sp>
        <p:nvSpPr>
          <p:cNvPr id="13347" name="Rectangle 35">
            <a:extLst>
              <a:ext uri="{FF2B5EF4-FFF2-40B4-BE49-F238E27FC236}">
                <a16:creationId xmlns:a16="http://schemas.microsoft.com/office/drawing/2014/main" id="{214FDE43-6909-77A5-DD92-61B1D2E3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13" y="4267200"/>
            <a:ext cx="1119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оскільки</a:t>
            </a:r>
            <a:r>
              <a:rPr lang="ru-RU" altLang="uk-UA"/>
              <a:t> </a:t>
            </a:r>
          </a:p>
        </p:txBody>
      </p:sp>
      <p:sp>
        <p:nvSpPr>
          <p:cNvPr id="13353" name="Rectangle 41">
            <a:extLst>
              <a:ext uri="{FF2B5EF4-FFF2-40B4-BE49-F238E27FC236}">
                <a16:creationId xmlns:a16="http://schemas.microsoft.com/office/drawing/2014/main" id="{5E745601-3FE3-1C7E-098C-CABB9DC03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4572000"/>
            <a:ext cx="7113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uk-UA"/>
              <a:t>один з їхніх аргументів є або біт ( </a:t>
            </a:r>
            <a:r>
              <a:rPr lang="en-US" altLang="uk-UA"/>
              <a:t>a</a:t>
            </a:r>
            <a:r>
              <a:rPr lang="en-US" altLang="uk-UA" baseline="-25000"/>
              <a:t>1</a:t>
            </a:r>
            <a:r>
              <a:rPr lang="uk-UA" altLang="uk-UA"/>
              <a:t>  чи</a:t>
            </a:r>
            <a:r>
              <a:rPr lang="en-US" altLang="uk-UA"/>
              <a:t> c</a:t>
            </a:r>
            <a:r>
              <a:rPr lang="en-US" altLang="uk-UA" baseline="-25000"/>
              <a:t>1</a:t>
            </a:r>
            <a:r>
              <a:rPr lang="en-US" altLang="uk-UA"/>
              <a:t> </a:t>
            </a:r>
            <a:r>
              <a:rPr lang="uk-UA" altLang="uk-UA"/>
              <a:t>), або степінь числа 2. </a:t>
            </a:r>
          </a:p>
        </p:txBody>
      </p:sp>
      <p:sp>
        <p:nvSpPr>
          <p:cNvPr id="13354" name="Rectangle 42">
            <a:extLst>
              <a:ext uri="{FF2B5EF4-FFF2-40B4-BE49-F238E27FC236}">
                <a16:creationId xmlns:a16="http://schemas.microsoft.com/office/drawing/2014/main" id="{AFF6F294-6382-1ED8-A555-4D2AC081D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8686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uk-UA"/>
              <a:t>Часова складність процедури визначена кількістю і розміром підзадач і менше – роботою, необхідною для розбиття цієї задачі на підзадачі.  Оскільки рекурентні рівняння вигляду (1) і (4) часто трапляються під час аналізу рекурсивних алгоритмів типу ПВ, то наведемо розв'язок таких рівнянь у загальному вигляді.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465603ABE4C9043B881E97B307DE2DB" ma:contentTypeVersion="5" ma:contentTypeDescription="Створення нового документа." ma:contentTypeScope="" ma:versionID="f5f0a7cb9706f6d3924e9c5e2f6c7cab">
  <xsd:schema xmlns:xsd="http://www.w3.org/2001/XMLSchema" xmlns:xs="http://www.w3.org/2001/XMLSchema" xmlns:p="http://schemas.microsoft.com/office/2006/metadata/properties" xmlns:ns2="f1084f23-cf46-4070-90a2-f21f2c37a0ce" targetNamespace="http://schemas.microsoft.com/office/2006/metadata/properties" ma:root="true" ma:fieldsID="d61142671efcdec13f361e13f775e23f" ns2:_="">
    <xsd:import namespace="f1084f23-cf46-4070-90a2-f21f2c37a0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84f23-cf46-4070-90a2-f21f2c37a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6EDC6-3F06-48A8-92B9-9D9D04A1E9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2C8DF-E0F8-4C8E-837D-A14020C383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84f23-cf46-4070-90a2-f21f2c37a0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921</Words>
  <Application>Microsoft Office PowerPoint</Application>
  <PresentationFormat>Екран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Оформление по умолчанию</vt:lpstr>
      <vt:lpstr>РОЗРОБКА ЕФЕКТИВНИХ АЛГОРТМІВ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</cp:lastModifiedBy>
  <cp:revision>16</cp:revision>
  <cp:lastPrinted>1601-01-01T00:00:00Z</cp:lastPrinted>
  <dcterms:created xsi:type="dcterms:W3CDTF">1601-01-01T00:00:00Z</dcterms:created>
  <dcterms:modified xsi:type="dcterms:W3CDTF">2022-05-09T11:56:37Z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