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2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14" Type="http://schemas.openxmlformats.org/officeDocument/2006/relationships/slide" Target="slides/slide9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0ad5cf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0ad5cf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0ad5cf0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0ad5cf0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0ad5cf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50ad5cf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0ad5cf0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50ad5cf0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32f387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32f38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32f387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b32f387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b32f387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b32f387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b32f387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b32f387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51e2d0d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51e2d0d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51e2d0d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51e2d0d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8f6d0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8f6d0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51e2d0d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51e2d0d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2627cf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22627cf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2627cf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22627cf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3ac2da91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3ac2da91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4b7d7537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4b7d7537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4b7d753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4b7d753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4b7d7537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4b7d7537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4b7d7537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4b7d753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0ad5cf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0ad5cf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0ad5cf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0ad5cf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Практичне завдання 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6.1, 6.2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123650" y="321475"/>
            <a:ext cx="88527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IІ. </a:t>
            </a:r>
            <a:r>
              <a:rPr lang="uk"/>
              <a:t>Нехай помилка в другому біті: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uk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111000000000000111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23650" y="854875"/>
            <a:ext cx="88527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baseline="-25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(x) = </a:t>
            </a:r>
            <a:r>
              <a:rPr b="1" lang="uk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079" y="1367875"/>
            <a:ext cx="5601271" cy="36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123650" y="321475"/>
            <a:ext cx="88527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IІІ. </a:t>
            </a:r>
            <a:r>
              <a:rPr lang="uk"/>
              <a:t>Нехай помилка в третьому біті: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uk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11000000000000111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23650" y="854875"/>
            <a:ext cx="88527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baseline="-25000" lang="uk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(x) =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773425"/>
            <a:ext cx="4516350" cy="42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123650" y="321475"/>
            <a:ext cx="88527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IV. </a:t>
            </a:r>
            <a:r>
              <a:rPr lang="uk"/>
              <a:t>Нехай помилка в четвертому біті: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b="1" lang="uk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1000000000000111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123650" y="854875"/>
            <a:ext cx="88527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baseline="-25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(x) =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1211950"/>
            <a:ext cx="5271649" cy="38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123650" y="2819400"/>
            <a:ext cx="34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000000000000111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23650" y="321475"/>
            <a:ext cx="88527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г</a:t>
            </a:r>
            <a:r>
              <a:rPr b="1" lang="uk"/>
              <a:t>) </a:t>
            </a:r>
            <a:r>
              <a:rPr lang="uk"/>
              <a:t>показати процес виправлення однократної помилки </a:t>
            </a:r>
            <a:r>
              <a:rPr lang="uk"/>
              <a:t>для коду з </a:t>
            </a:r>
            <a:r>
              <a:rPr b="1" lang="uk"/>
              <a:t>d</a:t>
            </a:r>
            <a:r>
              <a:rPr b="1" baseline="-25000" lang="uk"/>
              <a:t>min</a:t>
            </a:r>
            <a:r>
              <a:rPr b="1" lang="uk"/>
              <a:t> = 3</a:t>
            </a:r>
            <a:r>
              <a:rPr lang="uk"/>
              <a:t>, </a:t>
            </a:r>
            <a:br>
              <a:rPr lang="uk"/>
            </a:b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Y = 001001001000111</a:t>
            </a:r>
            <a:r>
              <a:rPr lang="uk"/>
              <a:t>, </a:t>
            </a:r>
            <a:r>
              <a:rPr b="1" lang="uk"/>
              <a:t>g(x) = (46)</a:t>
            </a:r>
            <a:r>
              <a:rPr lang="uk"/>
              <a:t> методом зсувів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123650" y="1464475"/>
            <a:ext cx="88527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g(x) = (</a:t>
            </a:r>
            <a:r>
              <a:rPr b="1" lang="uk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b="1" lang="uk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uk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110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= 1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baseline="-25000" lang="uk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⇒    r = 4; n = 15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= n + 1  ⇒  код повний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b(x) =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81575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909075" y="4401875"/>
            <a:ext cx="793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 sz="1800">
                <a:solidFill>
                  <a:schemeClr val="dk2"/>
                </a:solidFill>
              </a:rPr>
              <a:t>Code(X)</a:t>
            </a:r>
            <a:r>
              <a:rPr b="1" baseline="-25000" lang="uk" sz="1800">
                <a:solidFill>
                  <a:schemeClr val="dk2"/>
                </a:solidFill>
              </a:rPr>
              <a:t>випр</a:t>
            </a:r>
            <a:r>
              <a:rPr b="1" lang="uk" sz="1800">
                <a:solidFill>
                  <a:schemeClr val="dk2"/>
                </a:solidFill>
              </a:rPr>
              <a:t> = Y + ρ = </a:t>
            </a:r>
            <a:r>
              <a:rPr b="1" lang="uk" sz="1800" u="sng">
                <a:solidFill>
                  <a:schemeClr val="dk2"/>
                </a:solidFill>
              </a:rPr>
              <a:t>0011</a:t>
            </a:r>
            <a:r>
              <a:rPr b="1" lang="uk" sz="1800">
                <a:solidFill>
                  <a:schemeClr val="dk2"/>
                </a:solidFill>
              </a:rPr>
              <a:t>01001000111 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b="1" lang="uk" sz="1800">
                <a:solidFill>
                  <a:schemeClr val="dk2"/>
                </a:solidFill>
              </a:rPr>
              <a:t>Х = 0100100011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123650" y="321475"/>
            <a:ext cx="88527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д</a:t>
            </a:r>
            <a:r>
              <a:rPr b="1" lang="uk"/>
              <a:t>) </a:t>
            </a:r>
            <a:r>
              <a:rPr lang="uk"/>
              <a:t>виявлення будь якої трикратної помилки для коду з </a:t>
            </a:r>
            <a:r>
              <a:rPr b="1" lang="uk"/>
              <a:t>d</a:t>
            </a:r>
            <a:r>
              <a:rPr b="1" baseline="-25000" lang="uk"/>
              <a:t>min</a:t>
            </a:r>
            <a:r>
              <a:rPr b="1" lang="uk"/>
              <a:t> = 4, </a:t>
            </a:r>
            <a:br>
              <a:rPr b="1" lang="uk"/>
            </a:b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Y = 1111100011111001</a:t>
            </a:r>
            <a:r>
              <a:rPr b="1" lang="uk"/>
              <a:t>, g(x) = (53)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123650" y="1464475"/>
            <a:ext cx="88527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g(x) = (53) = (101011) =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b(x) = 1 + x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1199"/>
            <a:ext cx="7552475" cy="4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2400"/>
            <a:ext cx="6276675" cy="483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123650" y="321475"/>
            <a:ext cx="8852700" cy="4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6.2</a:t>
            </a:r>
            <a:r>
              <a:rPr lang="uk"/>
              <a:t>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За довжиною коду та твірним поліномом, поданим у вигляді вісімкового числа, побудувати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а) твірну матрицю: n = 11, g(x) = (46)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б) перевірну матрицю: n = 20, g(x) = (45)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циклічного коду, здатного виправляти однократні помилки (d</a:t>
            </a:r>
            <a:r>
              <a:rPr baseline="-25000" lang="uk"/>
              <a:t>min</a:t>
            </a:r>
            <a:r>
              <a:rPr lang="uk"/>
              <a:t> = 3)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123650" y="321475"/>
            <a:ext cx="885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а) </a:t>
            </a:r>
            <a:r>
              <a:rPr lang="uk"/>
              <a:t>побудова твірної матриці;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n = 11, g(x) = (46)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227275" y="861250"/>
            <a:ext cx="86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g(x) = (100110) = x</a:t>
            </a:r>
            <a:r>
              <a:rPr b="1" baseline="30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+ 1 ⇒ r = 4, k = n - r = 7.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227275" y="1851850"/>
            <a:ext cx="86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baseline="-25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(x) = 1; m</a:t>
            </a:r>
            <a:r>
              <a:rPr b="1" baseline="-25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(x) = x; m</a:t>
            </a:r>
            <a:r>
              <a:rPr b="1" baseline="-25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(x) = x</a:t>
            </a:r>
            <a:r>
              <a:rPr b="1" baseline="30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..., m</a:t>
            </a:r>
            <a:r>
              <a:rPr b="1" baseline="-25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(x) = x</a:t>
            </a:r>
            <a:r>
              <a:rPr b="1" baseline="30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 baseline="30000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227275" y="2766250"/>
            <a:ext cx="86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800">
                <a:solidFill>
                  <a:schemeClr val="dk2"/>
                </a:solidFill>
              </a:rPr>
              <a:t>Шукаємо остачі від ділення многочленів 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30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baseline="-25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(x)/g(x)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23650" y="321475"/>
            <a:ext cx="8852700" cy="4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6</a:t>
            </a:r>
            <a:r>
              <a:rPr b="1" lang="uk"/>
              <a:t>.1.</a:t>
            </a:r>
            <a:r>
              <a:rPr lang="uk"/>
              <a:t>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Закодувати циклічними кодами та визначити надлишковість коду для 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а) </a:t>
            </a:r>
            <a:r>
              <a:rPr b="1" lang="uk"/>
              <a:t>d</a:t>
            </a:r>
            <a:r>
              <a:rPr b="1" baseline="-25000" lang="uk"/>
              <a:t>min</a:t>
            </a:r>
            <a:r>
              <a:rPr b="1" lang="uk"/>
              <a:t> = 3</a:t>
            </a:r>
            <a:r>
              <a:rPr lang="uk"/>
              <a:t> двійкову послідовність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X = 00101</a:t>
            </a:r>
            <a:r>
              <a:rPr lang="uk"/>
              <a:t>; </a:t>
            </a:r>
            <a:br>
              <a:rPr lang="uk"/>
            </a:br>
            <a:r>
              <a:rPr lang="uk"/>
              <a:t>	б) </a:t>
            </a:r>
            <a:r>
              <a:rPr b="1" lang="uk"/>
              <a:t>d</a:t>
            </a:r>
            <a:r>
              <a:rPr b="1" baseline="-25000" lang="uk"/>
              <a:t>min</a:t>
            </a:r>
            <a:r>
              <a:rPr b="1" lang="uk"/>
              <a:t> = 4</a:t>
            </a:r>
            <a:r>
              <a:rPr lang="uk"/>
              <a:t> двійкову послідовність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X = 001101010</a:t>
            </a:r>
            <a:r>
              <a:rPr lang="uk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Показати процес виправлення однократної помилки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в) для коду з </a:t>
            </a:r>
            <a:r>
              <a:rPr b="1" lang="uk"/>
              <a:t>d</a:t>
            </a:r>
            <a:r>
              <a:rPr b="1" baseline="-25000" lang="uk"/>
              <a:t>min</a:t>
            </a:r>
            <a:r>
              <a:rPr b="1" lang="uk"/>
              <a:t> = </a:t>
            </a:r>
            <a:r>
              <a:rPr lang="uk"/>
              <a:t>3,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Y = 00111000000000000111</a:t>
            </a:r>
            <a:r>
              <a:rPr lang="uk"/>
              <a:t>, </a:t>
            </a:r>
            <a:r>
              <a:rPr b="1" lang="uk"/>
              <a:t>g(x) = (73) </a:t>
            </a:r>
            <a:r>
              <a:rPr lang="uk"/>
              <a:t>методом гіпотез;</a:t>
            </a:r>
            <a:br>
              <a:rPr lang="uk"/>
            </a:br>
            <a:r>
              <a:rPr lang="uk"/>
              <a:t>	г) для коду з </a:t>
            </a:r>
            <a:r>
              <a:rPr b="1" lang="uk"/>
              <a:t>d</a:t>
            </a:r>
            <a:r>
              <a:rPr b="1" baseline="-25000" lang="uk"/>
              <a:t>min</a:t>
            </a:r>
            <a:r>
              <a:rPr b="1" lang="uk"/>
              <a:t> = 3</a:t>
            </a:r>
            <a:r>
              <a:rPr lang="uk"/>
              <a:t>,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Y = 001001001000111</a:t>
            </a:r>
            <a:r>
              <a:rPr lang="uk"/>
              <a:t>, </a:t>
            </a:r>
            <a:r>
              <a:rPr b="1" lang="uk"/>
              <a:t>g(x) = (46)</a:t>
            </a:r>
            <a:r>
              <a:rPr lang="uk"/>
              <a:t> методом зсувів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і виявлення будь якої трикратної помилки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д) для коду з </a:t>
            </a:r>
            <a:r>
              <a:rPr b="1" lang="uk"/>
              <a:t>d</a:t>
            </a:r>
            <a:r>
              <a:rPr b="1" baseline="-25000" lang="uk"/>
              <a:t>min</a:t>
            </a:r>
            <a:r>
              <a:rPr b="1" lang="uk"/>
              <a:t> = 4,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Y = 1111100011111001</a:t>
            </a:r>
            <a:r>
              <a:rPr b="1" lang="uk"/>
              <a:t>, g(x) = (53)</a:t>
            </a:r>
            <a:r>
              <a:rPr lang="uk"/>
              <a:t>;</a:t>
            </a:r>
            <a:br>
              <a:rPr lang="uk"/>
            </a:br>
            <a:r>
              <a:rPr lang="uk"/>
              <a:t>	е) для коду з </a:t>
            </a:r>
            <a:r>
              <a:rPr b="1" lang="uk"/>
              <a:t>d</a:t>
            </a:r>
            <a:r>
              <a:rPr b="1" baseline="-25000" lang="uk"/>
              <a:t>min</a:t>
            </a:r>
            <a:r>
              <a:rPr b="1" lang="uk"/>
              <a:t> = 4,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Y = 10011011101110</a:t>
            </a:r>
            <a:r>
              <a:rPr b="1" lang="uk"/>
              <a:t>, g(x) = (65)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у прийнятих двійкових послідовностях 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94350"/>
            <a:ext cx="4638675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875" y="1600200"/>
            <a:ext cx="371475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/>
          <p:nvPr/>
        </p:nvSpPr>
        <p:spPr>
          <a:xfrm>
            <a:off x="5868730" y="1650696"/>
            <a:ext cx="933000" cy="190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123650" y="321475"/>
            <a:ext cx="885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а) </a:t>
            </a:r>
            <a:r>
              <a:rPr lang="uk"/>
              <a:t>побудова перевірної матриці;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n = 20, g(x) = (45)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33"/>
          <p:cNvSpPr txBox="1"/>
          <p:nvPr/>
        </p:nvSpPr>
        <p:spPr>
          <a:xfrm>
            <a:off x="227275" y="861250"/>
            <a:ext cx="86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g(x) = (100101) = x</a:t>
            </a:r>
            <a:r>
              <a:rPr b="1" baseline="30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+ 1 ⇒ r = 5, k = n - r = 15.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3"/>
          <p:cNvSpPr txBox="1"/>
          <p:nvPr/>
        </p:nvSpPr>
        <p:spPr>
          <a:xfrm>
            <a:off x="227275" y="1851850"/>
            <a:ext cx="86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baseline="-25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(x) = 1; m</a:t>
            </a:r>
            <a:r>
              <a:rPr b="1" baseline="-25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(x) = x; m</a:t>
            </a:r>
            <a:r>
              <a:rPr b="1" baseline="-25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(x) = x</a:t>
            </a:r>
            <a:r>
              <a:rPr b="1" baseline="30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..., m</a:t>
            </a:r>
            <a:r>
              <a:rPr b="1" baseline="-25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(x) = x</a:t>
            </a:r>
            <a:r>
              <a:rPr b="1" baseline="30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b="1" baseline="30000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3"/>
          <p:cNvSpPr txBox="1"/>
          <p:nvPr/>
        </p:nvSpPr>
        <p:spPr>
          <a:xfrm>
            <a:off x="227275" y="2766250"/>
            <a:ext cx="86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800">
                <a:solidFill>
                  <a:schemeClr val="dk2"/>
                </a:solidFill>
              </a:rPr>
              <a:t>Шукаємо остачі від ділення многочленів 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30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baseline="-25000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uk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(x)/g(x)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98625" cy="41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/>
        </p:nvSpPr>
        <p:spPr>
          <a:xfrm>
            <a:off x="358850" y="4416975"/>
            <a:ext cx="86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800">
                <a:solidFill>
                  <a:schemeClr val="dk2"/>
                </a:solidFill>
              </a:rPr>
              <a:t>і т. д.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413" y="3440388"/>
            <a:ext cx="587692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4"/>
          <p:cNvSpPr/>
          <p:nvPr/>
        </p:nvSpPr>
        <p:spPr>
          <a:xfrm>
            <a:off x="4820525" y="3480825"/>
            <a:ext cx="3720000" cy="131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23650" y="321475"/>
            <a:ext cx="88527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a) </a:t>
            </a:r>
            <a:r>
              <a:rPr lang="uk"/>
              <a:t>закодувати циклічними кодами для </a:t>
            </a:r>
            <a:r>
              <a:rPr b="1" lang="uk"/>
              <a:t>d</a:t>
            </a:r>
            <a:r>
              <a:rPr b="1" baseline="-25000" lang="uk"/>
              <a:t>min</a:t>
            </a:r>
            <a:r>
              <a:rPr b="1" lang="uk"/>
              <a:t> = 3</a:t>
            </a:r>
            <a:r>
              <a:rPr lang="uk"/>
              <a:t> двійкову послідовність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X = 00101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99850" y="1064800"/>
            <a:ext cx="87765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k = 5 ⇒ 2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≥ k + r + 1 ⇒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≥ r + 6 ⇒ r = 4 ⇒ n = k + r = 9</a:t>
            </a:r>
            <a:endParaRPr b="1" u="sng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99850" y="1522000"/>
            <a:ext cx="83811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ρ = 1 - k/n = 1 - 5/9 ≈ 0.44</a:t>
            </a:r>
            <a:endParaRPr b="1" u="sng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23650" y="2150275"/>
            <a:ext cx="8852700" cy="15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Будуємо поліном інформаційної послідовності та похідний від нього: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m(x) = 0 + 0⋅x + 1⋅x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+ 0⋅x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+ 1⋅x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=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m(x) =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) =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23650" y="3598075"/>
            <a:ext cx="8852700" cy="15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Записуємо твірні поліноми</a:t>
            </a:r>
            <a:r>
              <a:rPr lang="uk"/>
              <a:t>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baseline="-25000" lang="uk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x) = 1 + x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baseline="-25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(x) = 1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0"/>
            <a:ext cx="4073150" cy="385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625" y="762000"/>
            <a:ext cx="3598214" cy="38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23650" y="321475"/>
            <a:ext cx="88527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б</a:t>
            </a:r>
            <a:r>
              <a:rPr b="1" lang="uk"/>
              <a:t>) </a:t>
            </a:r>
            <a:r>
              <a:rPr lang="uk"/>
              <a:t>закодувати циклічними кодами для </a:t>
            </a:r>
            <a:r>
              <a:rPr b="1" lang="uk"/>
              <a:t>d</a:t>
            </a:r>
            <a:r>
              <a:rPr b="1" baseline="-25000" lang="uk"/>
              <a:t>min</a:t>
            </a:r>
            <a:r>
              <a:rPr b="1" lang="uk"/>
              <a:t> = 4</a:t>
            </a:r>
            <a:r>
              <a:rPr lang="uk"/>
              <a:t> послідовність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001101010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99850" y="1293400"/>
            <a:ext cx="87765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d</a:t>
            </a:r>
            <a:r>
              <a:rPr b="1" baseline="-25000" lang="uk"/>
              <a:t>min</a:t>
            </a:r>
            <a:r>
              <a:rPr b="1" lang="uk"/>
              <a:t> = 4: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r = 5 ⇒ n = 14;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ρ = 1 - k/n = 1 - 9/14 ≈ 0.36</a:t>
            </a:r>
            <a:endParaRPr b="1" u="sng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23650" y="2150275"/>
            <a:ext cx="8852700" cy="15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Будуємо поліном інформаційної послідовності та похідний від нього: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m(x) =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m(x) =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23650" y="3598075"/>
            <a:ext cx="8852700" cy="15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Записуємо твірні поліноми: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baseline="-25000" lang="uk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(x) = (x + 1)(1 + x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) =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baseline="-25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(x) = (x + 1)(1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) =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99850" y="912400"/>
            <a:ext cx="87765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d</a:t>
            </a:r>
            <a:r>
              <a:rPr b="1" baseline="-25000" lang="uk"/>
              <a:t>min</a:t>
            </a:r>
            <a:r>
              <a:rPr b="1" lang="uk"/>
              <a:t> = 3: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k = 9 ⇒ 2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≥ k + r + 1 ⇒ 2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≥ r + 10 ⇒ r = 4 ⇒ n = 13</a:t>
            </a:r>
            <a:endParaRPr b="1" u="sng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788574" cy="46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23650" y="321475"/>
            <a:ext cx="88527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в</a:t>
            </a:r>
            <a:r>
              <a:rPr b="1" lang="uk"/>
              <a:t>) </a:t>
            </a:r>
            <a:r>
              <a:rPr lang="uk"/>
              <a:t>показати процес виправлення однократної помилки для коду з </a:t>
            </a:r>
            <a:r>
              <a:rPr b="1" lang="uk"/>
              <a:t>d</a:t>
            </a:r>
            <a:r>
              <a:rPr b="1" baseline="-25000" lang="uk"/>
              <a:t>min</a:t>
            </a:r>
            <a:r>
              <a:rPr b="1" lang="uk"/>
              <a:t> = </a:t>
            </a:r>
            <a:r>
              <a:rPr lang="uk"/>
              <a:t>3,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uk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Y = 00111000000000000111</a:t>
            </a:r>
            <a:r>
              <a:rPr lang="uk"/>
              <a:t>, </a:t>
            </a:r>
            <a:r>
              <a:rPr b="1" lang="uk"/>
              <a:t>g(x) = (73) </a:t>
            </a:r>
            <a:r>
              <a:rPr lang="uk"/>
              <a:t>методом гіпотез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23650" y="1464475"/>
            <a:ext cx="88527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(x) = (</a:t>
            </a:r>
            <a:r>
              <a:rPr b="1" lang="uk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uk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b="1" lang="uk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111</a:t>
            </a:r>
            <a:r>
              <a:rPr b="1" lang="uk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011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= 1 + x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baseline="-25000" lang="uk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⇒    r = 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b(x) =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550" y="89975"/>
            <a:ext cx="6192775" cy="49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23650" y="321475"/>
            <a:ext cx="88527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I.</a:t>
            </a:r>
            <a:r>
              <a:rPr b="1" lang="uk"/>
              <a:t> </a:t>
            </a:r>
            <a:r>
              <a:rPr lang="uk"/>
              <a:t>Нехай помилка в першому біті: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uk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111000000000000111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23650" y="854875"/>
            <a:ext cx="88527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baseline="-25000" lang="uk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(x) = </a:t>
            </a:r>
            <a:r>
              <a:rPr b="1" lang="uk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30000" lang="uk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444075"/>
            <a:ext cx="5283199" cy="34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71C2A2BF06D04BBBD4C786D40D3DBB" ma:contentTypeVersion="2" ma:contentTypeDescription="Створення нового документа." ma:contentTypeScope="" ma:versionID="96b876001539096d352c13997fb93b6f">
  <xsd:schema xmlns:xsd="http://www.w3.org/2001/XMLSchema" xmlns:xs="http://www.w3.org/2001/XMLSchema" xmlns:p="http://schemas.microsoft.com/office/2006/metadata/properties" xmlns:ns2="66d2b1b1-a4e5-4156-aff2-d0283b407cd4" targetNamespace="http://schemas.microsoft.com/office/2006/metadata/properties" ma:root="true" ma:fieldsID="b72804bf3522011f7b341155d75f02df" ns2:_="">
    <xsd:import namespace="66d2b1b1-a4e5-4156-aff2-d0283b407c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2b1b1-a4e5-4156-aff2-d0283b407c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C85222-AB5A-435F-BA6E-049628D9657B}"/>
</file>

<file path=customXml/itemProps2.xml><?xml version="1.0" encoding="utf-8"?>
<ds:datastoreItem xmlns:ds="http://schemas.openxmlformats.org/officeDocument/2006/customXml" ds:itemID="{23ED7E31-7CB6-4D02-91C1-70DC664AD8A9}"/>
</file>

<file path=customXml/itemProps3.xml><?xml version="1.0" encoding="utf-8"?>
<ds:datastoreItem xmlns:ds="http://schemas.openxmlformats.org/officeDocument/2006/customXml" ds:itemID="{F9202D12-105A-4F10-AA9B-B630C0DA756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0x0101000D71C2A2BF06D04BBBD4C786D40D3DBB</vt:lpwstr>
  </property>
</Properties>
</file>