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8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0" Type="http://schemas.openxmlformats.org/officeDocument/2006/relationships/customXml" Target="../customXml/item3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814a578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814a578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814a578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814a578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14a578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814a578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8f6d0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8f6d0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48f6d011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48f6d011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8f6d011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8f6d011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8f6d01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8f6d01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8f6d0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8f6d0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6d80682a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6d80682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48f6d011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48f6d011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814a578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814a578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Практичне завдання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2.1, 2.2, 2.3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6101" cy="4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900" y="337850"/>
            <a:ext cx="6647899" cy="43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550" y="317300"/>
            <a:ext cx="7001625" cy="4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519300"/>
            <a:ext cx="85206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2</a:t>
            </a:r>
            <a:r>
              <a:rPr b="1" lang="uk"/>
              <a:t>.1.</a:t>
            </a:r>
            <a:r>
              <a:rPr lang="uk"/>
              <a:t> </a:t>
            </a:r>
            <a:r>
              <a:rPr lang="uk"/>
              <a:t>Для трійкового стаціонарного каналу без пам’яті та без витирання ймовірності </a:t>
            </a:r>
            <a:r>
              <a:rPr i="1" lang="uk"/>
              <a:t>p</a:t>
            </a:r>
            <a:r>
              <a:rPr lang="uk"/>
              <a:t>(</a:t>
            </a:r>
            <a:r>
              <a:rPr i="1" lang="uk"/>
              <a:t>x</a:t>
            </a:r>
            <a:r>
              <a:rPr baseline="-25000" i="1" lang="uk"/>
              <a:t>i</a:t>
            </a:r>
            <a:r>
              <a:rPr i="1" lang="uk"/>
              <a:t>, y</a:t>
            </a:r>
            <a:r>
              <a:rPr baseline="-25000" i="1" lang="uk"/>
              <a:t>k</a:t>
            </a:r>
            <a:r>
              <a:rPr lang="uk"/>
              <a:t>) сумісної появи символу </a:t>
            </a:r>
            <a:r>
              <a:rPr i="1" lang="uk"/>
              <a:t>x</a:t>
            </a:r>
            <a:r>
              <a:rPr baseline="-25000" i="1" lang="uk"/>
              <a:t>i</a:t>
            </a:r>
            <a:r>
              <a:rPr lang="uk"/>
              <a:t> на вході каналу та символу </a:t>
            </a:r>
            <a:r>
              <a:rPr i="1" lang="uk"/>
              <a:t>y</a:t>
            </a:r>
            <a:r>
              <a:rPr baseline="-25000" i="1" lang="uk"/>
              <a:t>k</a:t>
            </a:r>
            <a:r>
              <a:rPr lang="uk"/>
              <a:t> на його виході задані матрицею сумісних ймовірностей </a:t>
            </a:r>
            <a:br>
              <a:rPr lang="uk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500">
                <a:latin typeface="Courier New"/>
                <a:ea typeface="Courier New"/>
                <a:cs typeface="Courier New"/>
                <a:sym typeface="Courier New"/>
              </a:rPr>
              <a:t>         |  0.485     0.0045     0.0105  |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500">
                <a:latin typeface="Courier New"/>
                <a:ea typeface="Courier New"/>
                <a:cs typeface="Courier New"/>
                <a:sym typeface="Courier New"/>
              </a:rPr>
              <a:t>P(X,Y) = |  0.0063    0.291      0.0027  | 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500">
                <a:latin typeface="Courier New"/>
                <a:ea typeface="Courier New"/>
                <a:cs typeface="Courier New"/>
                <a:sym typeface="Courier New"/>
              </a:rPr>
              <a:t>         |  0.0018    0.0042     0.194   |</a:t>
            </a:r>
            <a:br>
              <a:rPr b="1" lang="uk" sz="1500">
                <a:latin typeface="Courier New"/>
                <a:ea typeface="Courier New"/>
                <a:cs typeface="Courier New"/>
                <a:sym typeface="Courier New"/>
              </a:rPr>
            </a:b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Знайти середню кількість інформації </a:t>
            </a:r>
            <a:r>
              <a:rPr i="1" lang="uk"/>
              <a:t>I</a:t>
            </a:r>
            <a:r>
              <a:rPr lang="uk"/>
              <a:t>(</a:t>
            </a:r>
            <a:r>
              <a:rPr i="1" lang="uk"/>
              <a:t>Y</a:t>
            </a:r>
            <a:r>
              <a:rPr lang="uk"/>
              <a:t>,</a:t>
            </a:r>
            <a:r>
              <a:rPr i="1" lang="uk"/>
              <a:t>X</a:t>
            </a:r>
            <a:r>
              <a:rPr lang="uk"/>
              <a:t>)</a:t>
            </a:r>
            <a:r>
              <a:rPr lang="uk"/>
              <a:t>, що переноситься одним символом, швидкість </a:t>
            </a:r>
            <a:r>
              <a:rPr i="1" lang="uk"/>
              <a:t>V</a:t>
            </a:r>
            <a:r>
              <a:rPr lang="uk"/>
              <a:t> передавання інформації через канал та пропускну здатність </a:t>
            </a:r>
            <a:r>
              <a:rPr i="1" lang="uk"/>
              <a:t>С</a:t>
            </a:r>
            <a:r>
              <a:rPr lang="uk"/>
              <a:t> каналу. Значення швидкості </a:t>
            </a:r>
            <a:r>
              <a:rPr i="1" lang="uk"/>
              <a:t>v</a:t>
            </a:r>
            <a:r>
              <a:rPr baseline="-25000" lang="uk"/>
              <a:t>0</a:t>
            </a:r>
            <a:r>
              <a:rPr lang="uk"/>
              <a:t>  = 1/</a:t>
            </a:r>
            <a:r>
              <a:rPr i="1" lang="uk" sz="2200">
                <a:latin typeface="Courier New"/>
                <a:ea typeface="Courier New"/>
                <a:cs typeface="Courier New"/>
                <a:sym typeface="Courier New"/>
              </a:rPr>
              <a:t>τ</a:t>
            </a:r>
            <a:r>
              <a:rPr lang="uk"/>
              <a:t> = 1200.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Безумовні розподіли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87900" y="1196750"/>
            <a:ext cx="8520600" cy="14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500">
                <a:latin typeface="Courier New"/>
                <a:ea typeface="Courier New"/>
                <a:cs typeface="Courier New"/>
                <a:sym typeface="Courier New"/>
              </a:rPr>
              <a:t>         |  0.485     0.0045     0.0105  |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500">
                <a:latin typeface="Courier New"/>
                <a:ea typeface="Courier New"/>
                <a:cs typeface="Courier New"/>
                <a:sym typeface="Courier New"/>
              </a:rPr>
              <a:t>P(X,Y) = |  0.0063    0.291      0.0027  | 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500">
                <a:latin typeface="Courier New"/>
                <a:ea typeface="Courier New"/>
                <a:cs typeface="Courier New"/>
                <a:sym typeface="Courier New"/>
              </a:rPr>
              <a:t>         |  0.0018    0.0042     0.194 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575" y="3107550"/>
            <a:ext cx="6521850" cy="14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Умовні ймовірності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175" y="1170125"/>
            <a:ext cx="7723575" cy="36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Користуємося формулами для симетричного каналу: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10200" y="1501550"/>
            <a:ext cx="8766300" cy="30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latin typeface="Courier New"/>
                <a:ea typeface="Courier New"/>
                <a:cs typeface="Courier New"/>
                <a:sym typeface="Courier New"/>
              </a:rPr>
              <a:t>I(X,Y) = H(Y) - H(Y,x1)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300">
                <a:latin typeface="Courier New"/>
                <a:ea typeface="Courier New"/>
                <a:cs typeface="Courier New"/>
                <a:sym typeface="Courier New"/>
              </a:rPr>
              <a:t>H(Y) = -(0.4931*log_2(0.4931) + 0.2997*log_2(0.2997) + 0.2072*log_2(0.2072)</a:t>
            </a:r>
            <a:r>
              <a:rPr b="1" lang="uk" sz="1300">
                <a:latin typeface="Courier New"/>
                <a:ea typeface="Courier New"/>
                <a:cs typeface="Courier New"/>
                <a:sym typeface="Courier New"/>
              </a:rPr>
              <a:t>) = 1.4945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300">
                <a:latin typeface="Courier New"/>
                <a:ea typeface="Courier New"/>
                <a:cs typeface="Courier New"/>
                <a:sym typeface="Courier New"/>
              </a:rPr>
              <a:t>H(Y,x1) = -(0.97*log_2(0.97) + 0.009*log_2(0.009) + 0.021*log_2(0.021)) = 0.2208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300">
                <a:latin typeface="Courier New"/>
                <a:ea typeface="Courier New"/>
                <a:cs typeface="Courier New"/>
                <a:sym typeface="Courier New"/>
              </a:rPr>
              <a:t>I(X,Y) = 1.4945 - 0.2208 = 1.2737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300">
                <a:latin typeface="Courier New"/>
                <a:ea typeface="Courier New"/>
                <a:cs typeface="Courier New"/>
                <a:sym typeface="Courier New"/>
              </a:rPr>
              <a:t>C = v_0 * (H_max(Y) - H(Y,x1)) = 1200 * (log_2(3) - 0.2208) = 1636.958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 sz="1300">
                <a:latin typeface="Courier New"/>
                <a:ea typeface="Courier New"/>
                <a:cs typeface="Courier New"/>
                <a:sym typeface="Courier New"/>
              </a:rPr>
              <a:t>V = v_0 * I(X,Y) = 1200 * 1.2737 = 1528.425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247275"/>
            <a:ext cx="8520600" cy="2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2.</a:t>
            </a:r>
            <a:r>
              <a:rPr b="1" lang="uk"/>
              <a:t>2.</a:t>
            </a:r>
            <a:r>
              <a:rPr lang="uk"/>
              <a:t> Обчислити</a:t>
            </a:r>
            <a:r>
              <a:rPr lang="uk"/>
              <a:t> пропускну спроможність </a:t>
            </a:r>
            <a:r>
              <a:rPr i="1" lang="uk"/>
              <a:t>C</a:t>
            </a:r>
            <a:r>
              <a:rPr lang="uk"/>
              <a:t> двійкового стаціонарного симетричного за входом каналу без пам’яті із витиранням, якщо: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ймовірність правильного приймання двійкового символу </a:t>
            </a:r>
            <a:r>
              <a:rPr i="1" lang="uk"/>
              <a:t>p</a:t>
            </a:r>
            <a:r>
              <a:rPr lang="uk"/>
              <a:t> = 0,97;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ймовірність помилки при передаванні символу через канал </a:t>
            </a:r>
            <a:r>
              <a:rPr i="1" lang="uk"/>
              <a:t>q</a:t>
            </a:r>
            <a:r>
              <a:rPr lang="uk"/>
              <a:t> = 0,01;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ймовірність витирання символу </a:t>
            </a:r>
            <a:r>
              <a:rPr i="1" lang="uk"/>
              <a:t>p</a:t>
            </a:r>
            <a:r>
              <a:rPr baseline="-25000" i="1" lang="uk"/>
              <a:t>b</a:t>
            </a:r>
            <a:r>
              <a:rPr lang="uk"/>
              <a:t> = 0,02;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швидкість передавання символів через канал </a:t>
            </a:r>
            <a:r>
              <a:rPr i="1" lang="uk"/>
              <a:t>v</a:t>
            </a:r>
            <a:r>
              <a:rPr baseline="-25000" lang="uk"/>
              <a:t>0</a:t>
            </a:r>
            <a:r>
              <a:rPr lang="uk"/>
              <a:t> = 1/</a:t>
            </a:r>
            <a:r>
              <a:rPr i="1" lang="uk" sz="2200">
                <a:latin typeface="Courier New"/>
                <a:ea typeface="Courier New"/>
                <a:cs typeface="Courier New"/>
                <a:sym typeface="Courier New"/>
              </a:rPr>
              <a:t>τ</a:t>
            </a:r>
            <a:r>
              <a:rPr lang="uk"/>
              <a:t> = 1200.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00475"/>
            <a:ext cx="8839199" cy="508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5975" y="2590800"/>
            <a:ext cx="52768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333825" y="931075"/>
            <a:ext cx="8580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P = | 0.97 0.02 0.01 |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| 0.01 0.02 0.97 |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H(Y|X) = -0.97*log_2(0.97)-0.02*log_2(0.02)-0.01*log_2(0.01) = 0.2219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p(y1) = 0.97*p(x1) + 0.01*p(x2)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p(y2) = 0.02*p(x1) + 0.02*p(x2)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p(y3) = 0.01*p(x1) + 0.97*p(x2)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H_max(Y) = {p(x1)=p(x2)=0.5) =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= -0.49*log_2(0.49)-0.02*log_2(0.02)-0.49*log_2(0.49) = 1.1214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v_0 * (H_max(Y) - H(Y|X)) = 1200*(1.1214-0.2219) = 1079.4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8556449" cy="23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75" y="348213"/>
            <a:ext cx="7477375" cy="44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71C2A2BF06D04BBBD4C786D40D3DBB" ma:contentTypeVersion="2" ma:contentTypeDescription="Створення нового документа." ma:contentTypeScope="" ma:versionID="96b876001539096d352c13997fb93b6f">
  <xsd:schema xmlns:xsd="http://www.w3.org/2001/XMLSchema" xmlns:xs="http://www.w3.org/2001/XMLSchema" xmlns:p="http://schemas.microsoft.com/office/2006/metadata/properties" xmlns:ns2="66d2b1b1-a4e5-4156-aff2-d0283b407cd4" targetNamespace="http://schemas.microsoft.com/office/2006/metadata/properties" ma:root="true" ma:fieldsID="b72804bf3522011f7b341155d75f02df" ns2:_="">
    <xsd:import namespace="66d2b1b1-a4e5-4156-aff2-d0283b407c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2b1b1-a4e5-4156-aff2-d0283b407c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AADF05-C546-4EAC-BF8A-0FE21C1FEAA5}"/>
</file>

<file path=customXml/itemProps2.xml><?xml version="1.0" encoding="utf-8"?>
<ds:datastoreItem xmlns:ds="http://schemas.openxmlformats.org/officeDocument/2006/customXml" ds:itemID="{66A08008-FA94-4107-9BBC-9A54FAEFDA6B}"/>
</file>

<file path=customXml/itemProps3.xml><?xml version="1.0" encoding="utf-8"?>
<ds:datastoreItem xmlns:ds="http://schemas.openxmlformats.org/officeDocument/2006/customXml" ds:itemID="{8DE9BCF7-733B-43CA-9AD5-F5905BEB89D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0x0101000D71C2A2BF06D04BBBD4C786D40D3DBB</vt:lpwstr>
  </property>
</Properties>
</file>