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95" r:id="rId3"/>
    <p:sldId id="288" r:id="rId5"/>
    <p:sldId id="270" r:id="rId6"/>
    <p:sldId id="316" r:id="rId7"/>
    <p:sldId id="317" r:id="rId8"/>
    <p:sldId id="274" r:id="rId9"/>
    <p:sldId id="315" r:id="rId10"/>
    <p:sldId id="318" r:id="rId11"/>
    <p:sldId id="319" r:id="rId12"/>
    <p:sldId id="289" r:id="rId13"/>
    <p:sldId id="280" r:id="rId14"/>
    <p:sldId id="29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B95"/>
    <a:srgbClr val="277C85"/>
    <a:srgbClr val="206A72"/>
    <a:srgbClr val="1D6269"/>
    <a:srgbClr val="42BAC8"/>
    <a:srgbClr val="2E939E"/>
    <a:srgbClr val="33A3AF"/>
    <a:srgbClr val="2C8E98"/>
    <a:srgbClr val="2F98A3"/>
    <a:srgbClr val="227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4660" autoAdjust="0"/>
  </p:normalViewPr>
  <p:slideViewPr>
    <p:cSldViewPr snapToGrid="0" showGuides="1">
      <p:cViewPr>
        <p:scale>
          <a:sx n="52" d="100"/>
          <a:sy n="52" d="100"/>
        </p:scale>
        <p:origin x="-1224" y="-378"/>
      </p:cViewPr>
      <p:guideLst>
        <p:guide orient="horz" pos="2210"/>
        <p:guide orient="horz" pos="4050"/>
        <p:guide orient="horz" pos="402"/>
        <p:guide orient="horz" pos="2295"/>
        <p:guide orient="horz" pos="804"/>
        <p:guide orient="horz" pos="3360"/>
        <p:guide orient="horz" pos="3593"/>
        <p:guide orient="horz" pos="1000"/>
        <p:guide orient="horz" pos="1998"/>
        <p:guide orient="horz" pos="3736"/>
        <p:guide pos="3937"/>
        <p:guide pos="210"/>
        <p:guide pos="7469"/>
        <p:guide pos="828"/>
        <p:guide pos="6722"/>
        <p:guide pos="3680"/>
        <p:guide pos="2344"/>
        <p:guide pos="5258"/>
        <p:guide pos="3165"/>
        <p:guide pos="4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868" y="-120"/>
      </p:cViewPr>
      <p:guideLst>
        <p:guide orient="horz" pos="2947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schemas.openxmlformats.org/officeDocument/2006/relationships/viewProps" Target="viewProps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4.xml"/><Relationship Id="rId17" Type="http://schemas.openxmlformats.org/officeDocument/2006/relationships/presProps" Target="presProps.xml"/><Relationship Id="rId12" Type="http://schemas.openxmlformats.org/officeDocument/2006/relationships/slide" Target="slides/slide9.xml"/><Relationship Id="rId2" Type="http://schemas.openxmlformats.org/officeDocument/2006/relationships/theme" Target="theme/theme1.xml"/><Relationship Id="rId16" Type="http://schemas.openxmlformats.org/officeDocument/2006/relationships/handoutMaster" Target="handoutMasters/handoutMaster1.xml"/><Relationship Id="rId20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9" Type="http://schemas.openxmlformats.org/officeDocument/2006/relationships/tableStyles" Target="tableStyles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B9DB-23B5-49D5-A60F-79C781E9F7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7725-54BD-47FC-8062-EC17FFA2D8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AEB5-17ED-49C6-B915-2E2D9EF8D2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A477EA-48B9-4728-97CB-8A980F9D5CF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436392" y="2614036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2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436392" y="3624944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3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436392" y="4635852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4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436392" y="1605530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660206" y="3238009"/>
            <a:ext cx="7959026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 SHELL VARIABLES</a:t>
            </a:r>
            <a:endParaRPr lang="en-US"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文本框 99"/>
          <p:cNvSpPr txBox="1"/>
          <p:nvPr/>
        </p:nvSpPr>
        <p:spPr>
          <a:xfrm>
            <a:off x="8134985" y="5062855"/>
            <a:ext cx="4057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uk-UA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Виконав студент групи ПМО-31</a:t>
            </a:r>
            <a:endParaRPr lang="uk-UA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uk-UA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Барський Андрій</a:t>
            </a:r>
            <a:endParaRPr lang="uk-UA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uk-U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Введення та виведення</a:t>
            </a:r>
            <a:endParaRPr lang="uk-UA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855085" y="3879215"/>
            <a:ext cx="4481830" cy="1714501"/>
            <a:chOff x="2898173" y="1777489"/>
            <a:chExt cx="2648033" cy="171451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898173" y="1777489"/>
              <a:ext cx="2188176" cy="36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uk-UA" altLang="zh-CN" sz="2000" b="1" dirty="0">
                  <a:solidFill>
                    <a:srgbClr val="277C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Виведення</a:t>
              </a:r>
              <a:endParaRPr lang="uk-UA" altLang="zh-CN" sz="2000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8291" y="2121027"/>
              <a:ext cx="2627915" cy="1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uk-UA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Для виведення можна використовувати </a:t>
              </a:r>
              <a:r>
                <a:rPr lang="en-US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-n </a:t>
              </a:r>
              <a:r>
                <a:rPr lang="uk-UA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після </a:t>
              </a:r>
              <a:r>
                <a:rPr lang="en-US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echo</a:t>
              </a:r>
              <a:r>
                <a:rPr lang="uk-UA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у випадку якщо не потрібно виводити кінець стрічки. Також можна ввести </a:t>
              </a:r>
              <a:r>
                <a:rPr lang="en-US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-e </a:t>
              </a:r>
              <a:r>
                <a:rPr lang="uk-UA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для форматованого виведення.</a:t>
              </a:r>
              <a:endParaRPr lang="uk-UA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" name="组合 31"/>
          <p:cNvGrpSpPr/>
          <p:nvPr/>
        </p:nvGrpSpPr>
        <p:grpSpPr>
          <a:xfrm>
            <a:off x="3871595" y="1111250"/>
            <a:ext cx="4483100" cy="2042160"/>
            <a:chOff x="2898173" y="1777489"/>
            <a:chExt cx="3303023" cy="2042164"/>
          </a:xfrm>
        </p:grpSpPr>
        <p:cxnSp>
          <p:nvCxnSpPr>
            <p:cNvPr id="5" name="直接连接符 32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33"/>
            <p:cNvSpPr txBox="1"/>
            <p:nvPr/>
          </p:nvSpPr>
          <p:spPr>
            <a:xfrm>
              <a:off x="2898173" y="1777489"/>
              <a:ext cx="2188176" cy="36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uk-UA" altLang="zh-CN" sz="2000" b="1" dirty="0">
                  <a:solidFill>
                    <a:srgbClr val="277C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Введення</a:t>
              </a:r>
              <a:endParaRPr lang="uk-UA" altLang="zh-CN" sz="2000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34"/>
            <p:cNvSpPr txBox="1"/>
            <p:nvPr/>
          </p:nvSpPr>
          <p:spPr>
            <a:xfrm>
              <a:off x="2898173" y="2128645"/>
              <a:ext cx="3303023" cy="169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uk-UA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Для того щоб ввести дані через консоль необхідно вказати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$&lt; </a:t>
              </a:r>
              <a:r>
                <a:rPr lang="uk-UA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на тому місці, де ви хочете використати введене значення. (Підтвердження при натисненн</a:t>
              </a:r>
              <a:r>
                <a:rPr lang="en-US" altLang="uk-U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і </a:t>
              </a:r>
              <a:r>
                <a:rPr lang="uk-UA" altLang="uk-U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клавіші </a:t>
              </a:r>
              <a:r>
                <a:rPr lang="en-US" altLang="uk-U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Enter</a:t>
              </a:r>
              <a:r>
                <a:rPr lang="uk-UA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lang="uk-UA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78311" y="1588455"/>
            <a:ext cx="36000" cy="2364481"/>
            <a:chOff x="1331651" y="1597980"/>
            <a:chExt cx="36000" cy="2364481"/>
          </a:xfrm>
          <a:solidFill>
            <a:srgbClr val="42BAC8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1D62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1D62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5182486" y="2945168"/>
            <a:ext cx="36000" cy="2390327"/>
            <a:chOff x="1331651" y="1572132"/>
            <a:chExt cx="36000" cy="2390327"/>
          </a:xfrm>
          <a:solidFill>
            <a:srgbClr val="42BAC8"/>
          </a:solidFill>
        </p:grpSpPr>
        <p:cxnSp>
          <p:nvCxnSpPr>
            <p:cNvPr id="25" name="直接连接符 24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1D62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rgbClr val="1D62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571041" y="1588455"/>
            <a:ext cx="36000" cy="2364481"/>
            <a:chOff x="1331651" y="1597980"/>
            <a:chExt cx="36000" cy="2364481"/>
          </a:xfrm>
          <a:solidFill>
            <a:srgbClr val="42BAC8"/>
          </a:solidFill>
        </p:grpSpPr>
        <p:cxnSp>
          <p:nvCxnSpPr>
            <p:cNvPr id="30" name="直接连接符 29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1D62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1D62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uk-U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Позиційні змінні</a:t>
            </a:r>
            <a:endParaRPr lang="uk-UA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14450" y="1457325"/>
            <a:ext cx="2407920" cy="1969135"/>
            <a:chOff x="1366228" y="1562658"/>
            <a:chExt cx="2184400" cy="1969135"/>
          </a:xfrm>
        </p:grpSpPr>
        <p:sp>
          <p:nvSpPr>
            <p:cNvPr id="56" name="文本框 55"/>
            <p:cNvSpPr txBox="1"/>
            <p:nvPr/>
          </p:nvSpPr>
          <p:spPr>
            <a:xfrm>
              <a:off x="1366228" y="1562658"/>
              <a:ext cx="20653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uk-UA" altLang="zh-CN" sz="2000" b="1" dirty="0">
                  <a:solidFill>
                    <a:srgbClr val="277C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Ініціалізація</a:t>
              </a:r>
              <a:endParaRPr lang="uk-UA" altLang="zh-CN" sz="2000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66228" y="1840788"/>
              <a:ext cx="2184400" cy="1691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uk-UA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В командному рядку при запуску командного файла на виконання:</a:t>
              </a:r>
              <a:endParaRPr lang="uk-U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uk-UA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% с</a:t>
              </a:r>
              <a:r>
                <a:rPr lang="en-US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sh comfile a b c</a:t>
              </a:r>
              <a:endPara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09965" y="1457325"/>
            <a:ext cx="3028315" cy="2929187"/>
            <a:chOff x="6191419" y="1562658"/>
            <a:chExt cx="2061461" cy="2928642"/>
          </a:xfrm>
        </p:grpSpPr>
        <p:sp>
          <p:nvSpPr>
            <p:cNvPr id="58" name="文本框 57"/>
            <p:cNvSpPr txBox="1"/>
            <p:nvPr/>
          </p:nvSpPr>
          <p:spPr>
            <a:xfrm>
              <a:off x="6191419" y="1562658"/>
              <a:ext cx="2061461" cy="36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uk-UA" altLang="zh-CN" sz="2000" b="1" dirty="0">
                  <a:solidFill>
                    <a:srgbClr val="277C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Використання</a:t>
              </a:r>
              <a:endParaRPr lang="uk-UA" altLang="zh-CN" sz="2000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191419" y="1840669"/>
              <a:ext cx="2061461" cy="2650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uk-UA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Також можна використовувати аргументи через змінну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argv, </a:t>
              </a:r>
              <a:r>
                <a:rPr lang="uk-UA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яка представляє собою масив всіх введених слів. Щоб використати всі потрібно ввести </a:t>
              </a:r>
              <a:r>
                <a:rPr lang="en-US" altLang="uk-U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$argv, $argv[*] </a:t>
              </a:r>
              <a:r>
                <a:rPr lang="uk-UA" altLang="uk-U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або </a:t>
              </a:r>
              <a:r>
                <a:rPr lang="en-US" altLang="uk-U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$*.</a:t>
              </a:r>
              <a:endParaRPr lang="en-US" altLang="uk-U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18430" y="4126230"/>
            <a:ext cx="2898775" cy="2379345"/>
            <a:chOff x="3778305" y="4135553"/>
            <a:chExt cx="2063922" cy="2379345"/>
          </a:xfrm>
        </p:grpSpPr>
        <p:sp>
          <p:nvSpPr>
            <p:cNvPr id="62" name="文本框 61"/>
            <p:cNvSpPr txBox="1"/>
            <p:nvPr/>
          </p:nvSpPr>
          <p:spPr>
            <a:xfrm>
              <a:off x="3778305" y="4135553"/>
              <a:ext cx="206392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</a:pPr>
              <a:r>
                <a:rPr lang="uk-UA" altLang="zh-CN" sz="2000" b="1" dirty="0">
                  <a:solidFill>
                    <a:srgbClr val="277C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Доступ</a:t>
              </a:r>
              <a:endParaRPr lang="uk-UA" altLang="zh-CN" sz="2000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78305" y="4503853"/>
              <a:ext cx="1975485" cy="201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uk-UA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Кожна введена змінна стає доступною у файлі виконання і для її отримання достатньо написати </a:t>
              </a:r>
              <a:r>
                <a:rPr lang="en-US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$n, </a:t>
              </a:r>
              <a:r>
                <a:rPr lang="uk-UA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де </a:t>
              </a:r>
              <a:r>
                <a:rPr lang="en-US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 - </a:t>
              </a:r>
              <a:r>
                <a:rPr lang="uk-UA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це номер змінної у рядку</a:t>
              </a:r>
              <a:endParaRPr lang="uk-U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" y="1992428"/>
            <a:ext cx="12192000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35" y="2908300"/>
            <a:ext cx="12192000" cy="755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uk-UA" altLang="zh-CN" sz="4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А тепер перейдемо до практики :)</a:t>
            </a:r>
            <a:endParaRPr lang="zh-CN" altLang="en-US" sz="4800" b="1" dirty="0" smtClean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07365" y="366395"/>
            <a:ext cx="291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Зміст</a:t>
            </a:r>
            <a:endParaRPr lang="uk-UA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rot="0">
            <a:off x="1221105" y="1550670"/>
            <a:ext cx="1630045" cy="1720215"/>
            <a:chOff x="774699" y="2094522"/>
            <a:chExt cx="2619726" cy="3165741"/>
          </a:xfrm>
          <a:solidFill>
            <a:srgbClr val="206A72"/>
          </a:solidFill>
        </p:grpSpPr>
        <p:sp>
          <p:nvSpPr>
            <p:cNvPr id="66" name="矩形 65"/>
            <p:cNvSpPr/>
            <p:nvPr/>
          </p:nvSpPr>
          <p:spPr>
            <a:xfrm>
              <a:off x="774699" y="2094818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480676" y="2094522"/>
              <a:ext cx="1207770" cy="14140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23961" y="3668824"/>
              <a:ext cx="2552349" cy="8799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uk-UA" altLang="zh-CN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Оголошення та підстановка</a:t>
              </a:r>
              <a:endParaRPr lang="uk-UA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6416675" y="3350260"/>
            <a:ext cx="1885315" cy="5886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uk-UA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Використання</a:t>
            </a:r>
            <a:endParaRPr lang="uk-UA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uk-UA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змінних</a:t>
            </a:r>
            <a:endParaRPr lang="uk-UA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  <a:sym typeface="+mn-ea"/>
            </a:endParaRPr>
          </a:p>
        </p:txBody>
      </p:sp>
      <p:grpSp>
        <p:nvGrpSpPr>
          <p:cNvPr id="5" name="组合 16"/>
          <p:cNvGrpSpPr/>
          <p:nvPr/>
        </p:nvGrpSpPr>
        <p:grpSpPr>
          <a:xfrm rot="0">
            <a:off x="3709670" y="1550670"/>
            <a:ext cx="1710055" cy="1720215"/>
            <a:chOff x="774699" y="2094522"/>
            <a:chExt cx="2619752" cy="3165741"/>
          </a:xfrm>
          <a:solidFill>
            <a:srgbClr val="206A72"/>
          </a:solidFill>
        </p:grpSpPr>
        <p:sp>
          <p:nvSpPr>
            <p:cNvPr id="8" name="矩形 65"/>
            <p:cNvSpPr/>
            <p:nvPr/>
          </p:nvSpPr>
          <p:spPr>
            <a:xfrm>
              <a:off x="774699" y="2094818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9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10" name="文本框 69"/>
            <p:cNvSpPr txBox="1"/>
            <p:nvPr/>
          </p:nvSpPr>
          <p:spPr>
            <a:xfrm>
              <a:off x="1380811" y="2094522"/>
              <a:ext cx="1407502" cy="14140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1" name="文本框 70"/>
            <p:cNvSpPr txBox="1"/>
            <p:nvPr/>
          </p:nvSpPr>
          <p:spPr>
            <a:xfrm>
              <a:off x="842102" y="3668824"/>
              <a:ext cx="2552349" cy="8799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uk-UA" altLang="uk-UA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Типи змінних та дії над ними</a:t>
              </a:r>
              <a:endParaRPr lang="uk-UA" altLang="uk-UA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12" name="组合 16"/>
          <p:cNvGrpSpPr/>
          <p:nvPr/>
        </p:nvGrpSpPr>
        <p:grpSpPr>
          <a:xfrm rot="0">
            <a:off x="6289675" y="1536700"/>
            <a:ext cx="1617980" cy="1720215"/>
            <a:chOff x="774699" y="2094522"/>
            <a:chExt cx="2619752" cy="3165741"/>
          </a:xfrm>
          <a:solidFill>
            <a:srgbClr val="206A72"/>
          </a:solidFill>
        </p:grpSpPr>
        <p:sp>
          <p:nvSpPr>
            <p:cNvPr id="13" name="矩形 65"/>
            <p:cNvSpPr/>
            <p:nvPr/>
          </p:nvSpPr>
          <p:spPr>
            <a:xfrm>
              <a:off x="774699" y="2094818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14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15" name="文本框 69"/>
            <p:cNvSpPr txBox="1"/>
            <p:nvPr/>
          </p:nvSpPr>
          <p:spPr>
            <a:xfrm>
              <a:off x="1380811" y="2094522"/>
              <a:ext cx="1407502" cy="14140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</a:t>
              </a:r>
              <a:r>
                <a:rPr lang="uk-UA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3</a:t>
              </a:r>
              <a:endParaRPr lang="uk-UA" altLang="en-US" sz="44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" name="文本框 70"/>
            <p:cNvSpPr txBox="1"/>
            <p:nvPr/>
          </p:nvSpPr>
          <p:spPr>
            <a:xfrm>
              <a:off x="842102" y="3668824"/>
              <a:ext cx="2552349" cy="8799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uk-UA" altLang="uk-UA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Використання </a:t>
              </a:r>
              <a:endParaRPr lang="uk-UA" altLang="uk-UA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uk-UA" altLang="uk-UA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змінних</a:t>
              </a:r>
              <a:endParaRPr lang="uk-UA" altLang="uk-UA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18" name="组合 16"/>
          <p:cNvGrpSpPr/>
          <p:nvPr/>
        </p:nvGrpSpPr>
        <p:grpSpPr>
          <a:xfrm rot="0">
            <a:off x="8777605" y="1555115"/>
            <a:ext cx="1677035" cy="1699895"/>
            <a:chOff x="774699" y="2094522"/>
            <a:chExt cx="2619726" cy="3165741"/>
          </a:xfrm>
          <a:solidFill>
            <a:srgbClr val="206A72"/>
          </a:solidFill>
        </p:grpSpPr>
        <p:sp>
          <p:nvSpPr>
            <p:cNvPr id="19" name="矩形 65"/>
            <p:cNvSpPr/>
            <p:nvPr/>
          </p:nvSpPr>
          <p:spPr>
            <a:xfrm>
              <a:off x="774699" y="2094818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20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21" name="文本框 69"/>
            <p:cNvSpPr txBox="1"/>
            <p:nvPr/>
          </p:nvSpPr>
          <p:spPr>
            <a:xfrm>
              <a:off x="1380811" y="2094522"/>
              <a:ext cx="1407502" cy="14309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</a:t>
              </a:r>
              <a:r>
                <a:rPr lang="uk-UA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4</a:t>
              </a:r>
              <a:endParaRPr lang="uk-UA" altLang="en-US" sz="44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2" name="文本框 70"/>
            <p:cNvSpPr txBox="1"/>
            <p:nvPr/>
          </p:nvSpPr>
          <p:spPr>
            <a:xfrm>
              <a:off x="811009" y="3702818"/>
              <a:ext cx="2458305" cy="5297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uk-UA" altLang="uk-UA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Модифікатори </a:t>
              </a:r>
              <a:endParaRPr lang="uk-UA" altLang="uk-UA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29" name="组合 16"/>
          <p:cNvGrpSpPr/>
          <p:nvPr/>
        </p:nvGrpSpPr>
        <p:grpSpPr>
          <a:xfrm rot="0">
            <a:off x="2419985" y="3939540"/>
            <a:ext cx="1710055" cy="1720850"/>
            <a:chOff x="774699" y="2094522"/>
            <a:chExt cx="2619752" cy="3165741"/>
          </a:xfrm>
          <a:solidFill>
            <a:srgbClr val="206A72"/>
          </a:solidFill>
        </p:grpSpPr>
        <p:sp>
          <p:nvSpPr>
            <p:cNvPr id="30" name="矩形 65"/>
            <p:cNvSpPr/>
            <p:nvPr/>
          </p:nvSpPr>
          <p:spPr>
            <a:xfrm>
              <a:off x="774699" y="2094818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31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32" name="文本框 69"/>
            <p:cNvSpPr txBox="1"/>
            <p:nvPr/>
          </p:nvSpPr>
          <p:spPr>
            <a:xfrm>
              <a:off x="1380811" y="2094522"/>
              <a:ext cx="1407502" cy="14134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05</a:t>
              </a:r>
              <a:endParaRPr lang="uk-UA" altLang="en-US" sz="44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33" name="文本框 70"/>
            <p:cNvSpPr txBox="1"/>
            <p:nvPr/>
          </p:nvSpPr>
          <p:spPr>
            <a:xfrm>
              <a:off x="842102" y="3668824"/>
              <a:ext cx="2552349" cy="5233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uk-UA" altLang="uk-UA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Булеві вирази</a:t>
              </a:r>
              <a:endParaRPr lang="uk-UA" altLang="uk-UA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34" name="组合 16"/>
          <p:cNvGrpSpPr/>
          <p:nvPr/>
        </p:nvGrpSpPr>
        <p:grpSpPr>
          <a:xfrm rot="0">
            <a:off x="5024120" y="3938270"/>
            <a:ext cx="1617980" cy="1720215"/>
            <a:chOff x="774699" y="2094522"/>
            <a:chExt cx="2619752" cy="3165741"/>
          </a:xfrm>
          <a:solidFill>
            <a:srgbClr val="206A72"/>
          </a:solidFill>
        </p:grpSpPr>
        <p:sp>
          <p:nvSpPr>
            <p:cNvPr id="35" name="矩形 65"/>
            <p:cNvSpPr/>
            <p:nvPr/>
          </p:nvSpPr>
          <p:spPr>
            <a:xfrm>
              <a:off x="774699" y="2094818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36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37" name="文本框 69"/>
            <p:cNvSpPr txBox="1"/>
            <p:nvPr/>
          </p:nvSpPr>
          <p:spPr>
            <a:xfrm>
              <a:off x="1380811" y="2094522"/>
              <a:ext cx="1407502" cy="14140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06</a:t>
              </a:r>
              <a:endParaRPr lang="uk-UA" altLang="en-US" sz="44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38" name="文本框 70"/>
            <p:cNvSpPr txBox="1"/>
            <p:nvPr/>
          </p:nvSpPr>
          <p:spPr>
            <a:xfrm>
              <a:off x="842102" y="3668824"/>
              <a:ext cx="2552349" cy="8799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uk-UA" altLang="uk-UA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Введення і виведення</a:t>
              </a:r>
              <a:endParaRPr lang="uk-UA" altLang="uk-UA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39" name="组合 16"/>
          <p:cNvGrpSpPr/>
          <p:nvPr/>
        </p:nvGrpSpPr>
        <p:grpSpPr>
          <a:xfrm rot="0">
            <a:off x="7536180" y="3900805"/>
            <a:ext cx="1624965" cy="1721485"/>
            <a:chOff x="774699" y="2094522"/>
            <a:chExt cx="2619727" cy="3165741"/>
          </a:xfrm>
          <a:solidFill>
            <a:srgbClr val="206A72"/>
          </a:solidFill>
        </p:grpSpPr>
        <p:sp>
          <p:nvSpPr>
            <p:cNvPr id="40" name="矩形 65"/>
            <p:cNvSpPr/>
            <p:nvPr/>
          </p:nvSpPr>
          <p:spPr>
            <a:xfrm>
              <a:off x="774699" y="2094818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41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400"/>
            </a:p>
          </p:txBody>
        </p:sp>
        <p:sp>
          <p:nvSpPr>
            <p:cNvPr id="42" name="文本框 69"/>
            <p:cNvSpPr txBox="1"/>
            <p:nvPr/>
          </p:nvSpPr>
          <p:spPr>
            <a:xfrm>
              <a:off x="1380811" y="2094522"/>
              <a:ext cx="1407502" cy="14129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07</a:t>
              </a:r>
              <a:endParaRPr lang="uk-UA" altLang="en-US" sz="44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43" name="文本框 70"/>
            <p:cNvSpPr txBox="1"/>
            <p:nvPr/>
          </p:nvSpPr>
          <p:spPr>
            <a:xfrm>
              <a:off x="774699" y="3668229"/>
              <a:ext cx="2619727" cy="8793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uk-UA" altLang="uk-UA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Позиційні змінні</a:t>
              </a:r>
              <a:endParaRPr lang="uk-UA" altLang="uk-UA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椭圆 63"/>
          <p:cNvSpPr/>
          <p:nvPr/>
        </p:nvSpPr>
        <p:spPr>
          <a:xfrm>
            <a:off x="7743190" y="1979930"/>
            <a:ext cx="1085850" cy="1107440"/>
          </a:xfrm>
          <a:prstGeom prst="ellipse">
            <a:avLst/>
          </a:prstGeom>
          <a:solidFill>
            <a:srgbClr val="1D6269"/>
          </a:solidFill>
          <a:ln>
            <a:solidFill>
              <a:srgbClr val="42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914900" y="1979930"/>
            <a:ext cx="1085850" cy="1107440"/>
          </a:xfrm>
          <a:prstGeom prst="ellipse">
            <a:avLst/>
          </a:prstGeom>
          <a:solidFill>
            <a:srgbClr val="1D6269"/>
          </a:solidFill>
          <a:ln>
            <a:solidFill>
              <a:srgbClr val="42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/>
        </p:nvGrpSpPr>
        <p:grpSpPr>
          <a:xfrm>
            <a:off x="3394780" y="1714500"/>
            <a:ext cx="2576281" cy="1313894"/>
            <a:chOff x="3394780" y="1714500"/>
            <a:chExt cx="2576281" cy="13138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21" name="右箭头 2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1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sp>
        <p:nvSpPr>
          <p:cNvPr id="16" name="椭圆 15"/>
          <p:cNvSpPr/>
          <p:nvPr/>
        </p:nvSpPr>
        <p:spPr>
          <a:xfrm>
            <a:off x="2068195" y="1979930"/>
            <a:ext cx="1085850" cy="1107440"/>
          </a:xfrm>
          <a:prstGeom prst="ellipse">
            <a:avLst/>
          </a:prstGeom>
          <a:solidFill>
            <a:srgbClr val="1D6269"/>
          </a:solidFill>
          <a:ln>
            <a:solidFill>
              <a:srgbClr val="42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 hidden="1"/>
          <p:cNvGrpSpPr/>
          <p:nvPr/>
        </p:nvGrpSpPr>
        <p:grpSpPr>
          <a:xfrm>
            <a:off x="6232031" y="1714500"/>
            <a:ext cx="2576281" cy="1313894"/>
            <a:chOff x="6232031" y="1714500"/>
            <a:chExt cx="2576281" cy="131389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24" name="右箭头 23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6" name="组合 5" hidden="1"/>
          <p:cNvGrpSpPr/>
          <p:nvPr/>
        </p:nvGrpSpPr>
        <p:grpSpPr>
          <a:xfrm>
            <a:off x="9069281" y="1714500"/>
            <a:ext cx="2576281" cy="1313894"/>
            <a:chOff x="9069281" y="1714500"/>
            <a:chExt cx="2576281" cy="1313894"/>
          </a:xfrm>
        </p:grpSpPr>
        <p:grpSp>
          <p:nvGrpSpPr>
            <p:cNvPr id="26" name="组合 25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2068195" y="3605530"/>
            <a:ext cx="2392680" cy="1075055"/>
            <a:chOff x="649266" y="3443714"/>
            <a:chExt cx="2392807" cy="565351"/>
          </a:xfrm>
        </p:grpSpPr>
        <p:sp>
          <p:nvSpPr>
            <p:cNvPr id="2" name="文本框 1"/>
            <p:cNvSpPr txBox="1"/>
            <p:nvPr/>
          </p:nvSpPr>
          <p:spPr>
            <a:xfrm>
              <a:off x="649266" y="3443714"/>
              <a:ext cx="2392807" cy="30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uk-UA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Оголошення звичайної змінної</a:t>
              </a:r>
              <a:endParaRPr lang="uk-U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49266" y="3771972"/>
              <a:ext cx="2392807" cy="237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% set name = value</a:t>
              </a:r>
              <a:endPara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06010" y="3605530"/>
            <a:ext cx="2516505" cy="1101090"/>
            <a:chOff x="3486517" y="3443714"/>
            <a:chExt cx="2516505" cy="555901"/>
          </a:xfrm>
        </p:grpSpPr>
        <p:sp>
          <p:nvSpPr>
            <p:cNvPr id="50" name="文本框 49"/>
            <p:cNvSpPr txBox="1"/>
            <p:nvPr/>
          </p:nvSpPr>
          <p:spPr>
            <a:xfrm>
              <a:off x="3486517" y="3771997"/>
              <a:ext cx="2516505" cy="227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% setenv name value</a:t>
              </a:r>
              <a:endPara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86517" y="3443714"/>
              <a:ext cx="2392807" cy="297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uk-UA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Оголошення змінної оточення</a:t>
              </a:r>
              <a:endParaRPr lang="uk-UA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uk-U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Оголошення змінних</a:t>
            </a:r>
            <a:endParaRPr lang="uk-UA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743825" y="3605530"/>
            <a:ext cx="2566670" cy="1085921"/>
            <a:chOff x="6323766" y="3443714"/>
            <a:chExt cx="2566670" cy="561358"/>
          </a:xfrm>
        </p:grpSpPr>
        <p:sp>
          <p:nvSpPr>
            <p:cNvPr id="52" name="文本框 51"/>
            <p:cNvSpPr txBox="1"/>
            <p:nvPr/>
          </p:nvSpPr>
          <p:spPr>
            <a:xfrm>
              <a:off x="6323766" y="3443714"/>
              <a:ext cx="2515870" cy="304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uk-UA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Оголошення і присвоєння виразу</a:t>
              </a:r>
              <a:endParaRPr lang="uk-U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323766" y="3772009"/>
              <a:ext cx="2566670" cy="23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uk-UA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%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@ expr = 4 + 6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2239645" y="2118995"/>
            <a:ext cx="7423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  <a:sym typeface="+mn-ea"/>
              </a:rPr>
              <a:t>01</a:t>
            </a:r>
            <a:endParaRPr lang="en-US" altLang="zh-CN" sz="4800" dirty="0">
              <a:solidFill>
                <a:schemeClr val="bg1"/>
              </a:solidFill>
              <a:latin typeface="Impact" panose="020B0806030902050204" pitchFamily="34" charset="0"/>
              <a:ea typeface="Gulim" panose="020B0600000101010101" pitchFamily="34" charset="-127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086350" y="2118995"/>
            <a:ext cx="8159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  <a:sym typeface="+mn-ea"/>
              </a:rPr>
              <a:t>0</a:t>
            </a:r>
            <a:r>
              <a:rPr lang="uk-UA" altLang="en-US" sz="48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  <a:sym typeface="+mn-ea"/>
              </a:rPr>
              <a:t>2</a:t>
            </a:r>
            <a:endParaRPr lang="uk-UA" altLang="en-US" sz="4800" dirty="0">
              <a:solidFill>
                <a:schemeClr val="bg1"/>
              </a:solidFill>
              <a:latin typeface="Impact" panose="020B0806030902050204" pitchFamily="34" charset="0"/>
              <a:ea typeface="Gulim" panose="020B0600000101010101" pitchFamily="34" charset="-127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915275" y="2118995"/>
            <a:ext cx="8331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  <a:sym typeface="+mn-ea"/>
              </a:rPr>
              <a:t>0</a:t>
            </a:r>
            <a:r>
              <a:rPr lang="uk-UA" altLang="en-US" sz="48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  <a:sym typeface="+mn-ea"/>
              </a:rPr>
              <a:t>3</a:t>
            </a:r>
            <a:endParaRPr lang="uk-UA" altLang="en-US" sz="4800" dirty="0">
              <a:solidFill>
                <a:schemeClr val="bg1"/>
              </a:solidFill>
              <a:latin typeface="Impact" panose="020B0806030902050204" pitchFamily="34" charset="0"/>
              <a:ea typeface="Gulim" panose="020B0600000101010101" pitchFamily="34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uk-U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Підстановка значення</a:t>
            </a:r>
            <a:endParaRPr lang="uk-UA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39664" y="239173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Щоб використати значенням змінної потрібно перед нею поставити символ $.</a:t>
            </a:r>
            <a:endParaRPr lang="uk-UA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uk-UA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Використання значення змінної називають підстановкою.</a:t>
            </a:r>
            <a:endParaRPr lang="uk-UA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4870" y="3883660"/>
            <a:ext cx="251206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uk-U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Типи змінних</a:t>
            </a:r>
            <a:endParaRPr lang="uk-UA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25" y="1406525"/>
            <a:ext cx="8596668" cy="1320800"/>
          </a:xfrm>
        </p:spPr>
        <p:txBody>
          <a:bodyPr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uk-UA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Типи змінних – стрічкові</a:t>
            </a:r>
            <a:r>
              <a:rPr lang="en-US" altLang="uk-UA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uk-UA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числові</a:t>
            </a:r>
            <a:r>
              <a:rPr lang="uk-UA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та спискові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uk-UA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Можна оголосити змінну, не ініціалізувавши її</a:t>
            </a:r>
            <a:endParaRPr lang="uk-UA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uk-UA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Ініціалізація списку відбувається перерахунком значень в круглих дужках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728980" y="3926840"/>
            <a:ext cx="8596630" cy="23228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uk-UA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Доступ до елементів списку здійснюється за індексом</a:t>
            </a:r>
            <a:endParaRPr lang="uk-UA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uk-UA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Індексація починається з 1</a:t>
            </a:r>
            <a:endParaRPr lang="uk-UA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uk-UA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Змінні оточення не можуть бути списками</a:t>
            </a:r>
            <a:endParaRPr lang="uk-UA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5610" y="1567815"/>
            <a:ext cx="2697480" cy="997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b="47208"/>
          <a:stretch>
            <a:fillRect/>
          </a:stretch>
        </p:blipFill>
        <p:spPr>
          <a:xfrm>
            <a:off x="9331960" y="4577715"/>
            <a:ext cx="2691130" cy="78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866140" y="1305560"/>
            <a:ext cx="356870" cy="330835"/>
          </a:xfrm>
          <a:custGeom>
            <a:avLst/>
            <a:gdLst>
              <a:gd name="connsiteX0" fmla="*/ 0 w 1529503"/>
              <a:gd name="connsiteY0" fmla="*/ 254922 h 1529503"/>
              <a:gd name="connsiteX1" fmla="*/ 254922 w 1529503"/>
              <a:gd name="connsiteY1" fmla="*/ 0 h 1529503"/>
              <a:gd name="connsiteX2" fmla="*/ 1274581 w 1529503"/>
              <a:gd name="connsiteY2" fmla="*/ 0 h 1529503"/>
              <a:gd name="connsiteX3" fmla="*/ 1529503 w 1529503"/>
              <a:gd name="connsiteY3" fmla="*/ 254922 h 1529503"/>
              <a:gd name="connsiteX4" fmla="*/ 1529503 w 1529503"/>
              <a:gd name="connsiteY4" fmla="*/ 1274581 h 1529503"/>
              <a:gd name="connsiteX5" fmla="*/ 1274581 w 1529503"/>
              <a:gd name="connsiteY5" fmla="*/ 1529503 h 1529503"/>
              <a:gd name="connsiteX6" fmla="*/ 254922 w 1529503"/>
              <a:gd name="connsiteY6" fmla="*/ 1529503 h 1529503"/>
              <a:gd name="connsiteX7" fmla="*/ 0 w 1529503"/>
              <a:gd name="connsiteY7" fmla="*/ 1274581 h 1529503"/>
              <a:gd name="connsiteX8" fmla="*/ 0 w 1529503"/>
              <a:gd name="connsiteY8" fmla="*/ 254922 h 152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503" h="1529503">
                <a:moveTo>
                  <a:pt x="0" y="254922"/>
                </a:moveTo>
                <a:cubicBezTo>
                  <a:pt x="0" y="114132"/>
                  <a:pt x="114132" y="0"/>
                  <a:pt x="254922" y="0"/>
                </a:cubicBezTo>
                <a:lnTo>
                  <a:pt x="1274581" y="0"/>
                </a:lnTo>
                <a:cubicBezTo>
                  <a:pt x="1415371" y="0"/>
                  <a:pt x="1529503" y="114132"/>
                  <a:pt x="1529503" y="254922"/>
                </a:cubicBezTo>
                <a:lnTo>
                  <a:pt x="1529503" y="1274581"/>
                </a:lnTo>
                <a:cubicBezTo>
                  <a:pt x="1529503" y="1415371"/>
                  <a:pt x="1415371" y="1529503"/>
                  <a:pt x="1274581" y="1529503"/>
                </a:cubicBezTo>
                <a:lnTo>
                  <a:pt x="254922" y="1529503"/>
                </a:lnTo>
                <a:cubicBezTo>
                  <a:pt x="114132" y="1529503"/>
                  <a:pt x="0" y="1415371"/>
                  <a:pt x="0" y="1274581"/>
                </a:cubicBezTo>
                <a:lnTo>
                  <a:pt x="0" y="254922"/>
                </a:lnTo>
                <a:close/>
              </a:path>
            </a:pathLst>
          </a:custGeom>
          <a:solidFill>
            <a:srgbClr val="206A7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634" tIns="215634" rIns="215634" bIns="215634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700"/>
          </a:p>
        </p:txBody>
      </p:sp>
      <p:sp>
        <p:nvSpPr>
          <p:cNvPr id="23" name="文本框 22"/>
          <p:cNvSpPr txBox="1"/>
          <p:nvPr/>
        </p:nvSpPr>
        <p:spPr>
          <a:xfrm>
            <a:off x="22947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uk-U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Дії над змінними</a:t>
            </a:r>
            <a:endParaRPr lang="uk-UA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7" name="任意多边形 9"/>
          <p:cNvSpPr/>
          <p:nvPr/>
        </p:nvSpPr>
        <p:spPr>
          <a:xfrm>
            <a:off x="866140" y="5584190"/>
            <a:ext cx="356870" cy="330835"/>
          </a:xfrm>
          <a:custGeom>
            <a:avLst/>
            <a:gdLst>
              <a:gd name="connsiteX0" fmla="*/ 0 w 1529503"/>
              <a:gd name="connsiteY0" fmla="*/ 254922 h 1529503"/>
              <a:gd name="connsiteX1" fmla="*/ 254922 w 1529503"/>
              <a:gd name="connsiteY1" fmla="*/ 0 h 1529503"/>
              <a:gd name="connsiteX2" fmla="*/ 1274581 w 1529503"/>
              <a:gd name="connsiteY2" fmla="*/ 0 h 1529503"/>
              <a:gd name="connsiteX3" fmla="*/ 1529503 w 1529503"/>
              <a:gd name="connsiteY3" fmla="*/ 254922 h 1529503"/>
              <a:gd name="connsiteX4" fmla="*/ 1529503 w 1529503"/>
              <a:gd name="connsiteY4" fmla="*/ 1274581 h 1529503"/>
              <a:gd name="connsiteX5" fmla="*/ 1274581 w 1529503"/>
              <a:gd name="connsiteY5" fmla="*/ 1529503 h 1529503"/>
              <a:gd name="connsiteX6" fmla="*/ 254922 w 1529503"/>
              <a:gd name="connsiteY6" fmla="*/ 1529503 h 1529503"/>
              <a:gd name="connsiteX7" fmla="*/ 0 w 1529503"/>
              <a:gd name="connsiteY7" fmla="*/ 1274581 h 1529503"/>
              <a:gd name="connsiteX8" fmla="*/ 0 w 1529503"/>
              <a:gd name="connsiteY8" fmla="*/ 254922 h 152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503" h="1529503">
                <a:moveTo>
                  <a:pt x="0" y="254922"/>
                </a:moveTo>
                <a:cubicBezTo>
                  <a:pt x="0" y="114132"/>
                  <a:pt x="114132" y="0"/>
                  <a:pt x="254922" y="0"/>
                </a:cubicBezTo>
                <a:lnTo>
                  <a:pt x="1274581" y="0"/>
                </a:lnTo>
                <a:cubicBezTo>
                  <a:pt x="1415371" y="0"/>
                  <a:pt x="1529503" y="114132"/>
                  <a:pt x="1529503" y="254922"/>
                </a:cubicBezTo>
                <a:lnTo>
                  <a:pt x="1529503" y="1274581"/>
                </a:lnTo>
                <a:cubicBezTo>
                  <a:pt x="1529503" y="1415371"/>
                  <a:pt x="1415371" y="1529503"/>
                  <a:pt x="1274581" y="1529503"/>
                </a:cubicBezTo>
                <a:lnTo>
                  <a:pt x="254922" y="1529503"/>
                </a:lnTo>
                <a:cubicBezTo>
                  <a:pt x="114132" y="1529503"/>
                  <a:pt x="0" y="1415371"/>
                  <a:pt x="0" y="1274581"/>
                </a:cubicBezTo>
                <a:lnTo>
                  <a:pt x="0" y="254922"/>
                </a:lnTo>
                <a:close/>
              </a:path>
            </a:pathLst>
          </a:custGeom>
          <a:solidFill>
            <a:srgbClr val="206A7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634" tIns="215634" rIns="215634" bIns="215634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700"/>
          </a:p>
        </p:txBody>
      </p:sp>
      <p:sp>
        <p:nvSpPr>
          <p:cNvPr id="18" name="任意多边形 9"/>
          <p:cNvSpPr/>
          <p:nvPr/>
        </p:nvSpPr>
        <p:spPr>
          <a:xfrm>
            <a:off x="866140" y="2731770"/>
            <a:ext cx="356870" cy="330835"/>
          </a:xfrm>
          <a:custGeom>
            <a:avLst/>
            <a:gdLst>
              <a:gd name="connsiteX0" fmla="*/ 0 w 1529503"/>
              <a:gd name="connsiteY0" fmla="*/ 254922 h 1529503"/>
              <a:gd name="connsiteX1" fmla="*/ 254922 w 1529503"/>
              <a:gd name="connsiteY1" fmla="*/ 0 h 1529503"/>
              <a:gd name="connsiteX2" fmla="*/ 1274581 w 1529503"/>
              <a:gd name="connsiteY2" fmla="*/ 0 h 1529503"/>
              <a:gd name="connsiteX3" fmla="*/ 1529503 w 1529503"/>
              <a:gd name="connsiteY3" fmla="*/ 254922 h 1529503"/>
              <a:gd name="connsiteX4" fmla="*/ 1529503 w 1529503"/>
              <a:gd name="connsiteY4" fmla="*/ 1274581 h 1529503"/>
              <a:gd name="connsiteX5" fmla="*/ 1274581 w 1529503"/>
              <a:gd name="connsiteY5" fmla="*/ 1529503 h 1529503"/>
              <a:gd name="connsiteX6" fmla="*/ 254922 w 1529503"/>
              <a:gd name="connsiteY6" fmla="*/ 1529503 h 1529503"/>
              <a:gd name="connsiteX7" fmla="*/ 0 w 1529503"/>
              <a:gd name="connsiteY7" fmla="*/ 1274581 h 1529503"/>
              <a:gd name="connsiteX8" fmla="*/ 0 w 1529503"/>
              <a:gd name="connsiteY8" fmla="*/ 254922 h 152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503" h="1529503">
                <a:moveTo>
                  <a:pt x="0" y="254922"/>
                </a:moveTo>
                <a:cubicBezTo>
                  <a:pt x="0" y="114132"/>
                  <a:pt x="114132" y="0"/>
                  <a:pt x="254922" y="0"/>
                </a:cubicBezTo>
                <a:lnTo>
                  <a:pt x="1274581" y="0"/>
                </a:lnTo>
                <a:cubicBezTo>
                  <a:pt x="1415371" y="0"/>
                  <a:pt x="1529503" y="114132"/>
                  <a:pt x="1529503" y="254922"/>
                </a:cubicBezTo>
                <a:lnTo>
                  <a:pt x="1529503" y="1274581"/>
                </a:lnTo>
                <a:cubicBezTo>
                  <a:pt x="1529503" y="1415371"/>
                  <a:pt x="1415371" y="1529503"/>
                  <a:pt x="1274581" y="1529503"/>
                </a:cubicBezTo>
                <a:lnTo>
                  <a:pt x="254922" y="1529503"/>
                </a:lnTo>
                <a:cubicBezTo>
                  <a:pt x="114132" y="1529503"/>
                  <a:pt x="0" y="1415371"/>
                  <a:pt x="0" y="1274581"/>
                </a:cubicBezTo>
                <a:lnTo>
                  <a:pt x="0" y="254922"/>
                </a:lnTo>
                <a:close/>
              </a:path>
            </a:pathLst>
          </a:custGeom>
          <a:solidFill>
            <a:srgbClr val="206A7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634" tIns="215634" rIns="215634" bIns="215634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700"/>
          </a:p>
        </p:txBody>
      </p:sp>
      <p:sp>
        <p:nvSpPr>
          <p:cNvPr id="25" name="任意多边形 9"/>
          <p:cNvSpPr/>
          <p:nvPr/>
        </p:nvSpPr>
        <p:spPr>
          <a:xfrm>
            <a:off x="866140" y="4157980"/>
            <a:ext cx="356870" cy="330835"/>
          </a:xfrm>
          <a:custGeom>
            <a:avLst/>
            <a:gdLst>
              <a:gd name="connsiteX0" fmla="*/ 0 w 1529503"/>
              <a:gd name="connsiteY0" fmla="*/ 254922 h 1529503"/>
              <a:gd name="connsiteX1" fmla="*/ 254922 w 1529503"/>
              <a:gd name="connsiteY1" fmla="*/ 0 h 1529503"/>
              <a:gd name="connsiteX2" fmla="*/ 1274581 w 1529503"/>
              <a:gd name="connsiteY2" fmla="*/ 0 h 1529503"/>
              <a:gd name="connsiteX3" fmla="*/ 1529503 w 1529503"/>
              <a:gd name="connsiteY3" fmla="*/ 254922 h 1529503"/>
              <a:gd name="connsiteX4" fmla="*/ 1529503 w 1529503"/>
              <a:gd name="connsiteY4" fmla="*/ 1274581 h 1529503"/>
              <a:gd name="connsiteX5" fmla="*/ 1274581 w 1529503"/>
              <a:gd name="connsiteY5" fmla="*/ 1529503 h 1529503"/>
              <a:gd name="connsiteX6" fmla="*/ 254922 w 1529503"/>
              <a:gd name="connsiteY6" fmla="*/ 1529503 h 1529503"/>
              <a:gd name="connsiteX7" fmla="*/ 0 w 1529503"/>
              <a:gd name="connsiteY7" fmla="*/ 1274581 h 1529503"/>
              <a:gd name="connsiteX8" fmla="*/ 0 w 1529503"/>
              <a:gd name="connsiteY8" fmla="*/ 254922 h 152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9503" h="1529503">
                <a:moveTo>
                  <a:pt x="0" y="254922"/>
                </a:moveTo>
                <a:cubicBezTo>
                  <a:pt x="0" y="114132"/>
                  <a:pt x="114132" y="0"/>
                  <a:pt x="254922" y="0"/>
                </a:cubicBezTo>
                <a:lnTo>
                  <a:pt x="1274581" y="0"/>
                </a:lnTo>
                <a:cubicBezTo>
                  <a:pt x="1415371" y="0"/>
                  <a:pt x="1529503" y="114132"/>
                  <a:pt x="1529503" y="254922"/>
                </a:cubicBezTo>
                <a:lnTo>
                  <a:pt x="1529503" y="1274581"/>
                </a:lnTo>
                <a:cubicBezTo>
                  <a:pt x="1529503" y="1415371"/>
                  <a:pt x="1415371" y="1529503"/>
                  <a:pt x="1274581" y="1529503"/>
                </a:cubicBezTo>
                <a:lnTo>
                  <a:pt x="254922" y="1529503"/>
                </a:lnTo>
                <a:cubicBezTo>
                  <a:pt x="114132" y="1529503"/>
                  <a:pt x="0" y="1415371"/>
                  <a:pt x="0" y="1274581"/>
                </a:cubicBezTo>
                <a:lnTo>
                  <a:pt x="0" y="254922"/>
                </a:lnTo>
                <a:close/>
              </a:path>
            </a:pathLst>
          </a:custGeom>
          <a:solidFill>
            <a:srgbClr val="206A7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634" tIns="215634" rIns="215634" bIns="215634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700"/>
          </a:p>
        </p:txBody>
      </p:sp>
      <p:sp>
        <p:nvSpPr>
          <p:cNvPr id="67" name="文本框 39"/>
          <p:cNvSpPr txBox="1"/>
          <p:nvPr/>
        </p:nvSpPr>
        <p:spPr>
          <a:xfrm>
            <a:off x="1719110" y="1296489"/>
            <a:ext cx="2808076" cy="588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uk-UA" altLang="zh-CN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Виведення символу </a:t>
            </a:r>
            <a:r>
              <a:rPr lang="en-US" altLang="zh-CN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lang="en-US" altLang="uk-UA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(\)</a:t>
            </a:r>
            <a:endParaRPr lang="en-US" altLang="uk-UA" b="1" dirty="0">
              <a:solidFill>
                <a:srgbClr val="277C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39"/>
          <p:cNvSpPr txBox="1"/>
          <p:nvPr/>
        </p:nvSpPr>
        <p:spPr>
          <a:xfrm>
            <a:off x="1719110" y="2731589"/>
            <a:ext cx="2808076" cy="588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uk-UA" altLang="zh-CN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Видалення</a:t>
            </a:r>
            <a:r>
              <a:rPr lang="en-US" altLang="uk-UA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(unset/unsetenv)</a:t>
            </a:r>
            <a:endParaRPr lang="en-US" altLang="uk-UA" b="1" dirty="0">
              <a:solidFill>
                <a:srgbClr val="277C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39"/>
          <p:cNvSpPr txBox="1"/>
          <p:nvPr/>
        </p:nvSpPr>
        <p:spPr>
          <a:xfrm>
            <a:off x="1719110" y="4154624"/>
            <a:ext cx="2808076" cy="588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uk-UA" altLang="zh-CN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Перевірка існування</a:t>
            </a:r>
            <a:r>
              <a:rPr lang="en-US" altLang="uk-UA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(?)</a:t>
            </a:r>
            <a:endParaRPr lang="en-US" altLang="uk-UA" b="1" dirty="0">
              <a:solidFill>
                <a:srgbClr val="277C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39"/>
          <p:cNvSpPr txBox="1"/>
          <p:nvPr/>
        </p:nvSpPr>
        <p:spPr>
          <a:xfrm>
            <a:off x="1719110" y="5577659"/>
            <a:ext cx="2808076" cy="588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uk-UA" altLang="zh-CN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Визначення кількості слів (</a:t>
            </a:r>
            <a:r>
              <a:rPr lang="en-US" altLang="zh-CN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uk-UA" altLang="zh-CN" b="1" dirty="0">
                <a:solidFill>
                  <a:srgbClr val="277C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uk-UA" altLang="zh-CN" b="1" dirty="0">
              <a:solidFill>
                <a:srgbClr val="277C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"/>
          <a:srcRect t="47852"/>
          <a:stretch>
            <a:fillRect/>
          </a:stretch>
        </p:blipFill>
        <p:spPr>
          <a:xfrm>
            <a:off x="6958965" y="5306695"/>
            <a:ext cx="2697480" cy="77089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965" y="3935095"/>
            <a:ext cx="2512695" cy="77597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2555875"/>
            <a:ext cx="2217420" cy="12268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350" y="2555875"/>
            <a:ext cx="2724785" cy="122682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430" y="1113155"/>
            <a:ext cx="2512060" cy="70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 hidden="1"/>
          <p:cNvGrpSpPr/>
          <p:nvPr/>
        </p:nvGrpSpPr>
        <p:grpSpPr>
          <a:xfrm>
            <a:off x="3394780" y="1714500"/>
            <a:ext cx="2576281" cy="1313894"/>
            <a:chOff x="3394780" y="1714500"/>
            <a:chExt cx="2576281" cy="13138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21" name="右箭头 2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1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5" name="组合 4" hidden="1"/>
          <p:cNvGrpSpPr/>
          <p:nvPr/>
        </p:nvGrpSpPr>
        <p:grpSpPr>
          <a:xfrm>
            <a:off x="6232031" y="1714500"/>
            <a:ext cx="2576281" cy="1313894"/>
            <a:chOff x="6232031" y="1714500"/>
            <a:chExt cx="2576281" cy="131389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24" name="右箭头 23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6" name="组合 5" hidden="1"/>
          <p:cNvGrpSpPr/>
          <p:nvPr/>
        </p:nvGrpSpPr>
        <p:grpSpPr>
          <a:xfrm>
            <a:off x="9069281" y="1714500"/>
            <a:ext cx="2576281" cy="1313894"/>
            <a:chOff x="9069281" y="1714500"/>
            <a:chExt cx="2576281" cy="1313894"/>
          </a:xfrm>
        </p:grpSpPr>
        <p:grpSp>
          <p:nvGrpSpPr>
            <p:cNvPr id="26" name="组合 25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uk-U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Використання змінних</a:t>
            </a:r>
            <a:endParaRPr lang="uk-UA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9610" y="2340610"/>
            <a:ext cx="90855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o"/>
            </a:pPr>
            <a:r>
              <a:rPr lang="uk-UA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Завжди відбувається в подвійних лапках</a:t>
            </a:r>
            <a:endParaRPr lang="uk-UA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o"/>
            </a:pPr>
            <a:r>
              <a:rPr lang="uk-UA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Ніколи не відбувається в одинарних лапках.</a:t>
            </a:r>
            <a:endParaRPr lang="uk-UA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o"/>
            </a:pPr>
            <a:r>
              <a:rPr lang="uk-UA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Використовують фігурні дужки для відділення імені змінної від символів, які її оточують</a:t>
            </a:r>
            <a:endParaRPr lang="uk-UA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265" y="2167890"/>
            <a:ext cx="2461260" cy="1303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695" y="4144645"/>
            <a:ext cx="186690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 hidden="1"/>
          <p:cNvGrpSpPr/>
          <p:nvPr/>
        </p:nvGrpSpPr>
        <p:grpSpPr>
          <a:xfrm>
            <a:off x="3394780" y="1714500"/>
            <a:ext cx="2576281" cy="1313894"/>
            <a:chOff x="3394780" y="1714500"/>
            <a:chExt cx="2576281" cy="13138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21" name="右箭头 2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1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5" name="组合 4" hidden="1"/>
          <p:cNvGrpSpPr/>
          <p:nvPr/>
        </p:nvGrpSpPr>
        <p:grpSpPr>
          <a:xfrm>
            <a:off x="6232031" y="1714500"/>
            <a:ext cx="2576281" cy="1313894"/>
            <a:chOff x="6232031" y="1714500"/>
            <a:chExt cx="2576281" cy="131389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24" name="右箭头 23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6" name="组合 5" hidden="1"/>
          <p:cNvGrpSpPr/>
          <p:nvPr/>
        </p:nvGrpSpPr>
        <p:grpSpPr>
          <a:xfrm>
            <a:off x="9069281" y="1714500"/>
            <a:ext cx="2576281" cy="1313894"/>
            <a:chOff x="9069281" y="1714500"/>
            <a:chExt cx="2576281" cy="1313894"/>
          </a:xfrm>
        </p:grpSpPr>
        <p:grpSp>
          <p:nvGrpSpPr>
            <p:cNvPr id="26" name="组合 25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uk-U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Модифікатори</a:t>
            </a:r>
            <a:endParaRPr lang="uk-UA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52475" y="951865"/>
            <a:ext cx="1068768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uk-UA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Модифікатори призначені в основному для маніпуляцій іменами файлів і каталогів. Використання модифікатора має наступний вигляд:</a:t>
            </a:r>
            <a:endParaRPr lang="uk-UA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825230" y="1475740"/>
            <a:ext cx="1980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uk-UA" altLang="en-US"/>
              <a:t>$var:m / </a:t>
            </a:r>
            <a:r>
              <a:rPr lang="en-US"/>
              <a:t>${var:m}</a:t>
            </a:r>
            <a:r>
              <a:rPr lang="uk-UA" altLang="en-US"/>
              <a:t> </a:t>
            </a:r>
            <a:endParaRPr lang="uk-UA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52475" y="2488565"/>
            <a:ext cx="102577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Основні модифікатори: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e - (extension) 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видаляє все, крім розширення;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h - 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head) 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видаляє задню частину шляху;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uk-UA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t - (tail) </a:t>
            </a:r>
            <a:r>
              <a:rPr lang="uk-UA" altLang="uk-UA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видаляє передню частину шляху;</a:t>
            </a:r>
            <a:endParaRPr lang="uk-UA" altLang="uk-UA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uk-UA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r - (root) </a:t>
            </a:r>
            <a:r>
              <a:rPr lang="uk-UA" altLang="uk-UA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видаляє розширення;</a:t>
            </a:r>
            <a:endParaRPr lang="uk-UA" altLang="uk-UA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uk-UA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q - (quote) </a:t>
            </a:r>
            <a:r>
              <a:rPr lang="uk-UA" altLang="uk-UA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змінює кожне слово згідно модифікатора що слідує після нього;</a:t>
            </a:r>
            <a:endParaRPr lang="uk-UA" altLang="uk-UA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uk-UA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x - 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розбиває рядок на список слів у місцях пропуску, символах табуляції та нового рядка.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 hidden="1"/>
          <p:cNvGrpSpPr/>
          <p:nvPr/>
        </p:nvGrpSpPr>
        <p:grpSpPr>
          <a:xfrm>
            <a:off x="3394780" y="1714500"/>
            <a:ext cx="2576281" cy="1313894"/>
            <a:chOff x="3394780" y="1714500"/>
            <a:chExt cx="2576281" cy="13138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21" name="右箭头 2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1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5" name="组合 4" hidden="1"/>
          <p:cNvGrpSpPr/>
          <p:nvPr/>
        </p:nvGrpSpPr>
        <p:grpSpPr>
          <a:xfrm>
            <a:off x="6232031" y="1714500"/>
            <a:ext cx="2576281" cy="1313894"/>
            <a:chOff x="6232031" y="1714500"/>
            <a:chExt cx="2576281" cy="131389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24" name="右箭头 23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6" name="组合 5" hidden="1"/>
          <p:cNvGrpSpPr/>
          <p:nvPr/>
        </p:nvGrpSpPr>
        <p:grpSpPr>
          <a:xfrm>
            <a:off x="9069281" y="1714500"/>
            <a:ext cx="2576281" cy="1313894"/>
            <a:chOff x="9069281" y="1714500"/>
            <a:chExt cx="2576281" cy="1313894"/>
          </a:xfrm>
        </p:grpSpPr>
        <p:grpSp>
          <p:nvGrpSpPr>
            <p:cNvPr id="26" name="组合 25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uk-U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Булеві вирази</a:t>
            </a:r>
            <a:endParaRPr lang="uk-UA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52475" y="955675"/>
            <a:ext cx="1068768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uk-UA" altLang="uk-UA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У</a:t>
            </a:r>
            <a:r>
              <a:rPr lang="en-US" altLang="uk-UA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uk-UA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 Shell 0 трактується як false, будь що інше трактується як true. Якщо змінна не містить значення, то в числовому контексті вона буде інтерпретуватись як 0.</a:t>
            </a:r>
            <a:endParaRPr lang="uk-UA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1840" y="2496820"/>
            <a:ext cx="102577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Основні оператори: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== - рівність (стрічки та числа)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!= - нерівність (стрічки та числа)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~ 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- стрічкова рівність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r>
              <a:rPr lang="en-US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~ -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стрічкова нерівність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&lt;= - 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число менше-рівне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&gt;= 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- число більше-рівне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&gt; - 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число більше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 - </a:t>
            </a:r>
            <a:r>
              <a:rPr lang="uk-UA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число менше</a:t>
            </a:r>
            <a:endParaRPr lang="uk-UA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BBC737FBF8C1342911EC4E464465F52" ma:contentTypeVersion="4" ma:contentTypeDescription="Створення нового документа." ma:contentTypeScope="" ma:versionID="bb872584724cfed54cf57811c6d33ea8">
  <xsd:schema xmlns:xsd="http://www.w3.org/2001/XMLSchema" xmlns:xs="http://www.w3.org/2001/XMLSchema" xmlns:p="http://schemas.microsoft.com/office/2006/metadata/properties" xmlns:ns2="67d15c67-38e4-480c-a348-64c4571ff8a9" targetNamespace="http://schemas.microsoft.com/office/2006/metadata/properties" ma:root="true" ma:fieldsID="a7f42834ed602fb71b491a12dec720c3" ns2:_="">
    <xsd:import namespace="67d15c67-38e4-480c-a348-64c4571ff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5c67-38e4-480c-a348-64c4571ff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C7B0B9-D49C-471F-A070-ADFB7A126E8A}"/>
</file>

<file path=customXml/itemProps2.xml><?xml version="1.0" encoding="utf-8"?>
<ds:datastoreItem xmlns:ds="http://schemas.openxmlformats.org/officeDocument/2006/customXml" ds:itemID="{96535138-2386-43FA-AE8B-2D5749740601}"/>
</file>

<file path=customXml/itemProps3.xml><?xml version="1.0" encoding="utf-8"?>
<ds:datastoreItem xmlns:ds="http://schemas.openxmlformats.org/officeDocument/2006/customXml" ds:itemID="{0F7C858F-CB3E-498E-9CFD-2216A2028103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2810</Words>
  <Application>WPS Presentation</Application>
  <PresentationFormat>自定义</PresentationFormat>
  <Paragraphs>146</Paragraphs>
  <Slides>12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Courier New</vt:lpstr>
      <vt:lpstr>Microsoft YaHei</vt:lpstr>
      <vt:lpstr>Impact</vt:lpstr>
      <vt:lpstr>Gulim</vt:lpstr>
      <vt:lpstr>Malgun Gothic</vt:lpstr>
      <vt:lpstr>Wingdings 3</vt:lpstr>
      <vt:lpstr>Symbol</vt:lpstr>
      <vt:lpstr>Wingdings</vt:lpstr>
      <vt:lpstr>Palatino Linotype</vt:lpstr>
      <vt:lpstr>Arial Unicode MS</vt:lpstr>
      <vt:lpstr>Century Gothic</vt:lpstr>
      <vt:lpstr>Calibri</vt:lpstr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Andriy</cp:lastModifiedBy>
  <cp:revision>333</cp:revision>
  <dcterms:created xsi:type="dcterms:W3CDTF">2014-12-01T05:17:00Z</dcterms:created>
  <dcterms:modified xsi:type="dcterms:W3CDTF">2022-09-27T10:49:54Z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1033-11.2.0.11306</vt:lpwstr>
  </property>
  <property fmtid="{D5CDD505-2E9C-101B-9397-08002B2CF9AE}" pid="3" name="ICV">
    <vt:lpwstr>974518BB48FD4AF798971552C9CE544F</vt:lpwstr>
  </property>
  <property fmtid="{D5CDD505-2E9C-101B-9397-08002B2CF9AE}" pid="4" name="ContentTypeId">
    <vt:lpwstr>0x010100CBBC737FBF8C1342911EC4E464465F52</vt:lpwstr>
  </property>
</Properties>
</file>