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00619-F226-4D66-8310-2D6B017A125D}" v="103" dt="2023-01-06T13:10:11.725"/>
    <p1510:client id="{B7EEE6C8-DBED-475B-98B0-5B69BC9D889C}" v="858" dt="2023-01-12T11:45:38.924"/>
    <p1510:client id="{E722801B-F46A-42ED-AAD0-6C55B496058D}" v="614" dt="2023-01-10T13:49:5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Cache and Locality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617AD-E2D7-48EC-AF1E-41390C3A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cs typeface="Calibri Light"/>
              </a:rPr>
              <a:t>Example</a:t>
            </a:r>
            <a:r>
              <a:rPr lang="da-DK" dirty="0">
                <a:cs typeface="Calibri Light"/>
              </a:rPr>
              <a:t> </a:t>
            </a:r>
            <a:r>
              <a:rPr lang="da-DK" dirty="0" err="1">
                <a:cs typeface="Calibri Light"/>
              </a:rPr>
              <a:t>direct</a:t>
            </a:r>
            <a:r>
              <a:rPr lang="da-DK" dirty="0">
                <a:cs typeface="Calibri Light"/>
              </a:rPr>
              <a:t> </a:t>
            </a:r>
            <a:r>
              <a:rPr lang="da-DK" dirty="0" err="1">
                <a:cs typeface="Calibri Light"/>
              </a:rPr>
              <a:t>mapped</a:t>
            </a:r>
            <a:r>
              <a:rPr lang="da-DK" dirty="0">
                <a:cs typeface="Calibri Light"/>
              </a:rPr>
              <a:t>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0F9550-41B2-1430-90BA-4A665788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a-DK" dirty="0">
                <a:highlight>
                  <a:srgbClr val="00FF00"/>
                </a:highlight>
                <a:cs typeface="Calibri"/>
              </a:rPr>
              <a:t>8 </a:t>
            </a:r>
            <a:r>
              <a:rPr lang="da-DK" dirty="0" err="1">
                <a:highlight>
                  <a:srgbClr val="00FF00"/>
                </a:highlight>
                <a:cs typeface="Calibri"/>
              </a:rPr>
              <a:t>kibibyte</a:t>
            </a:r>
            <a:r>
              <a:rPr lang="da-DK" dirty="0">
                <a:highlight>
                  <a:srgbClr val="00FF00"/>
                </a:highlight>
                <a:cs typeface="Calibri"/>
              </a:rPr>
              <a:t> total cache </a:t>
            </a:r>
            <a:r>
              <a:rPr lang="da-DK" dirty="0" err="1">
                <a:highlight>
                  <a:srgbClr val="00FF00"/>
                </a:highlight>
                <a:cs typeface="Calibri"/>
              </a:rPr>
              <a:t>size</a:t>
            </a:r>
            <a:endParaRPr lang="da-DK" dirty="0">
              <a:highlight>
                <a:srgbClr val="00FF00"/>
              </a:highlight>
              <a:cs typeface="Calibri"/>
            </a:endParaRPr>
          </a:p>
          <a:p>
            <a:r>
              <a:rPr lang="da-DK" dirty="0" err="1">
                <a:highlight>
                  <a:srgbClr val="FF00FF"/>
                </a:highlight>
                <a:cs typeface="Calibri"/>
              </a:rPr>
              <a:t>Each</a:t>
            </a:r>
            <a:r>
              <a:rPr lang="da-DK" dirty="0">
                <a:highlight>
                  <a:srgbClr val="FF00FF"/>
                </a:highlight>
                <a:cs typeface="Calibri"/>
              </a:rPr>
              <a:t> </a:t>
            </a:r>
            <a:r>
              <a:rPr lang="da-DK" dirty="0" err="1">
                <a:highlight>
                  <a:srgbClr val="FF00FF"/>
                </a:highlight>
                <a:cs typeface="Calibri"/>
              </a:rPr>
              <a:t>block</a:t>
            </a:r>
            <a:r>
              <a:rPr lang="da-DK" dirty="0">
                <a:highlight>
                  <a:srgbClr val="FF00FF"/>
                </a:highlight>
                <a:cs typeface="Calibri"/>
              </a:rPr>
              <a:t> is 8 byte</a:t>
            </a:r>
          </a:p>
          <a:p>
            <a:r>
              <a:rPr lang="da-DK" dirty="0">
                <a:cs typeface="Calibri"/>
              </a:rPr>
              <a:t>Direct </a:t>
            </a:r>
            <a:r>
              <a:rPr lang="da-DK" dirty="0" err="1">
                <a:cs typeface="Calibri"/>
              </a:rPr>
              <a:t>mapped</a:t>
            </a:r>
            <a:r>
              <a:rPr lang="da-DK" dirty="0">
                <a:cs typeface="Calibri"/>
              </a:rPr>
              <a:t> and 32-bit </a:t>
            </a:r>
            <a:r>
              <a:rPr lang="da-DK" dirty="0" err="1">
                <a:cs typeface="Calibri"/>
              </a:rPr>
              <a:t>addr</a:t>
            </a:r>
          </a:p>
          <a:p>
            <a:endParaRPr lang="da-DK" dirty="0">
              <a:highlight>
                <a:srgbClr val="FF00FF"/>
              </a:highlight>
              <a:cs typeface="Calibri"/>
            </a:endParaRPr>
          </a:p>
          <a:p>
            <a:r>
              <a:rPr lang="da-DK" dirty="0" err="1">
                <a:highlight>
                  <a:srgbClr val="FF00FF"/>
                </a:highlight>
                <a:cs typeface="Calibri"/>
              </a:rPr>
              <a:t>Bitsize</a:t>
            </a:r>
            <a:r>
              <a:rPr lang="da-DK" dirty="0">
                <a:highlight>
                  <a:srgbClr val="FF00FF"/>
                </a:highlight>
                <a:cs typeface="Calibri"/>
              </a:rPr>
              <a:t> of offset = log_2 ( 8 ) = 3</a:t>
            </a:r>
          </a:p>
          <a:p>
            <a:r>
              <a:rPr lang="da-DK" dirty="0">
                <a:highlight>
                  <a:srgbClr val="0000FF"/>
                </a:highlight>
                <a:cs typeface="Calibri"/>
              </a:rPr>
              <a:t># sets = </a:t>
            </a:r>
            <a:r>
              <a:rPr lang="da-DK" dirty="0">
                <a:highlight>
                  <a:srgbClr val="00FF00"/>
                </a:highlight>
                <a:cs typeface="Calibri"/>
              </a:rPr>
              <a:t>8 KB</a:t>
            </a:r>
            <a:r>
              <a:rPr lang="da-DK" dirty="0">
                <a:highlight>
                  <a:srgbClr val="0000FF"/>
                </a:highlight>
                <a:cs typeface="Calibri"/>
              </a:rPr>
              <a:t> * 1024 B/KB / ( 8 B/</a:t>
            </a:r>
            <a:r>
              <a:rPr lang="da-DK" dirty="0" err="1">
                <a:highlight>
                  <a:srgbClr val="0000FF"/>
                </a:highlight>
                <a:cs typeface="Calibri"/>
              </a:rPr>
              <a:t>block</a:t>
            </a:r>
            <a:r>
              <a:rPr lang="da-DK" dirty="0">
                <a:highlight>
                  <a:srgbClr val="0000FF"/>
                </a:highlight>
                <a:cs typeface="Calibri"/>
              </a:rPr>
              <a:t> * 1 </a:t>
            </a:r>
            <a:r>
              <a:rPr lang="da-DK" dirty="0" err="1">
                <a:highlight>
                  <a:srgbClr val="0000FF"/>
                </a:highlight>
                <a:cs typeface="Calibri"/>
              </a:rPr>
              <a:t>block</a:t>
            </a:r>
            <a:r>
              <a:rPr lang="da-DK" dirty="0">
                <a:highlight>
                  <a:srgbClr val="0000FF"/>
                </a:highlight>
                <a:cs typeface="Calibri"/>
              </a:rPr>
              <a:t>/set ) = 1024 set</a:t>
            </a:r>
            <a:endParaRPr lang="da-DK">
              <a:highlight>
                <a:srgbClr val="0000FF"/>
              </a:highlight>
              <a:cs typeface="Calibri"/>
            </a:endParaRPr>
          </a:p>
          <a:p>
            <a:r>
              <a:rPr lang="da-DK" dirty="0" err="1">
                <a:highlight>
                  <a:srgbClr val="0000FF"/>
                </a:highlight>
                <a:cs typeface="Calibri"/>
              </a:rPr>
              <a:t>Bitsize</a:t>
            </a:r>
            <a:r>
              <a:rPr lang="da-DK" dirty="0">
                <a:highlight>
                  <a:srgbClr val="0000FF"/>
                </a:highlight>
                <a:cs typeface="Calibri"/>
              </a:rPr>
              <a:t> of </a:t>
            </a:r>
            <a:r>
              <a:rPr lang="da-DK" dirty="0" err="1">
                <a:highlight>
                  <a:srgbClr val="0000FF"/>
                </a:highlight>
                <a:cs typeface="Calibri"/>
              </a:rPr>
              <a:t>index</a:t>
            </a:r>
            <a:r>
              <a:rPr lang="da-DK" dirty="0">
                <a:highlight>
                  <a:srgbClr val="0000FF"/>
                </a:highlight>
                <a:cs typeface="Calibri"/>
              </a:rPr>
              <a:t> = log_2 ( 1024 ) = 10</a:t>
            </a:r>
          </a:p>
          <a:p>
            <a:r>
              <a:rPr lang="da-DK" dirty="0">
                <a:cs typeface="Calibri"/>
              </a:rPr>
              <a:t>Tag is the rest</a:t>
            </a:r>
          </a:p>
          <a:p>
            <a:endParaRPr lang="da-DK" dirty="0">
              <a:cs typeface="Calibri"/>
            </a:endParaRPr>
          </a:p>
          <a:p>
            <a:r>
              <a:rPr lang="da-DK" dirty="0" err="1">
                <a:cs typeface="Calibri"/>
              </a:rPr>
              <a:t>What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if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fully</a:t>
            </a:r>
            <a:r>
              <a:rPr lang="da-DK" dirty="0">
                <a:cs typeface="Calibri"/>
              </a:rPr>
              <a:t> associative?</a:t>
            </a:r>
          </a:p>
          <a:p>
            <a:r>
              <a:rPr lang="da-DK" dirty="0" err="1">
                <a:cs typeface="Calibri"/>
              </a:rPr>
              <a:t>Its</a:t>
            </a:r>
            <a:r>
              <a:rPr lang="da-DK" dirty="0">
                <a:cs typeface="Calibri"/>
              </a:rPr>
              <a:t> the same, </a:t>
            </a:r>
            <a:r>
              <a:rPr lang="da-DK" dirty="0" err="1">
                <a:cs typeface="Calibri"/>
              </a:rPr>
              <a:t>we</a:t>
            </a:r>
            <a:r>
              <a:rPr lang="da-DK" dirty="0">
                <a:cs typeface="Calibri"/>
              </a:rPr>
              <a:t> just dont have a set </a:t>
            </a:r>
            <a:r>
              <a:rPr lang="da-DK" dirty="0" err="1">
                <a:cs typeface="Calibri"/>
              </a:rPr>
              <a:t>index</a:t>
            </a:r>
            <a:r>
              <a:rPr lang="da-DK" dirty="0">
                <a:cs typeface="Calibri"/>
              </a:rPr>
              <a:t>.</a:t>
            </a:r>
          </a:p>
          <a:p>
            <a:r>
              <a:rPr lang="da-DK" dirty="0">
                <a:cs typeface="Calibri"/>
              </a:rPr>
              <a:t>So block-offset is 3 bits, and tag is the rest.</a:t>
            </a:r>
          </a:p>
        </p:txBody>
      </p:sp>
      <p:sp>
        <p:nvSpPr>
          <p:cNvPr id="4" name="Tekstfelt 1">
            <a:extLst>
              <a:ext uri="{FF2B5EF4-FFF2-40B4-BE49-F238E27FC236}">
                <a16:creationId xmlns:a16="http://schemas.microsoft.com/office/drawing/2014/main" id="{68C3B7BF-DCB3-0AC8-743A-F68F5E3A5125}"/>
              </a:ext>
            </a:extLst>
          </p:cNvPr>
          <p:cNvSpPr txBox="1"/>
          <p:nvPr/>
        </p:nvSpPr>
        <p:spPr>
          <a:xfrm>
            <a:off x="6303818" y="1860467"/>
            <a:ext cx="4908467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cs typeface="Calibri"/>
              </a:rPr>
              <a:t>Data </a:t>
            </a:r>
            <a:r>
              <a:rPr lang="da-DK" dirty="0" err="1">
                <a:cs typeface="Calibri"/>
              </a:rPr>
              <a:t>might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be</a:t>
            </a:r>
            <a:r>
              <a:rPr lang="da-DK" dirty="0">
                <a:cs typeface="Calibri"/>
              </a:rPr>
              <a:t> in </a:t>
            </a:r>
            <a:r>
              <a:rPr lang="da-DK" dirty="0" err="1">
                <a:cs typeface="Calibri"/>
              </a:rPr>
              <a:t>kibi</a:t>
            </a:r>
            <a:r>
              <a:rPr lang="da-DK" dirty="0">
                <a:cs typeface="Calibri"/>
              </a:rPr>
              <a:t>/</a:t>
            </a:r>
            <a:r>
              <a:rPr lang="da-DK" dirty="0" err="1">
                <a:cs typeface="Calibri"/>
              </a:rPr>
              <a:t>kilo-byte</a:t>
            </a:r>
          </a:p>
          <a:p>
            <a:endParaRPr lang="da-DK" dirty="0">
              <a:cs typeface="Calibri"/>
            </a:endParaRPr>
          </a:p>
          <a:p>
            <a:r>
              <a:rPr lang="da-DK" dirty="0">
                <a:cs typeface="Calibri"/>
              </a:rPr>
              <a:t>1 </a:t>
            </a:r>
            <a:r>
              <a:rPr lang="da-DK" dirty="0" err="1">
                <a:cs typeface="Calibri"/>
              </a:rPr>
              <a:t>kibibyte</a:t>
            </a:r>
            <a:r>
              <a:rPr lang="da-DK" dirty="0">
                <a:cs typeface="Calibri"/>
              </a:rPr>
              <a:t> = 1024 bytes</a:t>
            </a:r>
          </a:p>
          <a:p>
            <a:endParaRPr lang="da-DK" dirty="0">
              <a:cs typeface="Calibri"/>
            </a:endParaRPr>
          </a:p>
          <a:p>
            <a:r>
              <a:rPr lang="da-DK" dirty="0">
                <a:cs typeface="Calibri"/>
              </a:rPr>
              <a:t>1 kilobyte = 1000 bytes</a:t>
            </a:r>
          </a:p>
        </p:txBody>
      </p:sp>
    </p:spTree>
    <p:extLst>
      <p:ext uri="{BB962C8B-B14F-4D97-AF65-F5344CB8AC3E}">
        <p14:creationId xmlns:p14="http://schemas.microsoft.com/office/powerpoint/2010/main" val="301177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3FFC-DD6E-10E7-2BF1-9A2DA08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704" cy="1652134"/>
          </a:xfrm>
        </p:spPr>
        <p:txBody>
          <a:bodyPr/>
          <a:lstStyle/>
          <a:p>
            <a:r>
              <a:rPr lang="da-DK" sz="3600" dirty="0">
                <a:cs typeface="Calibri Light"/>
              </a:rPr>
              <a:t>Tag          Set           Offset</a:t>
            </a:r>
            <a:br>
              <a:rPr lang="da-DK" sz="3600" dirty="0">
                <a:cs typeface="Calibri Light"/>
              </a:rPr>
            </a:br>
            <a:r>
              <a:rPr lang="da-DK" sz="3600" dirty="0">
                <a:cs typeface="Calibri Light"/>
              </a:rPr>
              <a:t>000</a:t>
            </a:r>
            <a:r>
              <a:rPr lang="da-DK" sz="3600" dirty="0">
                <a:highlight>
                  <a:srgbClr val="0000FF"/>
                </a:highlight>
                <a:cs typeface="Calibri Light"/>
              </a:rPr>
              <a:t>0 0000 0000 0</a:t>
            </a:r>
            <a:r>
              <a:rPr lang="da-DK" sz="3600" dirty="0">
                <a:highlight>
                  <a:srgbClr val="FF00FF"/>
                </a:highlight>
                <a:cs typeface="Calibri Light"/>
              </a:rPr>
              <a:t>000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B65CCE9-F826-C9F1-E5C3-7FA2DCE91BAF}"/>
              </a:ext>
            </a:extLst>
          </p:cNvPr>
          <p:cNvSpPr txBox="1"/>
          <p:nvPr/>
        </p:nvSpPr>
        <p:spPr>
          <a:xfrm>
            <a:off x="771896" y="2533402"/>
            <a:ext cx="24542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000</a:t>
            </a:r>
            <a:endParaRPr lang="da-DK" sz="2000" dirty="0">
              <a:ea typeface="+mn-lt"/>
              <a:cs typeface="+mn-lt"/>
            </a:endParaRP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0 0000 0000 1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100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</p:txBody>
      </p:sp>
      <p:pic>
        <p:nvPicPr>
          <p:cNvPr id="8" name="Billede 8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DD332E6-5925-B503-BB5F-E9C76B5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28" y="2174597"/>
            <a:ext cx="7760772" cy="2980459"/>
          </a:xfr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4448E209-8A87-2632-7DF3-9979FC4CEC8D}"/>
              </a:ext>
            </a:extLst>
          </p:cNvPr>
          <p:cNvSpPr/>
          <p:nvPr/>
        </p:nvSpPr>
        <p:spPr>
          <a:xfrm>
            <a:off x="6254338" y="2563091"/>
            <a:ext cx="4849090" cy="2523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02B1997-3B13-CE78-A98F-3F65760B223E}"/>
              </a:ext>
            </a:extLst>
          </p:cNvPr>
          <p:cNvSpPr txBox="1"/>
          <p:nvPr/>
        </p:nvSpPr>
        <p:spPr>
          <a:xfrm>
            <a:off x="6726621" y="726965"/>
            <a:ext cx="47822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3200" dirty="0">
                <a:cs typeface="Calibri"/>
              </a:rPr>
              <a:t>Direct </a:t>
            </a:r>
            <a:r>
              <a:rPr lang="da-DK" sz="3200" dirty="0" err="1">
                <a:cs typeface="Calibri"/>
              </a:rPr>
              <a:t>mapped</a:t>
            </a:r>
            <a:r>
              <a:rPr lang="da-DK" sz="3200" dirty="0">
                <a:cs typeface="Calibri"/>
              </a:rPr>
              <a:t> (1-way)</a:t>
            </a:r>
          </a:p>
        </p:txBody>
      </p:sp>
    </p:spTree>
    <p:extLst>
      <p:ext uri="{BB962C8B-B14F-4D97-AF65-F5344CB8AC3E}">
        <p14:creationId xmlns:p14="http://schemas.microsoft.com/office/powerpoint/2010/main" val="216211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3FFC-DD6E-10E7-2BF1-9A2DA08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704" cy="1652134"/>
          </a:xfrm>
        </p:spPr>
        <p:txBody>
          <a:bodyPr/>
          <a:lstStyle/>
          <a:p>
            <a:r>
              <a:rPr lang="da-DK" sz="3600" dirty="0">
                <a:cs typeface="Calibri Light"/>
              </a:rPr>
              <a:t>Tag          Set           Offset</a:t>
            </a:r>
            <a:br>
              <a:rPr lang="da-DK" sz="3600" dirty="0">
                <a:cs typeface="Calibri Light"/>
              </a:rPr>
            </a:br>
            <a:r>
              <a:rPr lang="da-DK" sz="3600" dirty="0">
                <a:cs typeface="Calibri Light"/>
              </a:rPr>
              <a:t>000</a:t>
            </a:r>
            <a:r>
              <a:rPr lang="da-DK" sz="3600" dirty="0">
                <a:highlight>
                  <a:srgbClr val="0000FF"/>
                </a:highlight>
                <a:cs typeface="Calibri Light"/>
              </a:rPr>
              <a:t>0 0000 0000 0</a:t>
            </a:r>
            <a:r>
              <a:rPr lang="da-DK" sz="3600" dirty="0">
                <a:highlight>
                  <a:srgbClr val="FF00FF"/>
                </a:highlight>
                <a:cs typeface="Calibri Light"/>
              </a:rPr>
              <a:t>000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B65CCE9-F826-C9F1-E5C3-7FA2DCE91BAF}"/>
              </a:ext>
            </a:extLst>
          </p:cNvPr>
          <p:cNvSpPr txBox="1"/>
          <p:nvPr/>
        </p:nvSpPr>
        <p:spPr>
          <a:xfrm>
            <a:off x="771896" y="2533402"/>
            <a:ext cx="24542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000</a:t>
            </a:r>
            <a:endParaRPr lang="da-DK" sz="2000" dirty="0">
              <a:ea typeface="+mn-lt"/>
              <a:cs typeface="+mn-lt"/>
            </a:endParaRP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0 0000 0000 1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100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</p:txBody>
      </p:sp>
      <p:pic>
        <p:nvPicPr>
          <p:cNvPr id="8" name="Billede 8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DD332E6-5925-B503-BB5F-E9C76B5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28" y="2174597"/>
            <a:ext cx="7760772" cy="2980459"/>
          </a:xfr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4448E209-8A87-2632-7DF3-9979FC4CEC8D}"/>
              </a:ext>
            </a:extLst>
          </p:cNvPr>
          <p:cNvSpPr/>
          <p:nvPr/>
        </p:nvSpPr>
        <p:spPr>
          <a:xfrm>
            <a:off x="6254338" y="2878401"/>
            <a:ext cx="4849090" cy="221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79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3FFC-DD6E-10E7-2BF1-9A2DA08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704" cy="1652134"/>
          </a:xfrm>
        </p:spPr>
        <p:txBody>
          <a:bodyPr/>
          <a:lstStyle/>
          <a:p>
            <a:r>
              <a:rPr lang="da-DK" sz="3600" dirty="0">
                <a:cs typeface="Calibri Light"/>
              </a:rPr>
              <a:t>Tag          Set           Offset</a:t>
            </a:r>
            <a:br>
              <a:rPr lang="da-DK" sz="3600" dirty="0">
                <a:cs typeface="Calibri Light"/>
              </a:rPr>
            </a:br>
            <a:r>
              <a:rPr lang="da-DK" sz="3600" dirty="0">
                <a:cs typeface="Calibri Light"/>
              </a:rPr>
              <a:t>000</a:t>
            </a:r>
            <a:r>
              <a:rPr lang="da-DK" sz="3600" dirty="0">
                <a:highlight>
                  <a:srgbClr val="0000FF"/>
                </a:highlight>
                <a:cs typeface="Calibri Light"/>
              </a:rPr>
              <a:t>0 0000 0000 0</a:t>
            </a:r>
            <a:r>
              <a:rPr lang="da-DK" sz="3600" dirty="0">
                <a:highlight>
                  <a:srgbClr val="FF00FF"/>
                </a:highlight>
                <a:cs typeface="Calibri Light"/>
              </a:rPr>
              <a:t>000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B65CCE9-F826-C9F1-E5C3-7FA2DCE91BAF}"/>
              </a:ext>
            </a:extLst>
          </p:cNvPr>
          <p:cNvSpPr txBox="1"/>
          <p:nvPr/>
        </p:nvSpPr>
        <p:spPr>
          <a:xfrm>
            <a:off x="771896" y="2533402"/>
            <a:ext cx="24542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000</a:t>
            </a:r>
            <a:endParaRPr lang="da-DK" sz="2000" dirty="0">
              <a:ea typeface="+mn-lt"/>
              <a:cs typeface="+mn-lt"/>
            </a:endParaRP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0 0000 0000 1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100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</p:txBody>
      </p:sp>
      <p:pic>
        <p:nvPicPr>
          <p:cNvPr id="8" name="Billede 8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DD332E6-5925-B503-BB5F-E9C76B5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28" y="2174597"/>
            <a:ext cx="7760772" cy="2980459"/>
          </a:xfr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4448E209-8A87-2632-7DF3-9979FC4CEC8D}"/>
              </a:ext>
            </a:extLst>
          </p:cNvPr>
          <p:cNvSpPr/>
          <p:nvPr/>
        </p:nvSpPr>
        <p:spPr>
          <a:xfrm>
            <a:off x="6254338" y="3202471"/>
            <a:ext cx="4849090" cy="1892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83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3FFC-DD6E-10E7-2BF1-9A2DA08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704" cy="1652134"/>
          </a:xfrm>
        </p:spPr>
        <p:txBody>
          <a:bodyPr/>
          <a:lstStyle/>
          <a:p>
            <a:r>
              <a:rPr lang="da-DK" sz="3600" dirty="0">
                <a:cs typeface="Calibri Light"/>
              </a:rPr>
              <a:t>Tag          Set           Offset</a:t>
            </a:r>
            <a:br>
              <a:rPr lang="da-DK" sz="3600" dirty="0">
                <a:cs typeface="Calibri Light"/>
              </a:rPr>
            </a:br>
            <a:r>
              <a:rPr lang="da-DK" sz="3600" dirty="0">
                <a:cs typeface="Calibri Light"/>
              </a:rPr>
              <a:t>000</a:t>
            </a:r>
            <a:r>
              <a:rPr lang="da-DK" sz="3600" dirty="0">
                <a:highlight>
                  <a:srgbClr val="0000FF"/>
                </a:highlight>
                <a:cs typeface="Calibri Light"/>
              </a:rPr>
              <a:t>0 0000 0000 0</a:t>
            </a:r>
            <a:r>
              <a:rPr lang="da-DK" sz="3600" dirty="0">
                <a:highlight>
                  <a:srgbClr val="FF00FF"/>
                </a:highlight>
                <a:cs typeface="Calibri Light"/>
              </a:rPr>
              <a:t>000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B65CCE9-F826-C9F1-E5C3-7FA2DCE91BAF}"/>
              </a:ext>
            </a:extLst>
          </p:cNvPr>
          <p:cNvSpPr txBox="1"/>
          <p:nvPr/>
        </p:nvSpPr>
        <p:spPr>
          <a:xfrm>
            <a:off x="771896" y="2533402"/>
            <a:ext cx="24542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000</a:t>
            </a:r>
            <a:endParaRPr lang="da-DK" sz="2000" dirty="0">
              <a:ea typeface="+mn-lt"/>
              <a:cs typeface="+mn-lt"/>
            </a:endParaRP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0 0000 0000 1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100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</p:txBody>
      </p:sp>
      <p:pic>
        <p:nvPicPr>
          <p:cNvPr id="8" name="Billede 8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DD332E6-5925-B503-BB5F-E9C76B5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28" y="2174597"/>
            <a:ext cx="7760772" cy="2980459"/>
          </a:xfr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4448E209-8A87-2632-7DF3-9979FC4CEC8D}"/>
              </a:ext>
            </a:extLst>
          </p:cNvPr>
          <p:cNvSpPr/>
          <p:nvPr/>
        </p:nvSpPr>
        <p:spPr>
          <a:xfrm>
            <a:off x="6254338" y="3517780"/>
            <a:ext cx="4849090" cy="157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772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3FFC-DD6E-10E7-2BF1-9A2DA08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704" cy="1652134"/>
          </a:xfrm>
        </p:spPr>
        <p:txBody>
          <a:bodyPr/>
          <a:lstStyle/>
          <a:p>
            <a:r>
              <a:rPr lang="da-DK" sz="3600" dirty="0">
                <a:cs typeface="Calibri Light"/>
              </a:rPr>
              <a:t>Tag          Set           Offset</a:t>
            </a:r>
            <a:br>
              <a:rPr lang="da-DK" sz="3600" dirty="0">
                <a:cs typeface="Calibri Light"/>
              </a:rPr>
            </a:br>
            <a:r>
              <a:rPr lang="da-DK" sz="3600" dirty="0">
                <a:cs typeface="Calibri Light"/>
              </a:rPr>
              <a:t>000</a:t>
            </a:r>
            <a:r>
              <a:rPr lang="da-DK" sz="3600" dirty="0">
                <a:highlight>
                  <a:srgbClr val="0000FF"/>
                </a:highlight>
                <a:cs typeface="Calibri Light"/>
              </a:rPr>
              <a:t>0 0000 0000 0</a:t>
            </a:r>
            <a:r>
              <a:rPr lang="da-DK" sz="3600" dirty="0">
                <a:highlight>
                  <a:srgbClr val="FF00FF"/>
                </a:highlight>
                <a:cs typeface="Calibri Light"/>
              </a:rPr>
              <a:t>000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B65CCE9-F826-C9F1-E5C3-7FA2DCE91BAF}"/>
              </a:ext>
            </a:extLst>
          </p:cNvPr>
          <p:cNvSpPr txBox="1"/>
          <p:nvPr/>
        </p:nvSpPr>
        <p:spPr>
          <a:xfrm>
            <a:off x="771896" y="2533402"/>
            <a:ext cx="24542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000</a:t>
            </a:r>
            <a:endParaRPr lang="da-DK" sz="2000" dirty="0">
              <a:ea typeface="+mn-lt"/>
              <a:cs typeface="+mn-lt"/>
            </a:endParaRP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0 0000 0000 1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100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</p:txBody>
      </p:sp>
      <p:pic>
        <p:nvPicPr>
          <p:cNvPr id="8" name="Billede 8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DD332E6-5925-B503-BB5F-E9C76B5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28" y="2174597"/>
            <a:ext cx="7760772" cy="2980459"/>
          </a:xfr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4448E209-8A87-2632-7DF3-9979FC4CEC8D}"/>
              </a:ext>
            </a:extLst>
          </p:cNvPr>
          <p:cNvSpPr/>
          <p:nvPr/>
        </p:nvSpPr>
        <p:spPr>
          <a:xfrm>
            <a:off x="6254338" y="3815573"/>
            <a:ext cx="4849090" cy="127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314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3FFC-DD6E-10E7-2BF1-9A2DA08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704" cy="1652134"/>
          </a:xfrm>
        </p:spPr>
        <p:txBody>
          <a:bodyPr/>
          <a:lstStyle/>
          <a:p>
            <a:r>
              <a:rPr lang="da-DK" sz="3600" dirty="0">
                <a:cs typeface="Calibri Light"/>
              </a:rPr>
              <a:t>Tag          Set           Offset</a:t>
            </a:r>
            <a:br>
              <a:rPr lang="da-DK" sz="3600" dirty="0">
                <a:cs typeface="Calibri Light"/>
              </a:rPr>
            </a:br>
            <a:r>
              <a:rPr lang="da-DK" sz="3600" dirty="0">
                <a:cs typeface="Calibri Light"/>
              </a:rPr>
              <a:t>000</a:t>
            </a:r>
            <a:r>
              <a:rPr lang="da-DK" sz="3600" dirty="0">
                <a:highlight>
                  <a:srgbClr val="0000FF"/>
                </a:highlight>
                <a:cs typeface="Calibri Light"/>
              </a:rPr>
              <a:t>0 0000 0000 0</a:t>
            </a:r>
            <a:r>
              <a:rPr lang="da-DK" sz="3600" dirty="0">
                <a:highlight>
                  <a:srgbClr val="FF00FF"/>
                </a:highlight>
                <a:cs typeface="Calibri Light"/>
              </a:rPr>
              <a:t>000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B65CCE9-F826-C9F1-E5C3-7FA2DCE91BAF}"/>
              </a:ext>
            </a:extLst>
          </p:cNvPr>
          <p:cNvSpPr txBox="1"/>
          <p:nvPr/>
        </p:nvSpPr>
        <p:spPr>
          <a:xfrm>
            <a:off x="771896" y="2533402"/>
            <a:ext cx="24542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000</a:t>
            </a:r>
            <a:endParaRPr lang="da-DK" sz="2000" dirty="0">
              <a:ea typeface="+mn-lt"/>
              <a:cs typeface="+mn-lt"/>
            </a:endParaRP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0 0000 0000 1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100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</p:txBody>
      </p:sp>
      <p:pic>
        <p:nvPicPr>
          <p:cNvPr id="8" name="Billede 8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DD332E6-5925-B503-BB5F-E9C76B5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28" y="2174597"/>
            <a:ext cx="7760772" cy="2980459"/>
          </a:xfr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4448E209-8A87-2632-7DF3-9979FC4CEC8D}"/>
              </a:ext>
            </a:extLst>
          </p:cNvPr>
          <p:cNvSpPr/>
          <p:nvPr/>
        </p:nvSpPr>
        <p:spPr>
          <a:xfrm>
            <a:off x="6254338" y="4174677"/>
            <a:ext cx="4849090" cy="92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886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3FFC-DD6E-10E7-2BF1-9A2DA08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704" cy="1652134"/>
          </a:xfrm>
        </p:spPr>
        <p:txBody>
          <a:bodyPr/>
          <a:lstStyle/>
          <a:p>
            <a:r>
              <a:rPr lang="da-DK" sz="3600" dirty="0">
                <a:cs typeface="Calibri Light"/>
              </a:rPr>
              <a:t>Tag          Set           Offset</a:t>
            </a:r>
            <a:br>
              <a:rPr lang="da-DK" sz="3600" dirty="0">
                <a:cs typeface="Calibri Light"/>
              </a:rPr>
            </a:br>
            <a:r>
              <a:rPr lang="da-DK" sz="3600" dirty="0">
                <a:cs typeface="Calibri Light"/>
              </a:rPr>
              <a:t>000</a:t>
            </a:r>
            <a:r>
              <a:rPr lang="da-DK" sz="3600" dirty="0">
                <a:highlight>
                  <a:srgbClr val="0000FF"/>
                </a:highlight>
                <a:cs typeface="Calibri Light"/>
              </a:rPr>
              <a:t>0 0000 0000 0</a:t>
            </a:r>
            <a:r>
              <a:rPr lang="da-DK" sz="3600" dirty="0">
                <a:highlight>
                  <a:srgbClr val="FF00FF"/>
                </a:highlight>
                <a:cs typeface="Calibri Light"/>
              </a:rPr>
              <a:t>000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B65CCE9-F826-C9F1-E5C3-7FA2DCE91BAF}"/>
              </a:ext>
            </a:extLst>
          </p:cNvPr>
          <p:cNvSpPr txBox="1"/>
          <p:nvPr/>
        </p:nvSpPr>
        <p:spPr>
          <a:xfrm>
            <a:off x="771896" y="2533402"/>
            <a:ext cx="24542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000</a:t>
            </a:r>
            <a:endParaRPr lang="da-DK" sz="2000" dirty="0">
              <a:ea typeface="+mn-lt"/>
              <a:cs typeface="+mn-lt"/>
            </a:endParaRP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0 0000 0000 1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100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</p:txBody>
      </p:sp>
      <p:pic>
        <p:nvPicPr>
          <p:cNvPr id="8" name="Billede 8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DD332E6-5925-B503-BB5F-E9C76B5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28" y="2174597"/>
            <a:ext cx="7760772" cy="2980459"/>
          </a:xfr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4448E209-8A87-2632-7DF3-9979FC4CEC8D}"/>
              </a:ext>
            </a:extLst>
          </p:cNvPr>
          <p:cNvSpPr/>
          <p:nvPr/>
        </p:nvSpPr>
        <p:spPr>
          <a:xfrm>
            <a:off x="6254338" y="4437435"/>
            <a:ext cx="4849090" cy="6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953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3FFC-DD6E-10E7-2BF1-9A2DA08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704" cy="1652134"/>
          </a:xfrm>
        </p:spPr>
        <p:txBody>
          <a:bodyPr/>
          <a:lstStyle/>
          <a:p>
            <a:r>
              <a:rPr lang="da-DK" sz="3600" dirty="0">
                <a:cs typeface="Calibri Light"/>
              </a:rPr>
              <a:t>Tag          Set           Offset</a:t>
            </a:r>
            <a:br>
              <a:rPr lang="da-DK" sz="3600" dirty="0">
                <a:cs typeface="Calibri Light"/>
              </a:rPr>
            </a:br>
            <a:r>
              <a:rPr lang="da-DK" sz="3600" dirty="0">
                <a:cs typeface="Calibri Light"/>
              </a:rPr>
              <a:t>000</a:t>
            </a:r>
            <a:r>
              <a:rPr lang="da-DK" sz="3600" dirty="0">
                <a:highlight>
                  <a:srgbClr val="0000FF"/>
                </a:highlight>
                <a:cs typeface="Calibri Light"/>
              </a:rPr>
              <a:t>0 0000 0000 0</a:t>
            </a:r>
            <a:r>
              <a:rPr lang="da-DK" sz="3600" dirty="0">
                <a:highlight>
                  <a:srgbClr val="FF00FF"/>
                </a:highlight>
                <a:cs typeface="Calibri Light"/>
              </a:rPr>
              <a:t>000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B65CCE9-F826-C9F1-E5C3-7FA2DCE91BAF}"/>
              </a:ext>
            </a:extLst>
          </p:cNvPr>
          <p:cNvSpPr txBox="1"/>
          <p:nvPr/>
        </p:nvSpPr>
        <p:spPr>
          <a:xfrm>
            <a:off x="771896" y="2533402"/>
            <a:ext cx="24542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000</a:t>
            </a:r>
            <a:endParaRPr lang="da-DK" sz="2000" dirty="0">
              <a:ea typeface="+mn-lt"/>
              <a:cs typeface="+mn-lt"/>
            </a:endParaRP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0 0000 0000 1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100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</p:txBody>
      </p:sp>
      <p:pic>
        <p:nvPicPr>
          <p:cNvPr id="8" name="Billede 8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DD332E6-5925-B503-BB5F-E9C76B5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28" y="2174597"/>
            <a:ext cx="7760772" cy="2980459"/>
          </a:xfr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4448E209-8A87-2632-7DF3-9979FC4CEC8D}"/>
              </a:ext>
            </a:extLst>
          </p:cNvPr>
          <p:cNvSpPr/>
          <p:nvPr/>
        </p:nvSpPr>
        <p:spPr>
          <a:xfrm>
            <a:off x="6254338" y="4743987"/>
            <a:ext cx="4849090" cy="35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2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C3FFC-DD6E-10E7-2BF1-9A2DA08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704" cy="1652134"/>
          </a:xfrm>
        </p:spPr>
        <p:txBody>
          <a:bodyPr/>
          <a:lstStyle/>
          <a:p>
            <a:r>
              <a:rPr lang="da-DK" sz="3600" dirty="0">
                <a:cs typeface="Calibri Light"/>
              </a:rPr>
              <a:t>Tag          Set           Offset</a:t>
            </a:r>
            <a:br>
              <a:rPr lang="da-DK" sz="3600" dirty="0">
                <a:cs typeface="Calibri Light"/>
              </a:rPr>
            </a:br>
            <a:r>
              <a:rPr lang="da-DK" sz="3600" dirty="0">
                <a:cs typeface="Calibri Light"/>
              </a:rPr>
              <a:t>000</a:t>
            </a:r>
            <a:r>
              <a:rPr lang="da-DK" sz="3600" dirty="0">
                <a:highlight>
                  <a:srgbClr val="0000FF"/>
                </a:highlight>
                <a:cs typeface="Calibri Light"/>
              </a:rPr>
              <a:t>0 0000 0000 0</a:t>
            </a:r>
            <a:r>
              <a:rPr lang="da-DK" sz="3600" dirty="0">
                <a:highlight>
                  <a:srgbClr val="FF00FF"/>
                </a:highlight>
                <a:cs typeface="Calibri Light"/>
              </a:rPr>
              <a:t>000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B65CCE9-F826-C9F1-E5C3-7FA2DCE91BAF}"/>
              </a:ext>
            </a:extLst>
          </p:cNvPr>
          <p:cNvSpPr txBox="1"/>
          <p:nvPr/>
        </p:nvSpPr>
        <p:spPr>
          <a:xfrm>
            <a:off x="771896" y="2533402"/>
            <a:ext cx="24542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000</a:t>
            </a:r>
            <a:endParaRPr lang="da-DK" sz="2000" dirty="0">
              <a:ea typeface="+mn-lt"/>
              <a:cs typeface="+mn-lt"/>
            </a:endParaRP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0 0000 0000 1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111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0 0000 0000 0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010</a:t>
            </a:r>
          </a:p>
          <a:p>
            <a:r>
              <a:rPr lang="da-DK" sz="2000" dirty="0">
                <a:ea typeface="+mn-lt"/>
                <a:cs typeface="+mn-lt"/>
              </a:rPr>
              <a:t>100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011</a:t>
            </a:r>
          </a:p>
          <a:p>
            <a:r>
              <a:rPr lang="da-DK" sz="2000" dirty="0">
                <a:ea typeface="+mn-lt"/>
                <a:cs typeface="+mn-lt"/>
              </a:rPr>
              <a:t>000</a:t>
            </a:r>
            <a:r>
              <a:rPr lang="da-DK" sz="2000" dirty="0">
                <a:highlight>
                  <a:srgbClr val="0000FF"/>
                </a:highlight>
                <a:ea typeface="+mn-lt"/>
                <a:cs typeface="+mn-lt"/>
              </a:rPr>
              <a:t>0 0001 0000 0</a:t>
            </a:r>
            <a:r>
              <a:rPr lang="da-DK" sz="2000" dirty="0">
                <a:highlight>
                  <a:srgbClr val="FF00FF"/>
                </a:highlight>
                <a:ea typeface="+mn-lt"/>
                <a:cs typeface="+mn-lt"/>
              </a:rPr>
              <a:t>001</a:t>
            </a:r>
          </a:p>
        </p:txBody>
      </p:sp>
      <p:pic>
        <p:nvPicPr>
          <p:cNvPr id="8" name="Billede 8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DD332E6-5925-B503-BB5F-E9C76B59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28" y="2174597"/>
            <a:ext cx="7760772" cy="2980459"/>
          </a:xfrm>
        </p:spPr>
      </p:pic>
    </p:spTree>
    <p:extLst>
      <p:ext uri="{BB962C8B-B14F-4D97-AF65-F5344CB8AC3E}">
        <p14:creationId xmlns:p14="http://schemas.microsoft.com/office/powerpoint/2010/main" val="13226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2849B-060E-B627-BF75-9CDF4EE1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16" y="-1031"/>
            <a:ext cx="10515600" cy="1325563"/>
          </a:xfrm>
        </p:spPr>
        <p:txBody>
          <a:bodyPr/>
          <a:lstStyle/>
          <a:p>
            <a:r>
              <a:rPr lang="da-DK" dirty="0" err="1">
                <a:cs typeface="Calibri Light"/>
              </a:rPr>
              <a:t>Different</a:t>
            </a:r>
            <a:r>
              <a:rPr lang="da-DK" dirty="0">
                <a:cs typeface="Calibri Light"/>
              </a:rPr>
              <a:t> types of cache.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B8E3F4-7E5E-A1C5-CA60-FFADC3A9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275"/>
            <a:ext cx="10515600" cy="547949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a-DK" b="1" dirty="0" err="1">
                <a:cs typeface="Calibri"/>
              </a:rPr>
              <a:t>Fully</a:t>
            </a:r>
            <a:r>
              <a:rPr lang="da-DK" b="1" dirty="0">
                <a:cs typeface="Calibri"/>
              </a:rPr>
              <a:t> associative</a:t>
            </a:r>
            <a:r>
              <a:rPr lang="da-DK" dirty="0">
                <a:cs typeface="Calibri"/>
              </a:rPr>
              <a:t>, no sets. Means </a:t>
            </a:r>
            <a:r>
              <a:rPr lang="da-DK" dirty="0" err="1">
                <a:cs typeface="Calibri"/>
              </a:rPr>
              <a:t>that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we</a:t>
            </a:r>
            <a:r>
              <a:rPr lang="da-DK" dirty="0">
                <a:cs typeface="Calibri"/>
              </a:rPr>
              <a:t> have to </a:t>
            </a:r>
            <a:r>
              <a:rPr lang="da-DK" dirty="0" err="1">
                <a:cs typeface="Calibri"/>
              </a:rPr>
              <a:t>search</a:t>
            </a:r>
            <a:r>
              <a:rPr lang="da-DK" dirty="0">
                <a:cs typeface="Calibri"/>
              </a:rPr>
              <a:t> all tags in </a:t>
            </a:r>
            <a:r>
              <a:rPr lang="da-DK" dirty="0" err="1">
                <a:cs typeface="Calibri"/>
              </a:rPr>
              <a:t>our</a:t>
            </a:r>
            <a:r>
              <a:rPr lang="da-DK" dirty="0">
                <a:cs typeface="Calibri"/>
              </a:rPr>
              <a:t> cache and </a:t>
            </a:r>
            <a:r>
              <a:rPr lang="da-DK" dirty="0" err="1">
                <a:cs typeface="Calibri"/>
              </a:rPr>
              <a:t>then</a:t>
            </a:r>
            <a:r>
              <a:rPr lang="da-DK" dirty="0">
                <a:cs typeface="Calibri"/>
              </a:rPr>
              <a:t> look at block-offset (</a:t>
            </a:r>
            <a:r>
              <a:rPr lang="da-DK" dirty="0" err="1">
                <a:cs typeface="Calibri"/>
              </a:rPr>
              <a:t>where</a:t>
            </a:r>
            <a:r>
              <a:rPr lang="da-DK" dirty="0">
                <a:cs typeface="Calibri"/>
              </a:rPr>
              <a:t> in </a:t>
            </a:r>
            <a:r>
              <a:rPr lang="da-DK" dirty="0" err="1">
                <a:cs typeface="Calibri"/>
              </a:rPr>
              <a:t>our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block</a:t>
            </a:r>
            <a:r>
              <a:rPr lang="da-DK" dirty="0">
                <a:cs typeface="Calibri"/>
              </a:rPr>
              <a:t>).</a:t>
            </a:r>
          </a:p>
          <a:p>
            <a:pPr marL="971550" lvl="1" indent="-514350">
              <a:buAutoNum type="romanUcPeriod"/>
            </a:pPr>
            <a:r>
              <a:rPr lang="da-DK" dirty="0" err="1">
                <a:ea typeface="+mn-lt"/>
                <a:cs typeface="+mn-lt"/>
              </a:rPr>
              <a:t>Increased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Complexity</a:t>
            </a:r>
            <a:r>
              <a:rPr lang="da-DK" dirty="0">
                <a:ea typeface="+mn-lt"/>
                <a:cs typeface="+mn-lt"/>
              </a:rPr>
              <a:t>: </a:t>
            </a:r>
            <a:r>
              <a:rPr lang="da-DK" dirty="0" err="1">
                <a:ea typeface="+mn-lt"/>
                <a:cs typeface="+mn-lt"/>
              </a:rPr>
              <a:t>Because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there</a:t>
            </a:r>
            <a:r>
              <a:rPr lang="da-DK" dirty="0">
                <a:ea typeface="+mn-lt"/>
                <a:cs typeface="+mn-lt"/>
              </a:rPr>
              <a:t> is no </a:t>
            </a:r>
            <a:r>
              <a:rPr lang="da-DK" dirty="0" err="1">
                <a:ea typeface="+mn-lt"/>
                <a:cs typeface="+mn-lt"/>
              </a:rPr>
              <a:t>mapping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between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addresses</a:t>
            </a:r>
            <a:r>
              <a:rPr lang="da-DK" dirty="0">
                <a:ea typeface="+mn-lt"/>
                <a:cs typeface="+mn-lt"/>
              </a:rPr>
              <a:t> and cache locations, a </a:t>
            </a:r>
            <a:r>
              <a:rPr lang="da-DK" dirty="0" err="1">
                <a:ea typeface="+mn-lt"/>
                <a:cs typeface="+mn-lt"/>
              </a:rPr>
              <a:t>fully</a:t>
            </a:r>
            <a:r>
              <a:rPr lang="da-DK" dirty="0">
                <a:ea typeface="+mn-lt"/>
                <a:cs typeface="+mn-lt"/>
              </a:rPr>
              <a:t> associative cache must </a:t>
            </a:r>
            <a:r>
              <a:rPr lang="da-DK" dirty="0" err="1">
                <a:ea typeface="+mn-lt"/>
                <a:cs typeface="+mn-lt"/>
              </a:rPr>
              <a:t>search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through</a:t>
            </a:r>
            <a:r>
              <a:rPr lang="da-DK" dirty="0">
                <a:ea typeface="+mn-lt"/>
                <a:cs typeface="+mn-lt"/>
              </a:rPr>
              <a:t> all of </a:t>
            </a:r>
            <a:r>
              <a:rPr lang="da-DK" dirty="0" err="1">
                <a:ea typeface="+mn-lt"/>
                <a:cs typeface="+mn-lt"/>
              </a:rPr>
              <a:t>its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entries</a:t>
            </a:r>
            <a:r>
              <a:rPr lang="da-DK" dirty="0">
                <a:ea typeface="+mn-lt"/>
                <a:cs typeface="+mn-lt"/>
              </a:rPr>
              <a:t> to </a:t>
            </a:r>
            <a:r>
              <a:rPr lang="da-DK" dirty="0" err="1">
                <a:ea typeface="+mn-lt"/>
                <a:cs typeface="+mn-lt"/>
              </a:rPr>
              <a:t>determine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if</a:t>
            </a:r>
            <a:r>
              <a:rPr lang="da-DK" dirty="0">
                <a:ea typeface="+mn-lt"/>
                <a:cs typeface="+mn-lt"/>
              </a:rPr>
              <a:t> a </a:t>
            </a:r>
            <a:r>
              <a:rPr lang="da-DK" dirty="0" err="1">
                <a:ea typeface="+mn-lt"/>
                <a:cs typeface="+mn-lt"/>
              </a:rPr>
              <a:t>block</a:t>
            </a:r>
            <a:r>
              <a:rPr lang="da-DK" dirty="0">
                <a:ea typeface="+mn-lt"/>
                <a:cs typeface="+mn-lt"/>
              </a:rPr>
              <a:t> of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 is </a:t>
            </a:r>
            <a:r>
              <a:rPr lang="da-DK" dirty="0" err="1">
                <a:ea typeface="+mn-lt"/>
                <a:cs typeface="+mn-lt"/>
              </a:rPr>
              <a:t>already</a:t>
            </a:r>
            <a:r>
              <a:rPr lang="da-DK" dirty="0">
                <a:ea typeface="+mn-lt"/>
                <a:cs typeface="+mn-lt"/>
              </a:rPr>
              <a:t> in the cache. This </a:t>
            </a:r>
            <a:r>
              <a:rPr lang="da-DK" dirty="0" err="1">
                <a:ea typeface="+mn-lt"/>
                <a:cs typeface="+mn-lt"/>
              </a:rPr>
              <a:t>increases</a:t>
            </a:r>
            <a:r>
              <a:rPr lang="da-DK" dirty="0">
                <a:ea typeface="+mn-lt"/>
                <a:cs typeface="+mn-lt"/>
              </a:rPr>
              <a:t> the </a:t>
            </a:r>
            <a:r>
              <a:rPr lang="da-DK" dirty="0" err="1">
                <a:ea typeface="+mn-lt"/>
                <a:cs typeface="+mn-lt"/>
              </a:rPr>
              <a:t>complexity</a:t>
            </a:r>
            <a:r>
              <a:rPr lang="da-DK" dirty="0">
                <a:ea typeface="+mn-lt"/>
                <a:cs typeface="+mn-lt"/>
              </a:rPr>
              <a:t> of the </a:t>
            </a:r>
            <a:r>
              <a:rPr lang="da-DK" dirty="0" err="1">
                <a:ea typeface="+mn-lt"/>
                <a:cs typeface="+mn-lt"/>
              </a:rPr>
              <a:t>cache's</a:t>
            </a:r>
            <a:r>
              <a:rPr lang="da-DK" dirty="0">
                <a:ea typeface="+mn-lt"/>
                <a:cs typeface="+mn-lt"/>
              </a:rPr>
              <a:t> design and </a:t>
            </a:r>
            <a:r>
              <a:rPr lang="da-DK" dirty="0" err="1">
                <a:ea typeface="+mn-lt"/>
                <a:cs typeface="+mn-lt"/>
              </a:rPr>
              <a:t>can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lead</a:t>
            </a:r>
            <a:r>
              <a:rPr lang="da-DK" dirty="0">
                <a:ea typeface="+mn-lt"/>
                <a:cs typeface="+mn-lt"/>
              </a:rPr>
              <a:t> to longer cache </a:t>
            </a:r>
            <a:r>
              <a:rPr lang="da-DK" dirty="0" err="1">
                <a:ea typeface="+mn-lt"/>
                <a:cs typeface="+mn-lt"/>
              </a:rPr>
              <a:t>lookup</a:t>
            </a:r>
            <a:r>
              <a:rPr lang="da-DK" dirty="0">
                <a:ea typeface="+mn-lt"/>
                <a:cs typeface="+mn-lt"/>
              </a:rPr>
              <a:t> times.</a:t>
            </a:r>
            <a:endParaRPr lang="da-DK" dirty="0">
              <a:cs typeface="Calibri"/>
            </a:endParaRPr>
          </a:p>
          <a:p>
            <a:pPr marL="971550" lvl="1" indent="-514350">
              <a:buAutoNum type="romanUcPeriod"/>
            </a:pPr>
            <a:r>
              <a:rPr lang="da-DK" dirty="0">
                <a:ea typeface="+mn-lt"/>
                <a:cs typeface="+mn-lt"/>
              </a:rPr>
              <a:t>Large </a:t>
            </a:r>
            <a:r>
              <a:rPr lang="da-DK" dirty="0" err="1">
                <a:ea typeface="+mn-lt"/>
                <a:cs typeface="+mn-lt"/>
              </a:rPr>
              <a:t>size</a:t>
            </a:r>
            <a:r>
              <a:rPr lang="da-DK" dirty="0">
                <a:ea typeface="+mn-lt"/>
                <a:cs typeface="+mn-lt"/>
              </a:rPr>
              <a:t>: A </a:t>
            </a:r>
            <a:r>
              <a:rPr lang="da-DK" dirty="0" err="1">
                <a:ea typeface="+mn-lt"/>
                <a:cs typeface="+mn-lt"/>
              </a:rPr>
              <a:t>fully</a:t>
            </a:r>
            <a:r>
              <a:rPr lang="da-DK" dirty="0">
                <a:ea typeface="+mn-lt"/>
                <a:cs typeface="+mn-lt"/>
              </a:rPr>
              <a:t> associative cache must </a:t>
            </a:r>
            <a:r>
              <a:rPr lang="da-DK" dirty="0" err="1">
                <a:ea typeface="+mn-lt"/>
                <a:cs typeface="+mn-lt"/>
              </a:rPr>
              <a:t>be</a:t>
            </a:r>
            <a:r>
              <a:rPr lang="da-DK" dirty="0">
                <a:ea typeface="+mn-lt"/>
                <a:cs typeface="+mn-lt"/>
              </a:rPr>
              <a:t> large </a:t>
            </a:r>
            <a:r>
              <a:rPr lang="da-DK" dirty="0" err="1">
                <a:ea typeface="+mn-lt"/>
                <a:cs typeface="+mn-lt"/>
              </a:rPr>
              <a:t>enough</a:t>
            </a:r>
            <a:r>
              <a:rPr lang="da-DK" dirty="0">
                <a:ea typeface="+mn-lt"/>
                <a:cs typeface="+mn-lt"/>
              </a:rPr>
              <a:t> to hold all </a:t>
            </a:r>
            <a:r>
              <a:rPr lang="da-DK" dirty="0" err="1">
                <a:ea typeface="+mn-lt"/>
                <a:cs typeface="+mn-lt"/>
              </a:rPr>
              <a:t>possible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blocks</a:t>
            </a:r>
            <a:r>
              <a:rPr lang="da-DK" dirty="0">
                <a:ea typeface="+mn-lt"/>
                <a:cs typeface="+mn-lt"/>
              </a:rPr>
              <a:t> of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. This </a:t>
            </a:r>
            <a:r>
              <a:rPr lang="da-DK" dirty="0" err="1">
                <a:ea typeface="+mn-lt"/>
                <a:cs typeface="+mn-lt"/>
              </a:rPr>
              <a:t>makes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fully</a:t>
            </a:r>
            <a:r>
              <a:rPr lang="da-DK" dirty="0">
                <a:ea typeface="+mn-lt"/>
                <a:cs typeface="+mn-lt"/>
              </a:rPr>
              <a:t> associative caches </a:t>
            </a:r>
            <a:r>
              <a:rPr lang="da-DK" dirty="0" err="1">
                <a:ea typeface="+mn-lt"/>
                <a:cs typeface="+mn-lt"/>
              </a:rPr>
              <a:t>less</a:t>
            </a:r>
            <a:r>
              <a:rPr lang="da-DK" dirty="0">
                <a:ea typeface="+mn-lt"/>
                <a:cs typeface="+mn-lt"/>
              </a:rPr>
              <a:t> practical in </a:t>
            </a:r>
            <a:r>
              <a:rPr lang="da-DK" dirty="0" err="1">
                <a:ea typeface="+mn-lt"/>
                <a:cs typeface="+mn-lt"/>
              </a:rPr>
              <a:t>many</a:t>
            </a:r>
            <a:r>
              <a:rPr lang="da-DK" dirty="0">
                <a:ea typeface="+mn-lt"/>
                <a:cs typeface="+mn-lt"/>
              </a:rPr>
              <a:t> systems, </a:t>
            </a:r>
            <a:r>
              <a:rPr lang="da-DK" dirty="0" err="1">
                <a:ea typeface="+mn-lt"/>
                <a:cs typeface="+mn-lt"/>
              </a:rPr>
              <a:t>especially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those</a:t>
            </a:r>
            <a:r>
              <a:rPr lang="da-DK" dirty="0">
                <a:ea typeface="+mn-lt"/>
                <a:cs typeface="+mn-lt"/>
              </a:rPr>
              <a:t> with </a:t>
            </a:r>
            <a:r>
              <a:rPr lang="da-DK" dirty="0" err="1">
                <a:ea typeface="+mn-lt"/>
                <a:cs typeface="+mn-lt"/>
              </a:rPr>
              <a:t>limited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space</a:t>
            </a:r>
            <a:r>
              <a:rPr lang="da-DK" dirty="0">
                <a:ea typeface="+mn-lt"/>
                <a:cs typeface="+mn-lt"/>
              </a:rPr>
              <a:t>.</a:t>
            </a:r>
            <a:endParaRPr lang="da-DK">
              <a:cs typeface="Calibri" panose="020F0502020204030204"/>
            </a:endParaRPr>
          </a:p>
          <a:p>
            <a:pPr marL="971550" lvl="1" indent="-514350">
              <a:buAutoNum type="romanUcPeriod"/>
            </a:pPr>
            <a:r>
              <a:rPr lang="da-DK" dirty="0" err="1">
                <a:ea typeface="+mn-lt"/>
                <a:cs typeface="+mn-lt"/>
              </a:rPr>
              <a:t>Less</a:t>
            </a:r>
            <a:r>
              <a:rPr lang="da-DK" dirty="0">
                <a:ea typeface="+mn-lt"/>
                <a:cs typeface="+mn-lt"/>
              </a:rPr>
              <a:t> efficient </a:t>
            </a:r>
            <a:r>
              <a:rPr lang="da-DK" dirty="0" err="1">
                <a:ea typeface="+mn-lt"/>
                <a:cs typeface="+mn-lt"/>
              </a:rPr>
              <a:t>use</a:t>
            </a:r>
            <a:r>
              <a:rPr lang="da-DK" dirty="0">
                <a:ea typeface="+mn-lt"/>
                <a:cs typeface="+mn-lt"/>
              </a:rPr>
              <a:t> of cache </a:t>
            </a:r>
            <a:r>
              <a:rPr lang="da-DK" dirty="0" err="1">
                <a:ea typeface="+mn-lt"/>
                <a:cs typeface="+mn-lt"/>
              </a:rPr>
              <a:t>space</a:t>
            </a:r>
            <a:r>
              <a:rPr lang="da-DK" dirty="0">
                <a:ea typeface="+mn-lt"/>
                <a:cs typeface="+mn-lt"/>
              </a:rPr>
              <a:t>: </a:t>
            </a:r>
            <a:r>
              <a:rPr lang="da-DK" dirty="0" err="1">
                <a:ea typeface="+mn-lt"/>
                <a:cs typeface="+mn-lt"/>
              </a:rPr>
              <a:t>Fully</a:t>
            </a:r>
            <a:r>
              <a:rPr lang="da-DK" dirty="0">
                <a:ea typeface="+mn-lt"/>
                <a:cs typeface="+mn-lt"/>
              </a:rPr>
              <a:t> associative </a:t>
            </a:r>
            <a:r>
              <a:rPr lang="da-DK" dirty="0" err="1">
                <a:ea typeface="+mn-lt"/>
                <a:cs typeface="+mn-lt"/>
              </a:rPr>
              <a:t>cache's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lack</a:t>
            </a:r>
            <a:r>
              <a:rPr lang="da-DK" dirty="0">
                <a:ea typeface="+mn-lt"/>
                <a:cs typeface="+mn-lt"/>
              </a:rPr>
              <a:t> of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mapping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might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lead</a:t>
            </a:r>
            <a:r>
              <a:rPr lang="da-DK" dirty="0">
                <a:ea typeface="+mn-lt"/>
                <a:cs typeface="+mn-lt"/>
              </a:rPr>
              <a:t> to a </a:t>
            </a:r>
            <a:r>
              <a:rPr lang="da-DK" dirty="0" err="1">
                <a:ea typeface="+mn-lt"/>
                <a:cs typeface="+mn-lt"/>
              </a:rPr>
              <a:t>lower</a:t>
            </a:r>
            <a:r>
              <a:rPr lang="da-DK" dirty="0">
                <a:ea typeface="+mn-lt"/>
                <a:cs typeface="+mn-lt"/>
              </a:rPr>
              <a:t> cache hit rate </a:t>
            </a:r>
            <a:r>
              <a:rPr lang="da-DK" dirty="0" err="1">
                <a:ea typeface="+mn-lt"/>
                <a:cs typeface="+mn-lt"/>
              </a:rPr>
              <a:t>because</a:t>
            </a:r>
            <a:r>
              <a:rPr lang="da-DK" dirty="0">
                <a:ea typeface="+mn-lt"/>
                <a:cs typeface="+mn-lt"/>
              </a:rPr>
              <a:t> a </a:t>
            </a:r>
            <a:r>
              <a:rPr lang="da-DK" dirty="0" err="1">
                <a:ea typeface="+mn-lt"/>
                <a:cs typeface="+mn-lt"/>
              </a:rPr>
              <a:t>block</a:t>
            </a:r>
            <a:r>
              <a:rPr lang="da-DK" dirty="0">
                <a:ea typeface="+mn-lt"/>
                <a:cs typeface="+mn-lt"/>
              </a:rPr>
              <a:t> from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may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be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replaced</a:t>
            </a:r>
            <a:r>
              <a:rPr lang="da-DK" dirty="0">
                <a:ea typeface="+mn-lt"/>
                <a:cs typeface="+mn-lt"/>
              </a:rPr>
              <a:t> by a </a:t>
            </a:r>
            <a:r>
              <a:rPr lang="da-DK" dirty="0" err="1">
                <a:ea typeface="+mn-lt"/>
                <a:cs typeface="+mn-lt"/>
              </a:rPr>
              <a:t>block</a:t>
            </a:r>
            <a:r>
              <a:rPr lang="da-DK" dirty="0">
                <a:ea typeface="+mn-lt"/>
                <a:cs typeface="+mn-lt"/>
              </a:rPr>
              <a:t> from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that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will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be</a:t>
            </a:r>
            <a:r>
              <a:rPr lang="da-DK" dirty="0">
                <a:ea typeface="+mn-lt"/>
                <a:cs typeface="+mn-lt"/>
              </a:rPr>
              <a:t> not </a:t>
            </a:r>
            <a:r>
              <a:rPr lang="da-DK" dirty="0" err="1">
                <a:ea typeface="+mn-lt"/>
                <a:cs typeface="+mn-lt"/>
              </a:rPr>
              <a:t>used</a:t>
            </a:r>
            <a:r>
              <a:rPr lang="da-DK" dirty="0">
                <a:ea typeface="+mn-lt"/>
                <a:cs typeface="+mn-lt"/>
              </a:rPr>
              <a:t> in a short time.</a:t>
            </a:r>
            <a:endParaRPr lang="da-DK">
              <a:cs typeface="Calibri" panose="020F0502020204030204"/>
            </a:endParaRPr>
          </a:p>
          <a:p>
            <a:endParaRPr lang="da-DK" dirty="0">
              <a:cs typeface="Calibri"/>
            </a:endParaRPr>
          </a:p>
          <a:p>
            <a:r>
              <a:rPr lang="da-DK" b="1" dirty="0">
                <a:cs typeface="Calibri"/>
              </a:rPr>
              <a:t>Direct </a:t>
            </a:r>
            <a:r>
              <a:rPr lang="da-DK" b="1" dirty="0" err="1">
                <a:cs typeface="Calibri"/>
              </a:rPr>
              <a:t>map</a:t>
            </a:r>
            <a:r>
              <a:rPr lang="da-DK" dirty="0">
                <a:cs typeface="Calibri"/>
              </a:rPr>
              <a:t> – 1way. </a:t>
            </a:r>
            <a:r>
              <a:rPr lang="da-DK" dirty="0" err="1">
                <a:cs typeface="Calibri"/>
              </a:rPr>
              <a:t>Each</a:t>
            </a:r>
            <a:r>
              <a:rPr lang="da-DK" dirty="0">
                <a:cs typeface="Calibri"/>
              </a:rPr>
              <a:t> set has </a:t>
            </a:r>
            <a:r>
              <a:rPr lang="da-DK" dirty="0" err="1">
                <a:cs typeface="Calibri"/>
              </a:rPr>
              <a:t>exactly</a:t>
            </a:r>
            <a:r>
              <a:rPr lang="da-DK" dirty="0">
                <a:cs typeface="Calibri"/>
              </a:rPr>
              <a:t> 1 </a:t>
            </a:r>
            <a:r>
              <a:rPr lang="da-DK" dirty="0" err="1">
                <a:cs typeface="Calibri"/>
              </a:rPr>
              <a:t>block</a:t>
            </a:r>
            <a:r>
              <a:rPr lang="da-DK" dirty="0">
                <a:cs typeface="Calibri"/>
              </a:rPr>
              <a:t>. </a:t>
            </a:r>
            <a:r>
              <a:rPr lang="da-DK" dirty="0" err="1">
                <a:cs typeface="Calibri"/>
              </a:rPr>
              <a:t>We</a:t>
            </a:r>
            <a:r>
              <a:rPr lang="da-DK" dirty="0">
                <a:cs typeface="Calibri"/>
              </a:rPr>
              <a:t> still </a:t>
            </a:r>
            <a:r>
              <a:rPr lang="da-DK" dirty="0" err="1">
                <a:cs typeface="Calibri"/>
              </a:rPr>
              <a:t>need</a:t>
            </a:r>
            <a:r>
              <a:rPr lang="da-DK" dirty="0">
                <a:cs typeface="Calibri"/>
              </a:rPr>
              <a:t> to </a:t>
            </a:r>
            <a:r>
              <a:rPr lang="da-DK" dirty="0" err="1">
                <a:cs typeface="Calibri"/>
              </a:rPr>
              <a:t>compare</a:t>
            </a:r>
            <a:r>
              <a:rPr lang="da-DK" dirty="0">
                <a:cs typeface="Calibri"/>
              </a:rPr>
              <a:t> the tag, and check valid bit.</a:t>
            </a:r>
          </a:p>
          <a:p>
            <a:endParaRPr lang="da-DK" dirty="0">
              <a:cs typeface="Calibri"/>
            </a:endParaRPr>
          </a:p>
          <a:p>
            <a:r>
              <a:rPr lang="da-DK" b="1" dirty="0">
                <a:cs typeface="Calibri"/>
              </a:rPr>
              <a:t>2way </a:t>
            </a:r>
            <a:r>
              <a:rPr lang="da-DK" b="1" dirty="0">
                <a:ea typeface="+mn-lt"/>
                <a:cs typeface="+mn-lt"/>
              </a:rPr>
              <a:t>set-associative</a:t>
            </a:r>
            <a:r>
              <a:rPr lang="da-DK" dirty="0">
                <a:cs typeface="Calibri"/>
              </a:rPr>
              <a:t>– 2 </a:t>
            </a:r>
            <a:r>
              <a:rPr lang="da-DK" dirty="0" err="1">
                <a:cs typeface="Calibri"/>
              </a:rPr>
              <a:t>blocks</a:t>
            </a:r>
            <a:r>
              <a:rPr lang="da-DK" dirty="0">
                <a:cs typeface="Calibri"/>
              </a:rPr>
              <a:t> per set</a:t>
            </a:r>
          </a:p>
          <a:p>
            <a:r>
              <a:rPr lang="da-DK" b="1" dirty="0">
                <a:cs typeface="Calibri"/>
              </a:rPr>
              <a:t>4way </a:t>
            </a:r>
            <a:r>
              <a:rPr lang="da-DK" b="1" dirty="0">
                <a:ea typeface="+mn-lt"/>
                <a:cs typeface="+mn-lt"/>
              </a:rPr>
              <a:t>set-associative</a:t>
            </a:r>
            <a:r>
              <a:rPr lang="da-DK" dirty="0">
                <a:cs typeface="Calibri"/>
              </a:rPr>
              <a:t>– 4 </a:t>
            </a:r>
            <a:r>
              <a:rPr lang="da-DK" dirty="0" err="1">
                <a:cs typeface="Calibri"/>
              </a:rPr>
              <a:t>blocks</a:t>
            </a:r>
            <a:r>
              <a:rPr lang="da-DK" dirty="0">
                <a:cs typeface="Calibri"/>
              </a:rPr>
              <a:t> per set </a:t>
            </a:r>
          </a:p>
          <a:p>
            <a:r>
              <a:rPr lang="da-DK" dirty="0">
                <a:cs typeface="Calibri"/>
              </a:rPr>
              <a:t>… and so on.</a:t>
            </a:r>
          </a:p>
        </p:txBody>
      </p:sp>
    </p:spTree>
    <p:extLst>
      <p:ext uri="{BB962C8B-B14F-4D97-AF65-F5344CB8AC3E}">
        <p14:creationId xmlns:p14="http://schemas.microsoft.com/office/powerpoint/2010/main" val="336730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FA293-3F8A-53AB-CEB7-264107DA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>
              <a:cs typeface="Calibri Ligh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E59537-E3F2-966F-2D3B-F6B8AA14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a-DK" b="1" dirty="0">
                <a:ea typeface="+mn-lt"/>
                <a:cs typeface="+mn-lt"/>
              </a:rPr>
              <a:t>Write </a:t>
            </a:r>
            <a:r>
              <a:rPr lang="da-DK" b="1" dirty="0" err="1">
                <a:ea typeface="+mn-lt"/>
                <a:cs typeface="+mn-lt"/>
              </a:rPr>
              <a:t>allocate</a:t>
            </a:r>
            <a:r>
              <a:rPr lang="da-DK" b="1" dirty="0">
                <a:ea typeface="+mn-lt"/>
                <a:cs typeface="+mn-lt"/>
              </a:rPr>
              <a:t>: </a:t>
            </a:r>
            <a:r>
              <a:rPr lang="da-DK" dirty="0" err="1">
                <a:ea typeface="+mn-lt"/>
                <a:cs typeface="+mn-lt"/>
              </a:rPr>
              <a:t>fetch</a:t>
            </a:r>
            <a:r>
              <a:rPr lang="da-DK" dirty="0">
                <a:ea typeface="+mn-lt"/>
                <a:cs typeface="+mn-lt"/>
              </a:rPr>
              <a:t> on </a:t>
            </a:r>
            <a:r>
              <a:rPr lang="da-DK" dirty="0" err="1">
                <a:ea typeface="+mn-lt"/>
                <a:cs typeface="+mn-lt"/>
              </a:rPr>
              <a:t>write</a:t>
            </a:r>
            <a:r>
              <a:rPr lang="da-DK" dirty="0">
                <a:ea typeface="+mn-lt"/>
                <a:cs typeface="+mn-lt"/>
              </a:rPr>
              <a:t>. Write </a:t>
            </a:r>
            <a:r>
              <a:rPr lang="da-DK" dirty="0" err="1">
                <a:ea typeface="+mn-lt"/>
                <a:cs typeface="+mn-lt"/>
              </a:rPr>
              <a:t>value</a:t>
            </a:r>
            <a:r>
              <a:rPr lang="da-DK" dirty="0">
                <a:ea typeface="+mn-lt"/>
                <a:cs typeface="+mn-lt"/>
              </a:rPr>
              <a:t> to cache from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 on cache miss.</a:t>
            </a:r>
            <a:endParaRPr lang="da-DK" b="1" dirty="0">
              <a:cs typeface="Calibri"/>
            </a:endParaRPr>
          </a:p>
          <a:p>
            <a:endParaRPr lang="da-DK" dirty="0">
              <a:cs typeface="Calibri"/>
            </a:endParaRPr>
          </a:p>
          <a:p>
            <a:r>
              <a:rPr lang="da-DK" b="1" dirty="0">
                <a:ea typeface="+mn-lt"/>
                <a:cs typeface="+mn-lt"/>
              </a:rPr>
              <a:t>no-</a:t>
            </a:r>
            <a:r>
              <a:rPr lang="da-DK" b="1" dirty="0" err="1">
                <a:ea typeface="+mn-lt"/>
                <a:cs typeface="+mn-lt"/>
              </a:rPr>
              <a:t>write</a:t>
            </a:r>
            <a:r>
              <a:rPr lang="da-DK" b="1" dirty="0">
                <a:ea typeface="+mn-lt"/>
                <a:cs typeface="+mn-lt"/>
              </a:rPr>
              <a:t>-</a:t>
            </a:r>
            <a:r>
              <a:rPr lang="da-DK" b="1" dirty="0" err="1">
                <a:ea typeface="+mn-lt"/>
                <a:cs typeface="+mn-lt"/>
              </a:rPr>
              <a:t>allocate</a:t>
            </a:r>
            <a:r>
              <a:rPr lang="da-DK" dirty="0">
                <a:ea typeface="+mn-lt"/>
                <a:cs typeface="+mn-lt"/>
              </a:rPr>
              <a:t>: cache miss </a:t>
            </a:r>
            <a:r>
              <a:rPr lang="da-DK" dirty="0" err="1">
                <a:ea typeface="+mn-lt"/>
                <a:cs typeface="+mn-lt"/>
              </a:rPr>
              <a:t>simply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writes</a:t>
            </a:r>
            <a:r>
              <a:rPr lang="da-DK" dirty="0">
                <a:ea typeface="+mn-lt"/>
                <a:cs typeface="+mn-lt"/>
              </a:rPr>
              <a:t> the </a:t>
            </a:r>
            <a:r>
              <a:rPr lang="da-DK" dirty="0" err="1">
                <a:ea typeface="+mn-lt"/>
                <a:cs typeface="+mn-lt"/>
              </a:rPr>
              <a:t>value</a:t>
            </a:r>
            <a:r>
              <a:rPr lang="da-DK" dirty="0">
                <a:ea typeface="+mn-lt"/>
                <a:cs typeface="+mn-lt"/>
              </a:rPr>
              <a:t> to </a:t>
            </a:r>
            <a:r>
              <a:rPr lang="da-DK" dirty="0" err="1">
                <a:ea typeface="+mn-lt"/>
                <a:cs typeface="+mn-lt"/>
              </a:rPr>
              <a:t>main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memory</a:t>
            </a:r>
            <a:endParaRPr lang="da-DK" dirty="0">
              <a:ea typeface="+mn-lt"/>
              <a:cs typeface="+mn-lt"/>
            </a:endParaRPr>
          </a:p>
          <a:p>
            <a:endParaRPr lang="da-DK" dirty="0">
              <a:cs typeface="Calibri"/>
            </a:endParaRPr>
          </a:p>
          <a:p>
            <a:r>
              <a:rPr lang="da-DK" b="1" dirty="0" err="1">
                <a:cs typeface="Calibri"/>
              </a:rPr>
              <a:t>Writeback</a:t>
            </a:r>
            <a:r>
              <a:rPr lang="da-DK" dirty="0">
                <a:cs typeface="Calibri"/>
              </a:rPr>
              <a:t>: not all data </a:t>
            </a:r>
            <a:r>
              <a:rPr lang="da-DK" dirty="0" err="1">
                <a:cs typeface="Calibri"/>
              </a:rPr>
              <a:t>are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written</a:t>
            </a:r>
            <a:r>
              <a:rPr lang="da-DK" dirty="0">
                <a:cs typeface="Calibri"/>
              </a:rPr>
              <a:t> to </a:t>
            </a:r>
            <a:r>
              <a:rPr lang="da-DK" dirty="0" err="1">
                <a:cs typeface="Calibri"/>
              </a:rPr>
              <a:t>memory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when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changed</a:t>
            </a:r>
            <a:r>
              <a:rPr lang="da-DK" dirty="0">
                <a:cs typeface="Calibri"/>
              </a:rPr>
              <a:t> in cache. Data </a:t>
            </a:r>
            <a:r>
              <a:rPr lang="da-DK" dirty="0" err="1">
                <a:cs typeface="Calibri"/>
              </a:rPr>
              <a:t>changed</a:t>
            </a:r>
            <a:r>
              <a:rPr lang="da-DK" dirty="0">
                <a:cs typeface="Calibri"/>
              </a:rPr>
              <a:t> in cache </a:t>
            </a:r>
            <a:r>
              <a:rPr lang="da-DK" dirty="0" err="1">
                <a:cs typeface="Calibri"/>
              </a:rPr>
              <a:t>are</a:t>
            </a:r>
            <a:r>
              <a:rPr lang="da-DK" dirty="0">
                <a:cs typeface="Calibri"/>
              </a:rPr>
              <a:t> marked as </a:t>
            </a:r>
            <a:r>
              <a:rPr lang="da-DK" dirty="0" err="1">
                <a:cs typeface="Calibri"/>
              </a:rPr>
              <a:t>dirty</a:t>
            </a:r>
            <a:r>
              <a:rPr lang="da-DK" dirty="0">
                <a:cs typeface="Calibri"/>
              </a:rPr>
              <a:t> and </a:t>
            </a:r>
            <a:r>
              <a:rPr lang="da-DK" dirty="0" err="1">
                <a:cs typeface="Calibri"/>
              </a:rPr>
              <a:t>changes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are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pushed</a:t>
            </a:r>
            <a:r>
              <a:rPr lang="da-DK" dirty="0">
                <a:cs typeface="Calibri"/>
              </a:rPr>
              <a:t> to </a:t>
            </a:r>
            <a:r>
              <a:rPr lang="da-DK" dirty="0" err="1">
                <a:cs typeface="Calibri"/>
              </a:rPr>
              <a:t>memory</a:t>
            </a:r>
            <a:r>
              <a:rPr lang="da-DK" dirty="0">
                <a:cs typeface="Calibri"/>
              </a:rPr>
              <a:t> </a:t>
            </a:r>
            <a:r>
              <a:rPr lang="da-DK" dirty="0" err="1">
                <a:cs typeface="Calibri"/>
              </a:rPr>
              <a:t>later</a:t>
            </a:r>
            <a:r>
              <a:rPr lang="da-DK" dirty="0">
                <a:cs typeface="Calibri"/>
              </a:rPr>
              <a:t>. (</a:t>
            </a:r>
            <a:r>
              <a:rPr lang="da-DK" dirty="0" err="1">
                <a:cs typeface="Calibri"/>
              </a:rPr>
              <a:t>can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be</a:t>
            </a:r>
            <a:r>
              <a:rPr lang="da-DK" dirty="0">
                <a:cs typeface="Calibri"/>
              </a:rPr>
              <a:t> done eg. </a:t>
            </a:r>
            <a:r>
              <a:rPr lang="da-DK" dirty="0" err="1">
                <a:cs typeface="Calibri"/>
              </a:rPr>
              <a:t>When</a:t>
            </a:r>
            <a:r>
              <a:rPr lang="da-DK" dirty="0">
                <a:cs typeface="Calibri"/>
              </a:rPr>
              <a:t> a buffer is </a:t>
            </a:r>
            <a:r>
              <a:rPr lang="da-DK" dirty="0" err="1">
                <a:cs typeface="Calibri"/>
              </a:rPr>
              <a:t>full</a:t>
            </a:r>
            <a:r>
              <a:rPr lang="da-DK" dirty="0">
                <a:cs typeface="Calibri"/>
              </a:rPr>
              <a:t>)</a:t>
            </a:r>
          </a:p>
          <a:p>
            <a:pPr lvl="1"/>
            <a:r>
              <a:rPr lang="da-DK" dirty="0">
                <a:cs typeface="Calibri"/>
              </a:rPr>
              <a:t>Downside </a:t>
            </a:r>
            <a:r>
              <a:rPr lang="da-DK" dirty="0" err="1">
                <a:cs typeface="Calibri"/>
              </a:rPr>
              <a:t>if</a:t>
            </a:r>
            <a:r>
              <a:rPr lang="da-DK" dirty="0">
                <a:cs typeface="Calibri"/>
              </a:rPr>
              <a:t> crash. Not all </a:t>
            </a:r>
            <a:r>
              <a:rPr lang="da-DK" dirty="0" err="1">
                <a:cs typeface="Calibri"/>
              </a:rPr>
              <a:t>changed</a:t>
            </a:r>
            <a:r>
              <a:rPr lang="da-DK" dirty="0">
                <a:cs typeface="Calibri"/>
              </a:rPr>
              <a:t> data </a:t>
            </a:r>
            <a:r>
              <a:rPr lang="da-DK" dirty="0" err="1">
                <a:cs typeface="Calibri"/>
              </a:rPr>
              <a:t>are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written</a:t>
            </a:r>
            <a:r>
              <a:rPr lang="da-DK" dirty="0">
                <a:cs typeface="Calibri"/>
              </a:rPr>
              <a:t> to </a:t>
            </a:r>
            <a:r>
              <a:rPr lang="da-DK" dirty="0" err="1">
                <a:cs typeface="Calibri"/>
              </a:rPr>
              <a:t>memory</a:t>
            </a:r>
            <a:r>
              <a:rPr lang="da-DK" dirty="0">
                <a:cs typeface="Calibri"/>
              </a:rPr>
              <a:t>.</a:t>
            </a:r>
          </a:p>
          <a:p>
            <a:endParaRPr lang="da-D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65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B2CCC-4C72-AE77-947F-586789C1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cs typeface="Calibri Light"/>
              </a:rPr>
              <a:t>Row</a:t>
            </a:r>
            <a:r>
              <a:rPr lang="da-DK" dirty="0">
                <a:cs typeface="Calibri Light"/>
              </a:rPr>
              <a:t> wise and column wise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0E882D-4264-571F-80A1-4ED204CF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a-DK" dirty="0">
                <a:cs typeface="Calibri"/>
              </a:rPr>
              <a:t>In C data is </a:t>
            </a:r>
            <a:r>
              <a:rPr lang="da-DK" dirty="0" err="1">
                <a:cs typeface="Calibri"/>
              </a:rPr>
              <a:t>written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row</a:t>
            </a:r>
            <a:r>
              <a:rPr lang="da-DK" dirty="0">
                <a:cs typeface="Calibri"/>
              </a:rPr>
              <a:t> wise in </a:t>
            </a:r>
            <a:r>
              <a:rPr lang="da-DK" dirty="0" err="1">
                <a:cs typeface="Calibri"/>
              </a:rPr>
              <a:t>memory</a:t>
            </a:r>
            <a:r>
              <a:rPr lang="da-DK" dirty="0">
                <a:cs typeface="Calibri"/>
              </a:rPr>
              <a:t>. </a:t>
            </a:r>
          </a:p>
          <a:p>
            <a:r>
              <a:rPr lang="da-DK" dirty="0">
                <a:cs typeface="Calibri"/>
              </a:rPr>
              <a:t>Eg. If </a:t>
            </a:r>
            <a:r>
              <a:rPr lang="da-DK" dirty="0" err="1">
                <a:cs typeface="Calibri"/>
              </a:rPr>
              <a:t>we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init</a:t>
            </a:r>
            <a:r>
              <a:rPr lang="da-DK" dirty="0">
                <a:cs typeface="Calibri"/>
              </a:rPr>
              <a:t> a 2d array.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r>
              <a:rPr lang="da-DK" b="1" i="1" dirty="0">
                <a:ea typeface="+mn-lt"/>
                <a:cs typeface="+mn-lt"/>
              </a:rPr>
              <a:t>Input : </a:t>
            </a:r>
            <a:r>
              <a:rPr lang="da-DK" i="1" dirty="0">
                <a:ea typeface="+mn-lt"/>
                <a:cs typeface="+mn-lt"/>
              </a:rPr>
              <a:t>mat[][] = {{1, 2, 3}, </a:t>
            </a:r>
            <a:br>
              <a:rPr lang="da-DK" i="1" dirty="0">
                <a:ea typeface="+mn-lt"/>
                <a:cs typeface="+mn-lt"/>
              </a:rPr>
            </a:br>
            <a:r>
              <a:rPr lang="da-DK" i="1" dirty="0">
                <a:ea typeface="+mn-lt"/>
                <a:cs typeface="+mn-lt"/>
              </a:rPr>
              <a:t>                            {4, 5, 6}, </a:t>
            </a:r>
            <a:br>
              <a:rPr lang="da-DK" i="1" dirty="0">
                <a:ea typeface="+mn-lt"/>
                <a:cs typeface="+mn-lt"/>
              </a:rPr>
            </a:br>
            <a:r>
              <a:rPr lang="da-DK" i="1" dirty="0">
                <a:ea typeface="+mn-lt"/>
                <a:cs typeface="+mn-lt"/>
              </a:rPr>
              <a:t>                           {7, 8, 9}}</a:t>
            </a:r>
            <a:endParaRPr lang="da-DK" dirty="0">
              <a:cs typeface="Calibri"/>
            </a:endParaRPr>
          </a:p>
          <a:p>
            <a:r>
              <a:rPr lang="da-DK" b="1" i="1" dirty="0">
                <a:ea typeface="+mn-lt"/>
                <a:cs typeface="+mn-lt"/>
              </a:rPr>
              <a:t>Output : </a:t>
            </a:r>
            <a:r>
              <a:rPr lang="da-DK" i="1" dirty="0" err="1">
                <a:ea typeface="+mn-lt"/>
                <a:cs typeface="+mn-lt"/>
              </a:rPr>
              <a:t>Row</a:t>
            </a:r>
            <a:r>
              <a:rPr lang="da-DK" i="1" dirty="0">
                <a:ea typeface="+mn-lt"/>
                <a:cs typeface="+mn-lt"/>
              </a:rPr>
              <a:t>-wise: 1 2 3 4 5 6 7 8 9</a:t>
            </a:r>
            <a:br>
              <a:rPr lang="da-DK" i="1" dirty="0">
                <a:ea typeface="+mn-lt"/>
                <a:cs typeface="+mn-lt"/>
              </a:rPr>
            </a:br>
            <a:r>
              <a:rPr lang="da-DK" i="1" dirty="0">
                <a:ea typeface="+mn-lt"/>
                <a:cs typeface="+mn-lt"/>
              </a:rPr>
              <a:t>               </a:t>
            </a:r>
            <a:r>
              <a:rPr lang="da-DK" i="1" dirty="0" err="1">
                <a:ea typeface="+mn-lt"/>
                <a:cs typeface="+mn-lt"/>
              </a:rPr>
              <a:t>Col</a:t>
            </a:r>
            <a:r>
              <a:rPr lang="da-DK" i="1" dirty="0">
                <a:ea typeface="+mn-lt"/>
                <a:cs typeface="+mn-lt"/>
              </a:rPr>
              <a:t>-wise : 1 4 7 2 5 8 3 6 9</a:t>
            </a:r>
            <a:endParaRPr lang="da-DK" dirty="0"/>
          </a:p>
          <a:p>
            <a:endParaRPr lang="da-DK" i="1" dirty="0">
              <a:cs typeface="Calibri"/>
            </a:endParaRPr>
          </a:p>
          <a:p>
            <a:r>
              <a:rPr lang="da-DK" i="1">
                <a:cs typeface="Calibri"/>
              </a:rPr>
              <a:t>So </a:t>
            </a:r>
            <a:r>
              <a:rPr lang="da-DK" i="1" dirty="0" err="1">
                <a:cs typeface="Calibri"/>
              </a:rPr>
              <a:t>we</a:t>
            </a:r>
            <a:r>
              <a:rPr lang="da-DK" i="1" dirty="0">
                <a:cs typeface="Calibri"/>
              </a:rPr>
              <a:t> </a:t>
            </a:r>
            <a:r>
              <a:rPr lang="da-DK" i="1" dirty="0" err="1">
                <a:cs typeface="Calibri"/>
              </a:rPr>
              <a:t>want</a:t>
            </a:r>
            <a:r>
              <a:rPr lang="da-DK" i="1" dirty="0">
                <a:cs typeface="Calibri"/>
              </a:rPr>
              <a:t> to </a:t>
            </a:r>
            <a:r>
              <a:rPr lang="da-DK" i="1" dirty="0" err="1">
                <a:cs typeface="Calibri"/>
              </a:rPr>
              <a:t>access</a:t>
            </a:r>
            <a:r>
              <a:rPr lang="da-DK" i="1" dirty="0">
                <a:cs typeface="Calibri"/>
              </a:rPr>
              <a:t> all elements in a </a:t>
            </a:r>
            <a:r>
              <a:rPr lang="da-DK" i="1" dirty="0" err="1">
                <a:cs typeface="Calibri"/>
              </a:rPr>
              <a:t>row</a:t>
            </a:r>
            <a:r>
              <a:rPr lang="da-DK" i="1" dirty="0">
                <a:cs typeface="Calibri"/>
              </a:rPr>
              <a:t>, </a:t>
            </a:r>
            <a:r>
              <a:rPr lang="da-DK" i="1" dirty="0" err="1">
                <a:cs typeface="Calibri"/>
              </a:rPr>
              <a:t>then</a:t>
            </a:r>
            <a:r>
              <a:rPr lang="da-DK" i="1" dirty="0">
                <a:cs typeface="Calibri"/>
              </a:rPr>
              <a:t> </a:t>
            </a:r>
            <a:r>
              <a:rPr lang="da-DK" i="1" dirty="0" err="1">
                <a:cs typeface="Calibri"/>
              </a:rPr>
              <a:t>proceed</a:t>
            </a:r>
            <a:r>
              <a:rPr lang="da-DK" i="1" dirty="0">
                <a:cs typeface="Calibri"/>
              </a:rPr>
              <a:t> to the </a:t>
            </a:r>
            <a:r>
              <a:rPr lang="da-DK" i="1" dirty="0" err="1">
                <a:cs typeface="Calibri"/>
              </a:rPr>
              <a:t>next</a:t>
            </a:r>
            <a:r>
              <a:rPr lang="da-DK" i="1" dirty="0">
                <a:cs typeface="Calibri"/>
              </a:rPr>
              <a:t> </a:t>
            </a:r>
            <a:r>
              <a:rPr lang="da-DK" i="1" dirty="0" err="1">
                <a:cs typeface="Calibri"/>
              </a:rPr>
              <a:t>row</a:t>
            </a:r>
          </a:p>
          <a:p>
            <a:endParaRPr lang="da-D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177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6E6A3389-15AC-61DD-3A1B-FF687C150D0A}"/>
              </a:ext>
            </a:extLst>
          </p:cNvPr>
          <p:cNvSpPr txBox="1"/>
          <p:nvPr/>
        </p:nvSpPr>
        <p:spPr>
          <a:xfrm>
            <a:off x="5141309" y="587703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a-DK"/>
          </a:p>
        </p:txBody>
      </p:sp>
      <p:pic>
        <p:nvPicPr>
          <p:cNvPr id="7" name="Billede 7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B87D4499-89C5-1225-A296-53B9444B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1" y="257856"/>
            <a:ext cx="8354290" cy="301719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A24D646C-3669-91E2-E986-DAF586B72A28}"/>
              </a:ext>
            </a:extLst>
          </p:cNvPr>
          <p:cNvSpPr txBox="1"/>
          <p:nvPr/>
        </p:nvSpPr>
        <p:spPr>
          <a:xfrm>
            <a:off x="9256816" y="419595"/>
            <a:ext cx="2743200" cy="867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int M = 2000; // rows</a:t>
            </a:r>
            <a:endParaRPr lang="da-DK" dirty="0"/>
          </a:p>
          <a:p>
            <a:r>
              <a:rPr lang="en-US" dirty="0">
                <a:ea typeface="+mn-lt"/>
                <a:cs typeface="+mn-lt"/>
              </a:rPr>
              <a:t>int N = 500; // columns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Time elapsed: 0.001601 seconds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Time elapsed: 0.003158 seconds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Row_vector_add</a:t>
            </a:r>
            <a:r>
              <a:rPr lang="en-US" dirty="0">
                <a:cs typeface="Calibri"/>
              </a:rPr>
              <a:t> is </a:t>
            </a:r>
            <a:r>
              <a:rPr lang="en-US" dirty="0" err="1">
                <a:cs typeface="Calibri"/>
              </a:rPr>
              <a:t>approx</a:t>
            </a:r>
            <a:r>
              <a:rPr lang="en-US" dirty="0">
                <a:cs typeface="Calibri"/>
              </a:rPr>
              <a:t> 2x the speed of </a:t>
            </a:r>
            <a:r>
              <a:rPr lang="en-US" dirty="0" err="1">
                <a:cs typeface="Calibri"/>
              </a:rPr>
              <a:t>col_vector_add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Depends on input parameters.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See code.zip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5" name="Billede 8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D12EB0B0-FF00-F77C-6B73-A50F5F88E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432" y="3279911"/>
            <a:ext cx="8363940" cy="3077441"/>
          </a:xfrm>
        </p:spPr>
      </p:pic>
    </p:spTree>
    <p:extLst>
      <p:ext uri="{BB962C8B-B14F-4D97-AF65-F5344CB8AC3E}">
        <p14:creationId xmlns:p14="http://schemas.microsoft.com/office/powerpoint/2010/main" val="328246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A3BBC-EFC4-071D-BD8D-8BC80FE6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Calibri Light"/>
              </a:rPr>
              <a:t>Temporal and spatial </a:t>
            </a:r>
            <a:r>
              <a:rPr lang="da-DK" dirty="0" err="1">
                <a:cs typeface="Calibri Light"/>
              </a:rPr>
              <a:t>locality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233C46-F1BF-B3A5-07AC-8CEB8CFB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a-DK" b="1" dirty="0">
                <a:cs typeface="Calibri"/>
              </a:rPr>
              <a:t>Spatial and temporal </a:t>
            </a:r>
            <a:r>
              <a:rPr lang="da-DK" b="1" dirty="0" err="1">
                <a:cs typeface="Calibri"/>
              </a:rPr>
              <a:t>locality</a:t>
            </a:r>
            <a:r>
              <a:rPr lang="da-DK" dirty="0">
                <a:cs typeface="Calibri"/>
              </a:rPr>
              <a:t> form the </a:t>
            </a:r>
            <a:r>
              <a:rPr lang="da-DK" dirty="0" err="1">
                <a:cs typeface="Calibri"/>
              </a:rPr>
              <a:t>principle</a:t>
            </a:r>
            <a:r>
              <a:rPr lang="da-DK" dirty="0">
                <a:cs typeface="Calibri"/>
              </a:rPr>
              <a:t> of </a:t>
            </a:r>
            <a:r>
              <a:rPr lang="da-DK" b="1" dirty="0">
                <a:cs typeface="Calibri"/>
              </a:rPr>
              <a:t>'</a:t>
            </a:r>
            <a:r>
              <a:rPr lang="da-DK" b="1" dirty="0" err="1">
                <a:cs typeface="Calibri"/>
              </a:rPr>
              <a:t>Locality</a:t>
            </a:r>
            <a:r>
              <a:rPr lang="da-DK" b="1" dirty="0">
                <a:cs typeface="Calibri"/>
              </a:rPr>
              <a:t> of Reference'</a:t>
            </a:r>
          </a:p>
          <a:p>
            <a:endParaRPr lang="da-DK" b="1" dirty="0">
              <a:ea typeface="+mn-lt"/>
              <a:cs typeface="+mn-lt"/>
            </a:endParaRPr>
          </a:p>
          <a:p>
            <a:r>
              <a:rPr lang="da-DK" b="1" dirty="0">
                <a:ea typeface="+mn-lt"/>
                <a:cs typeface="+mn-lt"/>
              </a:rPr>
              <a:t>Spatial </a:t>
            </a:r>
            <a:r>
              <a:rPr lang="da-DK" b="1" dirty="0" err="1">
                <a:ea typeface="+mn-lt"/>
                <a:cs typeface="+mn-lt"/>
              </a:rPr>
              <a:t>locality</a:t>
            </a:r>
            <a:r>
              <a:rPr lang="da-DK" b="1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refers</a:t>
            </a:r>
            <a:r>
              <a:rPr lang="da-DK" dirty="0">
                <a:ea typeface="+mn-lt"/>
                <a:cs typeface="+mn-lt"/>
              </a:rPr>
              <a:t> to the </a:t>
            </a:r>
            <a:r>
              <a:rPr lang="da-DK" dirty="0" err="1">
                <a:ea typeface="+mn-lt"/>
                <a:cs typeface="+mn-lt"/>
              </a:rPr>
              <a:t>likelihood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that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addresses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close</a:t>
            </a:r>
            <a:r>
              <a:rPr lang="da-DK" dirty="0">
                <a:ea typeface="+mn-lt"/>
                <a:cs typeface="+mn-lt"/>
              </a:rPr>
              <a:t> to </a:t>
            </a:r>
            <a:r>
              <a:rPr lang="da-DK" dirty="0" err="1">
                <a:ea typeface="+mn-lt"/>
                <a:cs typeface="+mn-lt"/>
              </a:rPr>
              <a:t>each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other</a:t>
            </a:r>
            <a:r>
              <a:rPr lang="da-DK" dirty="0">
                <a:ea typeface="+mn-lt"/>
                <a:cs typeface="+mn-lt"/>
              </a:rPr>
              <a:t> in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will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be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accessed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close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together</a:t>
            </a:r>
            <a:r>
              <a:rPr lang="da-DK" dirty="0">
                <a:ea typeface="+mn-lt"/>
                <a:cs typeface="+mn-lt"/>
              </a:rPr>
              <a:t> in time.</a:t>
            </a:r>
          </a:p>
          <a:p>
            <a:endParaRPr lang="da-DK" dirty="0">
              <a:ea typeface="+mn-lt"/>
              <a:cs typeface="+mn-lt"/>
            </a:endParaRPr>
          </a:p>
          <a:p>
            <a:r>
              <a:rPr lang="da-DK" b="1" dirty="0">
                <a:ea typeface="+mn-lt"/>
                <a:cs typeface="+mn-lt"/>
              </a:rPr>
              <a:t>Temporal </a:t>
            </a:r>
            <a:r>
              <a:rPr lang="da-DK" b="1" dirty="0" err="1">
                <a:ea typeface="+mn-lt"/>
                <a:cs typeface="+mn-lt"/>
              </a:rPr>
              <a:t>locality</a:t>
            </a:r>
            <a:r>
              <a:rPr lang="da-DK" b="1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refers</a:t>
            </a:r>
            <a:r>
              <a:rPr lang="da-DK" dirty="0">
                <a:ea typeface="+mn-lt"/>
                <a:cs typeface="+mn-lt"/>
              </a:rPr>
              <a:t> to the </a:t>
            </a:r>
            <a:r>
              <a:rPr lang="da-DK" dirty="0" err="1">
                <a:ea typeface="+mn-lt"/>
                <a:cs typeface="+mn-lt"/>
              </a:rPr>
              <a:t>likelihood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that</a:t>
            </a:r>
            <a:r>
              <a:rPr lang="da-DK" dirty="0">
                <a:ea typeface="+mn-lt"/>
                <a:cs typeface="+mn-lt"/>
              </a:rPr>
              <a:t> a </a:t>
            </a:r>
            <a:r>
              <a:rPr lang="da-DK" dirty="0" err="1">
                <a:ea typeface="+mn-lt"/>
                <a:cs typeface="+mn-lt"/>
              </a:rPr>
              <a:t>memory</a:t>
            </a:r>
            <a:r>
              <a:rPr lang="da-DK" dirty="0">
                <a:ea typeface="+mn-lt"/>
                <a:cs typeface="+mn-lt"/>
              </a:rPr>
              <a:t> location </a:t>
            </a:r>
            <a:r>
              <a:rPr lang="da-DK" dirty="0" err="1">
                <a:ea typeface="+mn-lt"/>
                <a:cs typeface="+mn-lt"/>
              </a:rPr>
              <a:t>will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be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accessed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again</a:t>
            </a:r>
            <a:r>
              <a:rPr lang="da-DK" dirty="0">
                <a:ea typeface="+mn-lt"/>
                <a:cs typeface="+mn-lt"/>
              </a:rPr>
              <a:t> in the </a:t>
            </a:r>
            <a:r>
              <a:rPr lang="da-DK" dirty="0" err="1">
                <a:ea typeface="+mn-lt"/>
                <a:cs typeface="+mn-lt"/>
              </a:rPr>
              <a:t>near</a:t>
            </a:r>
            <a:r>
              <a:rPr lang="da-DK" dirty="0">
                <a:ea typeface="+mn-lt"/>
                <a:cs typeface="+mn-lt"/>
              </a:rPr>
              <a:t> future. </a:t>
            </a:r>
            <a:r>
              <a:rPr lang="da-DK" dirty="0" err="1">
                <a:ea typeface="+mn-lt"/>
                <a:cs typeface="+mn-lt"/>
              </a:rPr>
              <a:t>Replacement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policies</a:t>
            </a:r>
            <a:r>
              <a:rPr lang="da-DK" dirty="0">
                <a:ea typeface="+mn-lt"/>
                <a:cs typeface="+mn-lt"/>
              </a:rPr>
              <a:t>, </a:t>
            </a:r>
            <a:r>
              <a:rPr lang="da-DK" dirty="0" err="1">
                <a:ea typeface="+mn-lt"/>
                <a:cs typeface="+mn-lt"/>
              </a:rPr>
              <a:t>such</a:t>
            </a:r>
            <a:r>
              <a:rPr lang="da-DK" dirty="0">
                <a:ea typeface="+mn-lt"/>
                <a:cs typeface="+mn-lt"/>
              </a:rPr>
              <a:t> as </a:t>
            </a:r>
            <a:r>
              <a:rPr lang="da-DK" dirty="0" err="1">
                <a:ea typeface="+mn-lt"/>
                <a:cs typeface="+mn-lt"/>
              </a:rPr>
              <a:t>least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recently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used</a:t>
            </a:r>
            <a:r>
              <a:rPr lang="da-DK" dirty="0">
                <a:ea typeface="+mn-lt"/>
                <a:cs typeface="+mn-lt"/>
              </a:rPr>
              <a:t> (LRU), </a:t>
            </a:r>
            <a:r>
              <a:rPr lang="da-DK" dirty="0" err="1">
                <a:ea typeface="+mn-lt"/>
                <a:cs typeface="+mn-lt"/>
              </a:rPr>
              <a:t>are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used</a:t>
            </a:r>
            <a:r>
              <a:rPr lang="da-DK" dirty="0">
                <a:ea typeface="+mn-lt"/>
                <a:cs typeface="+mn-lt"/>
              </a:rPr>
              <a:t> to </a:t>
            </a:r>
            <a:r>
              <a:rPr lang="da-DK" dirty="0" err="1">
                <a:ea typeface="+mn-lt"/>
                <a:cs typeface="+mn-lt"/>
              </a:rPr>
              <a:t>determine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which</a:t>
            </a:r>
            <a:r>
              <a:rPr lang="da-DK" dirty="0">
                <a:ea typeface="+mn-lt"/>
                <a:cs typeface="+mn-lt"/>
              </a:rPr>
              <a:t> locations to </a:t>
            </a:r>
            <a:r>
              <a:rPr lang="da-DK" dirty="0" err="1">
                <a:ea typeface="+mn-lt"/>
                <a:cs typeface="+mn-lt"/>
              </a:rPr>
              <a:t>evict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when</a:t>
            </a:r>
            <a:r>
              <a:rPr lang="da-DK" dirty="0">
                <a:ea typeface="+mn-lt"/>
                <a:cs typeface="+mn-lt"/>
              </a:rPr>
              <a:t> the cache is </a:t>
            </a:r>
            <a:r>
              <a:rPr lang="da-DK" dirty="0" err="1">
                <a:ea typeface="+mn-lt"/>
                <a:cs typeface="+mn-lt"/>
              </a:rPr>
              <a:t>full</a:t>
            </a:r>
            <a:r>
              <a:rPr lang="da-DK" dirty="0">
                <a:ea typeface="+mn-lt"/>
                <a:cs typeface="+mn-lt"/>
              </a:rPr>
              <a:t>.</a:t>
            </a:r>
            <a:endParaRPr lang="da-DK" dirty="0">
              <a:cs typeface="Calibri"/>
            </a:endParaRPr>
          </a:p>
          <a:p>
            <a:endParaRPr lang="da-D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73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AB63D-C0F1-3AFC-9B57-F6F68F16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Billede 7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DDB9E299-A0EB-ACF9-3912-18C7AB20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2" y="194077"/>
            <a:ext cx="6453744" cy="2587212"/>
          </a:xfrm>
        </p:spPr>
      </p:pic>
      <p:pic>
        <p:nvPicPr>
          <p:cNvPr id="8" name="Billede 8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3DB6445A-FFAF-4311-74A8-B6929B59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25" y="2032421"/>
            <a:ext cx="6216731" cy="4356743"/>
          </a:xfrm>
          <a:prstGeom prst="rect">
            <a:avLst/>
          </a:prstGeom>
        </p:spPr>
      </p:pic>
      <p:pic>
        <p:nvPicPr>
          <p:cNvPr id="9" name="Billede 9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CA857B86-F429-E04E-5E82-AF12754A5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3" y="3250217"/>
            <a:ext cx="5147953" cy="862267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5C9F1CB6-112A-5C72-AD14-923FA657059A}"/>
              </a:ext>
            </a:extLst>
          </p:cNvPr>
          <p:cNvSpPr txBox="1"/>
          <p:nvPr/>
        </p:nvSpPr>
        <p:spPr>
          <a:xfrm>
            <a:off x="5977247" y="4027714"/>
            <a:ext cx="705466" cy="369332"/>
          </a:xfrm>
          <a:prstGeom prst="rect">
            <a:avLst/>
          </a:prstGeom>
          <a:solidFill>
            <a:srgbClr val="F317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>
                <a:cs typeface="Calibri"/>
              </a:rPr>
              <a:t>Block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468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CA4DD-4F1C-04E1-5C8C-45C02F30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7652" cy="1345355"/>
          </a:xfrm>
        </p:spPr>
        <p:txBody>
          <a:bodyPr/>
          <a:lstStyle/>
          <a:p>
            <a:r>
              <a:rPr lang="da-DK" dirty="0" err="1">
                <a:cs typeface="Calibri Light"/>
              </a:rPr>
              <a:t>Extract</a:t>
            </a:r>
            <a:r>
              <a:rPr lang="da-DK" dirty="0">
                <a:cs typeface="Calibri Light"/>
              </a:rPr>
              <a:t> tag and </a:t>
            </a:r>
            <a:r>
              <a:rPr lang="da-DK" dirty="0" err="1">
                <a:cs typeface="Calibri Light"/>
              </a:rPr>
              <a:t>index</a:t>
            </a:r>
            <a:r>
              <a:rPr lang="da-DK" dirty="0">
                <a:cs typeface="Calibri Light"/>
              </a:rPr>
              <a:t> from </a:t>
            </a:r>
            <a:r>
              <a:rPr lang="da-DK" dirty="0" err="1">
                <a:cs typeface="Calibri Light"/>
              </a:rPr>
              <a:t>addr</a:t>
            </a:r>
          </a:p>
        </p:txBody>
      </p:sp>
      <p:pic>
        <p:nvPicPr>
          <p:cNvPr id="4" name="Billede 4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601A5966-E125-57B5-5590-F3E5C7365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521" y="331313"/>
            <a:ext cx="4682723" cy="5845649"/>
          </a:xfrm>
        </p:spPr>
      </p:pic>
      <p:pic>
        <p:nvPicPr>
          <p:cNvPr id="3" name="Billede 4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2C6B253C-6B5E-F6B8-E3BF-A26E2435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3195667"/>
            <a:ext cx="4197927" cy="316830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06DFEDBD-C480-DE81-FE7A-74FA7716F32B}"/>
              </a:ext>
            </a:extLst>
          </p:cNvPr>
          <p:cNvSpPr txBox="1"/>
          <p:nvPr/>
        </p:nvSpPr>
        <p:spPr>
          <a:xfrm>
            <a:off x="781792" y="2671948"/>
            <a:ext cx="492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cs typeface="Calibri"/>
              </a:rPr>
              <a:t>Ubuntu has a smart </a:t>
            </a:r>
            <a:r>
              <a:rPr lang="da-DK" dirty="0" err="1">
                <a:cs typeface="Calibri"/>
              </a:rPr>
              <a:t>calculator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418937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DA9F3-F57C-DCF0-D58C-A5B4CCC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Calibri Light"/>
              </a:rPr>
              <a:t>Write cache </a:t>
            </a:r>
            <a:r>
              <a:rPr lang="da-DK" dirty="0" err="1">
                <a:cs typeface="Calibri Light"/>
              </a:rPr>
              <a:t>representation</a:t>
            </a:r>
            <a:endParaRPr lang="da-DK" dirty="0" err="1"/>
          </a:p>
        </p:txBody>
      </p:sp>
      <p:pic>
        <p:nvPicPr>
          <p:cNvPr id="4" name="Billede 4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AC785BDB-DC85-5C2A-202D-6D1B04139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865" y="1825625"/>
            <a:ext cx="5860270" cy="4351338"/>
          </a:xfrm>
        </p:spPr>
      </p:pic>
    </p:spTree>
    <p:extLst>
      <p:ext uri="{BB962C8B-B14F-4D97-AF65-F5344CB8AC3E}">
        <p14:creationId xmlns:p14="http://schemas.microsoft.com/office/powerpoint/2010/main" val="315313707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0" baseType="lpstr">
      <vt:lpstr>Kontortema</vt:lpstr>
      <vt:lpstr>Cache and Locality</vt:lpstr>
      <vt:lpstr>Different types of cache.</vt:lpstr>
      <vt:lpstr>PowerPoint-præsentation</vt:lpstr>
      <vt:lpstr>Row wise and column wise</vt:lpstr>
      <vt:lpstr>PowerPoint-præsentation</vt:lpstr>
      <vt:lpstr>Temporal and spatial locality</vt:lpstr>
      <vt:lpstr>PowerPoint-præsentation</vt:lpstr>
      <vt:lpstr>Extract tag and index from addr</vt:lpstr>
      <vt:lpstr>Write cache representation</vt:lpstr>
      <vt:lpstr>Example direct mapped:</vt:lpstr>
      <vt:lpstr>Tag          Set           Offset 0000 0000 0000 0000</vt:lpstr>
      <vt:lpstr>Tag          Set           Offset 0000 0000 0000 0000</vt:lpstr>
      <vt:lpstr>Tag          Set           Offset 0000 0000 0000 0000</vt:lpstr>
      <vt:lpstr>Tag          Set           Offset 0000 0000 0000 0000</vt:lpstr>
      <vt:lpstr>Tag          Set           Offset 0000 0000 0000 0000</vt:lpstr>
      <vt:lpstr>Tag          Set           Offset 0000 0000 0000 0000</vt:lpstr>
      <vt:lpstr>Tag          Set           Offset 0000 0000 0000 0000</vt:lpstr>
      <vt:lpstr>Tag          Set           Offset 0000 0000 0000 0000</vt:lpstr>
      <vt:lpstr>Tag          Set           Offset 0000 0000 0000 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/>
  <cp:revision>369</cp:revision>
  <dcterms:created xsi:type="dcterms:W3CDTF">2023-01-06T13:00:03Z</dcterms:created>
  <dcterms:modified xsi:type="dcterms:W3CDTF">2023-01-12T11:51:40Z</dcterms:modified>
</cp:coreProperties>
</file>