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71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E5D55-5E18-4E54-A331-2F2EDB7B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0EF7B2-A44B-4047-8851-18821EF4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0A5C38-2759-4D42-B5B4-F0C8E96F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D6B4A8-F7F3-49A6-A8C2-D452282B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2DB622-186D-41F1-9877-424E83F5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73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434B2-9B3E-49EF-855B-EDB9B912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0916EA8-F196-455F-8869-215D60C2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002A7D-7328-4EE2-B8BD-2EAC80D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D248E-0CB5-4D2C-87EB-43F62B5C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08610C-4E7A-438A-AAA6-EC084961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72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10A41D-D086-4B9A-9990-29DF4E6D5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C9BD939-45BB-4402-98A1-B33E10D5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59BDC0-1734-4A2E-AA5A-BBF5C20E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04FD7C-5BFF-4E0E-BEC1-983E7A1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31C391-D8B4-4992-A3B8-B0703DCB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9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789C5-CEB9-4A35-8106-AAECDD59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0EEC5A-395B-4E1A-813B-50B54818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1A531D-6BC7-4876-8801-3E1F45C4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689DF7-D6ED-4CE6-BE75-0F4DC77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9046B5-F9E5-4695-A53E-C8B67DE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1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F458-D58B-458D-85D7-04A6C1A6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E86390E-C21C-4987-A786-DB3E7462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411075-203B-482B-9892-BB16993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F021FC-2775-43DB-B6BF-6F50B1B2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8172BC-D808-4868-A5F2-DDB12AA5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41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FEAE-791F-4ECA-83CB-E3464A36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D411D1-C254-40FC-8FB3-095AFD97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A02A1B1-7EF6-4881-867E-D7AF94ED8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68AB26-CB1F-4ADB-B143-6703DE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0793DE-94A4-4ADD-8C89-7699E16D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44F4F3-831C-47F8-A81C-988E61E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8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338E-9FDC-4F84-BB80-28A434D7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364475A-605B-4439-8C10-D4D2EEF8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9666BDF-90C1-466D-899E-3C589818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2D991D-95BE-41A4-B4A3-5DFD56FDE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3968EDD-BA8A-4E7A-8212-385ECBF40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F72A87E-42E9-4581-975D-D2CD4875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847B2AC-3000-4B7A-9D2F-F6AEBF63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27E6A95-B86C-423C-A82D-4C772317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6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6AC4-AF65-4769-9F25-2A1DE2A1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DBC69D3-64C8-4401-9EB1-6E694517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672C987-79EA-4267-916E-3BA64D1A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B9C1FDB-2CB3-4CE4-BD9C-962E56B5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7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719804A-A0DE-4B9D-BF48-2FB41A05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4C9ABF6-FC2C-4E8F-988A-3BB670C6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3A00D4-6420-4CDA-B5E3-7B64209F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0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95FE-B213-448D-9D64-9DAB2249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A9F7B2-88D8-4DA7-BA02-CC164F85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F1536C4-5927-4344-837C-DAEB702E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AA6ECED-3A8F-4B4B-8DFE-C63CE8CF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EF05F-891C-4370-9C82-9A7D1DF6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55381A-122C-42B1-A283-D1E55A95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3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E2000-F217-4406-8198-08245C1A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C569547-28F0-4696-BA72-78EF7699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1CB32B-49C6-43C1-B88D-DF5E47B8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5D80A18-86CE-462C-B14B-9BEA464D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0F3BAB-284A-4DD2-8189-C7E03B3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E78DE28-3991-4E85-A1C5-B460F637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D7EB1CE-2257-4B28-B2C6-A65F1AEA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62D2AD-82B3-4A27-8250-972F67C6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874B4D-FCA6-414E-A6A1-4FEC54E7D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AF9F-0F05-4DA3-86DC-E38A286F60E6}" type="datetimeFigureOut">
              <a:rPr lang="da-DK" smtClean="0"/>
              <a:t>07-02-2022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5DF984-C78D-40EA-9C73-94F09BCEB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52831A-4BE8-4C46-AC6E-92A3EF4B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DE1A-B88B-4BF4-9273-08A3400D883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8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salon.ku.dk/courses/56350/files/folder/V%C3%A6rkt%C3%B8jskasse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qyyVGZN6" TargetMode="External"/><Relationship Id="rId2" Type="http://schemas.openxmlformats.org/officeDocument/2006/relationships/hyperlink" Target="mailto:rhf579@alumni.ku.d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D321E-933D-49A6-BE98-20BA506F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a-DK" sz="3800" dirty="0"/>
              <a:t>Introduktion til Interaktionsdesign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BCA186-9D37-4BBF-967F-53AB2EF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a-DK" sz="2000" dirty="0"/>
              <a:t>(Uge 6 mandag, 07/02)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Tuzki Animated Sticker Pack by TurnOut Ventures Ltd.">
            <a:extLst>
              <a:ext uri="{FF2B5EF4-FFF2-40B4-BE49-F238E27FC236}">
                <a16:creationId xmlns:a16="http://schemas.microsoft.com/office/drawing/2014/main" id="{6CE8049D-978A-4564-A961-8753C6DF9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9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0D513-6F6B-453C-AF8F-816811A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3: opsamling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256684-DACE-457E-90B7-9ADAD877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“An essential aim of computing professionals is to minimize negative consequences of computing, including threats to health, safety, personal security, and privacy. </a:t>
            </a:r>
          </a:p>
          <a:p>
            <a:pPr marL="0" indent="0">
              <a:buNone/>
            </a:pPr>
            <a:r>
              <a:rPr lang="en-US" i="1" dirty="0"/>
              <a:t>When the interests of multiple groups conflict, the needs of those less advantaged should be given increased attention and priority”</a:t>
            </a:r>
          </a:p>
          <a:p>
            <a:endParaRPr lang="da-DK" dirty="0"/>
          </a:p>
          <a:p>
            <a:r>
              <a:rPr lang="da-DK" dirty="0"/>
              <a:t>Skal designe brugervenlige og forståelige systemer </a:t>
            </a:r>
            <a:r>
              <a:rPr lang="da-DK" dirty="0">
                <a:sym typeface="Wingdings" panose="05000000000000000000" pitchFamily="2" charset="2"/>
              </a:rPr>
              <a:t> kræver direkte kontakt med brugeren</a:t>
            </a:r>
            <a:endParaRPr lang="da-DK" dirty="0"/>
          </a:p>
          <a:p>
            <a:r>
              <a:rPr lang="da-DK" dirty="0"/>
              <a:t>Design rettet mod folk med særbehov har ofte fordel for alle</a:t>
            </a:r>
          </a:p>
        </p:txBody>
      </p:sp>
    </p:spTree>
    <p:extLst>
      <p:ext uri="{BB962C8B-B14F-4D97-AF65-F5344CB8AC3E}">
        <p14:creationId xmlns:p14="http://schemas.microsoft.com/office/powerpoint/2010/main" val="205298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7B2B-BEB7-4807-9188-4298B9BE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af interaktive systemer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3EDFB9-33D5-4771-A606-20319DC1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 grupper eller individuelt et interaktivt system, som I tidligere har været med til at designe eller udvikle. Det kan være fra de programmer, I har udviklet på datalogistudiet, et system som du har hørt om på sundhed og informatik eller et system I har arbejdet med i et studiejob. </a:t>
            </a:r>
          </a:p>
          <a:p>
            <a:pPr lvl="1"/>
            <a:r>
              <a:rPr lang="da-DK" dirty="0"/>
              <a:t>Hvordan tænkte du om brugerne af systemet? Hvornår overvejede I dem og deres opgaver? </a:t>
            </a:r>
          </a:p>
          <a:p>
            <a:pPr lvl="1"/>
            <a:r>
              <a:rPr lang="da-DK" dirty="0"/>
              <a:t>Hvordan tænkte I om brugergrænsefladen? Hvordan fandt I ud af hvordan den skulle se ud?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025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AE4D7-F068-4B32-8579-73AD8CC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4: opsamling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F88540-3426-46D5-A968-DD16F030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Gould</a:t>
            </a:r>
            <a:r>
              <a:rPr lang="da-DK" dirty="0"/>
              <a:t> &amp; Lewis – hvorfor principperne for UCD ikke følges.</a:t>
            </a:r>
          </a:p>
          <a:p>
            <a:pPr lvl="1"/>
            <a:r>
              <a:rPr lang="da-DK" dirty="0"/>
              <a:t>Principper er ”ikke værd at følge”</a:t>
            </a:r>
          </a:p>
          <a:p>
            <a:pPr lvl="1"/>
            <a:r>
              <a:rPr lang="da-DK" dirty="0"/>
              <a:t>Principper forveksles med lignende idéer</a:t>
            </a:r>
          </a:p>
          <a:p>
            <a:r>
              <a:rPr lang="da-DK" dirty="0"/>
              <a:t>Undervurderer brugernes feedback</a:t>
            </a:r>
          </a:p>
          <a:p>
            <a:pPr lvl="1"/>
            <a:r>
              <a:rPr lang="da-DK" dirty="0"/>
              <a:t>Alt for varierede brugere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/>
              <a:t>svært at møde deres mål</a:t>
            </a:r>
          </a:p>
          <a:p>
            <a:pPr lvl="1"/>
            <a:r>
              <a:rPr lang="da-DK" dirty="0"/>
              <a:t>Brugerne ved ikke hvad de selv vil have.</a:t>
            </a:r>
          </a:p>
          <a:p>
            <a:r>
              <a:rPr lang="da-DK" dirty="0"/>
              <a:t>Tror fejlagtigt at første design er rigtigt</a:t>
            </a:r>
          </a:p>
          <a:p>
            <a:r>
              <a:rPr lang="da-DK" dirty="0"/>
              <a:t>Upraktisk </a:t>
            </a:r>
          </a:p>
          <a:p>
            <a:pPr lvl="1"/>
            <a:r>
              <a:rPr lang="da-DK" dirty="0"/>
              <a:t>Flere iterationer forlænger udviklingsprocessen </a:t>
            </a:r>
          </a:p>
          <a:p>
            <a:r>
              <a:rPr lang="da-DK" dirty="0"/>
              <a:t>Teknologien sejrer: folk køber alligevel produktet selvom interfacet er dårligt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356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F07FD-E0A6-494C-8CF9-B74D974E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929" cy="1161525"/>
          </a:xfrm>
        </p:spPr>
        <p:txBody>
          <a:bodyPr/>
          <a:lstStyle/>
          <a:p>
            <a:r>
              <a:rPr lang="da-DK" dirty="0"/>
              <a:t>Introduktion til første aflevering (11/02 kl. 22:00)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DF4255-CA1B-4958-9E1F-EB0E5456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068"/>
            <a:ext cx="10515600" cy="4815807"/>
          </a:xfrm>
        </p:spPr>
        <p:txBody>
          <a:bodyPr>
            <a:normAutofit/>
          </a:bodyPr>
          <a:lstStyle/>
          <a:p>
            <a:r>
              <a:rPr lang="da-DK" dirty="0"/>
              <a:t>Analysér en genstand du bruger regelmæssigt ud fra principperne om hvad brugercentreret design er.</a:t>
            </a:r>
          </a:p>
          <a:p>
            <a:r>
              <a:rPr lang="da-DK" dirty="0"/>
              <a:t>IKKE tilladt: computer, telefon, software eller eksempler fra forelæsningerne/øvelserne.</a:t>
            </a:r>
          </a:p>
          <a:p>
            <a:r>
              <a:rPr lang="da-DK" dirty="0"/>
              <a:t>3 dele (hver del må max fylde én side):</a:t>
            </a:r>
          </a:p>
          <a:p>
            <a:pPr lvl="1"/>
            <a:r>
              <a:rPr lang="da-DK" dirty="0"/>
              <a:t>Beskriv din valgte genstand, hvordan den virker og en interaktion med den</a:t>
            </a:r>
          </a:p>
          <a:p>
            <a:pPr lvl="1"/>
            <a:r>
              <a:rPr lang="da-DK" dirty="0"/>
              <a:t>Forklar hvad du mener brugercentreret design er (brug kursuslitteraturen og forelæsningsnoter)</a:t>
            </a:r>
          </a:p>
          <a:p>
            <a:pPr lvl="1"/>
            <a:r>
              <a:rPr lang="da-DK" dirty="0"/>
              <a:t>Kom med mindst 3 eksempler på hvordan din genstand er/ikke er brugercentreret + konsekvenserne af dette.</a:t>
            </a:r>
          </a:p>
          <a:p>
            <a:r>
              <a:rPr lang="da-DK" dirty="0"/>
              <a:t>Husk formalia</a:t>
            </a:r>
          </a:p>
          <a:p>
            <a:pPr lvl="1"/>
            <a:endParaRPr lang="da-DK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991E65F-DE21-41C5-A6D0-6530EBD4F5C3}"/>
              </a:ext>
            </a:extLst>
          </p:cNvPr>
          <p:cNvSpPr txBox="1">
            <a:spLocks/>
          </p:cNvSpPr>
          <p:nvPr/>
        </p:nvSpPr>
        <p:spPr>
          <a:xfrm>
            <a:off x="838200" y="1685019"/>
            <a:ext cx="10515600" cy="481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Analysér en genstand du bruger regelmæssigt ud fra principperne om hvad brugercentreret design er.</a:t>
            </a:r>
          </a:p>
          <a:p>
            <a:r>
              <a:rPr lang="da-DK"/>
              <a:t>IKKE tilladt: computer, telefon, software eller eksempler fra forelæsningerne/øvelserne.</a:t>
            </a:r>
          </a:p>
          <a:p>
            <a:r>
              <a:rPr lang="da-DK"/>
              <a:t>3 dele (hver del må max fylde én side):</a:t>
            </a:r>
          </a:p>
          <a:p>
            <a:pPr lvl="1"/>
            <a:r>
              <a:rPr lang="da-DK"/>
              <a:t>Beskriv din valgte genstand, hvordan den virker og en interaktion med den</a:t>
            </a:r>
          </a:p>
          <a:p>
            <a:pPr lvl="1"/>
            <a:r>
              <a:rPr lang="da-DK"/>
              <a:t>Forklar hvad du mener brugercentreret design er (brug kursuslitteraturen og forelæsningsnoter)</a:t>
            </a:r>
          </a:p>
          <a:p>
            <a:pPr lvl="1"/>
            <a:r>
              <a:rPr lang="da-DK"/>
              <a:t>Kom med mindst 3 eksempler på hvordan din genstand er/ikke er brugercentreret + konsekvenserne af dette.</a:t>
            </a:r>
          </a:p>
          <a:p>
            <a:r>
              <a:rPr lang="da-DK"/>
              <a:t>Husk formalia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011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46449-E0BB-4E36-81D6-3216706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Formalia for første aflevering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1B2AAD-FCBF-4E1A-B432-0388019E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 litteraturhenvisninger (se værktøjskassen på Absalon)</a:t>
            </a:r>
          </a:p>
          <a:p>
            <a:pPr lvl="1"/>
            <a:r>
              <a:rPr lang="da-DK" dirty="0"/>
              <a:t>”vejledning til referencer”: </a:t>
            </a:r>
            <a:r>
              <a:rPr lang="da-DK" dirty="0">
                <a:hlinkClick r:id="rId2"/>
              </a:rPr>
              <a:t>https://absalon.ku.dk/courses/56350/files/folder/V%C3%A6rkt%C3%B8jskasse</a:t>
            </a:r>
            <a:r>
              <a:rPr lang="da-DK" dirty="0"/>
              <a:t> </a:t>
            </a:r>
          </a:p>
          <a:p>
            <a:r>
              <a:rPr lang="da-DK" dirty="0"/>
              <a:t>Husk litteraturliste!</a:t>
            </a:r>
          </a:p>
          <a:p>
            <a:r>
              <a:rPr lang="da-DK" dirty="0"/>
              <a:t>Laves individuelt og afleveres senest fredag den 11/2/22 kl. 22.00 på Absalon som PDF. </a:t>
            </a:r>
          </a:p>
          <a:p>
            <a:r>
              <a:rPr lang="da-DK" dirty="0"/>
              <a:t>min. skriftstørrelse 11 og 2,5 cm margener til alle sider</a:t>
            </a:r>
          </a:p>
          <a:p>
            <a:r>
              <a:rPr lang="da-DK" dirty="0"/>
              <a:t>Maks 3 sider (ekskl. Litteraturlisten)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zoom 4">
                <a:extLst>
                  <a:ext uri="{FF2B5EF4-FFF2-40B4-BE49-F238E27FC236}">
                    <a16:creationId xmlns:a16="http://schemas.microsoft.com/office/drawing/2014/main" id="{BB69F9CA-B2A6-4344-8F63-966BDC80C2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8248514"/>
                  </p:ext>
                </p:extLst>
              </p:nvPr>
            </p:nvGraphicFramePr>
            <p:xfrm>
              <a:off x="-442387" y="2059188"/>
              <a:ext cx="3048000" cy="1714500"/>
            </p:xfrm>
            <a:graphic>
              <a:graphicData uri="http://schemas.microsoft.com/office/powerpoint/2016/slidezoom">
                <pslz:sldZm>
                  <pslz:sldZmObj sldId="270" cId="2052989059">
                    <pslz:zmPr id="{5CF94FC0-87D2-41F6-82C2-960A614DFA0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69F9CA-B2A6-4344-8F63-966BDC80C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42387" y="205918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57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3C431-0609-4017-9AD2-7B2419A0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 på onsdag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FC735-A31D-4C55-91FC-12E23A29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Læs afleveringsbeskrivelsen igennem</a:t>
            </a:r>
          </a:p>
          <a:p>
            <a:r>
              <a:rPr lang="da-DK" dirty="0"/>
              <a:t>Få godkendt jeres interaktive genstand, I vil skrive om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854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EA592-EF64-45F4-AE99-13F2FD7A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 over øvelsestimen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478592-558C-408A-A460-45094C7E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Velkomst og introduktion</a:t>
            </a:r>
          </a:p>
          <a:p>
            <a:r>
              <a:rPr lang="da-DK" dirty="0"/>
              <a:t>Øvelser</a:t>
            </a:r>
          </a:p>
          <a:p>
            <a:pPr lvl="1"/>
            <a:r>
              <a:rPr lang="da-DK" dirty="0"/>
              <a:t>Brugercentreret design</a:t>
            </a:r>
          </a:p>
          <a:p>
            <a:pPr lvl="1"/>
            <a:r>
              <a:rPr lang="da-DK" dirty="0"/>
              <a:t>Find et svært system</a:t>
            </a:r>
          </a:p>
          <a:p>
            <a:pPr lvl="1"/>
            <a:r>
              <a:rPr lang="da-DK" dirty="0"/>
              <a:t>Pause</a:t>
            </a:r>
          </a:p>
          <a:p>
            <a:pPr lvl="1"/>
            <a:r>
              <a:rPr lang="da-DK" dirty="0"/>
              <a:t>Etik og interaktionsdesign</a:t>
            </a:r>
          </a:p>
          <a:p>
            <a:pPr lvl="1"/>
            <a:r>
              <a:rPr lang="da-DK" dirty="0"/>
              <a:t>Design af interaktive systemer</a:t>
            </a:r>
          </a:p>
          <a:p>
            <a:r>
              <a:rPr lang="da-DK" dirty="0"/>
              <a:t>Introduktion til første aflevering</a:t>
            </a:r>
          </a:p>
          <a:p>
            <a:r>
              <a:rPr lang="da-DK" dirty="0"/>
              <a:t>Forberedelse til næste øvelsestime</a:t>
            </a:r>
          </a:p>
        </p:txBody>
      </p:sp>
    </p:spTree>
    <p:extLst>
      <p:ext uri="{BB962C8B-B14F-4D97-AF65-F5344CB8AC3E}">
        <p14:creationId xmlns:p14="http://schemas.microsoft.com/office/powerpoint/2010/main" val="7696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F267D-66B9-40C3-ACCE-9A601A85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Velkomst og 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B7E157-4B91-48C4-B309-33B2E95A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Hvem er jeg?</a:t>
            </a:r>
          </a:p>
          <a:p>
            <a:pPr lvl="1"/>
            <a:r>
              <a:rPr lang="da-DK" dirty="0"/>
              <a:t>Annika Sun Mee Bille Segal</a:t>
            </a:r>
          </a:p>
          <a:p>
            <a:pPr lvl="1"/>
            <a:r>
              <a:rPr lang="da-DK" dirty="0"/>
              <a:t>Kontakt: </a:t>
            </a:r>
            <a:r>
              <a:rPr lang="da-DK" dirty="0">
                <a:hlinkClick r:id="rId2"/>
              </a:rPr>
              <a:t>rhf579@alumni.ku.dk</a:t>
            </a:r>
            <a:r>
              <a:rPr lang="da-DK" dirty="0"/>
              <a:t> eller Discord (Annlaka#4350)</a:t>
            </a:r>
          </a:p>
          <a:p>
            <a:pPr lvl="1"/>
            <a:r>
              <a:rPr lang="da-DK" dirty="0"/>
              <a:t>Discord server </a:t>
            </a:r>
            <a:r>
              <a:rPr lang="da-DK" dirty="0">
                <a:hlinkClick r:id="rId3"/>
              </a:rPr>
              <a:t>https://discord.gg/qyyVGZN6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/>
              <a:t>Hvem er I?</a:t>
            </a:r>
          </a:p>
          <a:p>
            <a:pPr lvl="1"/>
            <a:r>
              <a:rPr lang="da-DK" dirty="0"/>
              <a:t>Navnerunde: Sig jeres navn og en hobby</a:t>
            </a:r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25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94E92-E757-494A-ABA0-CA88CDB3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1: Brugercentreret design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37AD81-AE83-4F31-B7A8-ECF22035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>
                <a:solidFill>
                  <a:srgbClr val="252525"/>
                </a:solidFill>
              </a:rPr>
              <a:t>T</a:t>
            </a: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il forelæsningen og i litteraturen tales der om at være bruger-centreret (eng. user-</a:t>
            </a:r>
            <a:r>
              <a:rPr lang="da-DK" sz="2000" b="0" i="0" u="none" strike="noStrike" dirty="0" err="1">
                <a:solidFill>
                  <a:srgbClr val="252525"/>
                </a:solidFill>
                <a:effectLst/>
              </a:rPr>
              <a:t>centered</a:t>
            </a: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/human-</a:t>
            </a:r>
            <a:r>
              <a:rPr lang="da-DK" sz="2000" b="0" i="0" u="none" strike="noStrike" dirty="0" err="1">
                <a:solidFill>
                  <a:srgbClr val="252525"/>
                </a:solidFill>
                <a:effectLst/>
              </a:rPr>
              <a:t>centered</a:t>
            </a: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). </a:t>
            </a:r>
          </a:p>
          <a:p>
            <a:pPr marL="2413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a-DK" sz="2000" b="0" i="0" u="none" strike="noStrike" dirty="0">
              <a:solidFill>
                <a:srgbClr val="252525"/>
              </a:solidFill>
              <a:effectLst/>
            </a:endParaRPr>
          </a:p>
          <a:p>
            <a:pPr marL="2413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Start med at diskutere hvad bruger-centreret betyder med jeres egne ord og eksempler. </a:t>
            </a:r>
          </a:p>
          <a:p>
            <a:pPr marL="127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da-DK" sz="2000" b="1" i="0" u="none" strike="noStrike" dirty="0">
              <a:solidFill>
                <a:srgbClr val="252525"/>
              </a:solidFill>
              <a:effectLst/>
            </a:endParaRPr>
          </a:p>
          <a:p>
            <a:pPr marL="2413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Identificer nogle eksempler på bruger-centrerede systemer. Hvad gør dem bruger-centrerede? Hvilke konsekvenser har det? Hvordan tror I de er blevet udviklet?</a:t>
            </a:r>
          </a:p>
          <a:p>
            <a:pPr marL="127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da-DK" sz="2000" b="1" i="0" u="none" strike="noStrike" dirty="0">
              <a:solidFill>
                <a:srgbClr val="252525"/>
              </a:solidFill>
              <a:effectLst/>
            </a:endParaRPr>
          </a:p>
          <a:p>
            <a:pPr marL="2413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rgbClr val="252525"/>
                </a:solidFill>
                <a:effectLst/>
              </a:rPr>
              <a:t>Prøv at komme på nogle eksempler på systemer som ikke er bruger-centrerede. Virker de godt eller mindre godt? Hvorfor er systemerne udviklet uden fokus på brugerne?</a:t>
            </a:r>
            <a:endParaRPr lang="da-DK" sz="2000" b="1" i="0" u="none" strike="noStrike" dirty="0">
              <a:solidFill>
                <a:srgbClr val="252525"/>
              </a:solidFill>
              <a:effectLst/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515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F0013-B6DA-4F7C-B1BD-72246B62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1: opsamling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FA0FA2-F665-42DB-91BB-3DD053D2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9" y="1534602"/>
            <a:ext cx="10749501" cy="4642361"/>
          </a:xfrm>
        </p:spPr>
        <p:txBody>
          <a:bodyPr>
            <a:normAutofit lnSpcReduction="10000"/>
          </a:bodyPr>
          <a:lstStyle/>
          <a:p>
            <a:r>
              <a:rPr lang="da-DK" dirty="0"/>
              <a:t>Fokus på brugeren i designprocessen</a:t>
            </a:r>
          </a:p>
          <a:p>
            <a:pPr lvl="1"/>
            <a:r>
              <a:rPr lang="da-DK" dirty="0" err="1"/>
              <a:t>Gould</a:t>
            </a:r>
            <a:r>
              <a:rPr lang="da-DK" dirty="0"/>
              <a:t> &amp; Lewis (1984)</a:t>
            </a:r>
          </a:p>
          <a:p>
            <a:pPr lvl="2"/>
            <a:r>
              <a:rPr lang="da-DK" dirty="0"/>
              <a:t>Tidlig fokus på brugeren og deres opgaver</a:t>
            </a:r>
          </a:p>
          <a:p>
            <a:pPr lvl="3"/>
            <a:r>
              <a:rPr lang="da-DK" dirty="0">
                <a:sym typeface="Wingdings" panose="05000000000000000000" pitchFamily="2" charset="2"/>
              </a:rPr>
              <a:t> undgå egocentrisk fejlslutning</a:t>
            </a:r>
            <a:endParaRPr lang="da-DK" dirty="0"/>
          </a:p>
          <a:p>
            <a:pPr lvl="2"/>
            <a:r>
              <a:rPr lang="da-DK" dirty="0"/>
              <a:t>Indsamling af empiri</a:t>
            </a:r>
          </a:p>
          <a:p>
            <a:pPr lvl="3"/>
            <a:r>
              <a:rPr lang="da-DK" dirty="0"/>
              <a:t>brugertest</a:t>
            </a:r>
          </a:p>
          <a:p>
            <a:pPr lvl="2"/>
            <a:r>
              <a:rPr lang="da-DK" dirty="0"/>
              <a:t>Iterativ designproces</a:t>
            </a:r>
          </a:p>
          <a:p>
            <a:pPr lvl="3"/>
            <a:r>
              <a:rPr lang="da-DK" dirty="0"/>
              <a:t>Cyklus: Prototype </a:t>
            </a:r>
            <a:r>
              <a:rPr lang="da-DK" dirty="0">
                <a:sym typeface="Wingdings" panose="05000000000000000000" pitchFamily="2" charset="2"/>
              </a:rPr>
              <a:t> brugertest  feedback  implementér feedback</a:t>
            </a:r>
          </a:p>
          <a:p>
            <a:pPr lvl="3"/>
            <a:r>
              <a:rPr lang="da-DK" dirty="0">
                <a:sym typeface="Wingdings" panose="05000000000000000000" pitchFamily="2" charset="2"/>
              </a:rPr>
              <a:t> fanger fejl hurtigt</a:t>
            </a:r>
          </a:p>
          <a:p>
            <a:pPr lvl="3"/>
            <a:r>
              <a:rPr lang="da-DK" dirty="0">
                <a:sym typeface="Wingdings" panose="05000000000000000000" pitchFamily="2" charset="2"/>
              </a:rPr>
              <a:t> et system designes ikke perfekt første gang</a:t>
            </a:r>
            <a:endParaRPr lang="da-DK" dirty="0"/>
          </a:p>
          <a:p>
            <a:pPr lvl="1"/>
            <a:r>
              <a:rPr lang="da-DK" dirty="0"/>
              <a:t>Hornbæk et al. (2022)</a:t>
            </a:r>
          </a:p>
          <a:p>
            <a:pPr lvl="2"/>
            <a:r>
              <a:rPr lang="da-DK" dirty="0"/>
              <a:t>Forstå brugerens behov og motivationer</a:t>
            </a:r>
          </a:p>
          <a:p>
            <a:pPr lvl="2"/>
            <a:r>
              <a:rPr lang="da-DK" dirty="0"/>
              <a:t>Inddrage brugeren i designprocessen (</a:t>
            </a:r>
            <a:r>
              <a:rPr lang="da-DK" dirty="0" err="1"/>
              <a:t>participatory</a:t>
            </a:r>
            <a:r>
              <a:rPr lang="da-DK" dirty="0"/>
              <a:t> design)</a:t>
            </a:r>
          </a:p>
          <a:p>
            <a:pPr lvl="2"/>
            <a:r>
              <a:rPr lang="da-DK" dirty="0"/>
              <a:t>Krav om etiske betragtninger</a:t>
            </a:r>
          </a:p>
        </p:txBody>
      </p:sp>
    </p:spTree>
    <p:extLst>
      <p:ext uri="{BB962C8B-B14F-4D97-AF65-F5344CB8AC3E}">
        <p14:creationId xmlns:p14="http://schemas.microsoft.com/office/powerpoint/2010/main" val="380353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DDAD-A144-468A-88B5-0249403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2: Svære systemer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32A415-9D61-4564-B321-CF5186C7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Find individuelt et system, som er svært for dig at bruge. Hvorfor?</a:t>
            </a:r>
          </a:p>
          <a:p>
            <a:r>
              <a:rPr lang="da-DK" dirty="0"/>
              <a:t>Hvad er det i opgaver, systemet, brugskonteksten eller dig som gør det svært at bruge?</a:t>
            </a:r>
          </a:p>
          <a:p>
            <a:r>
              <a:rPr lang="da-DK" dirty="0"/>
              <a:t> Overvej hyppighed af brug, kontekst for brug, og domæneviden over teknisk viden. </a:t>
            </a:r>
          </a:p>
          <a:p>
            <a:r>
              <a:rPr lang="da-DK" dirty="0"/>
              <a:t>Overvej hvordan brugere, der er mindre teknisk begavede end du er, ville klare sig med systemet.</a:t>
            </a:r>
          </a:p>
        </p:txBody>
      </p:sp>
    </p:spTree>
    <p:extLst>
      <p:ext uri="{BB962C8B-B14F-4D97-AF65-F5344CB8AC3E}">
        <p14:creationId xmlns:p14="http://schemas.microsoft.com/office/powerpoint/2010/main" val="377579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FBBB-08DD-4714-BB7F-BE131AF9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81" y="-96888"/>
            <a:ext cx="10515600" cy="1325563"/>
          </a:xfrm>
        </p:spPr>
        <p:txBody>
          <a:bodyPr/>
          <a:lstStyle/>
          <a:p>
            <a:r>
              <a:rPr lang="da-DK" dirty="0"/>
              <a:t>Øvelse 2: opsamling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F58201-2E7A-4D21-B5E3-B8DF180C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PACT (</a:t>
            </a:r>
            <a:r>
              <a:rPr lang="da-DK" dirty="0" err="1"/>
              <a:t>Benyon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People</a:t>
            </a:r>
          </a:p>
          <a:p>
            <a:pPr lvl="1"/>
            <a:r>
              <a:rPr lang="da-DK" dirty="0" err="1"/>
              <a:t>Activities</a:t>
            </a:r>
            <a:endParaRPr lang="da-DK" dirty="0"/>
          </a:p>
          <a:p>
            <a:pPr lvl="1"/>
            <a:r>
              <a:rPr lang="da-DK" dirty="0" err="1"/>
              <a:t>Context</a:t>
            </a:r>
            <a:endParaRPr lang="da-DK" dirty="0"/>
          </a:p>
          <a:p>
            <a:pPr lvl="1"/>
            <a:r>
              <a:rPr lang="da-DK" dirty="0"/>
              <a:t>Technology</a:t>
            </a:r>
          </a:p>
          <a:p>
            <a:endParaRPr lang="da-DK" dirty="0"/>
          </a:p>
          <a:p>
            <a:r>
              <a:rPr lang="da-DK" dirty="0"/>
              <a:t>Teknologien bør udvikle sig med brugerne</a:t>
            </a:r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2050" name="Picture 2" descr="Requirements &#10;Activities in &#10;People &#10;Opportunities &#10;Technologies &#10;Figure 2.1 Activities and &#10;technologies &#10;(Source: Based on Carroll (2Q), &#10;Figure 3.1, p 68) ">
            <a:extLst>
              <a:ext uri="{FF2B5EF4-FFF2-40B4-BE49-F238E27FC236}">
                <a16:creationId xmlns:a16="http://schemas.microsoft.com/office/drawing/2014/main" id="{88F136E8-FCB8-4566-985D-77F0C12D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1481"/>
            <a:ext cx="5879442" cy="320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0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6B914-ECBE-4399-A96F-0899E20DF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33BF0B3-6453-4E0E-A3D4-43EF1BF0B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234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D0B58-5CA2-4927-877D-B55807A0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3: etik og interaktionsdesign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424823-24F4-48F9-9046-D244E13A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Association </a:t>
            </a:r>
            <a:r>
              <a:rPr lang="da-DK" dirty="0"/>
              <a:t>for Computing Machinery (ACM), verdens største faglige organisation for datalogi- og IT-professionelle, har en standard for “professional </a:t>
            </a:r>
            <a:r>
              <a:rPr lang="da-DK" dirty="0" err="1"/>
              <a:t>responsibility</a:t>
            </a:r>
            <a:r>
              <a:rPr lang="da-DK" dirty="0"/>
              <a:t>” (https://ethics.acm.org/). </a:t>
            </a:r>
          </a:p>
          <a:p>
            <a:r>
              <a:rPr lang="da-DK" dirty="0"/>
              <a:t>Prøv at læse første del (fx afsnit 1.1) og diskutér, hvad det betyder for jer som kommende systemudviklere, softwarearkitekter og projektledere. </a:t>
            </a:r>
          </a:p>
          <a:p>
            <a:r>
              <a:rPr lang="da-DK" dirty="0"/>
              <a:t>Hvad er jeres ansvar? Hvad må andre tage sig af? </a:t>
            </a:r>
          </a:p>
          <a:p>
            <a:r>
              <a:rPr lang="da-DK" dirty="0"/>
              <a:t>Overvej også, hvad det betyder i forhold til at konsultere og inddrage brugere.</a:t>
            </a:r>
          </a:p>
        </p:txBody>
      </p:sp>
    </p:spTree>
    <p:extLst>
      <p:ext uri="{BB962C8B-B14F-4D97-AF65-F5344CB8AC3E}">
        <p14:creationId xmlns:p14="http://schemas.microsoft.com/office/powerpoint/2010/main" val="13865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966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Introduktion til Interaktionsdesign</vt:lpstr>
      <vt:lpstr>Oversigt over øvelsestimen</vt:lpstr>
      <vt:lpstr>Velkomst og introduktion</vt:lpstr>
      <vt:lpstr>Øvelse 1: Brugercentreret design</vt:lpstr>
      <vt:lpstr>Øvelse 1: opsamling</vt:lpstr>
      <vt:lpstr>Øvelse 2: Svære systemer </vt:lpstr>
      <vt:lpstr>Øvelse 2: opsamling</vt:lpstr>
      <vt:lpstr>Pause</vt:lpstr>
      <vt:lpstr>Øvelse 3: etik og interaktionsdesign</vt:lpstr>
      <vt:lpstr>Øvelse 3: opsamling</vt:lpstr>
      <vt:lpstr>Design af interaktive systemer</vt:lpstr>
      <vt:lpstr>Øvelse 4: opsamling</vt:lpstr>
      <vt:lpstr>Introduktion til første aflevering (11/02 kl. 22:00)</vt:lpstr>
      <vt:lpstr>Formalia for første aflevering</vt:lpstr>
      <vt:lpstr>Til på onsdag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Annika Segal</dc:creator>
  <cp:lastModifiedBy>Annika Segal</cp:lastModifiedBy>
  <cp:revision>110</cp:revision>
  <dcterms:created xsi:type="dcterms:W3CDTF">2022-02-01T21:42:25Z</dcterms:created>
  <dcterms:modified xsi:type="dcterms:W3CDTF">2022-02-07T15:33:44Z</dcterms:modified>
</cp:coreProperties>
</file>