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3" r:id="rId4"/>
    <p:sldId id="259" r:id="rId5"/>
    <p:sldId id="275" r:id="rId6"/>
    <p:sldId id="272" r:id="rId7"/>
    <p:sldId id="257" r:id="rId8"/>
    <p:sldId id="271" r:id="rId9"/>
    <p:sldId id="273" r:id="rId10"/>
    <p:sldId id="274" r:id="rId11"/>
    <p:sldId id="270" r:id="rId12"/>
    <p:sldId id="268" r:id="rId13"/>
    <p:sldId id="258" r:id="rId14"/>
    <p:sldId id="262" r:id="rId15"/>
    <p:sldId id="261" r:id="rId16"/>
    <p:sldId id="263" r:id="rId17"/>
    <p:sldId id="264" r:id="rId18"/>
    <p:sldId id="265" r:id="rId19"/>
    <p:sldId id="266" r:id="rId20"/>
    <p:sldId id="282"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26.5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1,'1556'0,"-1532"0,83 4,-95-3,0 1,0 1,0 0,-1 0,0 1,19 10,-21-10,0 0,1 0,-1-1,1 0,-1-1,1 0,0 0,0-1,10 0,2-1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30.3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0,'62'4,"-1"2,99 23,-47-7,539 88,-205-55,-324-43,125 6,-238-18,60 0,-1 3,86 15,276 46,-268-39,-98-13,116 7,542-19,-323-2,2301 2,-2528-13,-32 0,-100 9,0-1,55-16,-56 12,0 1,53-4,173 11,-126 3,-134-2,-2 0,1 0,-1 0,0 0,0 0,0-1,0 1,1-1,-1 0,0-1,0 1,7-4,-5-1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46.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0,'70'0,"86"11,108 8,3-20,-93-1,-128 3,1 2,58 11,-36-6,0-2,118-7,-76-1,1990 2,-2101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48.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0,'652'0,"-634"1,0 1,-1 1,20 5,-16-4,36 5,-24-8,-16-1,1 2,0-1,25 7,3 3,-28-7,0 1,0 0,0 1,17 8,44 18,-79-32,1 0,-1 0,1 1,-1-1,1 0,-1 0,1 0,-1 1,1-1,-1 0,1 1,-1-1,0 0,1 1,-1-1,1 1,-1-1,0 1,0-1,1 0,-1 1,0-1,0 1,1-1,-1 1,0-1,0 1,0 0,0-1,0 1,0-1,0 1,0-1,0 1,0 0,-6 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53.8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1,'1865'0,"-1828"2,59 10,-56-6,47 2,575-7,-316-3,-289 2,-1 1,87 15,-84-8,0-2,118-6,-77-2,957 2,-1010 2,59 10,22 2,390-11,-268-5,1651 2,-1897 0,1 0,-1 0,0 0,0 0,1-1,-1 1,0-1,0 0,0 0,0-1,0 1,0-1,0 0,6-4,2-6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5:58.1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32,'229'11,"80"9,2-20,-115-2,-154 4,59 10,-59-6,55 2,-46-7,89 15,-63-8,0-2,105-7,-65-1,1870 2,-1951-3,-1-1,0-1,0-2,51-17,-49 12,0 2,2 2,57-5,241 12,-153 3,-104-1,5 0,128-14,56-8,1 22,-93 1,5500-2,-5667 0,0 1,0 0,0 1,0 0,12 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6:16.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69,'992'0,"-967"1,1 2,33 7,-29-4,36 2,138-8,33 1,-138 12,-55-6,44 0,521-6,-292-2,2018 1,-2246 4,121 21,-118-11,102 2,340-16,-222-2,-277 4,57 10,13 1,280-11,-198-4,696 2,-842 2,61 11,30 2,377-14,-244-3,3089 2,-3307-2,72-13,-58 6,12-3,-31 4,53-2,-42 6,88-17,51-24,-108 24,-48 13,1 2,50-2,75 7,-154 1,22-1,1-2,33-6,34-4,-92 13,36-6,-41 6,1 0,-1-1,1 1,-1-1,1 1,-1-1,1 0,-1 0,0 0,0 1,1-1,-1 0,0-1,0 1,0 0,0 0,0 0,0-1,0 1,-1 0,1-1,0 1,0-2,-1-9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6:28.6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2,'217'-1,"246"3,-27 40,54 2,420-44,-373-2,1854 2,-2342-2,59-11,41-1,619 12,-369 4,1603-2,-1978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4T22:46:41.0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0 341,'6'0,"0"-1,0 0,0 0,10-3,2-1,739-143,-126 42,-602 100,32-8,1 3,83-5,-15 16,-67 2,118-13,-58-2,229 8,-197 6,571-1,-710 1,-1 1,0 1,0 0,0 0,28 12,-22-7,37 7,111 19,-115-24,-19-3,2-1,35 0,-45-3,-1 0,0 2,0 1,0 1,29 12,-29-9,1-2,0-1,0 0,45 3,260-9,-152-3,-118 1,69 3,-112 0,32 9,-33-6,0-1,21 1,65 10,-70-9,57 3,498-8,-279-2,-233 1,508 10,674 9,-846-21,1824 2,-2232 0,-1 0,0 0,0 0,0 0,0-1,0 1,1-1,5-2,-10 3,1 0,-1 0,0 0,0 0,0 0,0 0,1-1,-1 1,0 0,0 0,0 0,0 0,0 0,0 0,1-1,-1 1,0 0,0 0,0 0,0 0,0 0,0-1,0 1,0 0,0 0,0 0,0 0,0-1,0 1,0 0,0 0,0 0,0-1,0 1,0 0,0 0,0 0,0 0,0-1,0 1,-7-6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8ECD71-F96B-4832-A2FF-427BEA896E8C}"/>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D58CE682-6509-49EB-B56F-121A7CE56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7E49744D-3359-49AA-B386-54CF8FD77CCC}"/>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BA7591D2-8ACB-4791-B307-8B0AD5817B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C356026-75C2-4023-BA1C-53F89FEA35A1}"/>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203765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44968-37EE-4459-96FA-2BB33497069C}"/>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A81DE081-6767-48EF-8A5F-AD744900164C}"/>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F6FC275-5DB4-4B93-AF34-799DE89C37BF}"/>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161C5967-A6AA-47E3-9CD1-EADCA88746F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17DCAFE-02FF-4081-B527-AC8DD62CEF2C}"/>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258576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E83E881-DEF9-4117-94D4-114A085E6489}"/>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D057627-8721-47C9-A472-517234E26846}"/>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FEBCFC5-152F-41E3-9585-FA3373B32869}"/>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BCB97473-9A61-4B36-A039-BF7CC6BB85F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6D2E16C-6804-4706-A085-4549A159189E}"/>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349951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6E013-5298-4C15-A133-3AF11B02DF6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C8B39EA-1F3F-4BF9-BCB7-1A3CFE475380}"/>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BE3CFA32-632B-438B-A418-82DC2CD94028}"/>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31F17E41-AA6E-4B56-BD3C-307E3C56B81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A7BD895-B0BA-4FA4-B1B9-88944E2AEDF9}"/>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62998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3FC9C-5A84-4324-A7B3-73BC57AAA8E1}"/>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BF8711D3-6733-454F-A41E-BCBD695E4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14588B83-9B87-415D-A656-D17772D63F03}"/>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4D97FCFC-AC90-499F-BC8B-E5FBF15D695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A1AFF0B-3C22-46DC-95E0-2607B18687B7}"/>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15327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7F4E2-590C-4E76-828D-E74EA42EFF8C}"/>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274468BF-CBFC-4FB9-A6E8-42B55535B104}"/>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51E2A87-F866-45C9-943B-C329B334A654}"/>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BED8CD4-0E0D-4C1F-BC25-3FD6E52C34FF}"/>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6" name="Pladsholder til sidefod 5">
            <a:extLst>
              <a:ext uri="{FF2B5EF4-FFF2-40B4-BE49-F238E27FC236}">
                <a16:creationId xmlns:a16="http://schemas.microsoft.com/office/drawing/2014/main" id="{FDC7E766-B5CA-493A-838C-F99960F94A3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B17D3CA-02F1-4730-B815-B2CAAC06D0B4}"/>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52795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8D078-A2EA-4284-BFF2-2DC6F62A5AC8}"/>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E434A42A-F697-41B3-8031-D520C92C0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9C54FD5-68E0-4D9D-8628-DB612B907D0D}"/>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20F3E5E1-D8D4-4073-826B-A77DB2977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0F73C782-0554-4A07-BB22-2AE14DE16FF6}"/>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CC48FC3F-C332-4EAE-A6C4-94733A135C4F}"/>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8" name="Pladsholder til sidefod 7">
            <a:extLst>
              <a:ext uri="{FF2B5EF4-FFF2-40B4-BE49-F238E27FC236}">
                <a16:creationId xmlns:a16="http://schemas.microsoft.com/office/drawing/2014/main" id="{6E209500-826D-406B-88DF-90D4B8241D27}"/>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C5699B7D-208D-4883-97E5-73426DBF5BE3}"/>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381655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ADD31-6F3E-4EC5-A269-E5CD41AECD47}"/>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B984160-3485-4BBD-A401-011F0B09D727}"/>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4" name="Pladsholder til sidefod 3">
            <a:extLst>
              <a:ext uri="{FF2B5EF4-FFF2-40B4-BE49-F238E27FC236}">
                <a16:creationId xmlns:a16="http://schemas.microsoft.com/office/drawing/2014/main" id="{5AF9A781-8755-4B40-A643-DE7E2E001706}"/>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6B70E50-2E60-4C50-A7B7-3CEE23C63D20}"/>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147767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402FA877-0EA9-4F78-8923-917E2A2E5697}"/>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3" name="Pladsholder til sidefod 2">
            <a:extLst>
              <a:ext uri="{FF2B5EF4-FFF2-40B4-BE49-F238E27FC236}">
                <a16:creationId xmlns:a16="http://schemas.microsoft.com/office/drawing/2014/main" id="{EBAE095F-8E73-4AD7-AEEA-28FA68FA268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0DF3519C-072C-4F10-AA24-A0182EF39A86}"/>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15154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07DC8-4083-4601-AE74-DD661B5EDF87}"/>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25D2851F-5365-479E-B28E-A9DAFBD02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7496BA83-6D3C-4570-919A-6C4D52867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8C0EF11-8C31-40E4-8229-91D78B51DB53}"/>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6" name="Pladsholder til sidefod 5">
            <a:extLst>
              <a:ext uri="{FF2B5EF4-FFF2-40B4-BE49-F238E27FC236}">
                <a16:creationId xmlns:a16="http://schemas.microsoft.com/office/drawing/2014/main" id="{25312DC7-A4B0-4C7C-979A-4322ED31684D}"/>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368C0B4-02FD-43E4-B28D-1AFA5B3AE32B}"/>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21490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265A4-58C3-45F0-BD28-D7DA790E76C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05EB554C-0644-4121-A386-7E36A623E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1CA339BB-AB0C-42E7-8268-E105AA99D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151B77B-62A9-41EF-9625-B2C6D9ED00C7}"/>
              </a:ext>
            </a:extLst>
          </p:cNvPr>
          <p:cNvSpPr>
            <a:spLocks noGrp="1"/>
          </p:cNvSpPr>
          <p:nvPr>
            <p:ph type="dt" sz="half" idx="10"/>
          </p:nvPr>
        </p:nvSpPr>
        <p:spPr/>
        <p:txBody>
          <a:bodyPr/>
          <a:lstStyle/>
          <a:p>
            <a:fld id="{D0CDA7BE-9F49-40DF-B2D3-715C0BBC626D}" type="datetimeFigureOut">
              <a:rPr lang="da-DK" smtClean="0"/>
              <a:t>13-02-2022</a:t>
            </a:fld>
            <a:endParaRPr lang="da-DK"/>
          </a:p>
        </p:txBody>
      </p:sp>
      <p:sp>
        <p:nvSpPr>
          <p:cNvPr id="6" name="Pladsholder til sidefod 5">
            <a:extLst>
              <a:ext uri="{FF2B5EF4-FFF2-40B4-BE49-F238E27FC236}">
                <a16:creationId xmlns:a16="http://schemas.microsoft.com/office/drawing/2014/main" id="{E1FB022E-3684-478B-AB7A-C34421DBCB4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0211A71-1BD5-4C8C-A8EF-89CCF8AF652C}"/>
              </a:ext>
            </a:extLst>
          </p:cNvPr>
          <p:cNvSpPr>
            <a:spLocks noGrp="1"/>
          </p:cNvSpPr>
          <p:nvPr>
            <p:ph type="sldNum" sz="quarter" idx="12"/>
          </p:nvPr>
        </p:nvSpPr>
        <p:spPr/>
        <p:txBody>
          <a:bodyPr/>
          <a:lstStyle/>
          <a:p>
            <a:fld id="{52DBA1B7-5AFC-4FCD-8D11-4DDF6EC1BF39}" type="slidenum">
              <a:rPr lang="da-DK" smtClean="0"/>
              <a:t>‹nr.›</a:t>
            </a:fld>
            <a:endParaRPr lang="da-DK"/>
          </a:p>
        </p:txBody>
      </p:sp>
    </p:spTree>
    <p:extLst>
      <p:ext uri="{BB962C8B-B14F-4D97-AF65-F5344CB8AC3E}">
        <p14:creationId xmlns:p14="http://schemas.microsoft.com/office/powerpoint/2010/main" val="407028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A150963-95A1-4A12-894F-86D55A080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B7CB781C-7EC7-430E-ACA2-030284096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D4AC2A2-3F68-48A2-9E73-E3E3F5AA3E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DA7BE-9F49-40DF-B2D3-715C0BBC626D}" type="datetimeFigureOut">
              <a:rPr lang="da-DK" smtClean="0"/>
              <a:t>13-02-2022</a:t>
            </a:fld>
            <a:endParaRPr lang="da-DK"/>
          </a:p>
        </p:txBody>
      </p:sp>
      <p:sp>
        <p:nvSpPr>
          <p:cNvPr id="5" name="Pladsholder til sidefod 4">
            <a:extLst>
              <a:ext uri="{FF2B5EF4-FFF2-40B4-BE49-F238E27FC236}">
                <a16:creationId xmlns:a16="http://schemas.microsoft.com/office/drawing/2014/main" id="{C480F37B-5F28-47CA-B5B4-1F99BF288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73BA9D7-AB9C-4006-9C12-13C982883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BA1B7-5AFC-4FCD-8D11-4DDF6EC1BF39}" type="slidenum">
              <a:rPr lang="da-DK" smtClean="0"/>
              <a:t>‹nr.›</a:t>
            </a:fld>
            <a:endParaRPr lang="da-DK"/>
          </a:p>
        </p:txBody>
      </p:sp>
    </p:spTree>
    <p:extLst>
      <p:ext uri="{BB962C8B-B14F-4D97-AF65-F5344CB8AC3E}">
        <p14:creationId xmlns:p14="http://schemas.microsoft.com/office/powerpoint/2010/main" val="220270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18" Type="http://schemas.openxmlformats.org/officeDocument/2006/relationships/customXml" Target="../ink/ink8.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image" Target="../media/image15.png"/><Relationship Id="rId2" Type="http://schemas.openxmlformats.org/officeDocument/2006/relationships/image" Target="../media/image7.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customXml" Target="../ink/ink4.xml"/><Relationship Id="rId19"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monwallner.at/ext/fitts/" TargetMode="External"/><Relationship Id="rId2" Type="http://schemas.openxmlformats.org/officeDocument/2006/relationships/hyperlink" Target="http://www.cs.cmu.edu/~bam/uicourse/2014inter/fittsla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1.wp.com/9to5mac.com/wp-content/uploads/sites/6/2020/08/how-to-use-iphone-alarms-ios-14.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xdesign.cc/dark-patterns-in-ux-design-7009a83b233c?gi=bc41cd7c389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unkif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verleaf.com/read/jkvhqfbdfmvc"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D7431-A6AF-4EDB-AABE-1EC402F6ED1C}"/>
              </a:ext>
            </a:extLst>
          </p:cNvPr>
          <p:cNvSpPr>
            <a:spLocks noGrp="1"/>
          </p:cNvSpPr>
          <p:nvPr>
            <p:ph type="ctrTitle"/>
          </p:nvPr>
        </p:nvSpPr>
        <p:spPr/>
        <p:txBody>
          <a:bodyPr>
            <a:normAutofit fontScale="90000"/>
          </a:bodyPr>
          <a:lstStyle/>
          <a:p>
            <a:r>
              <a:rPr lang="da-DK" dirty="0"/>
              <a:t>Interaktionsdesign – </a:t>
            </a:r>
            <a:br>
              <a:rPr lang="da-DK" dirty="0"/>
            </a:br>
            <a:r>
              <a:rPr lang="da-DK" dirty="0"/>
              <a:t>Kognition, perception og handlinger</a:t>
            </a:r>
          </a:p>
        </p:txBody>
      </p:sp>
      <p:sp>
        <p:nvSpPr>
          <p:cNvPr id="3" name="Undertitel 2">
            <a:extLst>
              <a:ext uri="{FF2B5EF4-FFF2-40B4-BE49-F238E27FC236}">
                <a16:creationId xmlns:a16="http://schemas.microsoft.com/office/drawing/2014/main" id="{08C84CAC-2EE4-486F-869D-A6374ABFA5C4}"/>
              </a:ext>
            </a:extLst>
          </p:cNvPr>
          <p:cNvSpPr>
            <a:spLocks noGrp="1"/>
          </p:cNvSpPr>
          <p:nvPr>
            <p:ph type="subTitle" idx="1"/>
          </p:nvPr>
        </p:nvSpPr>
        <p:spPr/>
        <p:txBody>
          <a:bodyPr/>
          <a:lstStyle/>
          <a:p>
            <a:r>
              <a:rPr lang="da-DK" dirty="0"/>
              <a:t>Uge </a:t>
            </a:r>
            <a:r>
              <a:rPr lang="da-DK"/>
              <a:t>7 onsdag </a:t>
            </a:r>
            <a:r>
              <a:rPr lang="da-DK" dirty="0"/>
              <a:t>16/02</a:t>
            </a:r>
          </a:p>
        </p:txBody>
      </p:sp>
    </p:spTree>
    <p:extLst>
      <p:ext uri="{BB962C8B-B14F-4D97-AF65-F5344CB8AC3E}">
        <p14:creationId xmlns:p14="http://schemas.microsoft.com/office/powerpoint/2010/main" val="330794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E2113-AEC8-4E9E-9DC8-AD70B3A013F0}"/>
              </a:ext>
            </a:extLst>
          </p:cNvPr>
          <p:cNvSpPr>
            <a:spLocks noGrp="1"/>
          </p:cNvSpPr>
          <p:nvPr>
            <p:ph type="title"/>
          </p:nvPr>
        </p:nvSpPr>
        <p:spPr>
          <a:xfrm>
            <a:off x="287867" y="331259"/>
            <a:ext cx="10811933" cy="1325563"/>
          </a:xfrm>
        </p:spPr>
        <p:txBody>
          <a:bodyPr>
            <a:normAutofit/>
          </a:bodyPr>
          <a:lstStyle/>
          <a:p>
            <a:r>
              <a:rPr lang="da-DK" sz="3000" dirty="0" err="1"/>
              <a:t>Spm</a:t>
            </a:r>
            <a:r>
              <a:rPr lang="da-DK" sz="3000" dirty="0"/>
              <a:t>. 2: </a:t>
            </a:r>
            <a:r>
              <a:rPr lang="da-DK" sz="3000" b="1" i="0" dirty="0">
                <a:solidFill>
                  <a:srgbClr val="252525"/>
                </a:solidFill>
                <a:effectLst/>
              </a:rPr>
              <a:t>Forklar</a:t>
            </a:r>
            <a:r>
              <a:rPr lang="da-DK" sz="3000" b="0" i="0" dirty="0">
                <a:solidFill>
                  <a:srgbClr val="252525"/>
                </a:solidFill>
                <a:effectLst/>
              </a:rPr>
              <a:t> hvad du mener brugercentreret design (UCD) betyder. </a:t>
            </a:r>
            <a:br>
              <a:rPr lang="da-DK" sz="3000" b="0" i="0" dirty="0">
                <a:solidFill>
                  <a:srgbClr val="252525"/>
                </a:solidFill>
                <a:effectLst/>
              </a:rPr>
            </a:br>
            <a:r>
              <a:rPr lang="da-DK" sz="3000" b="0" i="0" dirty="0">
                <a:solidFill>
                  <a:srgbClr val="252525"/>
                </a:solidFill>
                <a:effectLst/>
              </a:rPr>
              <a:t>Brug kursuslitteraturen og forelæsningsnoterne. </a:t>
            </a:r>
            <a:endParaRPr lang="da-DK" sz="3000" dirty="0"/>
          </a:p>
        </p:txBody>
      </p:sp>
      <p:sp>
        <p:nvSpPr>
          <p:cNvPr id="3" name="Pladsholder til indhold 2">
            <a:extLst>
              <a:ext uri="{FF2B5EF4-FFF2-40B4-BE49-F238E27FC236}">
                <a16:creationId xmlns:a16="http://schemas.microsoft.com/office/drawing/2014/main" id="{0DB34B40-94A6-49AE-A741-14EF0865EF3E}"/>
              </a:ext>
            </a:extLst>
          </p:cNvPr>
          <p:cNvSpPr>
            <a:spLocks noGrp="1"/>
          </p:cNvSpPr>
          <p:nvPr>
            <p:ph idx="1"/>
          </p:nvPr>
        </p:nvSpPr>
        <p:spPr>
          <a:xfrm>
            <a:off x="584200" y="1679577"/>
            <a:ext cx="10515600" cy="4351338"/>
          </a:xfrm>
        </p:spPr>
        <p:txBody>
          <a:bodyPr>
            <a:normAutofit/>
          </a:bodyPr>
          <a:lstStyle/>
          <a:p>
            <a:r>
              <a:rPr lang="da-DK" dirty="0"/>
              <a:t>UCD er principper og processer der skal til for at lave gode systemer</a:t>
            </a:r>
          </a:p>
          <a:p>
            <a:r>
              <a:rPr lang="da-DK" dirty="0"/>
              <a:t>Ifølge definitionen for HCI (Hornbæks, 2022):</a:t>
            </a:r>
          </a:p>
          <a:p>
            <a:pPr lvl="1"/>
            <a:r>
              <a:rPr lang="da-DK" dirty="0"/>
              <a:t>HCI handler om at bygge interaktive systemer</a:t>
            </a:r>
          </a:p>
          <a:p>
            <a:pPr lvl="1"/>
            <a:r>
              <a:rPr lang="da-DK" dirty="0"/>
              <a:t>HCI lægger vægt på mennesker som brugere af teknologi (brugeres behov og ønsker)</a:t>
            </a:r>
          </a:p>
          <a:p>
            <a:pPr lvl="1"/>
            <a:r>
              <a:rPr lang="da-DK" dirty="0"/>
              <a:t>HCI indebærer at studere alle aspekter af interaktion (teknologisk, fysisk, socialt, psykologisk osv.) – dvs. også brugskonteksten</a:t>
            </a:r>
          </a:p>
        </p:txBody>
      </p:sp>
    </p:spTree>
    <p:extLst>
      <p:ext uri="{BB962C8B-B14F-4D97-AF65-F5344CB8AC3E}">
        <p14:creationId xmlns:p14="http://schemas.microsoft.com/office/powerpoint/2010/main" val="335673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1C4A6-8AFA-4C83-8CF4-683D6AA3E95E}"/>
              </a:ext>
            </a:extLst>
          </p:cNvPr>
          <p:cNvSpPr>
            <a:spLocks noGrp="1"/>
          </p:cNvSpPr>
          <p:nvPr>
            <p:ph type="title"/>
          </p:nvPr>
        </p:nvSpPr>
        <p:spPr>
          <a:xfrm>
            <a:off x="397934" y="194733"/>
            <a:ext cx="11142133" cy="1572155"/>
          </a:xfrm>
        </p:spPr>
        <p:txBody>
          <a:bodyPr>
            <a:noAutofit/>
          </a:bodyPr>
          <a:lstStyle/>
          <a:p>
            <a:r>
              <a:rPr lang="da-DK" sz="3000" dirty="0" err="1"/>
              <a:t>Spm</a:t>
            </a:r>
            <a:r>
              <a:rPr lang="da-DK" sz="3000" dirty="0"/>
              <a:t>. 3: </a:t>
            </a:r>
            <a:r>
              <a:rPr lang="da-DK" sz="3000" b="1" i="0" dirty="0">
                <a:solidFill>
                  <a:srgbClr val="252525"/>
                </a:solidFill>
                <a:effectLst/>
              </a:rPr>
              <a:t>Eksemplificér </a:t>
            </a:r>
            <a:r>
              <a:rPr lang="da-DK" sz="3000" b="0" i="0" dirty="0">
                <a:solidFill>
                  <a:srgbClr val="252525"/>
                </a:solidFill>
                <a:effectLst/>
              </a:rPr>
              <a:t>hvordan din ting er eller ikke er brugercentreret. Giv eksempler herpå ved hjælp af begreberne om </a:t>
            </a:r>
            <a:r>
              <a:rPr lang="da-DK" sz="3000" b="1" i="1" u="sng" dirty="0" err="1">
                <a:solidFill>
                  <a:srgbClr val="252525"/>
                </a:solidFill>
                <a:effectLst/>
              </a:rPr>
              <a:t>usability</a:t>
            </a:r>
            <a:r>
              <a:rPr lang="da-DK" sz="3000" b="1" i="0" u="sng" dirty="0">
                <a:solidFill>
                  <a:srgbClr val="252525"/>
                </a:solidFill>
                <a:effectLst/>
              </a:rPr>
              <a:t> og </a:t>
            </a:r>
            <a:r>
              <a:rPr lang="da-DK" sz="3000" b="1" i="1" u="sng" dirty="0">
                <a:solidFill>
                  <a:srgbClr val="252525"/>
                </a:solidFill>
                <a:effectLst/>
              </a:rPr>
              <a:t>user </a:t>
            </a:r>
            <a:r>
              <a:rPr lang="da-DK" sz="3000" b="1" i="1" u="sng" dirty="0" err="1">
                <a:solidFill>
                  <a:srgbClr val="252525"/>
                </a:solidFill>
                <a:effectLst/>
              </a:rPr>
              <a:t>experience</a:t>
            </a:r>
            <a:r>
              <a:rPr lang="da-DK" sz="3000" b="1" i="0" u="sng" dirty="0">
                <a:solidFill>
                  <a:srgbClr val="252525"/>
                </a:solidFill>
                <a:effectLst/>
              </a:rPr>
              <a:t>.</a:t>
            </a:r>
            <a:endParaRPr lang="da-DK" sz="3000" b="1" u="sng" dirty="0"/>
          </a:p>
        </p:txBody>
      </p:sp>
      <p:sp>
        <p:nvSpPr>
          <p:cNvPr id="3" name="Pladsholder til indhold 2">
            <a:extLst>
              <a:ext uri="{FF2B5EF4-FFF2-40B4-BE49-F238E27FC236}">
                <a16:creationId xmlns:a16="http://schemas.microsoft.com/office/drawing/2014/main" id="{3C2B2017-B547-478A-BDA6-5DDA5DB15ABF}"/>
              </a:ext>
            </a:extLst>
          </p:cNvPr>
          <p:cNvSpPr>
            <a:spLocks noGrp="1"/>
          </p:cNvSpPr>
          <p:nvPr>
            <p:ph idx="1"/>
          </p:nvPr>
        </p:nvSpPr>
        <p:spPr>
          <a:xfrm>
            <a:off x="618067" y="2057928"/>
            <a:ext cx="10515600" cy="4351338"/>
          </a:xfrm>
        </p:spPr>
        <p:txBody>
          <a:bodyPr>
            <a:normAutofit fontScale="92500" lnSpcReduction="10000"/>
          </a:bodyPr>
          <a:lstStyle/>
          <a:p>
            <a:r>
              <a:rPr lang="da-DK" dirty="0"/>
              <a:t>Opfyld ALLE krav, som opgaven stiller (mange har ikke skrevet om UX)</a:t>
            </a:r>
          </a:p>
          <a:p>
            <a:r>
              <a:rPr lang="da-DK" dirty="0"/>
              <a:t>UX opstår i relation til systemet, når brugeren interagerer med det:</a:t>
            </a:r>
          </a:p>
          <a:p>
            <a:pPr lvl="1"/>
            <a:r>
              <a:rPr lang="da-DK" dirty="0"/>
              <a:t>Hvilke fysiske/psykiske responser, der kommer fra brugeren af at bruge systemet </a:t>
            </a:r>
          </a:p>
          <a:p>
            <a:pPr lvl="2"/>
            <a:r>
              <a:rPr lang="da-DK" dirty="0"/>
              <a:t>Produktet motiverer en til at bruge det mere</a:t>
            </a:r>
          </a:p>
          <a:p>
            <a:pPr lvl="2"/>
            <a:r>
              <a:rPr lang="da-DK" dirty="0"/>
              <a:t>Frustrationer, glæde, flow, engagement</a:t>
            </a:r>
          </a:p>
          <a:p>
            <a:pPr lvl="1"/>
            <a:r>
              <a:rPr lang="da-DK" dirty="0"/>
              <a:t>Brugskontekst/miljø</a:t>
            </a:r>
          </a:p>
          <a:p>
            <a:pPr lvl="2"/>
            <a:r>
              <a:rPr lang="da-DK" dirty="0"/>
              <a:t>EKS med et løbebånd: Du har en bedre oplevelse med løbebåndet, hvis det står i et smart fitnesslokale og der måske er et TV du kan kigge på imens, i modsætning til hvis løbebåndet stod ude i en klam kælder uden udluftning.</a:t>
            </a:r>
          </a:p>
          <a:p>
            <a:pPr lvl="1"/>
            <a:r>
              <a:rPr lang="da-DK" dirty="0"/>
              <a:t>Hedoniske aspekter </a:t>
            </a:r>
          </a:p>
          <a:p>
            <a:pPr lvl="2"/>
            <a:r>
              <a:rPr lang="da-DK" dirty="0"/>
              <a:t>Blive stimuleret/nyde oplevelse</a:t>
            </a:r>
          </a:p>
          <a:p>
            <a:pPr lvl="2"/>
            <a:r>
              <a:rPr lang="da-DK" dirty="0"/>
              <a:t>Signalværdi/identifikation: ved at bruge det her system/produkt, hvilken signalværdi sender jeg til omverdenen om mig som person?</a:t>
            </a:r>
          </a:p>
          <a:p>
            <a:endParaRPr lang="da-DK" dirty="0"/>
          </a:p>
        </p:txBody>
      </p:sp>
    </p:spTree>
    <p:extLst>
      <p:ext uri="{BB962C8B-B14F-4D97-AF65-F5344CB8AC3E}">
        <p14:creationId xmlns:p14="http://schemas.microsoft.com/office/powerpoint/2010/main" val="166066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80501-9755-4802-895D-598F2A1FC08B}"/>
              </a:ext>
            </a:extLst>
          </p:cNvPr>
          <p:cNvSpPr>
            <a:spLocks noGrp="1"/>
          </p:cNvSpPr>
          <p:nvPr>
            <p:ph type="title"/>
          </p:nvPr>
        </p:nvSpPr>
        <p:spPr>
          <a:xfrm>
            <a:off x="675640" y="369695"/>
            <a:ext cx="10571480" cy="878006"/>
          </a:xfrm>
        </p:spPr>
        <p:txBody>
          <a:bodyPr>
            <a:normAutofit fontScale="90000"/>
          </a:bodyPr>
          <a:lstStyle/>
          <a:p>
            <a:r>
              <a:rPr lang="da-DK" dirty="0" err="1"/>
              <a:t>Spm</a:t>
            </a:r>
            <a:r>
              <a:rPr lang="da-DK" dirty="0"/>
              <a:t> 3: EKS på god brug af begrebet user </a:t>
            </a:r>
            <a:r>
              <a:rPr lang="da-DK" dirty="0" err="1"/>
              <a:t>experience</a:t>
            </a:r>
            <a:r>
              <a:rPr lang="da-DK" dirty="0"/>
              <a:t> ift. en boremaskine</a:t>
            </a:r>
          </a:p>
        </p:txBody>
      </p:sp>
      <p:pic>
        <p:nvPicPr>
          <p:cNvPr id="5" name="Pladsholder til indhold 4">
            <a:extLst>
              <a:ext uri="{FF2B5EF4-FFF2-40B4-BE49-F238E27FC236}">
                <a16:creationId xmlns:a16="http://schemas.microsoft.com/office/drawing/2014/main" id="{1AF39B91-DA51-42A7-B8DA-B36614FF32FF}"/>
              </a:ext>
            </a:extLst>
          </p:cNvPr>
          <p:cNvPicPr>
            <a:picLocks noGrp="1" noChangeAspect="1"/>
          </p:cNvPicPr>
          <p:nvPr>
            <p:ph idx="1"/>
          </p:nvPr>
        </p:nvPicPr>
        <p:blipFill>
          <a:blip r:embed="rId2"/>
          <a:stretch>
            <a:fillRect/>
          </a:stretch>
        </p:blipFill>
        <p:spPr>
          <a:xfrm>
            <a:off x="675640" y="2023251"/>
            <a:ext cx="10470036" cy="1685541"/>
          </a:xfrm>
        </p:spPr>
      </p:pic>
      <p:pic>
        <p:nvPicPr>
          <p:cNvPr id="7" name="Billede 6">
            <a:extLst>
              <a:ext uri="{FF2B5EF4-FFF2-40B4-BE49-F238E27FC236}">
                <a16:creationId xmlns:a16="http://schemas.microsoft.com/office/drawing/2014/main" id="{0AC0BADC-2122-426B-8A2D-836B0989C406}"/>
              </a:ext>
            </a:extLst>
          </p:cNvPr>
          <p:cNvPicPr>
            <a:picLocks noChangeAspect="1"/>
          </p:cNvPicPr>
          <p:nvPr/>
        </p:nvPicPr>
        <p:blipFill>
          <a:blip r:embed="rId3"/>
          <a:stretch>
            <a:fillRect/>
          </a:stretch>
        </p:blipFill>
        <p:spPr>
          <a:xfrm>
            <a:off x="594360" y="4268961"/>
            <a:ext cx="10209386" cy="2276741"/>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Håndskrift 7">
                <a:extLst>
                  <a:ext uri="{FF2B5EF4-FFF2-40B4-BE49-F238E27FC236}">
                    <a16:creationId xmlns:a16="http://schemas.microsoft.com/office/drawing/2014/main" id="{878759D3-C110-4E90-A283-33D76334AABE}"/>
                  </a:ext>
                </a:extLst>
              </p14:cNvPr>
              <p14:cNvContentPartPr/>
              <p14:nvPr/>
            </p14:nvContentPartPr>
            <p14:xfrm>
              <a:off x="10261480" y="2285160"/>
              <a:ext cx="689760" cy="21960"/>
            </p14:xfrm>
          </p:contentPart>
        </mc:Choice>
        <mc:Fallback>
          <p:pic>
            <p:nvPicPr>
              <p:cNvPr id="8" name="Håndskrift 7">
                <a:extLst>
                  <a:ext uri="{FF2B5EF4-FFF2-40B4-BE49-F238E27FC236}">
                    <a16:creationId xmlns:a16="http://schemas.microsoft.com/office/drawing/2014/main" id="{878759D3-C110-4E90-A283-33D76334AABE}"/>
                  </a:ext>
                </a:extLst>
              </p:cNvPr>
              <p:cNvPicPr/>
              <p:nvPr/>
            </p:nvPicPr>
            <p:blipFill>
              <a:blip r:embed="rId5"/>
              <a:stretch>
                <a:fillRect/>
              </a:stretch>
            </p:blipFill>
            <p:spPr>
              <a:xfrm>
                <a:off x="10207480" y="2177520"/>
                <a:ext cx="7974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Håndskrift 8">
                <a:extLst>
                  <a:ext uri="{FF2B5EF4-FFF2-40B4-BE49-F238E27FC236}">
                    <a16:creationId xmlns:a16="http://schemas.microsoft.com/office/drawing/2014/main" id="{897E8D67-DB4C-403D-BA02-109CA64C887C}"/>
                  </a:ext>
                </a:extLst>
              </p14:cNvPr>
              <p14:cNvContentPartPr/>
              <p14:nvPr/>
            </p14:nvContentPartPr>
            <p14:xfrm>
              <a:off x="710680" y="2427720"/>
              <a:ext cx="2870640" cy="143280"/>
            </p14:xfrm>
          </p:contentPart>
        </mc:Choice>
        <mc:Fallback>
          <p:pic>
            <p:nvPicPr>
              <p:cNvPr id="9" name="Håndskrift 8">
                <a:extLst>
                  <a:ext uri="{FF2B5EF4-FFF2-40B4-BE49-F238E27FC236}">
                    <a16:creationId xmlns:a16="http://schemas.microsoft.com/office/drawing/2014/main" id="{897E8D67-DB4C-403D-BA02-109CA64C887C}"/>
                  </a:ext>
                </a:extLst>
              </p:cNvPr>
              <p:cNvPicPr/>
              <p:nvPr/>
            </p:nvPicPr>
            <p:blipFill>
              <a:blip r:embed="rId7"/>
              <a:stretch>
                <a:fillRect/>
              </a:stretch>
            </p:blipFill>
            <p:spPr>
              <a:xfrm>
                <a:off x="656680" y="2319720"/>
                <a:ext cx="29782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Håndskrift 9">
                <a:extLst>
                  <a:ext uri="{FF2B5EF4-FFF2-40B4-BE49-F238E27FC236}">
                    <a16:creationId xmlns:a16="http://schemas.microsoft.com/office/drawing/2014/main" id="{5984BC62-F559-48A7-AC51-BA9DCE4DD40C}"/>
                  </a:ext>
                </a:extLst>
              </p14:cNvPr>
              <p14:cNvContentPartPr/>
              <p14:nvPr/>
            </p14:nvContentPartPr>
            <p14:xfrm>
              <a:off x="9672160" y="3118920"/>
              <a:ext cx="1320120" cy="21600"/>
            </p14:xfrm>
          </p:contentPart>
        </mc:Choice>
        <mc:Fallback>
          <p:pic>
            <p:nvPicPr>
              <p:cNvPr id="10" name="Håndskrift 9">
                <a:extLst>
                  <a:ext uri="{FF2B5EF4-FFF2-40B4-BE49-F238E27FC236}">
                    <a16:creationId xmlns:a16="http://schemas.microsoft.com/office/drawing/2014/main" id="{5984BC62-F559-48A7-AC51-BA9DCE4DD40C}"/>
                  </a:ext>
                </a:extLst>
              </p:cNvPr>
              <p:cNvPicPr/>
              <p:nvPr/>
            </p:nvPicPr>
            <p:blipFill>
              <a:blip r:embed="rId9"/>
              <a:stretch>
                <a:fillRect/>
              </a:stretch>
            </p:blipFill>
            <p:spPr>
              <a:xfrm>
                <a:off x="9618160" y="3010920"/>
                <a:ext cx="14277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Håndskrift 10">
                <a:extLst>
                  <a:ext uri="{FF2B5EF4-FFF2-40B4-BE49-F238E27FC236}">
                    <a16:creationId xmlns:a16="http://schemas.microsoft.com/office/drawing/2014/main" id="{9467FCCF-29F6-43FF-B2EB-44716D459B8E}"/>
                  </a:ext>
                </a:extLst>
              </p14:cNvPr>
              <p14:cNvContentPartPr/>
              <p14:nvPr/>
            </p14:nvContentPartPr>
            <p14:xfrm>
              <a:off x="781960" y="3342480"/>
              <a:ext cx="429480" cy="49680"/>
            </p14:xfrm>
          </p:contentPart>
        </mc:Choice>
        <mc:Fallback>
          <p:pic>
            <p:nvPicPr>
              <p:cNvPr id="11" name="Håndskrift 10">
                <a:extLst>
                  <a:ext uri="{FF2B5EF4-FFF2-40B4-BE49-F238E27FC236}">
                    <a16:creationId xmlns:a16="http://schemas.microsoft.com/office/drawing/2014/main" id="{9467FCCF-29F6-43FF-B2EB-44716D459B8E}"/>
                  </a:ext>
                </a:extLst>
              </p:cNvPr>
              <p:cNvPicPr/>
              <p:nvPr/>
            </p:nvPicPr>
            <p:blipFill>
              <a:blip r:embed="rId11"/>
              <a:stretch>
                <a:fillRect/>
              </a:stretch>
            </p:blipFill>
            <p:spPr>
              <a:xfrm>
                <a:off x="728320" y="3234480"/>
                <a:ext cx="5371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Håndskrift 11">
                <a:extLst>
                  <a:ext uri="{FF2B5EF4-FFF2-40B4-BE49-F238E27FC236}">
                    <a16:creationId xmlns:a16="http://schemas.microsoft.com/office/drawing/2014/main" id="{D68DAB44-9657-43E4-B881-F8767E800BB2}"/>
                  </a:ext>
                </a:extLst>
              </p14:cNvPr>
              <p14:cNvContentPartPr/>
              <p14:nvPr/>
            </p14:nvContentPartPr>
            <p14:xfrm>
              <a:off x="5405080" y="3372720"/>
              <a:ext cx="2833560" cy="31680"/>
            </p14:xfrm>
          </p:contentPart>
        </mc:Choice>
        <mc:Fallback>
          <p:pic>
            <p:nvPicPr>
              <p:cNvPr id="12" name="Håndskrift 11">
                <a:extLst>
                  <a:ext uri="{FF2B5EF4-FFF2-40B4-BE49-F238E27FC236}">
                    <a16:creationId xmlns:a16="http://schemas.microsoft.com/office/drawing/2014/main" id="{D68DAB44-9657-43E4-B881-F8767E800BB2}"/>
                  </a:ext>
                </a:extLst>
              </p:cNvPr>
              <p:cNvPicPr/>
              <p:nvPr/>
            </p:nvPicPr>
            <p:blipFill>
              <a:blip r:embed="rId13"/>
              <a:stretch>
                <a:fillRect/>
              </a:stretch>
            </p:blipFill>
            <p:spPr>
              <a:xfrm>
                <a:off x="5351080" y="3265080"/>
                <a:ext cx="29412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Håndskrift 12">
                <a:extLst>
                  <a:ext uri="{FF2B5EF4-FFF2-40B4-BE49-F238E27FC236}">
                    <a16:creationId xmlns:a16="http://schemas.microsoft.com/office/drawing/2014/main" id="{5BE5C151-5161-4CCD-BE68-044243B306EE}"/>
                  </a:ext>
                </a:extLst>
              </p14:cNvPr>
              <p14:cNvContentPartPr/>
              <p14:nvPr/>
            </p14:nvContentPartPr>
            <p14:xfrm>
              <a:off x="1269760" y="3351120"/>
              <a:ext cx="4239720" cy="43200"/>
            </p14:xfrm>
          </p:contentPart>
        </mc:Choice>
        <mc:Fallback>
          <p:pic>
            <p:nvPicPr>
              <p:cNvPr id="13" name="Håndskrift 12">
                <a:extLst>
                  <a:ext uri="{FF2B5EF4-FFF2-40B4-BE49-F238E27FC236}">
                    <a16:creationId xmlns:a16="http://schemas.microsoft.com/office/drawing/2014/main" id="{5BE5C151-5161-4CCD-BE68-044243B306EE}"/>
                  </a:ext>
                </a:extLst>
              </p:cNvPr>
              <p:cNvPicPr/>
              <p:nvPr/>
            </p:nvPicPr>
            <p:blipFill>
              <a:blip r:embed="rId15"/>
              <a:stretch>
                <a:fillRect/>
              </a:stretch>
            </p:blipFill>
            <p:spPr>
              <a:xfrm>
                <a:off x="1216120" y="3243120"/>
                <a:ext cx="43473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Håndskrift 13">
                <a:extLst>
                  <a:ext uri="{FF2B5EF4-FFF2-40B4-BE49-F238E27FC236}">
                    <a16:creationId xmlns:a16="http://schemas.microsoft.com/office/drawing/2014/main" id="{7E7C0E05-0AF0-4662-B4E9-508CB3EF1F5C}"/>
                  </a:ext>
                </a:extLst>
              </p14:cNvPr>
              <p14:cNvContentPartPr/>
              <p14:nvPr/>
            </p14:nvContentPartPr>
            <p14:xfrm>
              <a:off x="5567520" y="4427663"/>
              <a:ext cx="5108040" cy="86760"/>
            </p14:xfrm>
          </p:contentPart>
        </mc:Choice>
        <mc:Fallback>
          <p:pic>
            <p:nvPicPr>
              <p:cNvPr id="14" name="Håndskrift 13">
                <a:extLst>
                  <a:ext uri="{FF2B5EF4-FFF2-40B4-BE49-F238E27FC236}">
                    <a16:creationId xmlns:a16="http://schemas.microsoft.com/office/drawing/2014/main" id="{7E7C0E05-0AF0-4662-B4E9-508CB3EF1F5C}"/>
                  </a:ext>
                </a:extLst>
              </p:cNvPr>
              <p:cNvPicPr/>
              <p:nvPr/>
            </p:nvPicPr>
            <p:blipFill>
              <a:blip r:embed="rId17"/>
              <a:stretch>
                <a:fillRect/>
              </a:stretch>
            </p:blipFill>
            <p:spPr>
              <a:xfrm>
                <a:off x="5513520" y="4319663"/>
                <a:ext cx="52156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Håndskrift 14">
                <a:extLst>
                  <a:ext uri="{FF2B5EF4-FFF2-40B4-BE49-F238E27FC236}">
                    <a16:creationId xmlns:a16="http://schemas.microsoft.com/office/drawing/2014/main" id="{BA741EBB-2B82-4B7A-98F5-DF22F16866E4}"/>
                  </a:ext>
                </a:extLst>
              </p14:cNvPr>
              <p14:cNvContentPartPr/>
              <p14:nvPr/>
            </p14:nvContentPartPr>
            <p14:xfrm>
              <a:off x="4185480" y="5051183"/>
              <a:ext cx="3220200" cy="32040"/>
            </p14:xfrm>
          </p:contentPart>
        </mc:Choice>
        <mc:Fallback>
          <p:pic>
            <p:nvPicPr>
              <p:cNvPr id="15" name="Håndskrift 14">
                <a:extLst>
                  <a:ext uri="{FF2B5EF4-FFF2-40B4-BE49-F238E27FC236}">
                    <a16:creationId xmlns:a16="http://schemas.microsoft.com/office/drawing/2014/main" id="{BA741EBB-2B82-4B7A-98F5-DF22F16866E4}"/>
                  </a:ext>
                </a:extLst>
              </p:cNvPr>
              <p:cNvPicPr/>
              <p:nvPr/>
            </p:nvPicPr>
            <p:blipFill>
              <a:blip r:embed="rId19"/>
              <a:stretch>
                <a:fillRect/>
              </a:stretch>
            </p:blipFill>
            <p:spPr>
              <a:xfrm>
                <a:off x="4131840" y="4943543"/>
                <a:ext cx="33278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Håndskrift 15">
                <a:extLst>
                  <a:ext uri="{FF2B5EF4-FFF2-40B4-BE49-F238E27FC236}">
                    <a16:creationId xmlns:a16="http://schemas.microsoft.com/office/drawing/2014/main" id="{E377BE9B-3ACD-4775-B892-4C46FF5BBF93}"/>
                  </a:ext>
                </a:extLst>
              </p14:cNvPr>
              <p14:cNvContentPartPr/>
              <p14:nvPr/>
            </p14:nvContentPartPr>
            <p14:xfrm>
              <a:off x="3901080" y="6148463"/>
              <a:ext cx="3960000" cy="123120"/>
            </p14:xfrm>
          </p:contentPart>
        </mc:Choice>
        <mc:Fallback>
          <p:pic>
            <p:nvPicPr>
              <p:cNvPr id="16" name="Håndskrift 15">
                <a:extLst>
                  <a:ext uri="{FF2B5EF4-FFF2-40B4-BE49-F238E27FC236}">
                    <a16:creationId xmlns:a16="http://schemas.microsoft.com/office/drawing/2014/main" id="{E377BE9B-3ACD-4775-B892-4C46FF5BBF93}"/>
                  </a:ext>
                </a:extLst>
              </p:cNvPr>
              <p:cNvPicPr/>
              <p:nvPr/>
            </p:nvPicPr>
            <p:blipFill>
              <a:blip r:embed="rId21"/>
              <a:stretch>
                <a:fillRect/>
              </a:stretch>
            </p:blipFill>
            <p:spPr>
              <a:xfrm>
                <a:off x="3847080" y="6040823"/>
                <a:ext cx="4067640" cy="338760"/>
              </a:xfrm>
              <a:prstGeom prst="rect">
                <a:avLst/>
              </a:prstGeom>
            </p:spPr>
          </p:pic>
        </mc:Fallback>
      </mc:AlternateContent>
      <p:sp>
        <p:nvSpPr>
          <p:cNvPr id="18" name="Tekstfelt 17">
            <a:extLst>
              <a:ext uri="{FF2B5EF4-FFF2-40B4-BE49-F238E27FC236}">
                <a16:creationId xmlns:a16="http://schemas.microsoft.com/office/drawing/2014/main" id="{E1DD0597-178C-4391-9466-891A7919A1B0}"/>
              </a:ext>
            </a:extLst>
          </p:cNvPr>
          <p:cNvSpPr txBox="1"/>
          <p:nvPr/>
        </p:nvSpPr>
        <p:spPr>
          <a:xfrm>
            <a:off x="635000" y="1552093"/>
            <a:ext cx="3063240" cy="553998"/>
          </a:xfrm>
          <a:prstGeom prst="rect">
            <a:avLst/>
          </a:prstGeom>
          <a:noFill/>
        </p:spPr>
        <p:txBody>
          <a:bodyPr wrap="square" rtlCol="0">
            <a:spAutoFit/>
          </a:bodyPr>
          <a:lstStyle/>
          <a:p>
            <a:r>
              <a:rPr lang="da-DK" sz="3000" dirty="0"/>
              <a:t>Psykisk aspekt</a:t>
            </a:r>
            <a:r>
              <a:rPr lang="da-DK" dirty="0"/>
              <a:t>:</a:t>
            </a:r>
          </a:p>
        </p:txBody>
      </p:sp>
      <p:sp>
        <p:nvSpPr>
          <p:cNvPr id="19" name="Tekstfelt 18">
            <a:extLst>
              <a:ext uri="{FF2B5EF4-FFF2-40B4-BE49-F238E27FC236}">
                <a16:creationId xmlns:a16="http://schemas.microsoft.com/office/drawing/2014/main" id="{E181C26D-74BA-4AB0-B7F6-EAF5BD00190D}"/>
              </a:ext>
            </a:extLst>
          </p:cNvPr>
          <p:cNvSpPr txBox="1"/>
          <p:nvPr/>
        </p:nvSpPr>
        <p:spPr>
          <a:xfrm>
            <a:off x="518080" y="3817533"/>
            <a:ext cx="3063240" cy="553998"/>
          </a:xfrm>
          <a:prstGeom prst="rect">
            <a:avLst/>
          </a:prstGeom>
          <a:noFill/>
        </p:spPr>
        <p:txBody>
          <a:bodyPr wrap="square" rtlCol="0">
            <a:spAutoFit/>
          </a:bodyPr>
          <a:lstStyle/>
          <a:p>
            <a:r>
              <a:rPr lang="da-DK" sz="3000" dirty="0"/>
              <a:t>Fysisk aspekt</a:t>
            </a:r>
            <a:r>
              <a:rPr lang="da-DK" dirty="0"/>
              <a:t>:</a:t>
            </a:r>
          </a:p>
        </p:txBody>
      </p:sp>
    </p:spTree>
    <p:extLst>
      <p:ext uri="{BB962C8B-B14F-4D97-AF65-F5344CB8AC3E}">
        <p14:creationId xmlns:p14="http://schemas.microsoft.com/office/powerpoint/2010/main" val="214302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7CB04-DCE2-4DF8-BE4D-75C469CD7C60}"/>
              </a:ext>
            </a:extLst>
          </p:cNvPr>
          <p:cNvSpPr>
            <a:spLocks noGrp="1"/>
          </p:cNvSpPr>
          <p:nvPr>
            <p:ph type="title"/>
          </p:nvPr>
        </p:nvSpPr>
        <p:spPr/>
        <p:txBody>
          <a:bodyPr/>
          <a:lstStyle/>
          <a:p>
            <a:r>
              <a:rPr lang="da-DK" dirty="0"/>
              <a:t>Dimensioner af user </a:t>
            </a:r>
            <a:r>
              <a:rPr lang="da-DK" dirty="0" err="1"/>
              <a:t>experience</a:t>
            </a:r>
            <a:r>
              <a:rPr lang="da-DK" dirty="0"/>
              <a:t> </a:t>
            </a:r>
            <a:br>
              <a:rPr lang="da-DK" dirty="0"/>
            </a:br>
            <a:r>
              <a:rPr lang="da-DK" dirty="0"/>
              <a:t>(Hornbæk et al., 2011)</a:t>
            </a:r>
          </a:p>
        </p:txBody>
      </p:sp>
      <p:sp>
        <p:nvSpPr>
          <p:cNvPr id="3" name="Pladsholder til indhold 2">
            <a:extLst>
              <a:ext uri="{FF2B5EF4-FFF2-40B4-BE49-F238E27FC236}">
                <a16:creationId xmlns:a16="http://schemas.microsoft.com/office/drawing/2014/main" id="{DDD8E2C3-1DC6-43ED-A276-C9B204E8AE53}"/>
              </a:ext>
            </a:extLst>
          </p:cNvPr>
          <p:cNvSpPr>
            <a:spLocks noGrp="1"/>
          </p:cNvSpPr>
          <p:nvPr>
            <p:ph idx="1"/>
          </p:nvPr>
        </p:nvSpPr>
        <p:spPr/>
        <p:txBody>
          <a:bodyPr/>
          <a:lstStyle/>
          <a:p>
            <a:pPr marL="0" indent="0">
              <a:buNone/>
            </a:pPr>
            <a:endParaRPr lang="da-DK" dirty="0"/>
          </a:p>
        </p:txBody>
      </p:sp>
      <p:pic>
        <p:nvPicPr>
          <p:cNvPr id="1030" name="Picture 6" descr="ensuon &#10;Affect. emotion &#10;Enjoyment, fun &#10;Aesthetics, appeal &#10;Hedonic quality &#10;Engagement. flow &#10;Motivation &#10;Enchantment &#10;Frustration &#10;Other constructs &#10;Table 2. Dimensions in &#10;terviewsat the start an cn &#10;research &#10;ages to express Wit &#10;Affect measured with SAM [471 scale 1281; Emotional responses measured with psychophysiology [56] &#10;Rate 13 play categories on a '-point scale 181; Pictures drawn after game experience&quot;' were cculcd e.g. for &quot;fun&quot; [921 &#10;Classical and expressive aesthetics 1491 measured 1871; Website attractiveness 1751 measured 1191 &#10;AttrakDiff 12 Il used to measure hedonic quality Of websites [861 &#10;FSS 1381 used to measuIV flow 1151; Semi-structured interviews to understand engagement With technology [671 &#10;Probes used to understand motivation behind selecting a home 1391 &#10;Interview With a person to understand enchantment Of technology 1651 &#10;When l*ople expressed aspects that they did not like (in semi-structured interviews) 141 &#10;Values, spontaneity, &#10;16 &#10;11 &#10;10 &#10;9 &#10;15 &#10;24 &#10;15 &#10;14 &#10;23 &#10;Nore•s_ N = 66 studies does not sum up to because studies can measure several dimensions • * If authors mention exploring a certain dimension, &#10;it was counted as such without judging if the work really reports it • We categorized affect and emotion in the same group, as they are treated mostly &#10;as in UX research. Many in psychology, however, consider affect and emotions to different (e.g., 1721) ">
            <a:extLst>
              <a:ext uri="{FF2B5EF4-FFF2-40B4-BE49-F238E27FC236}">
                <a16:creationId xmlns:a16="http://schemas.microsoft.com/office/drawing/2014/main" id="{6C78FDA4-B269-4A70-890A-9AA48D461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45" y="1825625"/>
            <a:ext cx="10928975" cy="308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63C9D-EFA0-4E60-8356-68F965ADD88A}"/>
              </a:ext>
            </a:extLst>
          </p:cNvPr>
          <p:cNvSpPr>
            <a:spLocks noGrp="1"/>
          </p:cNvSpPr>
          <p:nvPr>
            <p:ph type="ctrTitle"/>
          </p:nvPr>
        </p:nvSpPr>
        <p:spPr/>
        <p:txBody>
          <a:bodyPr/>
          <a:lstStyle/>
          <a:p>
            <a:r>
              <a:rPr lang="da-DK" dirty="0"/>
              <a:t>Hjælp til aflevering 2</a:t>
            </a:r>
          </a:p>
        </p:txBody>
      </p:sp>
      <p:sp>
        <p:nvSpPr>
          <p:cNvPr id="3" name="Undertitel 2">
            <a:extLst>
              <a:ext uri="{FF2B5EF4-FFF2-40B4-BE49-F238E27FC236}">
                <a16:creationId xmlns:a16="http://schemas.microsoft.com/office/drawing/2014/main" id="{213C321D-3B10-42E5-A902-61BA404BF7D6}"/>
              </a:ext>
            </a:extLst>
          </p:cNvPr>
          <p:cNvSpPr>
            <a:spLocks noGrp="1"/>
          </p:cNvSpPr>
          <p:nvPr>
            <p:ph type="subTitle" idx="1"/>
          </p:nvPr>
        </p:nvSpPr>
        <p:spPr/>
        <p:txBody>
          <a:bodyPr/>
          <a:lstStyle/>
          <a:p>
            <a:r>
              <a:rPr lang="da-DK" dirty="0"/>
              <a:t>(Husk at melde jer ind i grupper på </a:t>
            </a:r>
            <a:r>
              <a:rPr lang="da-DK" dirty="0" err="1"/>
              <a:t>Absalaon</a:t>
            </a:r>
            <a:r>
              <a:rPr lang="da-DK" dirty="0"/>
              <a:t> </a:t>
            </a:r>
            <a:r>
              <a:rPr lang="da-DK" dirty="0">
                <a:sym typeface="Wingdings" panose="05000000000000000000" pitchFamily="2" charset="2"/>
              </a:rPr>
              <a:t> </a:t>
            </a:r>
            <a:r>
              <a:rPr lang="da-DK" dirty="0" err="1">
                <a:sym typeface="Wingdings" panose="05000000000000000000" pitchFamily="2" charset="2"/>
              </a:rPr>
              <a:t>people</a:t>
            </a:r>
            <a:r>
              <a:rPr lang="da-DK" dirty="0">
                <a:sym typeface="Wingdings" panose="05000000000000000000" pitchFamily="2" charset="2"/>
              </a:rPr>
              <a:t>  Grupper </a:t>
            </a:r>
            <a:r>
              <a:rPr lang="da-DK">
                <a:sym typeface="Wingdings" panose="05000000000000000000" pitchFamily="2" charset="2"/>
              </a:rPr>
              <a:t>til afleveringsopgaver)</a:t>
            </a:r>
            <a:endParaRPr lang="da-DK"/>
          </a:p>
        </p:txBody>
      </p:sp>
    </p:spTree>
    <p:extLst>
      <p:ext uri="{BB962C8B-B14F-4D97-AF65-F5344CB8AC3E}">
        <p14:creationId xmlns:p14="http://schemas.microsoft.com/office/powerpoint/2010/main" val="66321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B9547-94DB-4438-9F75-94DA52218CD4}"/>
              </a:ext>
            </a:extLst>
          </p:cNvPr>
          <p:cNvSpPr>
            <a:spLocks noGrp="1"/>
          </p:cNvSpPr>
          <p:nvPr>
            <p:ph type="title"/>
          </p:nvPr>
        </p:nvSpPr>
        <p:spPr/>
        <p:txBody>
          <a:bodyPr/>
          <a:lstStyle/>
          <a:p>
            <a:r>
              <a:rPr lang="da-DK" dirty="0"/>
              <a:t>Øvelse 3: </a:t>
            </a:r>
            <a:r>
              <a:rPr lang="da-DK" dirty="0" err="1"/>
              <a:t>Fitts</a:t>
            </a:r>
            <a:r>
              <a:rPr lang="da-DK" dirty="0"/>
              <a:t> lov</a:t>
            </a:r>
          </a:p>
        </p:txBody>
      </p:sp>
      <p:sp>
        <p:nvSpPr>
          <p:cNvPr id="3" name="Pladsholder til indhold 2">
            <a:extLst>
              <a:ext uri="{FF2B5EF4-FFF2-40B4-BE49-F238E27FC236}">
                <a16:creationId xmlns:a16="http://schemas.microsoft.com/office/drawing/2014/main" id="{6B76E5C9-B7FE-4E28-9309-BC38B1EF7544}"/>
              </a:ext>
            </a:extLst>
          </p:cNvPr>
          <p:cNvSpPr>
            <a:spLocks noGrp="1"/>
          </p:cNvSpPr>
          <p:nvPr>
            <p:ph idx="1"/>
          </p:nvPr>
        </p:nvSpPr>
        <p:spPr/>
        <p:txBody>
          <a:bodyPr/>
          <a:lstStyle/>
          <a:p>
            <a:r>
              <a:rPr lang="da-DK" b="0" i="0" dirty="0">
                <a:solidFill>
                  <a:srgbClr val="252525"/>
                </a:solidFill>
                <a:effectLst/>
                <a:latin typeface="Open Sans" panose="020B0606030504020204" pitchFamily="34" charset="0"/>
              </a:rPr>
              <a:t>Artiklen af </a:t>
            </a:r>
            <a:r>
              <a:rPr lang="da-DK" b="0" i="0" dirty="0" err="1">
                <a:solidFill>
                  <a:srgbClr val="252525"/>
                </a:solidFill>
                <a:effectLst/>
                <a:latin typeface="Open Sans" panose="020B0606030504020204" pitchFamily="34" charset="0"/>
              </a:rPr>
              <a:t>MacKenzie</a:t>
            </a:r>
            <a:r>
              <a:rPr lang="da-DK" b="0" i="0" dirty="0">
                <a:solidFill>
                  <a:srgbClr val="252525"/>
                </a:solidFill>
                <a:effectLst/>
                <a:latin typeface="Open Sans" panose="020B0606030504020204" pitchFamily="34" charset="0"/>
              </a:rPr>
              <a:t> (2013) nævner </a:t>
            </a:r>
            <a:r>
              <a:rPr lang="da-DK" b="0" i="0" dirty="0" err="1">
                <a:solidFill>
                  <a:srgbClr val="252525"/>
                </a:solidFill>
                <a:effectLst/>
                <a:latin typeface="Open Sans" panose="020B0606030504020204" pitchFamily="34" charset="0"/>
              </a:rPr>
              <a:t>Fitts’s</a:t>
            </a:r>
            <a:r>
              <a:rPr lang="da-DK" b="0" i="0" dirty="0">
                <a:solidFill>
                  <a:srgbClr val="252525"/>
                </a:solidFill>
                <a:effectLst/>
                <a:latin typeface="Open Sans" panose="020B0606030504020204" pitchFamily="34" charset="0"/>
              </a:rPr>
              <a:t> lov. Beskriv hvordan tiden det tager at vælge et objekt ændrer sig når objektet kommer længere væk fra cursoren. </a:t>
            </a:r>
          </a:p>
          <a:p>
            <a:r>
              <a:rPr lang="da-DK" b="0" i="0" dirty="0">
                <a:solidFill>
                  <a:srgbClr val="252525"/>
                </a:solidFill>
                <a:effectLst/>
                <a:latin typeface="Open Sans" panose="020B0606030504020204" pitchFamily="34" charset="0"/>
              </a:rPr>
              <a:t>Diskutér hvordan man ifølge loven kan formindske tiden og prøv at komme på eksempler i </a:t>
            </a:r>
            <a:r>
              <a:rPr lang="da-DK" b="0" i="0" dirty="0" err="1">
                <a:solidFill>
                  <a:srgbClr val="252525"/>
                </a:solidFill>
                <a:effectLst/>
                <a:latin typeface="Open Sans" panose="020B0606030504020204" pitchFamily="34" charset="0"/>
              </a:rPr>
              <a:t>brugergrænsefalder</a:t>
            </a:r>
            <a:r>
              <a:rPr lang="da-DK" b="0" i="0" dirty="0">
                <a:solidFill>
                  <a:srgbClr val="252525"/>
                </a:solidFill>
                <a:effectLst/>
                <a:latin typeface="Open Sans" panose="020B0606030504020204" pitchFamily="34" charset="0"/>
              </a:rPr>
              <a:t> som formindsker tiden.</a:t>
            </a:r>
            <a:endParaRPr lang="da-DK" dirty="0"/>
          </a:p>
        </p:txBody>
      </p:sp>
    </p:spTree>
    <p:extLst>
      <p:ext uri="{BB962C8B-B14F-4D97-AF65-F5344CB8AC3E}">
        <p14:creationId xmlns:p14="http://schemas.microsoft.com/office/powerpoint/2010/main" val="1434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50B37-671C-430B-876F-BA82CC6E1C97}"/>
              </a:ext>
            </a:extLst>
          </p:cNvPr>
          <p:cNvSpPr>
            <a:spLocks noGrp="1"/>
          </p:cNvSpPr>
          <p:nvPr>
            <p:ph type="ctrTitle"/>
          </p:nvPr>
        </p:nvSpPr>
        <p:spPr/>
        <p:txBody>
          <a:bodyPr/>
          <a:lstStyle/>
          <a:p>
            <a:r>
              <a:rPr lang="da-DK" dirty="0"/>
              <a:t>Pause</a:t>
            </a:r>
          </a:p>
        </p:txBody>
      </p:sp>
      <p:sp>
        <p:nvSpPr>
          <p:cNvPr id="3" name="Undertitel 2">
            <a:extLst>
              <a:ext uri="{FF2B5EF4-FFF2-40B4-BE49-F238E27FC236}">
                <a16:creationId xmlns:a16="http://schemas.microsoft.com/office/drawing/2014/main" id="{750AC700-4FBF-488F-9112-EF2D91F3807A}"/>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65799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CB3C9-068E-4774-A3A7-8B050DB57546}"/>
              </a:ext>
            </a:extLst>
          </p:cNvPr>
          <p:cNvSpPr>
            <a:spLocks noGrp="1"/>
          </p:cNvSpPr>
          <p:nvPr>
            <p:ph type="title"/>
          </p:nvPr>
        </p:nvSpPr>
        <p:spPr/>
        <p:txBody>
          <a:bodyPr/>
          <a:lstStyle/>
          <a:p>
            <a:r>
              <a:rPr lang="da-DK" dirty="0"/>
              <a:t>Øvelse 4: </a:t>
            </a:r>
            <a:r>
              <a:rPr lang="da-DK" dirty="0" err="1"/>
              <a:t>Fitts</a:t>
            </a:r>
            <a:r>
              <a:rPr lang="da-DK" dirty="0"/>
              <a:t> lov med forskellige enheder</a:t>
            </a:r>
          </a:p>
        </p:txBody>
      </p:sp>
      <p:sp>
        <p:nvSpPr>
          <p:cNvPr id="3" name="Pladsholder til indhold 2">
            <a:extLst>
              <a:ext uri="{FF2B5EF4-FFF2-40B4-BE49-F238E27FC236}">
                <a16:creationId xmlns:a16="http://schemas.microsoft.com/office/drawing/2014/main" id="{B289B175-3A75-43C0-BA21-A65E2F48CEF5}"/>
              </a:ext>
            </a:extLst>
          </p:cNvPr>
          <p:cNvSpPr>
            <a:spLocks noGrp="1"/>
          </p:cNvSpPr>
          <p:nvPr>
            <p:ph idx="1"/>
          </p:nvPr>
        </p:nvSpPr>
        <p:spPr/>
        <p:txBody>
          <a:bodyPr/>
          <a:lstStyle/>
          <a:p>
            <a:r>
              <a:rPr lang="da-DK" dirty="0">
                <a:solidFill>
                  <a:srgbClr val="252525"/>
                </a:solidFill>
                <a:latin typeface="Open Sans" panose="020B0606030504020204" pitchFamily="34" charset="0"/>
              </a:rPr>
              <a:t>P</a:t>
            </a:r>
            <a:r>
              <a:rPr lang="da-DK" b="0" i="0" dirty="0">
                <a:solidFill>
                  <a:srgbClr val="252525"/>
                </a:solidFill>
                <a:effectLst/>
                <a:latin typeface="Open Sans" panose="020B0606030504020204" pitchFamily="34" charset="0"/>
              </a:rPr>
              <a:t>røv illustrationen af loven på </a:t>
            </a:r>
            <a:r>
              <a:rPr lang="da-DK" dirty="0">
                <a:hlinkClick r:id="rId2"/>
              </a:rPr>
              <a:t>http://www.cs.cmu.edu/~bam/uicourse/2014inter/fittslaw/</a:t>
            </a:r>
            <a:r>
              <a:rPr lang="da-DK" dirty="0">
                <a:solidFill>
                  <a:srgbClr val="252525"/>
                </a:solidFill>
                <a:latin typeface="Open Sans" panose="020B0606030504020204" pitchFamily="34" charset="0"/>
              </a:rPr>
              <a:t> </a:t>
            </a:r>
            <a:r>
              <a:rPr lang="da-DK" b="0" i="0" dirty="0">
                <a:solidFill>
                  <a:srgbClr val="252525"/>
                </a:solidFill>
                <a:effectLst/>
                <a:latin typeface="Open Sans" panose="020B0606030504020204" pitchFamily="34" charset="0"/>
              </a:rPr>
              <a:t>eller </a:t>
            </a:r>
            <a:r>
              <a:rPr lang="da-DK" b="0" i="0" dirty="0">
                <a:solidFill>
                  <a:srgbClr val="252525"/>
                </a:solidFill>
                <a:effectLst/>
                <a:latin typeface="Open Sans" panose="020B0606030504020204" pitchFamily="34" charset="0"/>
                <a:hlinkClick r:id="rId3"/>
              </a:rPr>
              <a:t>http://simonwallner.at/ext/fitts/</a:t>
            </a:r>
            <a:r>
              <a:rPr lang="da-DK" dirty="0">
                <a:solidFill>
                  <a:srgbClr val="252525"/>
                </a:solidFill>
                <a:latin typeface="Open Sans" panose="020B0606030504020204" pitchFamily="34" charset="0"/>
              </a:rPr>
              <a:t> </a:t>
            </a:r>
            <a:r>
              <a:rPr lang="da-DK" b="0" i="0" dirty="0">
                <a:solidFill>
                  <a:srgbClr val="252525"/>
                </a:solidFill>
                <a:effectLst/>
                <a:latin typeface="Open Sans" panose="020B0606030504020204" pitchFamily="34" charset="0"/>
              </a:rPr>
              <a:t>gerne med forskellige enheder på tværs af øvelsesholdet. </a:t>
            </a:r>
          </a:p>
          <a:p>
            <a:r>
              <a:rPr lang="da-DK" b="0" i="0" dirty="0">
                <a:solidFill>
                  <a:srgbClr val="252525"/>
                </a:solidFill>
                <a:effectLst/>
                <a:latin typeface="Open Sans" panose="020B0606030504020204" pitchFamily="34" charset="0"/>
              </a:rPr>
              <a:t>Hvad er der af ligheder og hvad er der er forskelle mellem enhederne? </a:t>
            </a:r>
          </a:p>
          <a:p>
            <a:r>
              <a:rPr lang="da-DK" b="0" i="0" dirty="0">
                <a:solidFill>
                  <a:srgbClr val="252525"/>
                </a:solidFill>
                <a:effectLst/>
                <a:latin typeface="Open Sans" panose="020B0606030504020204" pitchFamily="34" charset="0"/>
              </a:rPr>
              <a:t>Lav sammen en liste med fem implikationer af </a:t>
            </a:r>
            <a:r>
              <a:rPr lang="da-DK" b="0" i="0" dirty="0" err="1">
                <a:solidFill>
                  <a:srgbClr val="252525"/>
                </a:solidFill>
                <a:effectLst/>
                <a:latin typeface="Open Sans" panose="020B0606030504020204" pitchFamily="34" charset="0"/>
              </a:rPr>
              <a:t>Fitts’s</a:t>
            </a:r>
            <a:r>
              <a:rPr lang="da-DK" b="0" i="0" dirty="0">
                <a:solidFill>
                  <a:srgbClr val="252525"/>
                </a:solidFill>
                <a:effectLst/>
                <a:latin typeface="Open Sans" panose="020B0606030504020204" pitchFamily="34" charset="0"/>
              </a:rPr>
              <a:t> lov for interaktionsdesign.</a:t>
            </a:r>
          </a:p>
          <a:p>
            <a:pPr marL="0" indent="0">
              <a:buNone/>
            </a:pPr>
            <a:endParaRPr lang="da-DK" b="0" i="0" dirty="0">
              <a:solidFill>
                <a:srgbClr val="252525"/>
              </a:solidFill>
              <a:effectLst/>
              <a:latin typeface="Open Sans" panose="020B0606030504020204" pitchFamily="34" charset="0"/>
            </a:endParaRPr>
          </a:p>
        </p:txBody>
      </p:sp>
    </p:spTree>
    <p:extLst>
      <p:ext uri="{BB962C8B-B14F-4D97-AF65-F5344CB8AC3E}">
        <p14:creationId xmlns:p14="http://schemas.microsoft.com/office/powerpoint/2010/main" val="3757333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D90C5-331C-49C6-B93C-8499DF42DC90}"/>
              </a:ext>
            </a:extLst>
          </p:cNvPr>
          <p:cNvSpPr>
            <a:spLocks noGrp="1"/>
          </p:cNvSpPr>
          <p:nvPr>
            <p:ph type="title"/>
          </p:nvPr>
        </p:nvSpPr>
        <p:spPr/>
        <p:txBody>
          <a:bodyPr/>
          <a:lstStyle/>
          <a:p>
            <a:r>
              <a:rPr lang="da-DK" dirty="0"/>
              <a:t>Øvelse 5: KLM-analyse</a:t>
            </a:r>
          </a:p>
        </p:txBody>
      </p:sp>
      <p:sp>
        <p:nvSpPr>
          <p:cNvPr id="3" name="Pladsholder til indhold 2">
            <a:extLst>
              <a:ext uri="{FF2B5EF4-FFF2-40B4-BE49-F238E27FC236}">
                <a16:creationId xmlns:a16="http://schemas.microsoft.com/office/drawing/2014/main" id="{43D414D0-F84E-4530-99BA-A05782843EAB}"/>
              </a:ext>
            </a:extLst>
          </p:cNvPr>
          <p:cNvSpPr>
            <a:spLocks noGrp="1"/>
          </p:cNvSpPr>
          <p:nvPr>
            <p:ph idx="1"/>
          </p:nvPr>
        </p:nvSpPr>
        <p:spPr/>
        <p:txBody>
          <a:bodyPr>
            <a:normAutofit/>
          </a:bodyPr>
          <a:lstStyle/>
          <a:p>
            <a:r>
              <a:rPr lang="da-DK" dirty="0"/>
              <a:t>5. Lav en KLM analyse af hvordan man indstiller en alarm på jeres telefon. Sørg for at få alle skridt i indstillingen af en alarm til et bestemt tidspunkt med.</a:t>
            </a:r>
          </a:p>
          <a:p>
            <a:pPr lvl="1"/>
            <a:r>
              <a:rPr lang="da-DK" dirty="0"/>
              <a:t>Sammenlign på tværs af øvelsesholdet forskellige telefoner i forhold til estimatet for hvor lang tid opgaven tager. For de af jer som har en iPhone, prøv at sammenligne den nyeste version (indtastning af tal) med den tidligere version (med rullehjul)---se her </a:t>
            </a:r>
            <a:r>
              <a:rPr lang="da-DK"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https://i1.wp.com/9to5mac.com/wp-content/uploads/sites/6/2020/08/how-to-use-iphone-alarms-ios-14.jpg</a:t>
            </a:r>
            <a:r>
              <a:rPr lang="da-DK"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da-DK" dirty="0"/>
              <a:t>Er der parametre af brugbarhed som ikke fanges af en KLM analyse? Subjektiv oplevet tilfredshed? Fejlrater? Hvordan kunne man afdække dem?</a:t>
            </a:r>
          </a:p>
          <a:p>
            <a:endParaRPr lang="da-DK" dirty="0"/>
          </a:p>
        </p:txBody>
      </p:sp>
    </p:spTree>
    <p:extLst>
      <p:ext uri="{BB962C8B-B14F-4D97-AF65-F5344CB8AC3E}">
        <p14:creationId xmlns:p14="http://schemas.microsoft.com/office/powerpoint/2010/main" val="147663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D642A3-D175-403D-9972-1CE308442E45}"/>
              </a:ext>
            </a:extLst>
          </p:cNvPr>
          <p:cNvSpPr>
            <a:spLocks noGrp="1"/>
          </p:cNvSpPr>
          <p:nvPr>
            <p:ph type="title"/>
          </p:nvPr>
        </p:nvSpPr>
        <p:spPr/>
        <p:txBody>
          <a:bodyPr/>
          <a:lstStyle/>
          <a:p>
            <a:r>
              <a:rPr lang="da-DK" dirty="0"/>
              <a:t>Øvelse 6: Dark patterns</a:t>
            </a:r>
          </a:p>
        </p:txBody>
      </p:sp>
      <p:sp>
        <p:nvSpPr>
          <p:cNvPr id="3" name="Pladsholder til indhold 2">
            <a:extLst>
              <a:ext uri="{FF2B5EF4-FFF2-40B4-BE49-F238E27FC236}">
                <a16:creationId xmlns:a16="http://schemas.microsoft.com/office/drawing/2014/main" id="{0B2DB904-3755-467C-97E5-E2036F4B959F}"/>
              </a:ext>
            </a:extLst>
          </p:cNvPr>
          <p:cNvSpPr>
            <a:spLocks noGrp="1"/>
          </p:cNvSpPr>
          <p:nvPr>
            <p:ph idx="1"/>
          </p:nvPr>
        </p:nvSpPr>
        <p:spPr/>
        <p:txBody>
          <a:bodyPr>
            <a:normAutofit lnSpcReduction="10000"/>
          </a:bodyPr>
          <a:lstStyle/>
          <a:p>
            <a:r>
              <a:rPr lang="da-DK" dirty="0"/>
              <a:t>6. Viden om hvordan mennesker tænker kan bruges konstruktivt i interaktionsdesign. Men den kan også bruges negativt i brugergrænseflader, noget der i litteraturen kaldes dark patterns  </a:t>
            </a:r>
            <a:r>
              <a:rPr lang="da-DK" dirty="0">
                <a:hlinkClick r:id="rId2"/>
              </a:rPr>
              <a:t>https://uxdesign.cc/dark-patterns-in-ux-design-7009a83b233c?gi=bc41cd7c389c</a:t>
            </a:r>
            <a:endParaRPr lang="da-DK" dirty="0"/>
          </a:p>
          <a:p>
            <a:r>
              <a:rPr lang="da-DK" dirty="0"/>
              <a:t> Brug 10 minutter på at skimme artiklen. Diskutér derefter dark patterns, som I er stødt ind i på hjemmesider eller andre interaktive systemer, og diskutér hvilke aspekter af menneskers psykologi, de udnytter. </a:t>
            </a:r>
          </a:p>
          <a:p>
            <a:r>
              <a:rPr lang="da-DK" dirty="0"/>
              <a:t>Diskutér også, hvad jeres ansvar som systemudviklere er i forhold til sådanne dark patterns.</a:t>
            </a:r>
          </a:p>
        </p:txBody>
      </p:sp>
    </p:spTree>
    <p:extLst>
      <p:ext uri="{BB962C8B-B14F-4D97-AF65-F5344CB8AC3E}">
        <p14:creationId xmlns:p14="http://schemas.microsoft.com/office/powerpoint/2010/main" val="8981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B0293A-159C-47DA-A0EE-1F8FD2C228F3}"/>
              </a:ext>
            </a:extLst>
          </p:cNvPr>
          <p:cNvSpPr>
            <a:spLocks noGrp="1"/>
          </p:cNvSpPr>
          <p:nvPr>
            <p:ph type="title"/>
          </p:nvPr>
        </p:nvSpPr>
        <p:spPr/>
        <p:txBody>
          <a:bodyPr/>
          <a:lstStyle/>
          <a:p>
            <a:r>
              <a:rPr lang="da-DK" dirty="0"/>
              <a:t>Oversigt over øvelsestimen</a:t>
            </a:r>
          </a:p>
        </p:txBody>
      </p:sp>
      <p:sp>
        <p:nvSpPr>
          <p:cNvPr id="3" name="Pladsholder til indhold 2">
            <a:extLst>
              <a:ext uri="{FF2B5EF4-FFF2-40B4-BE49-F238E27FC236}">
                <a16:creationId xmlns:a16="http://schemas.microsoft.com/office/drawing/2014/main" id="{E8A07CA1-ACEC-43BC-A6EC-4B837446F0C8}"/>
              </a:ext>
            </a:extLst>
          </p:cNvPr>
          <p:cNvSpPr>
            <a:spLocks noGrp="1"/>
          </p:cNvSpPr>
          <p:nvPr>
            <p:ph idx="1"/>
          </p:nvPr>
        </p:nvSpPr>
        <p:spPr/>
        <p:txBody>
          <a:bodyPr>
            <a:normAutofit lnSpcReduction="10000"/>
          </a:bodyPr>
          <a:lstStyle/>
          <a:p>
            <a:r>
              <a:rPr lang="da-DK" dirty="0"/>
              <a:t>Øvelsestimer fremover</a:t>
            </a:r>
          </a:p>
          <a:p>
            <a:r>
              <a:rPr lang="da-DK" dirty="0"/>
              <a:t>Generel feedback på aflevering 1</a:t>
            </a:r>
          </a:p>
          <a:p>
            <a:r>
              <a:rPr lang="da-DK" dirty="0"/>
              <a:t>Hjælp til aflevering 2</a:t>
            </a:r>
          </a:p>
          <a:p>
            <a:r>
              <a:rPr lang="da-DK" dirty="0" err="1"/>
              <a:t>Fitts</a:t>
            </a:r>
            <a:r>
              <a:rPr lang="da-DK" dirty="0"/>
              <a:t> lov (ikke så vigtig)</a:t>
            </a:r>
          </a:p>
          <a:p>
            <a:r>
              <a:rPr lang="da-DK" dirty="0"/>
              <a:t>Pause</a:t>
            </a:r>
          </a:p>
          <a:p>
            <a:r>
              <a:rPr lang="da-DK" dirty="0" err="1"/>
              <a:t>Fitts</a:t>
            </a:r>
            <a:r>
              <a:rPr lang="da-DK" dirty="0"/>
              <a:t> lov (prøv selv)</a:t>
            </a:r>
          </a:p>
          <a:p>
            <a:r>
              <a:rPr lang="da-DK" dirty="0"/>
              <a:t>KLM-analyse (god forberedelse til afl. 2)</a:t>
            </a:r>
          </a:p>
          <a:p>
            <a:r>
              <a:rPr lang="da-DK" dirty="0"/>
              <a:t>Dark patterns</a:t>
            </a:r>
          </a:p>
          <a:p>
            <a:r>
              <a:rPr lang="da-DK" dirty="0"/>
              <a:t>Evt.: neurologiske udfordringer</a:t>
            </a:r>
          </a:p>
        </p:txBody>
      </p:sp>
    </p:spTree>
    <p:extLst>
      <p:ext uri="{BB962C8B-B14F-4D97-AF65-F5344CB8AC3E}">
        <p14:creationId xmlns:p14="http://schemas.microsoft.com/office/powerpoint/2010/main" val="129722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04A61-145F-4E32-A4C9-B7058DA2CEA8}"/>
              </a:ext>
            </a:extLst>
          </p:cNvPr>
          <p:cNvSpPr>
            <a:spLocks noGrp="1"/>
          </p:cNvSpPr>
          <p:nvPr>
            <p:ph type="title"/>
          </p:nvPr>
        </p:nvSpPr>
        <p:spPr/>
        <p:txBody>
          <a:bodyPr/>
          <a:lstStyle/>
          <a:p>
            <a:r>
              <a:rPr lang="da-DK" dirty="0"/>
              <a:t>Øvelse 7: neurologiske udfordringer</a:t>
            </a:r>
          </a:p>
        </p:txBody>
      </p:sp>
      <p:sp>
        <p:nvSpPr>
          <p:cNvPr id="3" name="Pladsholder til indhold 2">
            <a:extLst>
              <a:ext uri="{FF2B5EF4-FFF2-40B4-BE49-F238E27FC236}">
                <a16:creationId xmlns:a16="http://schemas.microsoft.com/office/drawing/2014/main" id="{C3A51AC1-E093-4F7F-BFCA-F2BAA9948CB5}"/>
              </a:ext>
            </a:extLst>
          </p:cNvPr>
          <p:cNvSpPr>
            <a:spLocks noGrp="1"/>
          </p:cNvSpPr>
          <p:nvPr>
            <p:ph idx="1"/>
          </p:nvPr>
        </p:nvSpPr>
        <p:spPr>
          <a:xfrm>
            <a:off x="838200" y="1690688"/>
            <a:ext cx="10515600" cy="4351338"/>
          </a:xfrm>
        </p:spPr>
        <p:txBody>
          <a:bodyPr>
            <a:normAutofit fontScale="92500" lnSpcReduction="10000"/>
          </a:bodyPr>
          <a:lstStyle/>
          <a:p>
            <a:pPr algn="l"/>
            <a:r>
              <a:rPr lang="da-DK" b="0" i="0" dirty="0">
                <a:solidFill>
                  <a:srgbClr val="252525"/>
                </a:solidFill>
                <a:effectLst/>
                <a:latin typeface="Open Sans" panose="020B0606030504020204" pitchFamily="34" charset="0"/>
              </a:rPr>
              <a:t>Diskutér hvordan nedenstående udfordringer kan påvirke design af brugergrænseflader. Prøv eventuelt at installere </a:t>
            </a:r>
            <a:r>
              <a:rPr lang="da-DK" b="0" i="0" dirty="0" err="1">
                <a:solidFill>
                  <a:srgbClr val="252525"/>
                </a:solidFill>
                <a:effectLst/>
                <a:latin typeface="Open Sans" panose="020B0606030504020204" pitchFamily="34" charset="0"/>
              </a:rPr>
              <a:t>plugin'en</a:t>
            </a:r>
            <a:r>
              <a:rPr lang="da-DK" b="0" i="0" dirty="0">
                <a:solidFill>
                  <a:srgbClr val="252525"/>
                </a:solidFill>
                <a:effectLst/>
                <a:latin typeface="Open Sans" panose="020B0606030504020204" pitchFamily="34" charset="0"/>
              </a:rPr>
              <a:t> </a:t>
            </a:r>
            <a:r>
              <a:rPr lang="da-DK" b="0" i="0" u="sng" dirty="0" err="1">
                <a:solidFill>
                  <a:srgbClr val="252525"/>
                </a:solidFill>
                <a:effectLst/>
                <a:latin typeface="Open Sans" panose="020B0606030504020204" pitchFamily="34" charset="0"/>
                <a:hlinkClick r:id="rId2"/>
              </a:rPr>
              <a:t>Funkify</a:t>
            </a:r>
            <a:r>
              <a:rPr lang="da-DK" b="0" i="0" u="sng" dirty="0">
                <a:solidFill>
                  <a:srgbClr val="252525"/>
                </a:solidFill>
                <a:effectLst/>
                <a:latin typeface="Open Sans" panose="020B0606030504020204" pitchFamily="34" charset="0"/>
                <a:hlinkClick r:id="rId2"/>
              </a:rPr>
              <a:t> til </a:t>
            </a:r>
            <a:r>
              <a:rPr lang="da-DK" b="0" i="0" u="sng" dirty="0" err="1">
                <a:solidFill>
                  <a:srgbClr val="252525"/>
                </a:solidFill>
                <a:effectLst/>
                <a:latin typeface="Open Sans" panose="020B0606030504020204" pitchFamily="34" charset="0"/>
                <a:hlinkClick r:id="rId2"/>
              </a:rPr>
              <a:t>chrome</a:t>
            </a:r>
            <a:r>
              <a:rPr lang="da-DK" b="0" i="0" u="sng" dirty="0">
                <a:solidFill>
                  <a:srgbClr val="252525"/>
                </a:solidFill>
                <a:effectLst/>
                <a:latin typeface="Open Sans" panose="020B0606030504020204" pitchFamily="34" charset="0"/>
                <a:hlinkClick r:id="rId2"/>
              </a:rPr>
              <a:t> (Links to an </a:t>
            </a:r>
            <a:r>
              <a:rPr lang="da-DK" b="0" i="0" u="sng" dirty="0" err="1">
                <a:solidFill>
                  <a:srgbClr val="252525"/>
                </a:solidFill>
                <a:effectLst/>
                <a:latin typeface="Open Sans" panose="020B0606030504020204" pitchFamily="34" charset="0"/>
                <a:hlinkClick r:id="rId2"/>
              </a:rPr>
              <a:t>external</a:t>
            </a:r>
            <a:r>
              <a:rPr lang="da-DK" b="0" i="0" u="sng" dirty="0">
                <a:solidFill>
                  <a:srgbClr val="252525"/>
                </a:solidFill>
                <a:effectLst/>
                <a:latin typeface="Open Sans" panose="020B0606030504020204" pitchFamily="34" charset="0"/>
                <a:hlinkClick r:id="rId2"/>
              </a:rPr>
              <a:t> site.)</a:t>
            </a:r>
            <a:r>
              <a:rPr lang="da-DK" b="0" i="0" dirty="0">
                <a:solidFill>
                  <a:srgbClr val="252525"/>
                </a:solidFill>
                <a:effectLst/>
                <a:latin typeface="Open Sans" panose="020B0606030504020204" pitchFamily="34" charset="0"/>
              </a:rPr>
              <a:t> og test nogle af udfordringerne---og diskuter hvordan teknologier som </a:t>
            </a:r>
            <a:r>
              <a:rPr lang="da-DK" b="0" i="0" dirty="0" err="1">
                <a:solidFill>
                  <a:srgbClr val="252525"/>
                </a:solidFill>
                <a:effectLst/>
                <a:latin typeface="Open Sans" panose="020B0606030504020204" pitchFamily="34" charset="0"/>
              </a:rPr>
              <a:t>Funkify</a:t>
            </a:r>
            <a:r>
              <a:rPr lang="da-DK" b="0" i="0" dirty="0">
                <a:solidFill>
                  <a:srgbClr val="252525"/>
                </a:solidFill>
                <a:effectLst/>
                <a:latin typeface="Open Sans" panose="020B0606030504020204" pitchFamily="34" charset="0"/>
              </a:rPr>
              <a:t> kan hjælpe med disse problemer.</a:t>
            </a:r>
          </a:p>
          <a:p>
            <a:pPr algn="l">
              <a:buFont typeface="Arial" panose="020B0604020202020204" pitchFamily="34" charset="0"/>
              <a:buChar char="•"/>
            </a:pPr>
            <a:r>
              <a:rPr lang="da-DK" b="0" i="0" dirty="0">
                <a:solidFill>
                  <a:srgbClr val="252525"/>
                </a:solidFill>
                <a:effectLst/>
                <a:latin typeface="Open Sans" panose="020B0606030504020204" pitchFamily="34" charset="0"/>
              </a:rPr>
              <a:t>brugere med neurologiske udfordringer som Autisme, ADHD eller ordblindhed (som fx kan have større følsomhed overfor sensorisk input som lys eller lyd; som kan have en præference for klarere visuelle elementer og hierarkier; som foretrækker kommunikation via andre kanaler end tekst).   </a:t>
            </a:r>
          </a:p>
          <a:p>
            <a:pPr algn="l">
              <a:buFont typeface="Arial" panose="020B0604020202020204" pitchFamily="34" charset="0"/>
              <a:buChar char="•"/>
            </a:pPr>
            <a:r>
              <a:rPr lang="da-DK" b="0" i="0" dirty="0">
                <a:solidFill>
                  <a:srgbClr val="252525"/>
                </a:solidFill>
                <a:effectLst/>
                <a:latin typeface="Open Sans" panose="020B0606030504020204" pitchFamily="34" charset="0"/>
              </a:rPr>
              <a:t>brugere med begrænsninger i syn eller hørelse (som fx har brug for teknologi til oplæsning eller forstørrelse). </a:t>
            </a:r>
          </a:p>
          <a:p>
            <a:endParaRPr lang="da-DK" dirty="0"/>
          </a:p>
        </p:txBody>
      </p:sp>
    </p:spTree>
    <p:extLst>
      <p:ext uri="{BB962C8B-B14F-4D97-AF65-F5344CB8AC3E}">
        <p14:creationId xmlns:p14="http://schemas.microsoft.com/office/powerpoint/2010/main" val="91112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240CB-92EA-4BF4-9DDD-7669EB713834}"/>
              </a:ext>
            </a:extLst>
          </p:cNvPr>
          <p:cNvSpPr>
            <a:spLocks noGrp="1"/>
          </p:cNvSpPr>
          <p:nvPr>
            <p:ph type="title"/>
          </p:nvPr>
        </p:nvSpPr>
        <p:spPr/>
        <p:txBody>
          <a:bodyPr/>
          <a:lstStyle/>
          <a:p>
            <a:r>
              <a:rPr lang="da-DK" dirty="0"/>
              <a:t>Øvelsestimer fremover</a:t>
            </a:r>
          </a:p>
        </p:txBody>
      </p:sp>
      <p:sp>
        <p:nvSpPr>
          <p:cNvPr id="3" name="Pladsholder til indhold 2">
            <a:extLst>
              <a:ext uri="{FF2B5EF4-FFF2-40B4-BE49-F238E27FC236}">
                <a16:creationId xmlns:a16="http://schemas.microsoft.com/office/drawing/2014/main" id="{B1FDF0D9-343A-48DA-8F68-3EE8D6223FE7}"/>
              </a:ext>
            </a:extLst>
          </p:cNvPr>
          <p:cNvSpPr>
            <a:spLocks noGrp="1"/>
          </p:cNvSpPr>
          <p:nvPr>
            <p:ph idx="1"/>
          </p:nvPr>
        </p:nvSpPr>
        <p:spPr/>
        <p:txBody>
          <a:bodyPr/>
          <a:lstStyle/>
          <a:p>
            <a:r>
              <a:rPr lang="da-DK" b="1" u="sng" dirty="0"/>
              <a:t>A: Fortsætte som nu (fælles gennemgang/diskussion blandet med gruppevis diskussion)</a:t>
            </a:r>
          </a:p>
          <a:p>
            <a:pPr marL="0" indent="0">
              <a:buNone/>
            </a:pPr>
            <a:endParaRPr lang="da-DK" dirty="0"/>
          </a:p>
          <a:p>
            <a:r>
              <a:rPr lang="da-DK" dirty="0"/>
              <a:t>B: Ingen gennemgang, kun medmindre nogen spørger. Kan lave øvelserne/aflevering i det tempo, I vil, og spørge om hjælp efter behov</a:t>
            </a:r>
          </a:p>
          <a:p>
            <a:endParaRPr lang="da-DK" dirty="0"/>
          </a:p>
          <a:p>
            <a:r>
              <a:rPr lang="da-DK" dirty="0"/>
              <a:t>C: Ligeglad</a:t>
            </a:r>
          </a:p>
        </p:txBody>
      </p:sp>
    </p:spTree>
    <p:extLst>
      <p:ext uri="{BB962C8B-B14F-4D97-AF65-F5344CB8AC3E}">
        <p14:creationId xmlns:p14="http://schemas.microsoft.com/office/powerpoint/2010/main" val="272282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5446E-93C3-4C6F-843D-17EFA2B0CBC3}"/>
              </a:ext>
            </a:extLst>
          </p:cNvPr>
          <p:cNvSpPr>
            <a:spLocks noGrp="1"/>
          </p:cNvSpPr>
          <p:nvPr>
            <p:ph type="title"/>
          </p:nvPr>
        </p:nvSpPr>
        <p:spPr>
          <a:xfrm>
            <a:off x="838200" y="-1"/>
            <a:ext cx="10515600" cy="1325563"/>
          </a:xfrm>
        </p:spPr>
        <p:txBody>
          <a:bodyPr/>
          <a:lstStyle/>
          <a:p>
            <a:r>
              <a:rPr lang="da-DK" dirty="0"/>
              <a:t>Generel feedback på aflevering 1</a:t>
            </a:r>
          </a:p>
        </p:txBody>
      </p:sp>
      <p:sp>
        <p:nvSpPr>
          <p:cNvPr id="3" name="Pladsholder til indhold 2">
            <a:extLst>
              <a:ext uri="{FF2B5EF4-FFF2-40B4-BE49-F238E27FC236}">
                <a16:creationId xmlns:a16="http://schemas.microsoft.com/office/drawing/2014/main" id="{DDA3D094-4BA7-4A50-ACF8-6F5728DDD55B}"/>
              </a:ext>
            </a:extLst>
          </p:cNvPr>
          <p:cNvSpPr>
            <a:spLocks noGrp="1"/>
          </p:cNvSpPr>
          <p:nvPr>
            <p:ph idx="1"/>
          </p:nvPr>
        </p:nvSpPr>
        <p:spPr>
          <a:xfrm>
            <a:off x="270933" y="965200"/>
            <a:ext cx="11277600" cy="4686829"/>
          </a:xfrm>
        </p:spPr>
        <p:txBody>
          <a:bodyPr>
            <a:normAutofit/>
          </a:bodyPr>
          <a:lstStyle/>
          <a:p>
            <a:r>
              <a:rPr lang="da-DK" dirty="0"/>
              <a:t>Fornuftige og velskrevne besvarelser</a:t>
            </a:r>
          </a:p>
          <a:p>
            <a:r>
              <a:rPr lang="da-DK" dirty="0"/>
              <a:t>God rød tråd, god brug af overskrifter</a:t>
            </a:r>
          </a:p>
          <a:p>
            <a:r>
              <a:rPr lang="da-DK" dirty="0"/>
              <a:t>Generelt:</a:t>
            </a:r>
          </a:p>
          <a:p>
            <a:pPr lvl="1"/>
            <a:r>
              <a:rPr lang="da-DK" dirty="0"/>
              <a:t>Brug beskrivende overskrifter og underoverskrifter (”del 1” eller ”eksemplificér” er meget indforstået)</a:t>
            </a:r>
          </a:p>
          <a:p>
            <a:pPr lvl="1"/>
            <a:r>
              <a:rPr lang="da-DK" dirty="0"/>
              <a:t>Undgå unødvendigt svære ord</a:t>
            </a:r>
          </a:p>
          <a:p>
            <a:pPr lvl="2"/>
            <a:r>
              <a:rPr lang="da-DK" dirty="0"/>
              <a:t>”Intenderede bruger” </a:t>
            </a:r>
            <a:r>
              <a:rPr lang="da-DK" dirty="0">
                <a:sym typeface="Wingdings" panose="05000000000000000000" pitchFamily="2" charset="2"/>
              </a:rPr>
              <a:t></a:t>
            </a:r>
            <a:r>
              <a:rPr lang="da-DK" dirty="0"/>
              <a:t> den "tiltænkte" bruger/slutbruger</a:t>
            </a:r>
          </a:p>
          <a:p>
            <a:pPr lvl="2"/>
            <a:r>
              <a:rPr lang="da-DK" dirty="0"/>
              <a:t>”Determinere” </a:t>
            </a:r>
            <a:r>
              <a:rPr lang="da-DK" dirty="0">
                <a:sym typeface="Wingdings" panose="05000000000000000000" pitchFamily="2" charset="2"/>
              </a:rPr>
              <a:t></a:t>
            </a:r>
            <a:r>
              <a:rPr lang="da-DK" dirty="0"/>
              <a:t> bestemme</a:t>
            </a:r>
          </a:p>
          <a:p>
            <a:pPr lvl="1"/>
            <a:r>
              <a:rPr lang="da-DK" dirty="0" err="1"/>
              <a:t>Overleaf</a:t>
            </a:r>
            <a:r>
              <a:rPr lang="da-DK" dirty="0"/>
              <a:t>: Husk ”\</a:t>
            </a:r>
            <a:r>
              <a:rPr lang="da-DK" dirty="0" err="1"/>
              <a:t>noindent</a:t>
            </a:r>
            <a:r>
              <a:rPr lang="da-DK" dirty="0"/>
              <a:t>” foran hvert nyt afsnit og ”\\” efter hvert afsnit for at undgå mærkelig </a:t>
            </a:r>
            <a:r>
              <a:rPr lang="da-DK" dirty="0" err="1"/>
              <a:t>indentering</a:t>
            </a:r>
            <a:endParaRPr lang="da-DK" dirty="0"/>
          </a:p>
        </p:txBody>
      </p:sp>
      <p:pic>
        <p:nvPicPr>
          <p:cNvPr id="9" name="Billede 8">
            <a:extLst>
              <a:ext uri="{FF2B5EF4-FFF2-40B4-BE49-F238E27FC236}">
                <a16:creationId xmlns:a16="http://schemas.microsoft.com/office/drawing/2014/main" id="{D6D14E92-6AF3-4634-9F95-DA0D1CD6F4DE}"/>
              </a:ext>
            </a:extLst>
          </p:cNvPr>
          <p:cNvPicPr>
            <a:picLocks noChangeAspect="1"/>
          </p:cNvPicPr>
          <p:nvPr/>
        </p:nvPicPr>
        <p:blipFill>
          <a:blip r:embed="rId2"/>
          <a:stretch>
            <a:fillRect/>
          </a:stretch>
        </p:blipFill>
        <p:spPr>
          <a:xfrm>
            <a:off x="459845" y="5145378"/>
            <a:ext cx="5514446" cy="1273697"/>
          </a:xfrm>
          <a:prstGeom prst="rect">
            <a:avLst/>
          </a:prstGeom>
        </p:spPr>
      </p:pic>
      <p:pic>
        <p:nvPicPr>
          <p:cNvPr id="11" name="Billede 10">
            <a:extLst>
              <a:ext uri="{FF2B5EF4-FFF2-40B4-BE49-F238E27FC236}">
                <a16:creationId xmlns:a16="http://schemas.microsoft.com/office/drawing/2014/main" id="{060BF832-F17C-400E-B44A-1A33F02CF2C3}"/>
              </a:ext>
            </a:extLst>
          </p:cNvPr>
          <p:cNvPicPr>
            <a:picLocks noChangeAspect="1"/>
          </p:cNvPicPr>
          <p:nvPr/>
        </p:nvPicPr>
        <p:blipFill>
          <a:blip r:embed="rId3"/>
          <a:stretch>
            <a:fillRect/>
          </a:stretch>
        </p:blipFill>
        <p:spPr>
          <a:xfrm>
            <a:off x="6982883" y="5386003"/>
            <a:ext cx="4565650" cy="792446"/>
          </a:xfrm>
          <a:prstGeom prst="rect">
            <a:avLst/>
          </a:prstGeom>
        </p:spPr>
      </p:pic>
    </p:spTree>
    <p:extLst>
      <p:ext uri="{BB962C8B-B14F-4D97-AF65-F5344CB8AC3E}">
        <p14:creationId xmlns:p14="http://schemas.microsoft.com/office/powerpoint/2010/main" val="378017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98132-65A5-416D-9A58-550D9E2E5DBE}"/>
              </a:ext>
            </a:extLst>
          </p:cNvPr>
          <p:cNvSpPr>
            <a:spLocks noGrp="1"/>
          </p:cNvSpPr>
          <p:nvPr>
            <p:ph type="title"/>
          </p:nvPr>
        </p:nvSpPr>
        <p:spPr/>
        <p:txBody>
          <a:bodyPr/>
          <a:lstStyle/>
          <a:p>
            <a:r>
              <a:rPr lang="da-DK" dirty="0"/>
              <a:t>Generel feedback på aflevering 1</a:t>
            </a:r>
          </a:p>
        </p:txBody>
      </p:sp>
      <p:sp>
        <p:nvSpPr>
          <p:cNvPr id="3" name="Pladsholder til indhold 2">
            <a:extLst>
              <a:ext uri="{FF2B5EF4-FFF2-40B4-BE49-F238E27FC236}">
                <a16:creationId xmlns:a16="http://schemas.microsoft.com/office/drawing/2014/main" id="{6B14BAEE-4D37-4729-BD93-ED22CA3A6EC2}"/>
              </a:ext>
            </a:extLst>
          </p:cNvPr>
          <p:cNvSpPr>
            <a:spLocks noGrp="1"/>
          </p:cNvSpPr>
          <p:nvPr>
            <p:ph idx="1"/>
          </p:nvPr>
        </p:nvSpPr>
        <p:spPr/>
        <p:txBody>
          <a:bodyPr/>
          <a:lstStyle/>
          <a:p>
            <a:r>
              <a:rPr lang="da-DK" dirty="0"/>
              <a:t>Vær sikker på at du opfylder ALLE opgavens krav</a:t>
            </a:r>
          </a:p>
          <a:p>
            <a:r>
              <a:rPr lang="da-DK" dirty="0"/>
              <a:t>Dette kan sikres ved at bruge opgavens formuleringer. Fx hvis opgaven siger at du skal beskrive en interaktionssekvens, kan du skrive: </a:t>
            </a:r>
          </a:p>
          <a:p>
            <a:pPr lvl="1"/>
            <a:r>
              <a:rPr lang="da-DK" i="1" dirty="0"/>
              <a:t>"En interaktionssekvens med dette objekt ville være …”</a:t>
            </a:r>
          </a:p>
          <a:p>
            <a:pPr marL="457200" lvl="1" indent="0">
              <a:buNone/>
            </a:pPr>
            <a:endParaRPr lang="da-DK" i="1" dirty="0"/>
          </a:p>
          <a:p>
            <a:r>
              <a:rPr lang="da-DK" dirty="0"/>
              <a:t>Brug </a:t>
            </a:r>
            <a:r>
              <a:rPr lang="da-DK" b="1" dirty="0"/>
              <a:t>eksplicit</a:t>
            </a:r>
            <a:r>
              <a:rPr lang="da-DK" dirty="0"/>
              <a:t> de begreber, som opgaven beder dig om at bruge. Hvis opgaven siger du skal eksemplificere via begreberne UX og </a:t>
            </a:r>
            <a:r>
              <a:rPr lang="da-DK" dirty="0" err="1"/>
              <a:t>usability</a:t>
            </a:r>
            <a:r>
              <a:rPr lang="da-DK" dirty="0"/>
              <a:t> så nævn disse eksplicit i teksten.</a:t>
            </a:r>
          </a:p>
        </p:txBody>
      </p:sp>
    </p:spTree>
    <p:extLst>
      <p:ext uri="{BB962C8B-B14F-4D97-AF65-F5344CB8AC3E}">
        <p14:creationId xmlns:p14="http://schemas.microsoft.com/office/powerpoint/2010/main" val="205854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1D6A53-2606-4F21-9434-D740385E97FD}"/>
              </a:ext>
            </a:extLst>
          </p:cNvPr>
          <p:cNvSpPr>
            <a:spLocks noGrp="1"/>
          </p:cNvSpPr>
          <p:nvPr>
            <p:ph type="title"/>
          </p:nvPr>
        </p:nvSpPr>
        <p:spPr/>
        <p:txBody>
          <a:bodyPr/>
          <a:lstStyle/>
          <a:p>
            <a:r>
              <a:rPr lang="da-DK" dirty="0">
                <a:highlight>
                  <a:srgbClr val="FFFF00"/>
                </a:highlight>
              </a:rPr>
              <a:t>Kildehenvisninger </a:t>
            </a:r>
            <a:r>
              <a:rPr lang="da-DK" b="1" i="1" dirty="0">
                <a:highlight>
                  <a:srgbClr val="FFFF00"/>
                </a:highlight>
              </a:rPr>
              <a:t>SKAL</a:t>
            </a:r>
            <a:r>
              <a:rPr lang="da-DK" dirty="0">
                <a:highlight>
                  <a:srgbClr val="FFFF00"/>
                </a:highlight>
              </a:rPr>
              <a:t> følge APA-formatet</a:t>
            </a:r>
          </a:p>
        </p:txBody>
      </p:sp>
      <p:sp>
        <p:nvSpPr>
          <p:cNvPr id="3" name="Pladsholder til indhold 2">
            <a:extLst>
              <a:ext uri="{FF2B5EF4-FFF2-40B4-BE49-F238E27FC236}">
                <a16:creationId xmlns:a16="http://schemas.microsoft.com/office/drawing/2014/main" id="{1D0AFB0B-8FA1-44BB-9839-9DBBA6A4A0F2}"/>
              </a:ext>
            </a:extLst>
          </p:cNvPr>
          <p:cNvSpPr>
            <a:spLocks noGrp="1"/>
          </p:cNvSpPr>
          <p:nvPr>
            <p:ph idx="1"/>
          </p:nvPr>
        </p:nvSpPr>
        <p:spPr>
          <a:xfrm>
            <a:off x="355600" y="1817158"/>
            <a:ext cx="11277600" cy="4351338"/>
          </a:xfrm>
        </p:spPr>
        <p:txBody>
          <a:bodyPr>
            <a:normAutofit fontScale="92500" lnSpcReduction="20000"/>
          </a:bodyPr>
          <a:lstStyle/>
          <a:p>
            <a:r>
              <a:rPr lang="da-DK" dirty="0"/>
              <a:t>For </a:t>
            </a:r>
            <a:r>
              <a:rPr lang="da-DK" dirty="0" err="1"/>
              <a:t>overleaf</a:t>
            </a:r>
            <a:r>
              <a:rPr lang="da-DK" dirty="0"/>
              <a:t>:  </a:t>
            </a:r>
            <a:r>
              <a:rPr lang="da-DK" dirty="0">
                <a:hlinkClick r:id="rId2"/>
              </a:rPr>
              <a:t>https://www.overleaf.com/read/jkvhqfbdfmvc</a:t>
            </a:r>
            <a:r>
              <a:rPr lang="da-DK" dirty="0"/>
              <a:t> </a:t>
            </a:r>
          </a:p>
          <a:p>
            <a:r>
              <a:rPr lang="da-DK" dirty="0"/>
              <a:t>Hvis jeg nævner forfatteren i teksten, kan jeg skrive \</a:t>
            </a:r>
            <a:r>
              <a:rPr lang="da-DK" dirty="0" err="1"/>
              <a:t>citet</a:t>
            </a:r>
            <a:r>
              <a:rPr lang="da-DK" dirty="0"/>
              <a:t>{}: Norman (2018) </a:t>
            </a:r>
          </a:p>
          <a:p>
            <a:r>
              <a:rPr lang="da-DK" dirty="0"/>
              <a:t>Hvis jeg ikke nævner forfatteren, kan jeg bruge \</a:t>
            </a:r>
            <a:r>
              <a:rPr lang="da-DK" dirty="0" err="1"/>
              <a:t>citep</a:t>
            </a:r>
            <a:r>
              <a:rPr lang="da-DK" dirty="0"/>
              <a:t>{}: (Jensen, 2018) </a:t>
            </a:r>
          </a:p>
          <a:p>
            <a:r>
              <a:rPr lang="da-DK" dirty="0"/>
              <a:t>EKS på god litteraturhenvisning</a:t>
            </a:r>
          </a:p>
          <a:p>
            <a:pPr marL="0" indent="0">
              <a:buNone/>
            </a:pPr>
            <a:endParaRPr lang="da-DK" dirty="0"/>
          </a:p>
          <a:p>
            <a:endParaRPr lang="da-DK" dirty="0"/>
          </a:p>
          <a:p>
            <a:pPr marL="0" indent="0">
              <a:buNone/>
            </a:pPr>
            <a:endParaRPr lang="da-DK" dirty="0"/>
          </a:p>
          <a:p>
            <a:r>
              <a:rPr lang="da-DK" dirty="0"/>
              <a:t>Hyppige fejl: </a:t>
            </a:r>
          </a:p>
          <a:p>
            <a:pPr lvl="1"/>
            <a:r>
              <a:rPr lang="da-DK" dirty="0"/>
              <a:t>punktum før litteraturhenvisningen efter paragraffen </a:t>
            </a:r>
          </a:p>
          <a:p>
            <a:pPr lvl="1"/>
            <a:r>
              <a:rPr lang="da-DK" dirty="0"/>
              <a:t>Inddrager titel på kilden i litteraturlisten</a:t>
            </a:r>
          </a:p>
          <a:p>
            <a:pPr lvl="1"/>
            <a:r>
              <a:rPr lang="da-DK" dirty="0"/>
              <a:t>Bytter om på efternavnet og årstallet</a:t>
            </a:r>
          </a:p>
        </p:txBody>
      </p:sp>
      <p:pic>
        <p:nvPicPr>
          <p:cNvPr id="5" name="Billede 4">
            <a:extLst>
              <a:ext uri="{FF2B5EF4-FFF2-40B4-BE49-F238E27FC236}">
                <a16:creationId xmlns:a16="http://schemas.microsoft.com/office/drawing/2014/main" id="{D33D58D7-8AA7-4641-A7A1-CD3092DF0A5B}"/>
              </a:ext>
            </a:extLst>
          </p:cNvPr>
          <p:cNvPicPr>
            <a:picLocks noChangeAspect="1"/>
          </p:cNvPicPr>
          <p:nvPr/>
        </p:nvPicPr>
        <p:blipFill>
          <a:blip r:embed="rId3"/>
          <a:stretch>
            <a:fillRect/>
          </a:stretch>
        </p:blipFill>
        <p:spPr>
          <a:xfrm>
            <a:off x="1047266" y="3316288"/>
            <a:ext cx="10306534" cy="1125009"/>
          </a:xfrm>
          <a:prstGeom prst="rect">
            <a:avLst/>
          </a:prstGeom>
        </p:spPr>
      </p:pic>
      <p:pic>
        <p:nvPicPr>
          <p:cNvPr id="7" name="Billede 6">
            <a:extLst>
              <a:ext uri="{FF2B5EF4-FFF2-40B4-BE49-F238E27FC236}">
                <a16:creationId xmlns:a16="http://schemas.microsoft.com/office/drawing/2014/main" id="{80125C01-D7A4-416F-8D8E-0E3FC4E28562}"/>
              </a:ext>
            </a:extLst>
          </p:cNvPr>
          <p:cNvPicPr>
            <a:picLocks noChangeAspect="1"/>
          </p:cNvPicPr>
          <p:nvPr/>
        </p:nvPicPr>
        <p:blipFill>
          <a:blip r:embed="rId4"/>
          <a:stretch>
            <a:fillRect/>
          </a:stretch>
        </p:blipFill>
        <p:spPr>
          <a:xfrm>
            <a:off x="6436783" y="5321968"/>
            <a:ext cx="5399617" cy="1236917"/>
          </a:xfrm>
          <a:prstGeom prst="rect">
            <a:avLst/>
          </a:prstGeom>
        </p:spPr>
      </p:pic>
    </p:spTree>
    <p:extLst>
      <p:ext uri="{BB962C8B-B14F-4D97-AF65-F5344CB8AC3E}">
        <p14:creationId xmlns:p14="http://schemas.microsoft.com/office/powerpoint/2010/main" val="414835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25BA19-AD6F-4314-86E4-43FAE54604AC}"/>
              </a:ext>
            </a:extLst>
          </p:cNvPr>
          <p:cNvSpPr>
            <a:spLocks noGrp="1"/>
          </p:cNvSpPr>
          <p:nvPr>
            <p:ph type="title"/>
          </p:nvPr>
        </p:nvSpPr>
        <p:spPr>
          <a:xfrm>
            <a:off x="728134" y="116126"/>
            <a:ext cx="10405533" cy="1325563"/>
          </a:xfrm>
        </p:spPr>
        <p:txBody>
          <a:bodyPr/>
          <a:lstStyle/>
          <a:p>
            <a:r>
              <a:rPr lang="da-DK" dirty="0">
                <a:highlight>
                  <a:srgbClr val="FFFF00"/>
                </a:highlight>
              </a:rPr>
              <a:t>Litteraturlisten </a:t>
            </a:r>
            <a:r>
              <a:rPr lang="da-DK" i="1" dirty="0">
                <a:highlight>
                  <a:srgbClr val="FFFF00"/>
                </a:highlight>
              </a:rPr>
              <a:t>SKAL</a:t>
            </a:r>
            <a:r>
              <a:rPr lang="da-DK" dirty="0">
                <a:highlight>
                  <a:srgbClr val="FFFF00"/>
                </a:highlight>
              </a:rPr>
              <a:t> være der og følge APA-formatet</a:t>
            </a:r>
          </a:p>
        </p:txBody>
      </p:sp>
      <p:sp>
        <p:nvSpPr>
          <p:cNvPr id="4" name="Pladsholder til indhold 3">
            <a:extLst>
              <a:ext uri="{FF2B5EF4-FFF2-40B4-BE49-F238E27FC236}">
                <a16:creationId xmlns:a16="http://schemas.microsoft.com/office/drawing/2014/main" id="{49EDDC82-D602-4786-A484-A258CACCA0E0}"/>
              </a:ext>
            </a:extLst>
          </p:cNvPr>
          <p:cNvSpPr>
            <a:spLocks noGrp="1"/>
          </p:cNvSpPr>
          <p:nvPr>
            <p:ph idx="1"/>
          </p:nvPr>
        </p:nvSpPr>
        <p:spPr>
          <a:xfrm>
            <a:off x="499534" y="1253331"/>
            <a:ext cx="10515600" cy="4351338"/>
          </a:xfrm>
        </p:spPr>
        <p:txBody>
          <a:bodyPr/>
          <a:lstStyle/>
          <a:p>
            <a:r>
              <a:rPr lang="da-DK" dirty="0"/>
              <a:t>Bøger: Efternavn, fornavn i initialer. (Årstal). Titel. Forlag</a:t>
            </a:r>
          </a:p>
          <a:p>
            <a:pPr lvl="1"/>
            <a:r>
              <a:rPr lang="da-DK" dirty="0"/>
              <a:t>Mange glemmer at fornavnet skal være i initialer og at inkludere forlaget</a:t>
            </a:r>
          </a:p>
          <a:p>
            <a:r>
              <a:rPr lang="da-DK" dirty="0"/>
              <a:t>Slides: Efternavn, fornavn i initialer. (Årstal). Titel og evt. undertitel [format]. Udgiver/institution, URL. </a:t>
            </a:r>
          </a:p>
          <a:p>
            <a:pPr lvl="1"/>
            <a:r>
              <a:rPr lang="da-DK" dirty="0"/>
              <a:t>Mange glemmer institutionen (Københavns Universitet) og URL</a:t>
            </a:r>
          </a:p>
          <a:p>
            <a:endParaRPr lang="da-DK" dirty="0"/>
          </a:p>
          <a:p>
            <a:r>
              <a:rPr lang="da-DK" dirty="0"/>
              <a:t>EKS på en litteraturliste der følger APA-formatet:</a:t>
            </a:r>
          </a:p>
        </p:txBody>
      </p:sp>
      <p:pic>
        <p:nvPicPr>
          <p:cNvPr id="7" name="Billede 6">
            <a:extLst>
              <a:ext uri="{FF2B5EF4-FFF2-40B4-BE49-F238E27FC236}">
                <a16:creationId xmlns:a16="http://schemas.microsoft.com/office/drawing/2014/main" id="{C8E011D9-2B1C-4172-9DBD-D2592C779E69}"/>
              </a:ext>
            </a:extLst>
          </p:cNvPr>
          <p:cNvPicPr>
            <a:picLocks noChangeAspect="1"/>
          </p:cNvPicPr>
          <p:nvPr/>
        </p:nvPicPr>
        <p:blipFill>
          <a:blip r:embed="rId2"/>
          <a:stretch>
            <a:fillRect/>
          </a:stretch>
        </p:blipFill>
        <p:spPr>
          <a:xfrm>
            <a:off x="774701" y="4323583"/>
            <a:ext cx="10477500" cy="2333625"/>
          </a:xfrm>
          <a:prstGeom prst="rect">
            <a:avLst/>
          </a:prstGeom>
        </p:spPr>
      </p:pic>
    </p:spTree>
    <p:extLst>
      <p:ext uri="{BB962C8B-B14F-4D97-AF65-F5344CB8AC3E}">
        <p14:creationId xmlns:p14="http://schemas.microsoft.com/office/powerpoint/2010/main" val="303587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D14D97-8791-4EF4-8725-4DD22EF5B97B}"/>
              </a:ext>
            </a:extLst>
          </p:cNvPr>
          <p:cNvSpPr>
            <a:spLocks noGrp="1"/>
          </p:cNvSpPr>
          <p:nvPr>
            <p:ph type="title"/>
          </p:nvPr>
        </p:nvSpPr>
        <p:spPr/>
        <p:txBody>
          <a:bodyPr>
            <a:noAutofit/>
          </a:bodyPr>
          <a:lstStyle/>
          <a:p>
            <a:r>
              <a:rPr lang="da-DK" sz="3000" dirty="0" err="1"/>
              <a:t>Spm</a:t>
            </a:r>
            <a:r>
              <a:rPr lang="da-DK" sz="3000" dirty="0"/>
              <a:t>. 1: </a:t>
            </a:r>
            <a:r>
              <a:rPr lang="da-DK" sz="3000" b="1" i="0" dirty="0">
                <a:solidFill>
                  <a:srgbClr val="252525"/>
                </a:solidFill>
                <a:effectLst/>
              </a:rPr>
              <a:t>Beskriv</a:t>
            </a:r>
            <a:r>
              <a:rPr lang="da-DK" sz="3000" b="0" i="0" dirty="0">
                <a:solidFill>
                  <a:srgbClr val="252525"/>
                </a:solidFill>
                <a:effectLst/>
              </a:rPr>
              <a:t> hvilken ting du har valgt, hvordan den virker og mindst ét eksempel på en interaktion med tingen. </a:t>
            </a:r>
            <a:endParaRPr lang="da-DK" sz="3000" dirty="0"/>
          </a:p>
        </p:txBody>
      </p:sp>
      <p:sp>
        <p:nvSpPr>
          <p:cNvPr id="3" name="Pladsholder til indhold 2">
            <a:extLst>
              <a:ext uri="{FF2B5EF4-FFF2-40B4-BE49-F238E27FC236}">
                <a16:creationId xmlns:a16="http://schemas.microsoft.com/office/drawing/2014/main" id="{C6BAD65A-53D4-4D44-A1D6-328DB735ADB1}"/>
              </a:ext>
            </a:extLst>
          </p:cNvPr>
          <p:cNvSpPr>
            <a:spLocks noGrp="1"/>
          </p:cNvSpPr>
          <p:nvPr>
            <p:ph idx="1"/>
          </p:nvPr>
        </p:nvSpPr>
        <p:spPr/>
        <p:txBody>
          <a:bodyPr/>
          <a:lstStyle/>
          <a:p>
            <a:r>
              <a:rPr lang="da-DK" dirty="0"/>
              <a:t>Mange gode beskrivelser af genstanden</a:t>
            </a:r>
          </a:p>
          <a:p>
            <a:r>
              <a:rPr lang="da-DK" dirty="0"/>
              <a:t>Nogle listede dog en masse features uden at beskrive en interaktionssekvens med disse. </a:t>
            </a:r>
          </a:p>
          <a:p>
            <a:r>
              <a:rPr lang="da-DK" dirty="0"/>
              <a:t>EKS på god beskrivelse af interaktionssekvens med elkedel</a:t>
            </a:r>
          </a:p>
          <a:p>
            <a:pPr marL="0" indent="0">
              <a:buNone/>
            </a:pPr>
            <a:r>
              <a:rPr lang="da-DK" dirty="0"/>
              <a:t>	</a:t>
            </a:r>
          </a:p>
        </p:txBody>
      </p:sp>
      <p:pic>
        <p:nvPicPr>
          <p:cNvPr id="5" name="Billede 4">
            <a:extLst>
              <a:ext uri="{FF2B5EF4-FFF2-40B4-BE49-F238E27FC236}">
                <a16:creationId xmlns:a16="http://schemas.microsoft.com/office/drawing/2014/main" id="{4E9F1557-FC0B-4649-B2ED-1870F833FB1D}"/>
              </a:ext>
            </a:extLst>
          </p:cNvPr>
          <p:cNvPicPr>
            <a:picLocks noChangeAspect="1"/>
          </p:cNvPicPr>
          <p:nvPr/>
        </p:nvPicPr>
        <p:blipFill>
          <a:blip r:embed="rId2"/>
          <a:stretch>
            <a:fillRect/>
          </a:stretch>
        </p:blipFill>
        <p:spPr>
          <a:xfrm>
            <a:off x="1984207" y="3805715"/>
            <a:ext cx="7676541" cy="2371248"/>
          </a:xfrm>
          <a:prstGeom prst="rect">
            <a:avLst/>
          </a:prstGeom>
        </p:spPr>
      </p:pic>
    </p:spTree>
    <p:extLst>
      <p:ext uri="{BB962C8B-B14F-4D97-AF65-F5344CB8AC3E}">
        <p14:creationId xmlns:p14="http://schemas.microsoft.com/office/powerpoint/2010/main" val="302092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CF495-98D5-48DE-A9E1-0060EF73F6E0}"/>
              </a:ext>
            </a:extLst>
          </p:cNvPr>
          <p:cNvSpPr>
            <a:spLocks noGrp="1"/>
          </p:cNvSpPr>
          <p:nvPr>
            <p:ph type="title"/>
          </p:nvPr>
        </p:nvSpPr>
        <p:spPr/>
        <p:txBody>
          <a:bodyPr>
            <a:normAutofit/>
          </a:bodyPr>
          <a:lstStyle/>
          <a:p>
            <a:r>
              <a:rPr lang="da-DK" sz="3000" dirty="0" err="1"/>
              <a:t>Spm</a:t>
            </a:r>
            <a:r>
              <a:rPr lang="da-DK" sz="3000" dirty="0"/>
              <a:t>. 2: </a:t>
            </a:r>
            <a:r>
              <a:rPr lang="da-DK" sz="3000" b="1" i="0" dirty="0">
                <a:solidFill>
                  <a:srgbClr val="252525"/>
                </a:solidFill>
                <a:effectLst/>
              </a:rPr>
              <a:t>Forklar</a:t>
            </a:r>
            <a:r>
              <a:rPr lang="da-DK" sz="3000" b="0" i="0" dirty="0">
                <a:solidFill>
                  <a:srgbClr val="252525"/>
                </a:solidFill>
                <a:effectLst/>
              </a:rPr>
              <a:t> hvad du mener brugercentreret design (UCD) betyder. Brug kursuslitteraturen og forelæsningsnoterne. </a:t>
            </a:r>
            <a:endParaRPr lang="da-DK" sz="3000" dirty="0"/>
          </a:p>
        </p:txBody>
      </p:sp>
      <p:sp>
        <p:nvSpPr>
          <p:cNvPr id="3" name="Pladsholder til indhold 2">
            <a:extLst>
              <a:ext uri="{FF2B5EF4-FFF2-40B4-BE49-F238E27FC236}">
                <a16:creationId xmlns:a16="http://schemas.microsoft.com/office/drawing/2014/main" id="{1489352C-025D-4B05-98FF-2A89A6B3DCC4}"/>
              </a:ext>
            </a:extLst>
          </p:cNvPr>
          <p:cNvSpPr>
            <a:spLocks noGrp="1"/>
          </p:cNvSpPr>
          <p:nvPr>
            <p:ph idx="1"/>
          </p:nvPr>
        </p:nvSpPr>
        <p:spPr>
          <a:xfrm>
            <a:off x="762000" y="1690688"/>
            <a:ext cx="9795933" cy="2373312"/>
          </a:xfrm>
        </p:spPr>
        <p:txBody>
          <a:bodyPr>
            <a:normAutofit lnSpcReduction="10000"/>
          </a:bodyPr>
          <a:lstStyle/>
          <a:p>
            <a:r>
              <a:rPr lang="da-DK" dirty="0"/>
              <a:t>UCD er ikke det samme som UX og </a:t>
            </a:r>
            <a:r>
              <a:rPr lang="da-DK" dirty="0" err="1"/>
              <a:t>usability</a:t>
            </a:r>
            <a:endParaRPr lang="da-DK" dirty="0"/>
          </a:p>
          <a:p>
            <a:pPr lvl="1"/>
            <a:r>
              <a:rPr lang="da-DK" dirty="0"/>
              <a:t>Godt brugercentreret design ender ud i et produkt, der har god </a:t>
            </a:r>
            <a:r>
              <a:rPr lang="da-DK" dirty="0" err="1"/>
              <a:t>usability</a:t>
            </a:r>
            <a:r>
              <a:rPr lang="da-DK" dirty="0"/>
              <a:t> og UX. </a:t>
            </a:r>
          </a:p>
          <a:p>
            <a:pPr lvl="1"/>
            <a:r>
              <a:rPr lang="da-DK" dirty="0"/>
              <a:t>Man kan måle et produkts/systems kvalitet ud fra hvor god produktets UX og </a:t>
            </a:r>
            <a:r>
              <a:rPr lang="da-DK" dirty="0" err="1"/>
              <a:t>usability</a:t>
            </a:r>
            <a:r>
              <a:rPr lang="da-DK" dirty="0"/>
              <a:t> er:</a:t>
            </a:r>
          </a:p>
          <a:p>
            <a:pPr lvl="2"/>
            <a:r>
              <a:rPr lang="da-DK" dirty="0" err="1"/>
              <a:t>Quality</a:t>
            </a:r>
            <a:r>
              <a:rPr lang="da-DK" dirty="0"/>
              <a:t>-in-</a:t>
            </a:r>
            <a:r>
              <a:rPr lang="da-DK" dirty="0" err="1"/>
              <a:t>use</a:t>
            </a:r>
            <a:r>
              <a:rPr lang="da-DK" dirty="0"/>
              <a:t> (rent pragmatisk) - </a:t>
            </a:r>
            <a:r>
              <a:rPr lang="da-DK" b="1" dirty="0" err="1"/>
              <a:t>Usability</a:t>
            </a:r>
            <a:endParaRPr lang="da-DK" b="1" dirty="0"/>
          </a:p>
          <a:p>
            <a:pPr lvl="2"/>
            <a:r>
              <a:rPr lang="da-DK" dirty="0" err="1"/>
              <a:t>Experience</a:t>
            </a:r>
            <a:r>
              <a:rPr lang="da-DK" dirty="0"/>
              <a:t>-of-</a:t>
            </a:r>
            <a:r>
              <a:rPr lang="da-DK" dirty="0" err="1"/>
              <a:t>use</a:t>
            </a:r>
            <a:r>
              <a:rPr lang="da-DK" dirty="0"/>
              <a:t>  - </a:t>
            </a:r>
            <a:r>
              <a:rPr lang="da-DK" b="1" dirty="0"/>
              <a:t>User </a:t>
            </a:r>
            <a:r>
              <a:rPr lang="da-DK" b="1" dirty="0" err="1"/>
              <a:t>experience</a:t>
            </a:r>
            <a:r>
              <a:rPr lang="da-DK" b="1" dirty="0"/>
              <a:t> (UX)</a:t>
            </a:r>
          </a:p>
          <a:p>
            <a:pPr marL="0" indent="0">
              <a:buNone/>
            </a:pPr>
            <a:endParaRPr lang="da-DK" dirty="0"/>
          </a:p>
        </p:txBody>
      </p:sp>
    </p:spTree>
    <p:extLst>
      <p:ext uri="{BB962C8B-B14F-4D97-AF65-F5344CB8AC3E}">
        <p14:creationId xmlns:p14="http://schemas.microsoft.com/office/powerpoint/2010/main" val="349698650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5867</TotalTime>
  <Words>1322</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20</vt:i4>
      </vt:variant>
    </vt:vector>
  </HeadingPairs>
  <TitlesOfParts>
    <vt:vector size="25" baseType="lpstr">
      <vt:lpstr>Arial</vt:lpstr>
      <vt:lpstr>Calibri</vt:lpstr>
      <vt:lpstr>Calibri Light</vt:lpstr>
      <vt:lpstr>Open Sans</vt:lpstr>
      <vt:lpstr>Office-tema</vt:lpstr>
      <vt:lpstr>Interaktionsdesign –  Kognition, perception og handlinger</vt:lpstr>
      <vt:lpstr>Oversigt over øvelsestimen</vt:lpstr>
      <vt:lpstr>Øvelsestimer fremover</vt:lpstr>
      <vt:lpstr>Generel feedback på aflevering 1</vt:lpstr>
      <vt:lpstr>Generel feedback på aflevering 1</vt:lpstr>
      <vt:lpstr>Kildehenvisninger SKAL følge APA-formatet</vt:lpstr>
      <vt:lpstr>Litteraturlisten SKAL være der og følge APA-formatet</vt:lpstr>
      <vt:lpstr>Spm. 1: Beskriv hvilken ting du har valgt, hvordan den virker og mindst ét eksempel på en interaktion med tingen. </vt:lpstr>
      <vt:lpstr>Spm. 2: Forklar hvad du mener brugercentreret design (UCD) betyder. Brug kursuslitteraturen og forelæsningsnoterne. </vt:lpstr>
      <vt:lpstr>Spm. 2: Forklar hvad du mener brugercentreret design (UCD) betyder.  Brug kursuslitteraturen og forelæsningsnoterne. </vt:lpstr>
      <vt:lpstr>Spm. 3: Eksemplificér hvordan din ting er eller ikke er brugercentreret. Giv eksempler herpå ved hjælp af begreberne om usability og user experience.</vt:lpstr>
      <vt:lpstr>Spm 3: EKS på god brug af begrebet user experience ift. en boremaskine</vt:lpstr>
      <vt:lpstr>Dimensioner af user experience  (Hornbæk et al., 2011)</vt:lpstr>
      <vt:lpstr>Hjælp til aflevering 2</vt:lpstr>
      <vt:lpstr>Øvelse 3: Fitts lov</vt:lpstr>
      <vt:lpstr>Pause</vt:lpstr>
      <vt:lpstr>Øvelse 4: Fitts lov med forskellige enheder</vt:lpstr>
      <vt:lpstr>Øvelse 5: KLM-analyse</vt:lpstr>
      <vt:lpstr>Øvelse 6: Dark patterns</vt:lpstr>
      <vt:lpstr>Øvelse 7: neurologiske udfordringer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Annika Segal</dc:creator>
  <cp:lastModifiedBy>Annika Segal</cp:lastModifiedBy>
  <cp:revision>47</cp:revision>
  <dcterms:created xsi:type="dcterms:W3CDTF">2022-02-13T01:12:14Z</dcterms:created>
  <dcterms:modified xsi:type="dcterms:W3CDTF">2022-02-17T22:11:23Z</dcterms:modified>
</cp:coreProperties>
</file>