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3" r:id="rId14"/>
    <p:sldId id="264" r:id="rId15"/>
    <p:sldId id="265" r:id="rId16"/>
    <p:sldId id="274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1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864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87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77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63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881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364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017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30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08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20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34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76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3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55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260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9EDA-6476-48DF-8C5B-6F935B7C5763}" type="datetimeFigureOut">
              <a:rPr lang="da-DK" smtClean="0"/>
              <a:t>10-02-2022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CFE51A-7BF2-449A-8670-4F9F913E23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61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mf.ku.dk/uddannelser/studiestart/studieteknik/filmvejledninger/" TargetMode="External"/><Relationship Id="rId2" Type="http://schemas.openxmlformats.org/officeDocument/2006/relationships/hyperlink" Target="https://samf.ku.dk/pcs/pdf_filer/akademiskstudiemetod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3E509-E6D8-4E86-BB1A-2ABDBBEC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780" y="1301290"/>
            <a:ext cx="8084194" cy="1879231"/>
          </a:xfrm>
        </p:spPr>
        <p:txBody>
          <a:bodyPr/>
          <a:lstStyle/>
          <a:p>
            <a:r>
              <a:rPr lang="da-DK" dirty="0"/>
              <a:t>User-</a:t>
            </a:r>
            <a:r>
              <a:rPr lang="da-DK" dirty="0" err="1"/>
              <a:t>experience</a:t>
            </a:r>
            <a:r>
              <a:rPr lang="da-DK" dirty="0"/>
              <a:t> &amp; usability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8C984CB-75B5-43DE-B00D-EFF9C4D15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Interraktionsdesign Sundhed og informatik hold 11</a:t>
            </a:r>
          </a:p>
        </p:txBody>
      </p:sp>
    </p:spTree>
    <p:extLst>
      <p:ext uri="{BB962C8B-B14F-4D97-AF65-F5344CB8AC3E}">
        <p14:creationId xmlns:p14="http://schemas.microsoft.com/office/powerpoint/2010/main" val="104086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6FE2C-89D8-402E-BF1B-40037BFF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Memorability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D09820-AC01-4730-88D0-1AF3761B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let eller svært det er at huske hvordan man bruger systemet</a:t>
            </a:r>
          </a:p>
          <a:p>
            <a:r>
              <a:rPr lang="da-DK" dirty="0"/>
              <a:t>Skal man lære hele systemet at kende fra bunden hver gang man bruger det? Eller er det relativt simpelt at vende tilbage til det efter et par måneder?</a:t>
            </a:r>
          </a:p>
          <a:p>
            <a:endParaRPr lang="da-DK" dirty="0"/>
          </a:p>
          <a:p>
            <a:r>
              <a:rPr lang="da-DK" dirty="0"/>
              <a:t>Når du bruger specielle funktioner i fx Microsoft Word, kan du huske hvor de er til næste gang? Eller skal du kigge igennem alle menuerne og åbne google?</a:t>
            </a:r>
          </a:p>
        </p:txBody>
      </p:sp>
    </p:spTree>
    <p:extLst>
      <p:ext uri="{BB962C8B-B14F-4D97-AF65-F5344CB8AC3E}">
        <p14:creationId xmlns:p14="http://schemas.microsoft.com/office/powerpoint/2010/main" val="137094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9A8E3-9BDE-4181-84E4-C192E463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Few</a:t>
            </a:r>
            <a:r>
              <a:rPr lang="da-DK" dirty="0"/>
              <a:t> and </a:t>
            </a:r>
            <a:r>
              <a:rPr lang="da-DK" dirty="0" err="1"/>
              <a:t>noncatastrofic</a:t>
            </a:r>
            <a:r>
              <a:rPr lang="da-DK" dirty="0"/>
              <a:t> 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32B426-C3EB-4448-B012-3C929C85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fejl er alle de ting som bringer brugere længere væk fra sit mål, eller ikke bringer nogle fremskridt</a:t>
            </a:r>
          </a:p>
          <a:p>
            <a:r>
              <a:rPr lang="da-DK" dirty="0"/>
              <a:t>Fx små fejl pop-ups der kommer frem hele tiden ved brug af software</a:t>
            </a:r>
          </a:p>
          <a:p>
            <a:r>
              <a:rPr lang="da-DK" dirty="0"/>
              <a:t>Små fejl som er lette at rette op på er acceptable</a:t>
            </a:r>
          </a:p>
          <a:p>
            <a:r>
              <a:rPr lang="da-DK" dirty="0"/>
              <a:t>En katastrofal fejl kan være crashes der ødelægger det arbejde man har fortaget sig. Disse er helt uacceptable</a:t>
            </a:r>
          </a:p>
        </p:txBody>
      </p:sp>
    </p:spTree>
    <p:extLst>
      <p:ext uri="{BB962C8B-B14F-4D97-AF65-F5344CB8AC3E}">
        <p14:creationId xmlns:p14="http://schemas.microsoft.com/office/powerpoint/2010/main" val="251928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C049A-FA51-48F9-913E-CB1E0586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Satisfaction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3599D0-8BDC-434B-B9A0-FA16F964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Brugeren personlige holdning til systemet</a:t>
            </a:r>
          </a:p>
          <a:p>
            <a:r>
              <a:rPr lang="da-DK" dirty="0"/>
              <a:t>Systemet skal være rart at bruge</a:t>
            </a:r>
          </a:p>
          <a:p>
            <a:endParaRPr lang="da-DK" dirty="0"/>
          </a:p>
          <a:p>
            <a:r>
              <a:rPr lang="da-DK" sz="1800" dirty="0"/>
              <a:t>Fx kan en iPhone og Android nærmest det samme men det er brugerens egen præference og attitude til systemet som bestemmer hvad brugeren ender med at vælge.</a:t>
            </a:r>
          </a:p>
          <a:p>
            <a:r>
              <a:rPr lang="da-DK" dirty="0"/>
              <a:t>For mange pop-up reklamer kan være irriterende</a:t>
            </a:r>
          </a:p>
          <a:p>
            <a:r>
              <a:rPr lang="da-DK" sz="1800" dirty="0"/>
              <a:t>Et websites farver og layout kan gøre det pænere og mere tilfredsstillende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98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9341-2851-41FB-AD9D-026B17A6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Opsamling på </a:t>
            </a:r>
            <a:br>
              <a:rPr lang="da-DK" dirty="0"/>
            </a:br>
            <a:r>
              <a:rPr lang="da-DK" dirty="0" err="1"/>
              <a:t>Bargas</a:t>
            </a:r>
            <a:r>
              <a:rPr lang="da-DK" dirty="0"/>
              <a:t>-Avila Hornbæk 2011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BAAFE8-CF57-40CD-89B6-17FD4EBE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fik i ud af teksten?</a:t>
            </a:r>
          </a:p>
          <a:p>
            <a:endParaRPr lang="da-DK" dirty="0"/>
          </a:p>
          <a:p>
            <a:r>
              <a:rPr lang="da-DK" dirty="0"/>
              <a:t>Hvad er UX (User </a:t>
            </a:r>
            <a:r>
              <a:rPr lang="da-DK" dirty="0" err="1"/>
              <a:t>experience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61F35D8-88F2-45B3-B463-CC4CEABB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9" y="2067751"/>
            <a:ext cx="994548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A8FF5-3DC4-4F16-B925-FEE7CD1E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745" y="2368826"/>
            <a:ext cx="8596668" cy="1320800"/>
          </a:xfrm>
        </p:spPr>
        <p:txBody>
          <a:bodyPr>
            <a:noAutofit/>
          </a:bodyPr>
          <a:lstStyle/>
          <a:p>
            <a:r>
              <a:rPr lang="da-DK" sz="8800" dirty="0"/>
              <a:t>PAUSE!</a:t>
            </a:r>
          </a:p>
        </p:txBody>
      </p:sp>
    </p:spTree>
    <p:extLst>
      <p:ext uri="{BB962C8B-B14F-4D97-AF65-F5344CB8AC3E}">
        <p14:creationId xmlns:p14="http://schemas.microsoft.com/office/powerpoint/2010/main" val="28103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D8B60-E57D-4C2B-9A0A-E9ADC41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a-DK" dirty="0"/>
              <a:t>Eksempel på brug af begreber?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ED6278-732C-45F0-9D8E-5CD8D8A1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152" y="2043828"/>
            <a:ext cx="4030122" cy="4596346"/>
          </a:xfrm>
        </p:spPr>
        <p:txBody>
          <a:bodyPr>
            <a:normAutofit/>
          </a:bodyPr>
          <a:lstStyle/>
          <a:p>
            <a:r>
              <a:rPr lang="en-US" dirty="0"/>
              <a:t>Learnability</a:t>
            </a:r>
          </a:p>
          <a:p>
            <a:pPr lvl="1"/>
            <a:r>
              <a:rPr lang="en-US" dirty="0" err="1"/>
              <a:t>Lav</a:t>
            </a:r>
            <a:r>
              <a:rPr lang="en-US" dirty="0"/>
              <a:t> </a:t>
            </a:r>
          </a:p>
          <a:p>
            <a:r>
              <a:rPr lang="en-US" dirty="0"/>
              <a:t>Efficiency </a:t>
            </a:r>
          </a:p>
          <a:p>
            <a:pPr lvl="1"/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højt</a:t>
            </a:r>
            <a:r>
              <a:rPr lang="en-US" dirty="0"/>
              <a:t> </a:t>
            </a:r>
          </a:p>
          <a:p>
            <a:r>
              <a:rPr lang="en-US" dirty="0"/>
              <a:t>Memorability</a:t>
            </a:r>
          </a:p>
          <a:p>
            <a:pPr lvl="1"/>
            <a:r>
              <a:rPr lang="en-US" dirty="0" err="1"/>
              <a:t>Lav</a:t>
            </a:r>
            <a:r>
              <a:rPr lang="en-US" dirty="0"/>
              <a:t> / middellavt</a:t>
            </a:r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Mange </a:t>
            </a:r>
            <a:r>
              <a:rPr lang="en-US" dirty="0" err="1"/>
              <a:t>små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store</a:t>
            </a:r>
          </a:p>
          <a:p>
            <a:r>
              <a:rPr lang="en-US" dirty="0"/>
              <a:t>Satisfaction</a:t>
            </a:r>
          </a:p>
          <a:p>
            <a:pPr lvl="1"/>
            <a:r>
              <a:rPr lang="en-US" dirty="0"/>
              <a:t>Har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åbnet</a:t>
            </a:r>
            <a:r>
              <a:rPr lang="en-US" dirty="0"/>
              <a:t> </a:t>
            </a:r>
            <a:r>
              <a:rPr lang="en-US" dirty="0" err="1"/>
              <a:t>programmet</a:t>
            </a:r>
            <a:br>
              <a:rPr lang="en-US" dirty="0"/>
            </a:br>
            <a:r>
              <a:rPr lang="en-US" dirty="0" err="1"/>
              <a:t>siden</a:t>
            </a:r>
            <a:r>
              <a:rPr lang="en-US" dirty="0"/>
              <a:t> 2. semester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…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1C7151C-A5FD-462C-AF66-F6BD81EC2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52" b="1"/>
          <a:stretch/>
        </p:blipFill>
        <p:spPr>
          <a:xfrm>
            <a:off x="340449" y="2043828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2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D2907-8CB9-4669-9D6E-8E1F26BB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55" y="2478156"/>
            <a:ext cx="8596668" cy="1320800"/>
          </a:xfrm>
        </p:spPr>
        <p:txBody>
          <a:bodyPr/>
          <a:lstStyle/>
          <a:p>
            <a:r>
              <a:rPr lang="da-DK" dirty="0"/>
              <a:t>Hvad er et trade-off?</a:t>
            </a:r>
          </a:p>
        </p:txBody>
      </p:sp>
    </p:spTree>
    <p:extLst>
      <p:ext uri="{BB962C8B-B14F-4D97-AF65-F5344CB8AC3E}">
        <p14:creationId xmlns:p14="http://schemas.microsoft.com/office/powerpoint/2010/main" val="316843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3D0DB-F7DF-4027-9829-D50A169E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Øvelsesopgave til i dag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54FFB-FE1E-4B04-85C7-8ADA49DB4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50359"/>
          </a:xfrm>
        </p:spPr>
        <p:txBody>
          <a:bodyPr/>
          <a:lstStyle/>
          <a:p>
            <a:r>
              <a:rPr lang="da-DK" dirty="0"/>
              <a:t>Absalon &gt; Interraktionsdesign &gt; </a:t>
            </a:r>
            <a:r>
              <a:rPr lang="da-DK" dirty="0" err="1"/>
              <a:t>Modules</a:t>
            </a:r>
            <a:r>
              <a:rPr lang="da-DK" dirty="0"/>
              <a:t> </a:t>
            </a:r>
          </a:p>
          <a:p>
            <a:r>
              <a:rPr lang="da-DK" dirty="0"/>
              <a:t>&gt; Øvelsesopgaver, uge 6 &gt; </a:t>
            </a:r>
            <a:r>
              <a:rPr lang="da-DK" dirty="0" err="1"/>
              <a:t>Scroll</a:t>
            </a:r>
            <a:r>
              <a:rPr lang="da-DK" dirty="0"/>
              <a:t> ned til onsdag punkt 5.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38B50C4-F65A-4C71-B3C8-8B3E4B3B4A44}"/>
              </a:ext>
            </a:extLst>
          </p:cNvPr>
          <p:cNvSpPr txBox="1"/>
          <p:nvPr/>
        </p:nvSpPr>
        <p:spPr>
          <a:xfrm>
            <a:off x="1083365" y="3590814"/>
            <a:ext cx="5462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Fordel de fem svar i klynger, og navngiv klyngerne.</a:t>
            </a:r>
          </a:p>
          <a:p>
            <a:endParaRPr lang="da-DK" dirty="0"/>
          </a:p>
          <a:p>
            <a:r>
              <a:rPr lang="da-DK" dirty="0"/>
              <a:t>Brug dagens begreber i jeres argumentation!</a:t>
            </a:r>
          </a:p>
        </p:txBody>
      </p:sp>
    </p:spTree>
    <p:extLst>
      <p:ext uri="{BB962C8B-B14F-4D97-AF65-F5344CB8AC3E}">
        <p14:creationId xmlns:p14="http://schemas.microsoft.com/office/powerpoint/2010/main" val="380629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82C90-3403-4EE8-BFD5-EE5DB06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26" y="1941443"/>
            <a:ext cx="6985735" cy="2680253"/>
          </a:xfrm>
        </p:spPr>
        <p:txBody>
          <a:bodyPr>
            <a:noAutofit/>
          </a:bodyPr>
          <a:lstStyle/>
          <a:p>
            <a:r>
              <a:rPr lang="da-DK" dirty="0"/>
              <a:t>Spørgsmål til aflevering?</a:t>
            </a:r>
            <a:br>
              <a:rPr lang="da-DK" dirty="0"/>
            </a:br>
            <a:r>
              <a:rPr lang="da-DK" dirty="0"/>
              <a:t>- Ved i hvor i skal starte?</a:t>
            </a:r>
            <a:br>
              <a:rPr lang="da-DK" dirty="0"/>
            </a:br>
            <a:r>
              <a:rPr lang="da-DK" dirty="0"/>
              <a:t>- Har i styr på jeres referencer?</a:t>
            </a:r>
          </a:p>
        </p:txBody>
      </p:sp>
    </p:spTree>
    <p:extLst>
      <p:ext uri="{BB962C8B-B14F-4D97-AF65-F5344CB8AC3E}">
        <p14:creationId xmlns:p14="http://schemas.microsoft.com/office/powerpoint/2010/main" val="336473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85678-CF64-46CD-808D-9761CB66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78" y="2108200"/>
            <a:ext cx="8596668" cy="1320800"/>
          </a:xfrm>
        </p:spPr>
        <p:txBody>
          <a:bodyPr/>
          <a:lstStyle/>
          <a:p>
            <a:pPr algn="ctr"/>
            <a:r>
              <a:rPr lang="da-DK" dirty="0"/>
              <a:t>Tak for i dag!</a:t>
            </a:r>
            <a:br>
              <a:rPr lang="da-DK" dirty="0"/>
            </a:br>
            <a:r>
              <a:rPr lang="da-DK" dirty="0"/>
              <a:t>Held og lykke med skrivningen</a:t>
            </a:r>
          </a:p>
        </p:txBody>
      </p:sp>
    </p:spTree>
    <p:extLst>
      <p:ext uri="{BB962C8B-B14F-4D97-AF65-F5344CB8AC3E}">
        <p14:creationId xmlns:p14="http://schemas.microsoft.com/office/powerpoint/2010/main" val="36319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377A6-8ED4-4DA8-975F-5AF19BC8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F5242D-CD79-489E-B429-2F911E3E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Læsning og læsestrategier i læsetunge fag</a:t>
            </a:r>
          </a:p>
          <a:p>
            <a:r>
              <a:rPr lang="da-DK" dirty="0"/>
              <a:t>Hvem mangler at finde en hverdagsting?</a:t>
            </a:r>
          </a:p>
          <a:p>
            <a:r>
              <a:rPr lang="da-DK" dirty="0"/>
              <a:t>Opgavegrupper til de kommende opgaver</a:t>
            </a:r>
          </a:p>
          <a:p>
            <a:r>
              <a:rPr lang="da-DK" dirty="0"/>
              <a:t>Opsamling på Nielsen 1993</a:t>
            </a:r>
          </a:p>
          <a:p>
            <a:r>
              <a:rPr lang="da-DK" dirty="0"/>
              <a:t>Opsamling på </a:t>
            </a:r>
            <a:r>
              <a:rPr lang="da-DK" dirty="0" err="1"/>
              <a:t>Bargas</a:t>
            </a:r>
            <a:r>
              <a:rPr lang="da-DK" dirty="0"/>
              <a:t>-Avila Hornbæk 2011</a:t>
            </a:r>
          </a:p>
          <a:p>
            <a:r>
              <a:rPr lang="da-DK" dirty="0"/>
              <a:t>Pause</a:t>
            </a:r>
          </a:p>
          <a:p>
            <a:r>
              <a:rPr lang="da-DK" dirty="0"/>
              <a:t>Eksempel på brug af begreber</a:t>
            </a:r>
          </a:p>
          <a:p>
            <a:r>
              <a:rPr lang="da-DK" dirty="0"/>
              <a:t>Øvelsesopgave</a:t>
            </a:r>
          </a:p>
          <a:p>
            <a:r>
              <a:rPr lang="da-DK" dirty="0"/>
              <a:t>Spørgsmål til aflevering på fredag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635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035FE-0D7B-4F01-98B4-B2C84F23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Læsestrategier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F0673C-A114-439C-9EEB-621E3B53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b="1" dirty="0"/>
              <a:t>Hvordan gik jeres læsning til i dag? For meget? For tungt? For engelsk?</a:t>
            </a:r>
          </a:p>
          <a:p>
            <a:endParaRPr lang="da-DK" b="1" dirty="0"/>
          </a:p>
          <a:p>
            <a:r>
              <a:rPr lang="da-DK" dirty="0"/>
              <a:t>Prøv jer frem og eksperimenter med strategier</a:t>
            </a:r>
          </a:p>
          <a:p>
            <a:r>
              <a:rPr lang="da-DK" dirty="0"/>
              <a:t>Det er ikke nok at bare læse tekster fra ende til anden!</a:t>
            </a:r>
          </a:p>
          <a:p>
            <a:r>
              <a:rPr lang="da-DK" i="1" u="sng" dirty="0">
                <a:hlinkClick r:id="rId2"/>
              </a:rPr>
              <a:t>https://samf.ku.dk/pcs/pdf_filer/akademiskstudiemetode.pdf</a:t>
            </a:r>
            <a:endParaRPr lang="da-DK" i="1" u="sng" dirty="0"/>
          </a:p>
          <a:p>
            <a:r>
              <a:rPr lang="da-DK" i="1" u="sng" dirty="0">
                <a:hlinkClick r:id="rId3"/>
              </a:rPr>
              <a:t>https://samf.ku.dk/uddannelser/studiestart/studieteknik/filmvejledninger/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898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61CA9-FFE5-4288-8B6C-E7BA4483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Hængeparti – Hvem mangler at finde hverdagsting?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0AAA30-4700-4EA9-BE84-94E39B2D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HUSK AT SKRIV, jo hurtigere kan i komme i gang!</a:t>
            </a:r>
          </a:p>
          <a:p>
            <a:r>
              <a:rPr lang="da-DK" dirty="0"/>
              <a:t>zfc990@alumni.ku.dk</a:t>
            </a:r>
          </a:p>
        </p:txBody>
      </p:sp>
    </p:spTree>
    <p:extLst>
      <p:ext uri="{BB962C8B-B14F-4D97-AF65-F5344CB8AC3E}">
        <p14:creationId xmlns:p14="http://schemas.microsoft.com/office/powerpoint/2010/main" val="164254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8C132-2695-4E1D-80A2-9410FD00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Grupper?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348385-1F77-41E9-B790-B91643766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de kommende afleveringer skal i aflevere i grupper</a:t>
            </a:r>
          </a:p>
          <a:p>
            <a:r>
              <a:rPr lang="da-DK" dirty="0"/>
              <a:t>Grupper skal være 3 studerende typisk (andre størrelser kan være okay!)</a:t>
            </a:r>
          </a:p>
          <a:p>
            <a:r>
              <a:rPr lang="da-DK" dirty="0"/>
              <a:t>I skal oprette grupperne inde på Absalon</a:t>
            </a:r>
          </a:p>
          <a:p>
            <a:pPr lvl="2"/>
            <a:r>
              <a:rPr lang="da-DK" dirty="0"/>
              <a:t>Interraktionsdesign &gt; People &gt; Groups &gt; Tilmeld gruppenummer</a:t>
            </a:r>
          </a:p>
          <a:p>
            <a:r>
              <a:rPr lang="da-DK" dirty="0"/>
              <a:t>Grupperne skal være indenfor hold 11</a:t>
            </a:r>
          </a:p>
          <a:p>
            <a:r>
              <a:rPr lang="da-DK" dirty="0"/>
              <a:t>Få styr på det så hurtigt som muligt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233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15F6C-BA5E-4935-9D7C-BC4469F5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Feedback til kursus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E5127D-FFD7-4A22-9720-CEAFC9F1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Giv endelig feedback, for jeres egen skyld</a:t>
            </a:r>
          </a:p>
          <a:p>
            <a:r>
              <a:rPr lang="da-DK" dirty="0"/>
              <a:t>Det er anonymt og hurtigt</a:t>
            </a:r>
          </a:p>
          <a:p>
            <a:pPr marL="0" indent="0">
              <a:buNone/>
            </a:pPr>
            <a:r>
              <a:rPr lang="da-DK" dirty="0"/>
              <a:t>Link findes inde på Absalon</a:t>
            </a:r>
          </a:p>
          <a:p>
            <a:pPr marL="0" indent="0">
              <a:buNone/>
            </a:pPr>
            <a:r>
              <a:rPr lang="da-DK" b="0" i="0" dirty="0">
                <a:solidFill>
                  <a:srgbClr val="2D3B45"/>
                </a:solidFill>
                <a:effectLst/>
                <a:latin typeface="LatoWeb"/>
              </a:rPr>
              <a:t>https://forms.gle/wr4YfhnSen8UQZ9CA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315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32401-9969-4009-AB1E-F8232954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Opsamling på Nielsen 1993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87BD9A-B9EA-4928-9FC8-33289D53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268"/>
            <a:ext cx="9381066" cy="538670"/>
          </a:xfrm>
        </p:spPr>
        <p:txBody>
          <a:bodyPr/>
          <a:lstStyle/>
          <a:p>
            <a:r>
              <a:rPr lang="da-DK" b="1" dirty="0"/>
              <a:t>Hvad er de 5 aspekter af brugbarhed som Nielsen nævner?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E1F17F7-C59E-4927-864F-8A332BA0C0DC}"/>
              </a:ext>
            </a:extLst>
          </p:cNvPr>
          <p:cNvSpPr txBox="1"/>
          <p:nvPr/>
        </p:nvSpPr>
        <p:spPr>
          <a:xfrm>
            <a:off x="1053548" y="2514600"/>
            <a:ext cx="6828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Learnability</a:t>
            </a:r>
          </a:p>
          <a:p>
            <a:r>
              <a:rPr lang="da-DK" dirty="0"/>
              <a:t>Efficiency of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 err="1"/>
              <a:t>Memorability</a:t>
            </a:r>
            <a:endParaRPr lang="da-DK" dirty="0"/>
          </a:p>
          <a:p>
            <a:r>
              <a:rPr lang="da-DK" dirty="0" err="1"/>
              <a:t>Few</a:t>
            </a:r>
            <a:r>
              <a:rPr lang="da-DK" dirty="0"/>
              <a:t> and </a:t>
            </a:r>
            <a:r>
              <a:rPr lang="da-DK" dirty="0" err="1"/>
              <a:t>noncatastrofic</a:t>
            </a:r>
            <a:r>
              <a:rPr lang="da-DK" dirty="0"/>
              <a:t> </a:t>
            </a:r>
            <a:r>
              <a:rPr lang="da-DK" dirty="0" err="1"/>
              <a:t>errors</a:t>
            </a:r>
            <a:endParaRPr lang="da-DK" dirty="0"/>
          </a:p>
          <a:p>
            <a:r>
              <a:rPr lang="da-DK" dirty="0"/>
              <a:t>Satisfaction</a:t>
            </a:r>
          </a:p>
        </p:txBody>
      </p:sp>
    </p:spTree>
    <p:extLst>
      <p:ext uri="{BB962C8B-B14F-4D97-AF65-F5344CB8AC3E}">
        <p14:creationId xmlns:p14="http://schemas.microsoft.com/office/powerpoint/2010/main" val="5345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CB5CE-072B-42AD-9056-D6A498C2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Learnability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4D139A-A90A-43FB-AF43-CA7459A3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svært eller let det er at lære at bruge/kende et system</a:t>
            </a:r>
          </a:p>
          <a:p>
            <a:endParaRPr lang="da-DK" dirty="0"/>
          </a:p>
          <a:p>
            <a:r>
              <a:rPr lang="da-DK" dirty="0"/>
              <a:t>Fx Det er lettere at lære at bruge en ny shopping app, hvis søgeikonet er en lup, og hvis kurven er i øverste højre hjørne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9F46D73-3941-43B1-A5B5-109427DF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8250"/>
            <a:ext cx="8596668" cy="53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8C63F-8136-49AA-8899-778D0139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Efficiency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805B8-74C4-4459-927E-51266489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nyttigt er systemet ift. at opnå det intenderede mål</a:t>
            </a:r>
          </a:p>
          <a:p>
            <a:endParaRPr lang="da-DK" dirty="0"/>
          </a:p>
          <a:p>
            <a:r>
              <a:rPr lang="da-DK" sz="1800" dirty="0"/>
              <a:t>Fx har en kaffemaskine nedsat ”</a:t>
            </a:r>
            <a:r>
              <a:rPr lang="da-DK" sz="1800" dirty="0" err="1"/>
              <a:t>efficiency</a:t>
            </a:r>
            <a:r>
              <a:rPr lang="da-DK" sz="1800" dirty="0"/>
              <a:t> of </a:t>
            </a:r>
            <a:r>
              <a:rPr lang="da-DK" sz="1800" dirty="0" err="1"/>
              <a:t>use</a:t>
            </a:r>
            <a:r>
              <a:rPr lang="da-DK" sz="1800" dirty="0"/>
              <a:t>” hvis man skal trykke på overflødigt mange knapper for at få en kop kaffe.</a:t>
            </a:r>
          </a:p>
          <a:p>
            <a:r>
              <a:rPr lang="da-DK" dirty="0"/>
              <a:t>Hvor mange funktioner kan systemet tilbyde og udføre?</a:t>
            </a:r>
          </a:p>
        </p:txBody>
      </p:sp>
    </p:spTree>
    <p:extLst>
      <p:ext uri="{BB962C8B-B14F-4D97-AF65-F5344CB8AC3E}">
        <p14:creationId xmlns:p14="http://schemas.microsoft.com/office/powerpoint/2010/main" val="213732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676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LatoWeb</vt:lpstr>
      <vt:lpstr>Arial</vt:lpstr>
      <vt:lpstr>Trebuchet MS</vt:lpstr>
      <vt:lpstr>Wingdings 3</vt:lpstr>
      <vt:lpstr>Facet</vt:lpstr>
      <vt:lpstr>User-experience &amp; usability</vt:lpstr>
      <vt:lpstr>Dagsorden</vt:lpstr>
      <vt:lpstr>Læsestrategier</vt:lpstr>
      <vt:lpstr>Hængeparti – Hvem mangler at finde hverdagsting?</vt:lpstr>
      <vt:lpstr>Grupper?</vt:lpstr>
      <vt:lpstr>Feedback til kursus</vt:lpstr>
      <vt:lpstr>Opsamling på Nielsen 1993</vt:lpstr>
      <vt:lpstr>Learnability</vt:lpstr>
      <vt:lpstr>Efficiency</vt:lpstr>
      <vt:lpstr>Memorability</vt:lpstr>
      <vt:lpstr>Few and noncatastrofic errors</vt:lpstr>
      <vt:lpstr>Satisfaction</vt:lpstr>
      <vt:lpstr>Opsamling på  Bargas-Avila Hornbæk 2011</vt:lpstr>
      <vt:lpstr>PAUSE!</vt:lpstr>
      <vt:lpstr>Eksempel på brug af begreber?</vt:lpstr>
      <vt:lpstr>Hvad er et trade-off?</vt:lpstr>
      <vt:lpstr>Øvelsesopgave til i dag</vt:lpstr>
      <vt:lpstr>Spørgsmål til aflevering? - Ved i hvor i skal starte? - Har i styr på jeres referencer?</vt:lpstr>
      <vt:lpstr>Tak for i dag! Held og lykke med skrivningen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User-experience &amp; usability</dc:title>
  <dc:creator>Samuel William Yoshinaka</dc:creator>
  <cp:lastModifiedBy>Samuel William Yoshinaka</cp:lastModifiedBy>
  <cp:revision>5</cp:revision>
  <dcterms:created xsi:type="dcterms:W3CDTF">2022-02-08T19:27:11Z</dcterms:created>
  <dcterms:modified xsi:type="dcterms:W3CDTF">2022-02-10T08:27:04Z</dcterms:modified>
</cp:coreProperties>
</file>