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notesMasterIdLst>
    <p:notesMasterId r:id="rId14"/>
  </p:notesMasterIdLst>
  <p:sldIdLst>
    <p:sldId id="256" r:id="rId2"/>
    <p:sldId id="275" r:id="rId3"/>
    <p:sldId id="265" r:id="rId4"/>
    <p:sldId id="258" r:id="rId5"/>
    <p:sldId id="301" r:id="rId6"/>
    <p:sldId id="263" r:id="rId7"/>
    <p:sldId id="310" r:id="rId8"/>
    <p:sldId id="261" r:id="rId9"/>
    <p:sldId id="279" r:id="rId10"/>
    <p:sldId id="260" r:id="rId11"/>
    <p:sldId id="272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59BDCC1-EA71-DA41-83EA-9A843EF03FD7}">
          <p14:sldIdLst>
            <p14:sldId id="256"/>
            <p14:sldId id="275"/>
            <p14:sldId id="265"/>
            <p14:sldId id="258"/>
            <p14:sldId id="301"/>
            <p14:sldId id="263"/>
            <p14:sldId id="310"/>
          </p14:sldIdLst>
        </p14:section>
        <p14:section name="So Much More" id="{9D6EF82D-F860-074B-BDC2-37F7784C189C}">
          <p14:sldIdLst>
            <p14:sldId id="261"/>
          </p14:sldIdLst>
        </p14:section>
        <p14:section name="APPENDIX I" id="{017FCE00-38F3-C64A-BDA8-39A3E5E5EB13}">
          <p14:sldIdLst>
            <p14:sldId id="279"/>
            <p14:sldId id="260"/>
            <p14:sldId id="272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2F"/>
    <a:srgbClr val="406846"/>
    <a:srgbClr val="FFFFFF"/>
    <a:srgbClr val="0D0D0D"/>
    <a:srgbClr val="2A2D30"/>
    <a:srgbClr val="1D1F22"/>
    <a:srgbClr val="2F2F2F"/>
    <a:srgbClr val="6AAB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/>
    <p:restoredTop sz="96424"/>
  </p:normalViewPr>
  <p:slideViewPr>
    <p:cSldViewPr snapToGrid="0">
      <p:cViewPr varScale="1">
        <p:scale>
          <a:sx n="127" d="100"/>
          <a:sy n="127" d="100"/>
        </p:scale>
        <p:origin x="76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10447-E4CA-CB40-8536-F0FE91EC856F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65A72-ACBB-C64D-B038-565418468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5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65A72-ACBB-C64D-B038-5654184681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C7A53-08E5-F093-506F-AC0977F9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023DB6-9129-1476-716B-7DFBED51BA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0699C8-F670-DB23-6C96-ED79594AA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DFCCE-D0C5-8CF1-8242-CD7317763D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65A72-ACBB-C64D-B038-5654184681B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6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65A72-ACBB-C64D-B038-5654184681B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6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9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31BE96-1462-BDF0-4870-2FF25BFBE98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2782888" cy="288234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JetBrains Mono SemiBold" panose="02000009000000000000" pitchFamily="2" charset="0"/>
                <a:ea typeface="JetBrains Mono SemiBold" panose="02000009000000000000" pitchFamily="2" charset="0"/>
                <a:cs typeface="JetBrains Mono SemiBold" panose="02000009000000000000" pitchFamily="2" charset="0"/>
              </a:defRPr>
            </a:lvl1pPr>
          </a:lstStyle>
          <a:p>
            <a:pPr lvl="0"/>
            <a:r>
              <a:rPr lang="en-US"/>
              <a:t>Click to edit Topic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27772A-055C-6D9B-A22B-41CCCB31FD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88925"/>
            <a:ext cx="2871788" cy="444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88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D53B5B3-E7A6-9EB7-288B-EC5D621F5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2782888" cy="288234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+mj-lt"/>
                <a:ea typeface="JetBrains Mono SemiBold" panose="02000009000000000000" pitchFamily="2" charset="0"/>
                <a:cs typeface="JetBrains Mono SemiBold" panose="02000009000000000000" pitchFamily="2" charset="0"/>
              </a:defRPr>
            </a:lvl1pPr>
          </a:lstStyle>
          <a:p>
            <a:pPr lvl="0"/>
            <a:r>
              <a:rPr lang="en-US"/>
              <a:t>Click to edit Topic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567B299-BE75-877E-6456-8CEFEE2BA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88925"/>
            <a:ext cx="2871788" cy="444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9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ECD6A-ACC3-19A7-9090-3D0737A281D1}"/>
              </a:ext>
            </a:extLst>
          </p:cNvPr>
          <p:cNvSpPr/>
          <p:nvPr userDrawn="1"/>
        </p:nvSpPr>
        <p:spPr>
          <a:xfrm>
            <a:off x="0" y="337930"/>
            <a:ext cx="12191999" cy="65200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JetBrains Mono Medium" panose="02000009000000000000" pitchFamily="2" charset="0"/>
              <a:ea typeface="JetBrains Mono Medium" panose="02000009000000000000" pitchFamily="2" charset="0"/>
              <a:cs typeface="JetBrains Mono Medium" panose="02000009000000000000" pitchFamily="2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2684359"/>
            <a:ext cx="10515600" cy="1325563"/>
          </a:xfrm>
        </p:spPr>
        <p:txBody>
          <a:bodyPr/>
          <a:lstStyle/>
          <a:p>
            <a:r>
              <a:rPr lang="en-US"/>
              <a:t>Click to edit Topic Divider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D53B5B3-E7A6-9EB7-288B-EC5D621F59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2782888" cy="288234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+mj-lt"/>
                <a:ea typeface="JetBrains Mono SemiBold" panose="02000009000000000000" pitchFamily="2" charset="0"/>
                <a:cs typeface="JetBrains Mono SemiBold" panose="02000009000000000000" pitchFamily="2" charset="0"/>
              </a:defRPr>
            </a:lvl1pPr>
          </a:lstStyle>
          <a:p>
            <a:pPr lvl="0"/>
            <a:r>
              <a:rPr lang="en-US"/>
              <a:t>Click to edit Topic</a:t>
            </a: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E567B299-BE75-877E-6456-8CEFEE2BA1A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88925"/>
            <a:ext cx="2871788" cy="444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B1D8B-E0FB-CCEB-D941-A2A008DC67A3}"/>
              </a:ext>
            </a:extLst>
          </p:cNvPr>
          <p:cNvSpPr txBox="1"/>
          <p:nvPr userDrawn="1"/>
        </p:nvSpPr>
        <p:spPr>
          <a:xfrm>
            <a:off x="-29817" y="245209"/>
            <a:ext cx="409903" cy="6713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0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2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3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4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5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6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7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8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9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10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11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12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13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14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15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16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17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18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19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20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21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22</a:t>
            </a:r>
          </a:p>
          <a:p>
            <a:pPr algn="r">
              <a:lnSpc>
                <a:spcPct val="150000"/>
              </a:lnSpc>
            </a:pPr>
            <a:r>
              <a:rPr lang="en-US" sz="1200" b="0" i="0">
                <a:solidFill>
                  <a:schemeClr val="bg1"/>
                </a:solidFill>
                <a:latin typeface="JetBrains Mono Thin" panose="02000009000000000000" pitchFamily="2" charset="0"/>
                <a:ea typeface="JetBrains Mono Thin" panose="02000009000000000000" pitchFamily="2" charset="0"/>
                <a:cs typeface="JetBrains Mono Thin" panose="02000009000000000000" pitchFamily="2" charset="0"/>
              </a:rPr>
              <a:t>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8C3AB-DCE6-5A64-2FF1-D853717524CB}"/>
              </a:ext>
            </a:extLst>
          </p:cNvPr>
          <p:cNvSpPr txBox="1"/>
          <p:nvPr userDrawn="1"/>
        </p:nvSpPr>
        <p:spPr>
          <a:xfrm>
            <a:off x="10190921" y="6448707"/>
            <a:ext cx="2001078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Intro to MESCAL</a:t>
            </a:r>
            <a:br>
              <a:rPr lang="en-US" sz="105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740">
                <a:solidFill>
                  <a:schemeClr val="bg1">
                    <a:lumMod val="50000"/>
                  </a:schemeClr>
                </a:solidFill>
              </a:rPr>
              <a:t>helge@esch-energy.de</a:t>
            </a:r>
          </a:p>
        </p:txBody>
      </p:sp>
    </p:spTree>
    <p:extLst>
      <p:ext uri="{BB962C8B-B14F-4D97-AF65-F5344CB8AC3E}">
        <p14:creationId xmlns:p14="http://schemas.microsoft.com/office/powerpoint/2010/main" val="107045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DF728EE-62D2-66A1-BF90-FB3F894D50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"/>
            <a:ext cx="2782888" cy="288234"/>
          </a:xfrm>
        </p:spPr>
        <p:txBody>
          <a:bodyPr>
            <a:noAutofit/>
          </a:bodyPr>
          <a:lstStyle>
            <a:lvl1pPr marL="0" indent="0">
              <a:buNone/>
              <a:defRPr sz="1600" b="1" i="0">
                <a:latin typeface="+mj-lt"/>
                <a:ea typeface="JetBrains Mono SemiBold" panose="02000009000000000000" pitchFamily="2" charset="0"/>
                <a:cs typeface="JetBrains Mono SemiBold" panose="02000009000000000000" pitchFamily="2" charset="0"/>
              </a:defRPr>
            </a:lvl1pPr>
          </a:lstStyle>
          <a:p>
            <a:pPr lvl="0"/>
            <a:r>
              <a:rPr lang="en-US"/>
              <a:t>Click to edit Topic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363C693A-F9A2-4F16-5180-C48E0E5A538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288925"/>
            <a:ext cx="2871788" cy="444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 sz="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66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566B69A-C8A5-F4DA-64A0-87D0CFEB3D90}"/>
              </a:ext>
            </a:extLst>
          </p:cNvPr>
          <p:cNvSpPr/>
          <p:nvPr userDrawn="1"/>
        </p:nvSpPr>
        <p:spPr>
          <a:xfrm>
            <a:off x="0" y="337931"/>
            <a:ext cx="12191999" cy="1325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JetBrains Mono Medium" panose="02000009000000000000" pitchFamily="2" charset="0"/>
              <a:ea typeface="JetBrains Mono Medium" panose="02000009000000000000" pitchFamily="2" charset="0"/>
              <a:cs typeface="JetBrains Mono Medium" panose="02000009000000000000" pitchFamily="2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379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</a:lstStyle>
          <a:p>
            <a:fld id="{C485584D-7D79-4248-9986-4CA35242F944}" type="datetimeFigureOut">
              <a:rPr lang="en-US" smtClean="0"/>
              <a:pPr/>
              <a:t>3/14/25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</a:lstStyle>
          <a:p>
            <a:fld id="{19590046-DA73-4BBF-84B5-C08E6F75191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3E381B5-E47E-57A5-1F54-B740DFDC7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</a:lstStyle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C1AA-C458-AC43-2A92-1C756C2A3877}"/>
              </a:ext>
            </a:extLst>
          </p:cNvPr>
          <p:cNvSpPr txBox="1"/>
          <p:nvPr userDrawn="1"/>
        </p:nvSpPr>
        <p:spPr>
          <a:xfrm>
            <a:off x="10190921" y="6448707"/>
            <a:ext cx="20010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Intro to MESCAL</a:t>
            </a:r>
            <a:br>
              <a:rPr lang="en-US" sz="105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Helge Esch</a:t>
            </a:r>
            <a:endParaRPr lang="en-US" sz="74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37AF3AD-7238-D351-C4B9-97DB84A4033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47214" y="73231"/>
            <a:ext cx="529397" cy="52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6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50" r:id="rId4"/>
    <p:sldLayoutId id="2147483856" r:id="rId5"/>
    <p:sldLayoutId id="214748385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+mj-lt"/>
          <a:ea typeface="JetBrains Mono SemiBold" panose="02000009000000000000" pitchFamily="2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n-lt"/>
          <a:ea typeface="JetBrains Mono Medium" panose="02000009000000000000" pitchFamily="2" charset="0"/>
          <a:cs typeface="JetBrains Mono Medium" panose="02000009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JetBrains Mono Medium" panose="02000009000000000000" pitchFamily="2" charset="0"/>
          <a:cs typeface="JetBrains Mono Medium" panose="02000009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JetBrains Mono Medium" panose="02000009000000000000" pitchFamily="2" charset="0"/>
          <a:cs typeface="JetBrains Mono Medium" panose="02000009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JetBrains Mono Medium" panose="02000009000000000000" pitchFamily="2" charset="0"/>
          <a:cs typeface="JetBrains Mono Medium" panose="02000009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JetBrains Mono Medium" panose="02000009000000000000" pitchFamily="2" charset="0"/>
          <a:cs typeface="JetBrains Mono Medium" panose="02000009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85CA33E-203C-CC56-A1B9-81EA2598302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E102D-8FAB-2B20-4B21-DFADA8D068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35044" y="3860141"/>
            <a:ext cx="8460712" cy="238759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000" noProof="1">
                <a:solidFill>
                  <a:schemeClr val="bg1"/>
                </a:solidFill>
                <a:ea typeface="+mn-ea"/>
                <a:cs typeface="+mn-cs"/>
              </a:rPr>
              <a:t>M</a:t>
            </a:r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odular  </a:t>
            </a:r>
            <a:r>
              <a:rPr lang="en-US" sz="3000" noProof="1">
                <a:solidFill>
                  <a:schemeClr val="bg1"/>
                </a:solidFill>
                <a:ea typeface="+mn-ea"/>
                <a:cs typeface="+mn-cs"/>
              </a:rPr>
              <a:t>E</a:t>
            </a:r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nergy  </a:t>
            </a:r>
            <a:r>
              <a:rPr lang="en-US" sz="3000" noProof="1">
                <a:solidFill>
                  <a:schemeClr val="bg1"/>
                </a:solidFill>
                <a:ea typeface="+mn-ea"/>
                <a:cs typeface="+mn-cs"/>
              </a:rPr>
              <a:t>S</a:t>
            </a:r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cenario </a:t>
            </a:r>
            <a:r>
              <a:rPr lang="en-US" sz="3000" b="1" noProof="1">
                <a:solidFill>
                  <a:schemeClr val="bg1"/>
                </a:solidFill>
                <a:ea typeface="+mn-ea"/>
                <a:cs typeface="+mn-cs"/>
              </a:rPr>
              <a:t>C</a:t>
            </a:r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omparison </a:t>
            </a:r>
            <a:r>
              <a:rPr lang="en-US" sz="3000" b="1" noProof="1">
                <a:solidFill>
                  <a:schemeClr val="bg1"/>
                </a:solidFill>
                <a:ea typeface="+mn-ea"/>
                <a:cs typeface="+mn-cs"/>
              </a:rPr>
              <a:t>A</a:t>
            </a:r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nalysis </a:t>
            </a:r>
            <a:r>
              <a:rPr lang="en-US" sz="3000" b="1" noProof="1">
                <a:solidFill>
                  <a:schemeClr val="bg1"/>
                </a:solidFill>
                <a:ea typeface="+mn-ea"/>
                <a:cs typeface="+mn-cs"/>
              </a:rPr>
              <a:t>L</a:t>
            </a:r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ibrary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6EF76E-1BB6-2AD9-8898-FE974EC16A7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930007" y="462224"/>
            <a:ext cx="6133983" cy="28364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noProof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Introducing</a:t>
            </a:r>
            <a:br>
              <a:rPr lang="en-US" sz="6000" noProof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</a:br>
            <a:r>
              <a:rPr lang="en-US" sz="8800" noProof="1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ea typeface="+mj-ea"/>
                <a:cs typeface="+mj-cs"/>
              </a:rPr>
              <a:t>MESCAL</a:t>
            </a:r>
            <a:endParaRPr lang="en-US" sz="6000" noProof="1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ea typeface="+mj-ea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9EF4B86-F59A-7A7D-B293-F7399ECE4018}"/>
              </a:ext>
            </a:extLst>
          </p:cNvPr>
          <p:cNvSpPr txBox="1">
            <a:spLocks/>
          </p:cNvSpPr>
          <p:nvPr/>
        </p:nvSpPr>
        <p:spPr>
          <a:xfrm>
            <a:off x="930009" y="5796126"/>
            <a:ext cx="5505449" cy="756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noProof="1">
                <a:solidFill>
                  <a:schemeClr val="bg1"/>
                </a:solidFill>
                <a:ea typeface="+mn-ea"/>
                <a:cs typeface="+mn-cs"/>
              </a:rPr>
              <a:t>Helge Esch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B80BE79-ECFF-84BB-4486-750FCFF77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5750" y="1288859"/>
            <a:ext cx="3202756" cy="320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9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B4B65-9FB8-0D81-F207-659721563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23E9-BF57-A4FC-77C8-0FF57F83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High level overview of the KPI 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7A1FA-2C11-F297-D539-4CF78BDE9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KPI package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E141F-C4CF-3AEC-1C67-0C0522A5912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58C5B981-19DE-9223-71AF-44E5F4CED3D2}"/>
              </a:ext>
            </a:extLst>
          </p:cNvPr>
          <p:cNvSpPr txBox="1">
            <a:spLocks/>
          </p:cNvSpPr>
          <p:nvPr/>
        </p:nvSpPr>
        <p:spPr>
          <a:xfrm>
            <a:off x="449320" y="2140936"/>
            <a:ext cx="3490577" cy="4351339"/>
          </a:xfrm>
          <a:prstGeom prst="rect">
            <a:avLst/>
          </a:prstGeom>
          <a:solidFill>
            <a:srgbClr val="1D1F22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KPI(ABC):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B200B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(dataset: DatasetType)</a:t>
            </a:r>
            <a:b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56A8F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-&gt;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</a:t>
            </a:r>
            <a:b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56A8F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-&gt;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|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bool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56A8F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compute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3AE6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56A8F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unit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 -&gt; Units.Unit</a:t>
            </a:r>
            <a:b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def </a:t>
            </a:r>
            <a:r>
              <a:rPr lang="en-US" sz="800">
                <a:solidFill>
                  <a:srgbClr val="56A8F5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get_pretty_text_value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decimals: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800">
                <a:solidFill>
                  <a:srgbClr val="CF8E6D"/>
                </a:solidFill>
                <a:effectLst/>
              </a:rPr>
              <a:t>None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order_of_magnitude: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800">
                <a:solidFill>
                  <a:srgbClr val="CF8E6D"/>
                </a:solidFill>
                <a:effectLst/>
              </a:rPr>
              <a:t>None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include_unit: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bool</a:t>
            </a: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lang="en-US" sz="800">
                <a:solidFill>
                  <a:srgbClr val="CF8E6D"/>
                </a:solidFill>
                <a:effectLst/>
              </a:rPr>
              <a:t>None</a:t>
            </a:r>
            <a:br>
              <a:rPr lang="en-US" sz="800"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6F737A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 -&gt;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FlagAggKPI(KPI):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B200B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dataset: DatasetType,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aggregation: Aggregation,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flag: Flagtype =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subset: Hashable |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[Hashable]] =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model_query: </a:t>
            </a:r>
            <a:r>
              <a:rPr lang="en-US" sz="800">
                <a:solidFill>
                  <a:srgbClr val="8888C6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lang="en-US" sz="800" i="1">
                <a:solidFill>
                  <a:srgbClr val="8BB33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 i="1">
                <a:solidFill>
                  <a:srgbClr val="8BB33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ComparisonKPI(KPI):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def </a:t>
            </a:r>
            <a:r>
              <a:rPr lang="en-US" sz="800">
                <a:solidFill>
                  <a:srgbClr val="B200B2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__init__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variation_kpi: KPI,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reference_kpi: KPI,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Comparison: ValueComparison,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endParaRPr lang="en-US" sz="800">
              <a:solidFill>
                <a:srgbClr val="BCBEC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6E8286C0-371B-AA53-C669-AADA9262F9C4}"/>
              </a:ext>
            </a:extLst>
          </p:cNvPr>
          <p:cNvSpPr txBox="1">
            <a:spLocks/>
          </p:cNvSpPr>
          <p:nvPr/>
        </p:nvSpPr>
        <p:spPr>
          <a:xfrm>
            <a:off x="7283668" y="2140937"/>
            <a:ext cx="4656083" cy="4351338"/>
          </a:xfrm>
          <a:prstGeom prst="rect">
            <a:avLst/>
          </a:prstGeom>
          <a:solidFill>
            <a:srgbClr val="1D1F2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KPICollection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"""Class to hold a set of KPIs, e.g. for a Dataset.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Contains methods to add or retrieve KPIs in various formats,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e.g. as pd.Series.</a:t>
            </a:r>
            <a:r>
              <a:rPr lang="en-US" sz="800" i="1">
                <a:solidFill>
                  <a:srgbClr val="5F826B"/>
                </a:solidFill>
                <a:effectLst/>
              </a:rPr>
              <a:t>""”</a:t>
            </a:r>
            <a:endParaRPr lang="en-US" sz="800" i="1">
              <a:solidFill>
                <a:srgbClr val="BCBEC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 i="1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CF8E6D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KPIGroup(KPICollection)</a:t>
            </a:r>
            <a:endParaRPr lang="en-US" sz="800">
              <a:solidFill>
                <a:srgbClr val="BCBEC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"""Class to hold a group of KPIs. A “group” of KPIs has something in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</a:t>
            </a:r>
            <a:r>
              <a:rPr lang="en-US" sz="800" i="1">
                <a:solidFill>
                  <a:srgbClr val="5F826B"/>
                </a:solidFill>
                <a:effectLst/>
              </a:rPr>
              <a:t>commong, e.g. they all belong to the same object,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</a:t>
            </a:r>
            <a:r>
              <a:rPr lang="en-US" sz="800" i="1">
                <a:solidFill>
                  <a:srgbClr val="5F826B"/>
                </a:solidFill>
                <a:effectLst/>
              </a:rPr>
              <a:t>or they all belong</a:t>
            </a:r>
            <a:r>
              <a:rPr lang="en-US" sz="800" i="1">
                <a:solidFill>
                  <a:srgbClr val="5F826B"/>
                </a:solidFill>
              </a:rPr>
              <a:t> </a:t>
            </a:r>
            <a:r>
              <a:rPr lang="en-US" sz="800" i="1">
                <a:solidFill>
                  <a:srgbClr val="5F826B"/>
                </a:solidFill>
                <a:effectLst/>
              </a:rPr>
              <a:t>to the same object class, etc."""</a:t>
            </a: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BCBEC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KPIGrouper(KPICollection)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"""Class to group KPIs by specific commonalities,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</a:t>
            </a:r>
            <a:r>
              <a:rPr lang="en-US" sz="800" i="1">
                <a:solidFill>
                  <a:srgbClr val="5F826B"/>
                </a:solidFill>
                <a:effectLst/>
              </a:rPr>
              <a:t>e.g. KPIs that all belong to the same object,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o</a:t>
            </a:r>
            <a:r>
              <a:rPr lang="en-US" sz="800" i="1">
                <a:solidFill>
                  <a:srgbClr val="5F826B"/>
                </a:solidFill>
                <a:effectLst/>
              </a:rPr>
              <a:t>r they all belong KPIs to the same object class, etc."""</a:t>
            </a: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9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D0E078-084B-0002-A3AD-EA0D81B3039B}"/>
              </a:ext>
            </a:extLst>
          </p:cNvPr>
          <p:cNvSpPr txBox="1"/>
          <p:nvPr/>
        </p:nvSpPr>
        <p:spPr>
          <a:xfrm>
            <a:off x="449321" y="1803136"/>
            <a:ext cx="279710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ea typeface="JetBrains Mono" panose="02000009000000000000" pitchFamily="49" charset="0"/>
                <a:cs typeface="JetBrains Mono" panose="02000009000000000000" pitchFamily="49" charset="0"/>
              </a:rPr>
              <a:t>1) KPI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1B4440-AF13-2ABE-DF4C-2FE4407A03AE}"/>
              </a:ext>
            </a:extLst>
          </p:cNvPr>
          <p:cNvSpPr txBox="1"/>
          <p:nvPr/>
        </p:nvSpPr>
        <p:spPr>
          <a:xfrm>
            <a:off x="7283665" y="1807781"/>
            <a:ext cx="465608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ea typeface="JetBrains Mono" panose="02000009000000000000" pitchFamily="49" charset="0"/>
                <a:cs typeface="JetBrains Mono" panose="02000009000000000000" pitchFamily="49" charset="0"/>
              </a:rPr>
              <a:t>3) KPICollection class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8A0BB9E-D759-DF98-94BA-85121CE64883}"/>
              </a:ext>
            </a:extLst>
          </p:cNvPr>
          <p:cNvSpPr txBox="1">
            <a:spLocks/>
          </p:cNvSpPr>
          <p:nvPr/>
        </p:nvSpPr>
        <p:spPr>
          <a:xfrm>
            <a:off x="4246529" y="2140936"/>
            <a:ext cx="2797104" cy="4351339"/>
          </a:xfrm>
          <a:prstGeom prst="rect">
            <a:avLst/>
          </a:prstGeom>
          <a:solidFill>
            <a:srgbClr val="1D1F22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JetBrains Mono Medium" panose="02000009000000000000" pitchFamily="2" charset="0"/>
                <a:cs typeface="JetBrains Mono Medium" panose="02000009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Aggregations: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Total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Sum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Max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Mean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Min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AbsSum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AbsMax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AbsMean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AbsMin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SumGeqZero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SumLeqZero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MeanGeqZero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MeanLeqZero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MTUsWithNaN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MTUsNonZero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MTUsEqZero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MTUsAboveZero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MTUsBelowZero</a:t>
            </a: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CustomAggregation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ValueComparisons:</a:t>
            </a:r>
            <a:b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CF8E6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Increase 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Decrease 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PercentageIncrease 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PercentageDecrease 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Share 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Delta </a:t>
            </a:r>
            <a:b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800">
                <a:solidFill>
                  <a:srgbClr val="BCBEC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Diff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800">
              <a:solidFill>
                <a:srgbClr val="BCBEC4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540866-4965-FD7E-4A58-6EDC1030DD03}"/>
              </a:ext>
            </a:extLst>
          </p:cNvPr>
          <p:cNvSpPr txBox="1"/>
          <p:nvPr/>
        </p:nvSpPr>
        <p:spPr>
          <a:xfrm>
            <a:off x="4246528" y="1803136"/>
            <a:ext cx="27971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>
                <a:ea typeface="JetBrains Mono" panose="02000009000000000000" pitchFamily="49" charset="0"/>
                <a:cs typeface="JetBrains Mono" panose="02000009000000000000" pitchFamily="49" charset="0"/>
              </a:rPr>
              <a:t>2) Aggregations &amp; Comparisons</a:t>
            </a:r>
          </a:p>
        </p:txBody>
      </p:sp>
    </p:spTree>
    <p:extLst>
      <p:ext uri="{BB962C8B-B14F-4D97-AF65-F5344CB8AC3E}">
        <p14:creationId xmlns:p14="http://schemas.microsoft.com/office/powerpoint/2010/main" val="2589378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B791-7511-70FA-1FB1-38675142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FlagIndex and Mapping Units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58091-0A8D-D26E-4305-A4F29C86D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class;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A5E0A-8D9E-7EF8-7EC5-8AA5A293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FlagIndex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43653E-D3FB-BE7A-BF74-636BA1E28E9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44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8411-826A-94C0-04A4-B8DE2588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Key Principles of Clean Code (Robert C. Martin)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74AD-9412-05D2-0049-71E51CB7B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8843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Meaningful Names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Descriptive, intention-revealing names. Avoid abbreviations or misleading terms.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Small Functions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Functions should do one thing and be small. Limit arguments (0-2).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DRY (Don’t Repeat Yourself)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Eliminate duplication. Abstract common behaviors.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Single Responsibility Principle (SRP)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Each class/function should have one responsibility, one reason to change.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Open/Closed Principle (OCP)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Code should be open for extension, closed for modification.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Avoid Side Effects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Functions should not have unexpected behavior or change the program’s state unpredictably.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Exceptions Over Error Codes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Use exceptions for error handling, not return codes.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Command-Query Separation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Functions should either perform an action (command) or answer a question (query).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Encapsulation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Hide internal details, exposing only what’s necessary.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Readable Code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Favor readability. Consistent formatting and self-documenting code minimize comments.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Minimize Comments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Use comments only to explain complex logic or decisions, not how the code works.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Unit Testing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Code should be easy to test in isolation. Automate tests to ensure functionality.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Separation of Concerns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Divide code into modules, each handling a distinct concern.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Avoid Premature Optimization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Focus on clarity first, optimize only when necessary.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>
                <a:solidFill>
                  <a:srgbClr val="0E0E0E"/>
                </a:solidFill>
                <a:effectLst/>
                <a:latin typeface="+mn-lt"/>
              </a:rPr>
              <a:t>Consistent Naming</a:t>
            </a:r>
            <a:r>
              <a:rPr lang="en-US">
                <a:solidFill>
                  <a:srgbClr val="0E0E0E"/>
                </a:solidFill>
                <a:effectLst/>
                <a:latin typeface="+mn-lt"/>
              </a:rPr>
              <a:t>: Stick to agreed naming conventions (camelCase, PascalCase, snake_case).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B46D8-78E3-2A64-E5D9-02427FE659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6F611-50C4-C4C2-D0BB-1ADC4A5F0C5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3AC2-B767-39FB-2500-609ED911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4440-5793-196E-4039-FFC87699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400" b="1">
                <a:latin typeface="Calibri" panose="020F0502020204030204" pitchFamily="34" charset="0"/>
                <a:ea typeface="JetBrains Mono ExtraBold" panose="02000009000000000000" pitchFamily="2" charset="0"/>
                <a:cs typeface="Calibri" panose="020F0502020204030204" pitchFamily="34" charset="0"/>
              </a:rPr>
              <a:t>MESCAL: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 modular library and framework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400" b="1">
                <a:latin typeface="Calibri" panose="020F0502020204030204" pitchFamily="34" charset="0"/>
                <a:ea typeface="JetBrains Mono ExtraBold" panose="02000009000000000000" pitchFamily="2" charset="0"/>
                <a:cs typeface="Calibri" panose="020F0502020204030204" pitchFamily="34" charset="0"/>
              </a:rPr>
              <a:t>StudyManager: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A structured approach to dealing with multi-scenario studies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400" b="1">
                <a:latin typeface="Calibri" panose="020F0502020204030204" pitchFamily="34" charset="0"/>
                <a:ea typeface="JetBrains Mono ExtraBold" panose="02000009000000000000" pitchFamily="2" charset="0"/>
                <a:cs typeface="Calibri" panose="020F0502020204030204" pitchFamily="34" charset="0"/>
              </a:rPr>
              <a:t>Dataset class: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 The ultimate modular class to combine, link, merge, concatenate, compare various Datasets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400" b="1" noProof="1"/>
              <a:t>A unique relationship: </a:t>
            </a:r>
            <a:r>
              <a:rPr lang="en-US" sz="2400" noProof="1"/>
              <a:t>Integrating Model DFs and Variable</a:t>
            </a:r>
            <a:r>
              <a:rPr lang="en-US" sz="2400" noProof="1">
                <a:latin typeface="Calibri" panose="020F0502020204030204" pitchFamily="34" charset="0"/>
                <a:cs typeface="Calibri" panose="020F0502020204030204" pitchFamily="34" charset="0"/>
              </a:rPr>
              <a:t> Time-Series DFs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400" b="1" noProof="1">
                <a:latin typeface="Calibri" panose="020F0502020204030204" pitchFamily="34" charset="0"/>
                <a:cs typeface="Calibri" panose="020F0502020204030204" pitchFamily="34" charset="0"/>
              </a:rPr>
              <a:t>Shared Repo Structure: </a:t>
            </a:r>
            <a:r>
              <a:rPr lang="en-US" sz="2400" noProof="1"/>
              <a:t>Template Structure for a Shared Studies-Repo</a:t>
            </a:r>
            <a:endParaRPr lang="en-US" sz="24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And there’s so much more...</a:t>
            </a:r>
          </a:p>
          <a:p>
            <a:pPr marL="514350" indent="-514350">
              <a:lnSpc>
                <a:spcPct val="100000"/>
              </a:lnSpc>
              <a:spcAft>
                <a:spcPts val="600"/>
              </a:spcAft>
              <a:buFont typeface="+mj-lt"/>
              <a:buAutoNum type="arabicParenR"/>
            </a:pP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820AC-6AE1-E264-BDB9-B9EFB6A41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b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63CEF8-55EB-9A24-2C3C-D9428FF01C2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74F9D87-4CD4-A5F2-8EB0-73BB0539A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noProof="1"/>
              <a:t>One Modular Library and Framework </a:t>
            </a:r>
            <a:br>
              <a:rPr lang="en-US" sz="3600" noProof="1"/>
            </a:br>
            <a:r>
              <a:rPr lang="en-US" sz="3600" noProof="1"/>
              <a:t>to Process and Analyze All Energy System Studies</a:t>
            </a:r>
            <a:endParaRPr lang="en-US" sz="5400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E8061-2AEC-1A2A-1ED6-61451907C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MESCAL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8275CAE8-6AD5-5FE9-78C3-4AF647527E4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4C1770A4-A1C7-244E-5389-1B4437625C7E}"/>
              </a:ext>
            </a:extLst>
          </p:cNvPr>
          <p:cNvSpPr/>
          <p:nvPr/>
        </p:nvSpPr>
        <p:spPr>
          <a:xfrm>
            <a:off x="2461583" y="5264620"/>
            <a:ext cx="8581642" cy="527139"/>
          </a:xfrm>
          <a:prstGeom prst="cube">
            <a:avLst/>
          </a:prstGeom>
          <a:solidFill>
            <a:schemeClr val="accent3"/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mescal:</a:t>
            </a:r>
            <a:r>
              <a:rPr lang="en-US" sz="2000" b="1" dirty="0"/>
              <a:t> </a:t>
            </a:r>
            <a:r>
              <a:rPr lang="en-US" sz="2000" dirty="0"/>
              <a:t>Modular Library and Framework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DEE09BD4-98E1-0488-904C-22B83FE2D241}"/>
              </a:ext>
            </a:extLst>
          </p:cNvPr>
          <p:cNvSpPr/>
          <p:nvPr/>
        </p:nvSpPr>
        <p:spPr>
          <a:xfrm>
            <a:off x="2461467" y="3209721"/>
            <a:ext cx="8581642" cy="235351"/>
          </a:xfrm>
          <a:prstGeom prst="cube">
            <a:avLst/>
          </a:prstGeom>
          <a:solidFill>
            <a:schemeClr val="accent3"/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MESCAL Datasets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9B455-9884-E81D-8352-0C394352925A}"/>
              </a:ext>
            </a:extLst>
          </p:cNvPr>
          <p:cNvCxnSpPr>
            <a:cxnSpLocks/>
          </p:cNvCxnSpPr>
          <p:nvPr/>
        </p:nvCxnSpPr>
        <p:spPr>
          <a:xfrm>
            <a:off x="6752288" y="3445072"/>
            <a:ext cx="116" cy="1819548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4C558BC-3187-5CEA-1295-A39E8BDFC551}"/>
              </a:ext>
            </a:extLst>
          </p:cNvPr>
          <p:cNvSpPr/>
          <p:nvPr/>
        </p:nvSpPr>
        <p:spPr>
          <a:xfrm>
            <a:off x="2461911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Exploratory analysis / scripting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7741292-A28E-C059-35F1-FD282F5B406F}"/>
              </a:ext>
            </a:extLst>
          </p:cNvPr>
          <p:cNvSpPr/>
          <p:nvPr/>
        </p:nvSpPr>
        <p:spPr>
          <a:xfrm>
            <a:off x="3713051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Structured </a:t>
            </a:r>
            <a:b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data pipelines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6DD9143-0ADF-EDEF-2F3A-0ECAD1A64769}"/>
              </a:ext>
            </a:extLst>
          </p:cNvPr>
          <p:cNvSpPr/>
          <p:nvPr/>
        </p:nvSpPr>
        <p:spPr>
          <a:xfrm>
            <a:off x="4964191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Visualization </a:t>
            </a:r>
            <a:b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(e.g. plotly / folium)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B8AB5BA-7E4D-0B20-1E72-F6EEB04245E2}"/>
              </a:ext>
            </a:extLst>
          </p:cNvPr>
          <p:cNvSpPr/>
          <p:nvPr/>
        </p:nvSpPr>
        <p:spPr>
          <a:xfrm>
            <a:off x="6215331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GUI App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C4667DD-F1A9-E176-3A24-5848B174F631}"/>
              </a:ext>
            </a:extLst>
          </p:cNvPr>
          <p:cNvSpPr/>
          <p:nvPr/>
        </p:nvSpPr>
        <p:spPr>
          <a:xfrm>
            <a:off x="7466471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 dirty="0">
                <a:ea typeface="JetBrains Mono" panose="02000009000000000000" pitchFamily="49" charset="0"/>
                <a:cs typeface="JetBrains Mono" panose="02000009000000000000" pitchFamily="49" charset="0"/>
              </a:rPr>
              <a:t>Structured KPI extraction</a:t>
            </a:r>
            <a:endParaRPr lang="en-US" sz="1050"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7DAEC7C-2CFD-06F9-B3D7-3028D5645BE9}"/>
              </a:ext>
            </a:extLst>
          </p:cNvPr>
          <p:cNvSpPr/>
          <p:nvPr/>
        </p:nvSpPr>
        <p:spPr>
          <a:xfrm>
            <a:off x="8717611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>
                <a:ea typeface="JetBrains Mono" panose="02000009000000000000" pitchFamily="49" charset="0"/>
                <a:cs typeface="JetBrains Mono" panose="02000009000000000000" pitchFamily="49" charset="0"/>
              </a:rPr>
              <a:t>Reports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4745172-552F-0C2C-DB21-8ECEA5519A3A}"/>
              </a:ext>
            </a:extLst>
          </p:cNvPr>
          <p:cNvSpPr/>
          <p:nvPr/>
        </p:nvSpPr>
        <p:spPr>
          <a:xfrm>
            <a:off x="9968753" y="5920540"/>
            <a:ext cx="1074356" cy="3974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50">
                <a:ea typeface="JetBrains Mono" panose="02000009000000000000" pitchFamily="49" charset="0"/>
                <a:cs typeface="JetBrains Mono" panose="02000009000000000000" pitchFamily="49" charset="0"/>
              </a:rPr>
              <a:t>...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09D04E6-0B7A-37E4-429C-B79C4EB0477E}"/>
              </a:ext>
            </a:extLst>
          </p:cNvPr>
          <p:cNvGrpSpPr/>
          <p:nvPr/>
        </p:nvGrpSpPr>
        <p:grpSpPr>
          <a:xfrm>
            <a:off x="9128877" y="4846278"/>
            <a:ext cx="904490" cy="525465"/>
            <a:chOff x="9817166" y="5076242"/>
            <a:chExt cx="904490" cy="52546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54AC8EE-86A9-C6EE-1652-BA96458F9DA0}"/>
                </a:ext>
              </a:extLst>
            </p:cNvPr>
            <p:cNvSpPr/>
            <p:nvPr/>
          </p:nvSpPr>
          <p:spPr>
            <a:xfrm>
              <a:off x="9817166" y="5464547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DatasetComparison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7A815ED-CFA8-9409-8A26-3111E55CF402}"/>
                </a:ext>
              </a:extLst>
            </p:cNvPr>
            <p:cNvSpPr/>
            <p:nvPr/>
          </p:nvSpPr>
          <p:spPr>
            <a:xfrm>
              <a:off x="9817166" y="5334785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DatasetCollections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977F331-E9A0-B98A-FF19-E61502DCC34A}"/>
                </a:ext>
              </a:extLst>
            </p:cNvPr>
            <p:cNvSpPr/>
            <p:nvPr/>
          </p:nvSpPr>
          <p:spPr>
            <a:xfrm>
              <a:off x="9817166" y="5205023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Dataset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D0185E2-D048-D538-B1DE-1E64ABD79B8E}"/>
                </a:ext>
              </a:extLst>
            </p:cNvPr>
            <p:cNvSpPr/>
            <p:nvPr/>
          </p:nvSpPr>
          <p:spPr>
            <a:xfrm>
              <a:off x="9817166" y="5076242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StudyManager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1224E1C1-45C5-15C9-0B38-46D45425192A}"/>
              </a:ext>
            </a:extLst>
          </p:cNvPr>
          <p:cNvGrpSpPr/>
          <p:nvPr/>
        </p:nvGrpSpPr>
        <p:grpSpPr>
          <a:xfrm>
            <a:off x="10032967" y="4846278"/>
            <a:ext cx="904490" cy="525465"/>
            <a:chOff x="9817166" y="5076242"/>
            <a:chExt cx="904490" cy="525465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EF1D66-9D8A-F4BB-8A5E-03A6205F91B4}"/>
                </a:ext>
              </a:extLst>
            </p:cNvPr>
            <p:cNvSpPr/>
            <p:nvPr/>
          </p:nvSpPr>
          <p:spPr>
            <a:xfrm>
              <a:off x="9817166" y="5205023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KPICollection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1ED20B6-7AA0-ED86-11A0-1842D36DCF52}"/>
                </a:ext>
              </a:extLst>
            </p:cNvPr>
            <p:cNvSpPr/>
            <p:nvPr/>
          </p:nvSpPr>
          <p:spPr>
            <a:xfrm>
              <a:off x="9817166" y="5334785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FlagIndex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3AEAAE-4EB4-B93C-C011-6D2BA0A85271}"/>
                </a:ext>
              </a:extLst>
            </p:cNvPr>
            <p:cNvSpPr/>
            <p:nvPr/>
          </p:nvSpPr>
          <p:spPr>
            <a:xfrm>
              <a:off x="9817166" y="5464547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utils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F3B99F2-81BD-8119-8FDB-A27C1107FC58}"/>
                </a:ext>
              </a:extLst>
            </p:cNvPr>
            <p:cNvSpPr/>
            <p:nvPr/>
          </p:nvSpPr>
          <p:spPr>
            <a:xfrm>
              <a:off x="9817166" y="5076242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KPI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F6FA4760-C624-8A8A-91BE-17B0F506E955}"/>
              </a:ext>
            </a:extLst>
          </p:cNvPr>
          <p:cNvGrpSpPr/>
          <p:nvPr/>
        </p:nvGrpSpPr>
        <p:grpSpPr>
          <a:xfrm>
            <a:off x="1489282" y="4084667"/>
            <a:ext cx="5262982" cy="481889"/>
            <a:chOff x="1489282" y="4084667"/>
            <a:chExt cx="5262982" cy="481889"/>
          </a:xfrm>
        </p:grpSpPr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D71CCDB8-DEB7-21CC-B3DC-6A30B654F611}"/>
                </a:ext>
              </a:extLst>
            </p:cNvPr>
            <p:cNvSpPr/>
            <p:nvPr/>
          </p:nvSpPr>
          <p:spPr>
            <a:xfrm>
              <a:off x="1489282" y="4084667"/>
              <a:ext cx="1895122" cy="481889"/>
            </a:xfrm>
            <a:prstGeom prst="cube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ea typeface="JetBrains Mono" panose="02000009000000000000" pitchFamily="49" charset="0"/>
                  <a:cs typeface="JetBrains Mono" panose="02000009000000000000" pitchFamily="49" charset="0"/>
                </a:rPr>
                <a:t>study-specific</a:t>
              </a:r>
              <a:br>
                <a:rPr lang="en-US" sz="105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05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DataLogic</a:t>
              </a:r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8F70B991-5693-96E6-6237-B7094544C94C}"/>
                </a:ext>
              </a:extLst>
            </p:cNvPr>
            <p:cNvGrpSpPr/>
            <p:nvPr/>
          </p:nvGrpSpPr>
          <p:grpSpPr>
            <a:xfrm>
              <a:off x="3283131" y="4227083"/>
              <a:ext cx="3469133" cy="256041"/>
              <a:chOff x="3202595" y="4002195"/>
              <a:chExt cx="4338563" cy="256041"/>
            </a:xfrm>
            <a:solidFill>
              <a:schemeClr val="accent6"/>
            </a:solidFill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AEBD9E39-5A0B-B2FA-AA99-0F50B253F6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1196" y="4002195"/>
                <a:ext cx="4199962" cy="0"/>
              </a:xfrm>
              <a:prstGeom prst="straightConnector1">
                <a:avLst/>
              </a:prstGeom>
              <a:grpFill/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3BA8F92B-491F-1692-E621-D77D689192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595" y="4258236"/>
                <a:ext cx="4338563" cy="0"/>
              </a:xfrm>
              <a:prstGeom prst="straightConnector1">
                <a:avLst/>
              </a:prstGeom>
              <a:grpFill/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B6F79DE-B8A2-3069-FBE5-A2346E8560FD}"/>
              </a:ext>
            </a:extLst>
          </p:cNvPr>
          <p:cNvGrpSpPr/>
          <p:nvPr/>
        </p:nvGrpSpPr>
        <p:grpSpPr>
          <a:xfrm>
            <a:off x="468176" y="2873839"/>
            <a:ext cx="6284088" cy="1116762"/>
            <a:chOff x="468176" y="2873839"/>
            <a:chExt cx="6284088" cy="1116762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D77571A-8F86-B5CD-60F5-55ACB7D518FA}"/>
                </a:ext>
              </a:extLst>
            </p:cNvPr>
            <p:cNvSpPr/>
            <p:nvPr/>
          </p:nvSpPr>
          <p:spPr>
            <a:xfrm>
              <a:off x="1489282" y="3505969"/>
              <a:ext cx="1895122" cy="484632"/>
            </a:xfrm>
            <a:prstGeom prst="cube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ea typeface="JetBrains Mono" panose="02000009000000000000" pitchFamily="49" charset="0"/>
                  <a:cs typeface="JetBrains Mono" panose="02000009000000000000" pitchFamily="49" charset="0"/>
                </a:rPr>
                <a:t>study-specifc</a:t>
              </a:r>
              <a:br>
                <a:rPr lang="en-US" sz="105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05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CustomDataModule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D8CA8DB-E743-230C-B6A0-B99A22D14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4404" y="3745316"/>
              <a:ext cx="3367860" cy="2969"/>
            </a:xfrm>
            <a:prstGeom prst="straightConnector1">
              <a:avLst/>
            </a:prstGeom>
            <a:ln w="1905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E0D73A4-BF2D-4D15-6B0B-1DAC3103296A}"/>
                </a:ext>
              </a:extLst>
            </p:cNvPr>
            <p:cNvSpPr/>
            <p:nvPr/>
          </p:nvSpPr>
          <p:spPr>
            <a:xfrm>
              <a:off x="468176" y="2873839"/>
              <a:ext cx="1246514" cy="484632"/>
            </a:xfrm>
            <a:prstGeom prst="ellipse">
              <a:avLst/>
            </a:prstGeom>
            <a:solidFill>
              <a:schemeClr val="accent2"/>
            </a:solidFill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/>
                <a:t>Custom or study specific data</a:t>
              </a:r>
            </a:p>
          </p:txBody>
        </p:sp>
        <p:cxnSp>
          <p:nvCxnSpPr>
            <p:cNvPr id="146" name="Elbow Connector 145">
              <a:extLst>
                <a:ext uri="{FF2B5EF4-FFF2-40B4-BE49-F238E27FC236}">
                  <a16:creationId xmlns:a16="http://schemas.microsoft.com/office/drawing/2014/main" id="{9473199C-AE9E-7221-FBC1-6A4C823EE72C}"/>
                </a:ext>
              </a:extLst>
            </p:cNvPr>
            <p:cNvCxnSpPr>
              <a:cxnSpLocks/>
              <a:stCxn id="42" idx="4"/>
              <a:endCxn id="29" idx="2"/>
            </p:cNvCxnSpPr>
            <p:nvPr/>
          </p:nvCxnSpPr>
          <p:spPr>
            <a:xfrm rot="16200000" flipH="1">
              <a:off x="1065161" y="3384742"/>
              <a:ext cx="450393" cy="397849"/>
            </a:xfrm>
            <a:prstGeom prst="bentConnector2">
              <a:avLst/>
            </a:prstGeom>
            <a:ln>
              <a:solidFill>
                <a:schemeClr val="accent5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161E73AE-1407-54C3-43BF-3B91476D435C}"/>
              </a:ext>
            </a:extLst>
          </p:cNvPr>
          <p:cNvGrpSpPr/>
          <p:nvPr/>
        </p:nvGrpSpPr>
        <p:grpSpPr>
          <a:xfrm>
            <a:off x="1489282" y="4665051"/>
            <a:ext cx="5262982" cy="481889"/>
            <a:chOff x="1489282" y="4665051"/>
            <a:chExt cx="5262982" cy="481889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D746AB20-C0D6-5E62-4D23-B9DE711FEAE9}"/>
                </a:ext>
              </a:extLst>
            </p:cNvPr>
            <p:cNvSpPr/>
            <p:nvPr/>
          </p:nvSpPr>
          <p:spPr>
            <a:xfrm>
              <a:off x="1489282" y="4665051"/>
              <a:ext cx="1895122" cy="481889"/>
            </a:xfrm>
            <a:prstGeom prst="cube">
              <a:avLst/>
            </a:prstGeom>
            <a:solidFill>
              <a:schemeClr val="accent5"/>
            </a:solidFill>
            <a:ln w="127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ea typeface="JetBrains Mono" panose="02000009000000000000" pitchFamily="49" charset="0"/>
                  <a:cs typeface="JetBrains Mono" panose="02000009000000000000" pitchFamily="49" charset="0"/>
                </a:rPr>
                <a:t>study-specific</a:t>
              </a:r>
              <a:br>
                <a:rPr lang="en-US" sz="105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en-US" sz="105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VariableCalculation</a:t>
              </a:r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EB01D208-A721-D674-847E-93D961BFF84B}"/>
                </a:ext>
              </a:extLst>
            </p:cNvPr>
            <p:cNvGrpSpPr/>
            <p:nvPr/>
          </p:nvGrpSpPr>
          <p:grpSpPr>
            <a:xfrm>
              <a:off x="3283131" y="4810556"/>
              <a:ext cx="3469133" cy="256041"/>
              <a:chOff x="3202595" y="4002195"/>
              <a:chExt cx="4338563" cy="256041"/>
            </a:xfrm>
            <a:solidFill>
              <a:schemeClr val="accent6"/>
            </a:solidFill>
          </p:grpSpPr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A460C6A8-362D-94A6-F185-60DB8AFF04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41196" y="4002195"/>
                <a:ext cx="4199962" cy="0"/>
              </a:xfrm>
              <a:prstGeom prst="straightConnector1">
                <a:avLst/>
              </a:prstGeom>
              <a:grpFill/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1DBBE541-2A29-751E-AE2A-86FC64EA8C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2595" y="4258236"/>
                <a:ext cx="4338563" cy="0"/>
              </a:xfrm>
              <a:prstGeom prst="straightConnector1">
                <a:avLst/>
              </a:prstGeom>
              <a:grpFill/>
              <a:ln w="19050">
                <a:solidFill>
                  <a:schemeClr val="accent3">
                    <a:lumMod val="50000"/>
                  </a:schemeClr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53C90AB-83A3-DDA8-3586-315090E9BCF4}"/>
              </a:ext>
            </a:extLst>
          </p:cNvPr>
          <p:cNvGrpSpPr/>
          <p:nvPr/>
        </p:nvGrpSpPr>
        <p:grpSpPr>
          <a:xfrm>
            <a:off x="8368937" y="3841172"/>
            <a:ext cx="3346508" cy="1423448"/>
            <a:chOff x="8368937" y="3841172"/>
            <a:chExt cx="3346508" cy="1423448"/>
          </a:xfrm>
          <a:solidFill>
            <a:schemeClr val="accent3">
              <a:lumMod val="60000"/>
              <a:lumOff val="40000"/>
            </a:schemeClr>
          </a:solidFill>
        </p:grpSpPr>
        <p:sp>
          <p:nvSpPr>
            <p:cNvPr id="2" name="Can 1">
              <a:extLst>
                <a:ext uri="{FF2B5EF4-FFF2-40B4-BE49-F238E27FC236}">
                  <a16:creationId xmlns:a16="http://schemas.microsoft.com/office/drawing/2014/main" id="{876B9594-49E5-CC6E-E3A5-B3D8883F08E4}"/>
                </a:ext>
              </a:extLst>
            </p:cNvPr>
            <p:cNvSpPr/>
            <p:nvPr/>
          </p:nvSpPr>
          <p:spPr>
            <a:xfrm>
              <a:off x="10992155" y="3841172"/>
              <a:ext cx="723290" cy="815055"/>
            </a:xfrm>
            <a:prstGeom prst="can">
              <a:avLst/>
            </a:prstGeom>
            <a:solidFill>
              <a:schemeClr val="accent6"/>
            </a:solidFill>
            <a:ln w="127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/>
                <a:t>Database</a:t>
              </a:r>
            </a:p>
          </p:txBody>
        </p: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9D1653F-E463-FCB1-F316-67FDB3BD50D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rot="10800000" flipV="1">
              <a:off x="8368937" y="4248700"/>
              <a:ext cx="2623218" cy="1015920"/>
            </a:xfrm>
            <a:prstGeom prst="bentConnector3">
              <a:avLst>
                <a:gd name="adj1" fmla="val 100129"/>
              </a:avLst>
            </a:prstGeom>
            <a:grpFill/>
            <a:ln w="6350">
              <a:solidFill>
                <a:schemeClr val="accent6">
                  <a:lumMod val="50000"/>
                </a:schemeClr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Rectangle 92">
              <a:extLst>
                <a:ext uri="{FF2B5EF4-FFF2-40B4-BE49-F238E27FC236}">
                  <a16:creationId xmlns:a16="http://schemas.microsoft.com/office/drawing/2014/main" id="{55A3365B-02C3-7040-C1C6-34C14FE92673}"/>
                </a:ext>
              </a:extLst>
            </p:cNvPr>
            <p:cNvSpPr/>
            <p:nvPr/>
          </p:nvSpPr>
          <p:spPr>
            <a:xfrm>
              <a:off x="8470992" y="4173429"/>
              <a:ext cx="904490" cy="137160"/>
            </a:xfrm>
            <a:prstGeom prst="cube">
              <a:avLst/>
            </a:prstGeom>
            <a:grpFill/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>
                  <a:solidFill>
                    <a:schemeClr val="bg1">
                      <a:lumMod val="95000"/>
                    </a:schemeClr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DataBase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57E1D6-D69C-CD3D-103F-836D47D309B3}"/>
              </a:ext>
            </a:extLst>
          </p:cNvPr>
          <p:cNvGrpSpPr/>
          <p:nvPr/>
        </p:nvGrpSpPr>
        <p:grpSpPr>
          <a:xfrm>
            <a:off x="10248154" y="2162600"/>
            <a:ext cx="794955" cy="1047121"/>
            <a:chOff x="10248154" y="2162600"/>
            <a:chExt cx="794955" cy="104712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B0DDB8-962C-2876-71CE-9EAD4AFAF928}"/>
                </a:ext>
              </a:extLst>
            </p:cNvPr>
            <p:cNvSpPr/>
            <p:nvPr/>
          </p:nvSpPr>
          <p:spPr>
            <a:xfrm>
              <a:off x="10248154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...</a:t>
              </a:r>
            </a:p>
          </p:txBody>
        </p:sp>
        <p:sp>
          <p:nvSpPr>
            <p:cNvPr id="40" name="Cube 39">
              <a:extLst>
                <a:ext uri="{FF2B5EF4-FFF2-40B4-BE49-F238E27FC236}">
                  <a16:creationId xmlns:a16="http://schemas.microsoft.com/office/drawing/2014/main" id="{2A90B2B4-3994-62E4-0243-2DE5D1127496}"/>
                </a:ext>
              </a:extLst>
            </p:cNvPr>
            <p:cNvSpPr/>
            <p:nvPr/>
          </p:nvSpPr>
          <p:spPr>
            <a:xfrm>
              <a:off x="10248154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mescal_ABC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08214E3-4428-0FBE-2AC8-86F5DEA97AE3}"/>
                </a:ext>
              </a:extLst>
            </p:cNvPr>
            <p:cNvCxnSpPr>
              <a:stCxn id="38" idx="4"/>
            </p:cNvCxnSpPr>
            <p:nvPr/>
          </p:nvCxnSpPr>
          <p:spPr>
            <a:xfrm>
              <a:off x="10645632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857AA19-F916-32EE-518A-A7ECFD5B1191}"/>
                </a:ext>
              </a:extLst>
            </p:cNvPr>
            <p:cNvCxnSpPr/>
            <p:nvPr/>
          </p:nvCxnSpPr>
          <p:spPr>
            <a:xfrm>
              <a:off x="10645632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5E49E5-40CC-E7D7-B6B1-A3DC4BD7E69D}"/>
              </a:ext>
            </a:extLst>
          </p:cNvPr>
          <p:cNvGrpSpPr/>
          <p:nvPr/>
        </p:nvGrpSpPr>
        <p:grpSpPr>
          <a:xfrm>
            <a:off x="9135921" y="2162600"/>
            <a:ext cx="794955" cy="1047121"/>
            <a:chOff x="9274950" y="2162600"/>
            <a:chExt cx="794955" cy="104712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5ED25D-B455-F828-4C07-3CA954027F97}"/>
                </a:ext>
              </a:extLst>
            </p:cNvPr>
            <p:cNvSpPr/>
            <p:nvPr/>
          </p:nvSpPr>
          <p:spPr>
            <a:xfrm>
              <a:off x="9274950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ENTSO-e TP</a:t>
              </a:r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7E9A2637-7CCC-B668-88D8-0984B53335C4}"/>
                </a:ext>
              </a:extLst>
            </p:cNvPr>
            <p:cNvSpPr/>
            <p:nvPr/>
          </p:nvSpPr>
          <p:spPr>
            <a:xfrm>
              <a:off x="9274950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mescal_etp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34B4D844-29F8-5AA9-4C02-367AC5AC8021}"/>
                </a:ext>
              </a:extLst>
            </p:cNvPr>
            <p:cNvCxnSpPr>
              <a:stCxn id="11" idx="4"/>
            </p:cNvCxnSpPr>
            <p:nvPr/>
          </p:nvCxnSpPr>
          <p:spPr>
            <a:xfrm>
              <a:off x="9672428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D89E2F7-B918-E650-2F45-5195865378F8}"/>
                </a:ext>
              </a:extLst>
            </p:cNvPr>
            <p:cNvCxnSpPr/>
            <p:nvPr/>
          </p:nvCxnSpPr>
          <p:spPr>
            <a:xfrm>
              <a:off x="9672428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EE1022-52BC-C742-39F8-2836F38CAC17}"/>
              </a:ext>
            </a:extLst>
          </p:cNvPr>
          <p:cNvGrpSpPr/>
          <p:nvPr/>
        </p:nvGrpSpPr>
        <p:grpSpPr>
          <a:xfrm>
            <a:off x="8023689" y="2162600"/>
            <a:ext cx="794955" cy="1047121"/>
            <a:chOff x="8301747" y="2162600"/>
            <a:chExt cx="794955" cy="104712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947AA4-C595-F90F-2B2E-D61DDD3E8CBE}"/>
                </a:ext>
              </a:extLst>
            </p:cNvPr>
            <p:cNvSpPr/>
            <p:nvPr/>
          </p:nvSpPr>
          <p:spPr>
            <a:xfrm>
              <a:off x="8301747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PECD</a:t>
              </a:r>
            </a:p>
          </p:txBody>
        </p:sp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25567D43-B45B-070F-9051-FF5D7BFC595F}"/>
                </a:ext>
              </a:extLst>
            </p:cNvPr>
            <p:cNvSpPr/>
            <p:nvPr/>
          </p:nvSpPr>
          <p:spPr>
            <a:xfrm>
              <a:off x="8301747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mescal_pecd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3184C21-A813-406D-691A-AA880730BFE2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8699225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A582B3B-5A02-D2E4-B26B-63602557EAC1}"/>
                </a:ext>
              </a:extLst>
            </p:cNvPr>
            <p:cNvCxnSpPr/>
            <p:nvPr/>
          </p:nvCxnSpPr>
          <p:spPr>
            <a:xfrm>
              <a:off x="8699225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11D790-187A-8E62-A3E7-32D4946CDE46}"/>
              </a:ext>
            </a:extLst>
          </p:cNvPr>
          <p:cNvGrpSpPr/>
          <p:nvPr/>
        </p:nvGrpSpPr>
        <p:grpSpPr>
          <a:xfrm>
            <a:off x="6911457" y="2162600"/>
            <a:ext cx="794955" cy="1047121"/>
            <a:chOff x="7328544" y="2162600"/>
            <a:chExt cx="794955" cy="10471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0EF2D3-6A16-8749-B2AF-66DBE8E0A2F8}"/>
                </a:ext>
              </a:extLst>
            </p:cNvPr>
            <p:cNvSpPr/>
            <p:nvPr/>
          </p:nvSpPr>
          <p:spPr>
            <a:xfrm>
              <a:off x="7328544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/>
                <a:t>BID3</a:t>
              </a:r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F7998D77-E971-C108-AF9A-1571D4FBF8F4}"/>
                </a:ext>
              </a:extLst>
            </p:cNvPr>
            <p:cNvSpPr/>
            <p:nvPr/>
          </p:nvSpPr>
          <p:spPr>
            <a:xfrm>
              <a:off x="7328544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mescal_bid3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57B9D77-2182-C3C6-71D1-28C242920493}"/>
                </a:ext>
              </a:extLst>
            </p:cNvPr>
            <p:cNvCxnSpPr>
              <a:stCxn id="10" idx="4"/>
            </p:cNvCxnSpPr>
            <p:nvPr/>
          </p:nvCxnSpPr>
          <p:spPr>
            <a:xfrm>
              <a:off x="7726022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FB2BEA1-184D-BF8F-4578-AD6E7D12A949}"/>
                </a:ext>
              </a:extLst>
            </p:cNvPr>
            <p:cNvCxnSpPr/>
            <p:nvPr/>
          </p:nvCxnSpPr>
          <p:spPr>
            <a:xfrm>
              <a:off x="7726022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6DE12A-CF00-0EAF-7BC1-DB304A3542EB}"/>
              </a:ext>
            </a:extLst>
          </p:cNvPr>
          <p:cNvGrpSpPr/>
          <p:nvPr/>
        </p:nvGrpSpPr>
        <p:grpSpPr>
          <a:xfrm>
            <a:off x="5799225" y="2162600"/>
            <a:ext cx="794955" cy="1047121"/>
            <a:chOff x="6355341" y="2162600"/>
            <a:chExt cx="794955" cy="10471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585ADA-69BC-FA7C-1B7A-D8A008369644}"/>
                </a:ext>
              </a:extLst>
            </p:cNvPr>
            <p:cNvSpPr/>
            <p:nvPr/>
          </p:nvSpPr>
          <p:spPr>
            <a:xfrm>
              <a:off x="6355341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Antares</a:t>
              </a:r>
              <a:endParaRPr lang="en-US" sz="900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0B329B11-CA0A-AC43-BE42-E501AE7E6D6D}"/>
                </a:ext>
              </a:extLst>
            </p:cNvPr>
            <p:cNvSpPr/>
            <p:nvPr/>
          </p:nvSpPr>
          <p:spPr>
            <a:xfrm>
              <a:off x="6355341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mescal_antares</a:t>
              </a:r>
              <a:endParaRPr lang="en-US" sz="9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A3E4959-38FC-85D6-F61B-8B39319253F7}"/>
                </a:ext>
              </a:extLst>
            </p:cNvPr>
            <p:cNvCxnSpPr>
              <a:stCxn id="9" idx="4"/>
            </p:cNvCxnSpPr>
            <p:nvPr/>
          </p:nvCxnSpPr>
          <p:spPr>
            <a:xfrm>
              <a:off x="6752819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3278CBC-8543-2B63-DEC9-9D98E2B4E6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2288" y="3041439"/>
              <a:ext cx="531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28D674-2F42-E2D5-FFBC-9F3DBAF1A257}"/>
              </a:ext>
            </a:extLst>
          </p:cNvPr>
          <p:cNvGrpSpPr/>
          <p:nvPr/>
        </p:nvGrpSpPr>
        <p:grpSpPr>
          <a:xfrm>
            <a:off x="2462529" y="2162600"/>
            <a:ext cx="794955" cy="1047121"/>
            <a:chOff x="2462529" y="2162600"/>
            <a:chExt cx="794955" cy="10471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9263D08-FDAB-6F72-D542-F48CFF93BCAB}"/>
                </a:ext>
              </a:extLst>
            </p:cNvPr>
            <p:cNvSpPr/>
            <p:nvPr/>
          </p:nvSpPr>
          <p:spPr>
            <a:xfrm>
              <a:off x="2462529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PyPSA</a:t>
              </a:r>
            </a:p>
          </p:txBody>
        </p:sp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223A0AAC-DE84-D5A3-81DD-2BE3F58C495B}"/>
                </a:ext>
              </a:extLst>
            </p:cNvPr>
            <p:cNvSpPr/>
            <p:nvPr/>
          </p:nvSpPr>
          <p:spPr>
            <a:xfrm>
              <a:off x="2462529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mescal_pypsa</a:t>
              </a: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A6AAFDE-E259-AE8B-A7DE-2E60196A4BA2}"/>
                </a:ext>
              </a:extLst>
            </p:cNvPr>
            <p:cNvCxnSpPr>
              <a:cxnSpLocks/>
              <a:endCxn id="5" idx="4"/>
            </p:cNvCxnSpPr>
            <p:nvPr/>
          </p:nvCxnSpPr>
          <p:spPr>
            <a:xfrm flipV="1">
              <a:off x="2860007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ABFD62D-B1A3-7D79-C32B-4B42E7A3BCB1}"/>
                </a:ext>
              </a:extLst>
            </p:cNvPr>
            <p:cNvCxnSpPr/>
            <p:nvPr/>
          </p:nvCxnSpPr>
          <p:spPr>
            <a:xfrm>
              <a:off x="2860007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EBA9E6-1D48-5552-F43D-C7762764E234}"/>
              </a:ext>
            </a:extLst>
          </p:cNvPr>
          <p:cNvGrpSpPr/>
          <p:nvPr/>
        </p:nvGrpSpPr>
        <p:grpSpPr>
          <a:xfrm>
            <a:off x="3574761" y="2162600"/>
            <a:ext cx="794955" cy="1047121"/>
            <a:chOff x="3435732" y="2162600"/>
            <a:chExt cx="794955" cy="104712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B2D2750-DED8-3740-F25F-2E99EDE3440A}"/>
                </a:ext>
              </a:extLst>
            </p:cNvPr>
            <p:cNvSpPr/>
            <p:nvPr/>
          </p:nvSpPr>
          <p:spPr>
            <a:xfrm>
              <a:off x="3435732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PLEXOS</a:t>
              </a:r>
            </a:p>
          </p:txBody>
        </p:sp>
        <p:sp>
          <p:nvSpPr>
            <p:cNvPr id="26" name="Cube 25">
              <a:extLst>
                <a:ext uri="{FF2B5EF4-FFF2-40B4-BE49-F238E27FC236}">
                  <a16:creationId xmlns:a16="http://schemas.microsoft.com/office/drawing/2014/main" id="{23656AB2-D047-AE45-2C3C-6496528D0DBD}"/>
                </a:ext>
              </a:extLst>
            </p:cNvPr>
            <p:cNvSpPr/>
            <p:nvPr/>
          </p:nvSpPr>
          <p:spPr>
            <a:xfrm>
              <a:off x="3435732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mescal_plexos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634EAC1-8081-8E16-17BE-13C9E81B6A50}"/>
                </a:ext>
              </a:extLst>
            </p:cNvPr>
            <p:cNvCxnSpPr>
              <a:stCxn id="6" idx="4"/>
            </p:cNvCxnSpPr>
            <p:nvPr/>
          </p:nvCxnSpPr>
          <p:spPr>
            <a:xfrm>
              <a:off x="3833210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B027A57-B79D-37BC-DFCD-5495FF64344C}"/>
                </a:ext>
              </a:extLst>
            </p:cNvPr>
            <p:cNvCxnSpPr/>
            <p:nvPr/>
          </p:nvCxnSpPr>
          <p:spPr>
            <a:xfrm>
              <a:off x="3833210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C64ED7-9C5D-4664-38A4-C63F54918B29}"/>
              </a:ext>
            </a:extLst>
          </p:cNvPr>
          <p:cNvGrpSpPr/>
          <p:nvPr/>
        </p:nvGrpSpPr>
        <p:grpSpPr>
          <a:xfrm>
            <a:off x="4686993" y="2162600"/>
            <a:ext cx="794955" cy="1047121"/>
            <a:chOff x="4408935" y="2162600"/>
            <a:chExt cx="794955" cy="104712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00CBFFA-E275-6DFC-E10C-618F0C88FB98}"/>
                </a:ext>
              </a:extLst>
            </p:cNvPr>
            <p:cNvSpPr/>
            <p:nvPr/>
          </p:nvSpPr>
          <p:spPr>
            <a:xfrm>
              <a:off x="4408935" y="2162600"/>
              <a:ext cx="794955" cy="397477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PSSE</a:t>
              </a:r>
            </a:p>
          </p:txBody>
        </p:sp>
        <p:sp>
          <p:nvSpPr>
            <p:cNvPr id="28" name="Cube 27">
              <a:extLst>
                <a:ext uri="{FF2B5EF4-FFF2-40B4-BE49-F238E27FC236}">
                  <a16:creationId xmlns:a16="http://schemas.microsoft.com/office/drawing/2014/main" id="{1765C6A7-F2D5-7939-484F-0A9EA422501E}"/>
                </a:ext>
              </a:extLst>
            </p:cNvPr>
            <p:cNvSpPr/>
            <p:nvPr/>
          </p:nvSpPr>
          <p:spPr>
            <a:xfrm>
              <a:off x="4408935" y="2643962"/>
              <a:ext cx="794955" cy="397477"/>
            </a:xfrm>
            <a:prstGeom prst="cub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mescal_psse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8439B9-6217-0369-3FBC-20342A36285C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4806413" y="2560077"/>
              <a:ext cx="0" cy="83885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3E5C39A3-6BF1-9693-91A2-CFFA2433FA14}"/>
                </a:ext>
              </a:extLst>
            </p:cNvPr>
            <p:cNvCxnSpPr/>
            <p:nvPr/>
          </p:nvCxnSpPr>
          <p:spPr>
            <a:xfrm>
              <a:off x="4806413" y="3041439"/>
              <a:ext cx="0" cy="168282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BDB95E4-B263-3023-7DE1-887D715BBA77}"/>
              </a:ext>
            </a:extLst>
          </p:cNvPr>
          <p:cNvSpPr txBox="1"/>
          <p:nvPr/>
        </p:nvSpPr>
        <p:spPr>
          <a:xfrm>
            <a:off x="11043107" y="2613942"/>
            <a:ext cx="182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*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7959B1-BBDC-D87F-19AA-EAD5FC887368}"/>
              </a:ext>
            </a:extLst>
          </p:cNvPr>
          <p:cNvSpPr txBox="1"/>
          <p:nvPr/>
        </p:nvSpPr>
        <p:spPr>
          <a:xfrm>
            <a:off x="2356709" y="6527744"/>
            <a:ext cx="6644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*Each platform-interface is a separate package that implements the abstract classes from the generic mescal package.</a:t>
            </a:r>
          </a:p>
        </p:txBody>
      </p:sp>
    </p:spTree>
    <p:extLst>
      <p:ext uri="{BB962C8B-B14F-4D97-AF65-F5344CB8AC3E}">
        <p14:creationId xmlns:p14="http://schemas.microsoft.com/office/powerpoint/2010/main" val="125638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8FFA-9739-3F0A-528C-E107D06B0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930"/>
            <a:ext cx="11129010" cy="1325563"/>
          </a:xfrm>
        </p:spPr>
        <p:txBody>
          <a:bodyPr>
            <a:normAutofit/>
          </a:bodyPr>
          <a:lstStyle/>
          <a:p>
            <a:r>
              <a:rPr lang="en-US" sz="3600" noProof="1"/>
              <a:t>Multi-Scenario Data Fetching with the StudyManager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422E5E-13C7-AFBA-544B-4502624B2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StudyManager class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B74153-3FD5-A439-A06A-2ACB16490AE6}"/>
              </a:ext>
            </a:extLst>
          </p:cNvPr>
          <p:cNvGrpSpPr/>
          <p:nvPr/>
        </p:nvGrpSpPr>
        <p:grpSpPr>
          <a:xfrm>
            <a:off x="360453" y="2873586"/>
            <a:ext cx="2702463" cy="3552745"/>
            <a:chOff x="775068" y="2343691"/>
            <a:chExt cx="4360978" cy="256368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DA5A883-FD24-169D-55CA-989ABA50F5B0}"/>
                </a:ext>
              </a:extLst>
            </p:cNvPr>
            <p:cNvGrpSpPr/>
            <p:nvPr/>
          </p:nvGrpSpPr>
          <p:grpSpPr>
            <a:xfrm>
              <a:off x="1308316" y="2343692"/>
              <a:ext cx="3827730" cy="952446"/>
              <a:chOff x="1028700" y="2247441"/>
              <a:chExt cx="5761822" cy="1041976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5F12B28-875F-DC96-55DC-7E2B962EB677}"/>
                  </a:ext>
                </a:extLst>
              </p:cNvPr>
              <p:cNvSpPr/>
              <p:nvPr/>
            </p:nvSpPr>
            <p:spPr>
              <a:xfrm>
                <a:off x="1028700" y="2823073"/>
                <a:ext cx="1795750" cy="466344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/>
                  <a:t>base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6F37308-5728-06A8-2F6B-395CE1269EFC}"/>
                  </a:ext>
                </a:extLst>
              </p:cNvPr>
              <p:cNvSpPr/>
              <p:nvPr/>
            </p:nvSpPr>
            <p:spPr>
              <a:xfrm>
                <a:off x="3011736" y="2823073"/>
                <a:ext cx="1795750" cy="466344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/>
                  <a:t>Scen 1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5FDFF7D-9CD8-D51F-CF53-7C64DFE1917F}"/>
                  </a:ext>
                </a:extLst>
              </p:cNvPr>
              <p:cNvSpPr/>
              <p:nvPr/>
            </p:nvSpPr>
            <p:spPr>
              <a:xfrm>
                <a:off x="4994772" y="2823073"/>
                <a:ext cx="1795750" cy="466344"/>
              </a:xfrm>
              <a:prstGeom prst="cube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/>
                  <a:t>Scen 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2C82425-F607-BB1E-7BDF-6D0BE69B86C1}"/>
                  </a:ext>
                </a:extLst>
              </p:cNvPr>
              <p:cNvSpPr/>
              <p:nvPr/>
            </p:nvSpPr>
            <p:spPr>
              <a:xfrm>
                <a:off x="1028700" y="2247441"/>
                <a:ext cx="5761822" cy="466344"/>
              </a:xfrm>
              <a:prstGeom prst="cube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/>
                  <a:t>Scenarios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AAE0A6-1BA3-FF4B-102D-376F6A96E231}"/>
                </a:ext>
              </a:extLst>
            </p:cNvPr>
            <p:cNvSpPr/>
            <p:nvPr/>
          </p:nvSpPr>
          <p:spPr>
            <a:xfrm rot="16200000">
              <a:off x="-269427" y="3388186"/>
              <a:ext cx="2563689" cy="474699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200" err="1"/>
                <a:t>StudyManager</a:t>
              </a:r>
              <a:endParaRPr lang="en-US" sz="12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369FF59-2667-5B4E-D950-32DBF9615D4B}"/>
                </a:ext>
              </a:extLst>
            </p:cNvPr>
            <p:cNvGrpSpPr/>
            <p:nvPr/>
          </p:nvGrpSpPr>
          <p:grpSpPr>
            <a:xfrm>
              <a:off x="1308316" y="3954933"/>
              <a:ext cx="3827730" cy="952446"/>
              <a:chOff x="1028700" y="4197426"/>
              <a:chExt cx="5761822" cy="10419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9895D65-A997-A829-AA00-D2A7575CC8F3}"/>
                  </a:ext>
                </a:extLst>
              </p:cNvPr>
              <p:cNvSpPr/>
              <p:nvPr/>
            </p:nvSpPr>
            <p:spPr>
              <a:xfrm>
                <a:off x="1028700" y="4197426"/>
                <a:ext cx="5761822" cy="466344"/>
              </a:xfrm>
              <a:prstGeom prst="cub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200"/>
                  <a:t>Scenario Comparisons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43E029-8491-E1F9-3664-6EB3CBDD37F6}"/>
                  </a:ext>
                </a:extLst>
              </p:cNvPr>
              <p:cNvSpPr/>
              <p:nvPr/>
            </p:nvSpPr>
            <p:spPr>
              <a:xfrm>
                <a:off x="1028700" y="4773058"/>
                <a:ext cx="1795750" cy="4663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/>
                  <a:t>1 vs base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A2D60F7-12EA-C2A9-A4E4-1BBEE2474495}"/>
                  </a:ext>
                </a:extLst>
              </p:cNvPr>
              <p:cNvSpPr/>
              <p:nvPr/>
            </p:nvSpPr>
            <p:spPr>
              <a:xfrm>
                <a:off x="3011736" y="4773058"/>
                <a:ext cx="1795750" cy="4663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/>
                  <a:t>2 vs base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EB9FD7E-DD36-FBA9-FD79-E6D656548AFF}"/>
                  </a:ext>
                </a:extLst>
              </p:cNvPr>
              <p:cNvSpPr/>
              <p:nvPr/>
            </p:nvSpPr>
            <p:spPr>
              <a:xfrm>
                <a:off x="4994772" y="4773058"/>
                <a:ext cx="1795750" cy="466344"/>
              </a:xfrm>
              <a:prstGeom prst="cub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1100"/>
                  <a:t>n vs base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25A905-8AC8-9B63-201B-30839A1464BB}"/>
              </a:ext>
            </a:extLst>
          </p:cNvPr>
          <p:cNvSpPr txBox="1"/>
          <p:nvPr/>
        </p:nvSpPr>
        <p:spPr>
          <a:xfrm>
            <a:off x="157883" y="6534562"/>
            <a:ext cx="31460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ym typeface="Wingdings" pitchFamily="2" charset="2"/>
              </a:rPr>
              <a:t> </a:t>
            </a:r>
            <a:r>
              <a:rPr lang="en-US" sz="1100" dirty="0"/>
              <a:t>All                        provide the same functionality.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9BA49-FAF7-1CEA-FD90-2C0D10075DB0}"/>
              </a:ext>
            </a:extLst>
          </p:cNvPr>
          <p:cNvSpPr txBox="1"/>
          <p:nvPr/>
        </p:nvSpPr>
        <p:spPr>
          <a:xfrm>
            <a:off x="7827010" y="2357824"/>
            <a:ext cx="42944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JetBrains Mono" panose="02000009000000000000" pitchFamily="49" charset="0"/>
                <a:cs typeface="JetBrains Mono" panose="02000009000000000000" pitchFamily="49" charset="0"/>
              </a:rPr>
              <a:t>2.2 Fetch DF for single </a:t>
            </a:r>
            <a:r>
              <a:rPr lang="en-US" sz="1400" b="1">
                <a:solidFill>
                  <a:schemeClr val="accent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scenario</a:t>
            </a:r>
          </a:p>
          <a:p>
            <a:r>
              <a:rPr lang="en-US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study.</a:t>
            </a:r>
            <a:r>
              <a:rPr lang="en-US" sz="110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scen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.get_dataset(‘base’).fetch(flag)</a:t>
            </a:r>
            <a:endParaRPr lang="en-US" sz="12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6" name="Rectangle 9">
            <a:extLst>
              <a:ext uri="{FF2B5EF4-FFF2-40B4-BE49-F238E27FC236}">
                <a16:creationId xmlns:a16="http://schemas.microsoft.com/office/drawing/2014/main" id="{CDF81433-242A-8D87-3A44-7755146B16FF}"/>
              </a:ext>
            </a:extLst>
          </p:cNvPr>
          <p:cNvSpPr/>
          <p:nvPr/>
        </p:nvSpPr>
        <p:spPr>
          <a:xfrm>
            <a:off x="647527" y="6518902"/>
            <a:ext cx="636643" cy="261610"/>
          </a:xfrm>
          <a:prstGeom prst="cub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/>
              <a:t>Datasets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96069449-7614-82BB-BB3D-0C4D8FB8E10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F28910-B6E3-EAFB-9439-2C2AB513632B}"/>
              </a:ext>
            </a:extLst>
          </p:cNvPr>
          <p:cNvSpPr txBox="1"/>
          <p:nvPr/>
        </p:nvSpPr>
        <p:spPr>
          <a:xfrm>
            <a:off x="3470995" y="1828619"/>
            <a:ext cx="864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2) Fetching DFs from Datasets for  </a:t>
            </a:r>
            <a:r>
              <a:rPr lang="en-US" b="1"/>
              <a:t>flag = ‘ST.BiddingZone.MarketPrice’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16E3EA-79AC-9733-445A-A4F7172B6AF9}"/>
              </a:ext>
            </a:extLst>
          </p:cNvPr>
          <p:cNvSpPr txBox="1"/>
          <p:nvPr/>
        </p:nvSpPr>
        <p:spPr>
          <a:xfrm>
            <a:off x="360452" y="1819469"/>
            <a:ext cx="257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1) StudyManager setup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FD59A6-D97C-D61F-08DC-1C429FF954B6}"/>
              </a:ext>
            </a:extLst>
          </p:cNvPr>
          <p:cNvSpPr txBox="1"/>
          <p:nvPr/>
        </p:nvSpPr>
        <p:spPr>
          <a:xfrm>
            <a:off x="374870" y="2164843"/>
            <a:ext cx="2780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study = StudyManager(...)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3E770DA-8A7E-3610-A5EA-03D7F2887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33118"/>
              </p:ext>
            </p:extLst>
          </p:nvPr>
        </p:nvGraphicFramePr>
        <p:xfrm>
          <a:off x="8219701" y="3129211"/>
          <a:ext cx="3143310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8662">
                  <a:extLst>
                    <a:ext uri="{9D8B030D-6E8A-4147-A177-3AD203B41FA5}">
                      <a16:colId xmlns:a16="http://schemas.microsoft.com/office/drawing/2014/main" val="553968476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1613645004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1500671808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3309668616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1217533982"/>
                    </a:ext>
                  </a:extLst>
                </a:gridCol>
              </a:tblGrid>
              <a:tr h="181049"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A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B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X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47244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00:00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4240544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01:00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8085826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02:00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50827448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49551427"/>
                  </a:ext>
                </a:extLst>
              </a:tr>
            </a:tbl>
          </a:graphicData>
        </a:graphic>
      </p:graphicFrame>
      <p:sp>
        <p:nvSpPr>
          <p:cNvPr id="27" name="Bent-Up Arrow 26">
            <a:extLst>
              <a:ext uri="{FF2B5EF4-FFF2-40B4-BE49-F238E27FC236}">
                <a16:creationId xmlns:a16="http://schemas.microsoft.com/office/drawing/2014/main" id="{5A93F8EB-994E-9C0E-3509-F97A6CED52CC}"/>
              </a:ext>
            </a:extLst>
          </p:cNvPr>
          <p:cNvSpPr/>
          <p:nvPr/>
        </p:nvSpPr>
        <p:spPr>
          <a:xfrm rot="5400000">
            <a:off x="7813163" y="2924949"/>
            <a:ext cx="581695" cy="231377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1F6A35-7CC4-0056-97A3-3D42274674DB}"/>
              </a:ext>
            </a:extLst>
          </p:cNvPr>
          <p:cNvSpPr txBox="1"/>
          <p:nvPr/>
        </p:nvSpPr>
        <p:spPr>
          <a:xfrm>
            <a:off x="3470995" y="2357824"/>
            <a:ext cx="42944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JetBrains Mono" panose="02000009000000000000" pitchFamily="49" charset="0"/>
                <a:cs typeface="JetBrains Mono" panose="02000009000000000000" pitchFamily="49" charset="0"/>
              </a:rPr>
              <a:t>2.1 Fetch DF for all </a:t>
            </a:r>
            <a:r>
              <a:rPr lang="en-US" sz="1400" b="1">
                <a:solidFill>
                  <a:schemeClr val="accent1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scenarios</a:t>
            </a:r>
            <a:r>
              <a:rPr lang="en-US" sz="1400" b="1">
                <a:ea typeface="JetBrains Mono" panose="02000009000000000000" pitchFamily="49" charset="0"/>
                <a:cs typeface="JetBrains Mono" panose="02000009000000000000" pitchFamily="49" charset="0"/>
              </a:rPr>
              <a:t> (MultiIndex)</a:t>
            </a:r>
          </a:p>
          <a:p>
            <a:r>
              <a:rPr lang="en-US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study.</a:t>
            </a:r>
            <a:r>
              <a:rPr lang="en-US" sz="110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scen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.fetch(flag)</a:t>
            </a:r>
            <a:endParaRPr lang="en-US" sz="12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B25DDB8A-BF25-DDBE-9614-2154409726B5}"/>
              </a:ext>
            </a:extLst>
          </p:cNvPr>
          <p:cNvSpPr/>
          <p:nvPr/>
        </p:nvSpPr>
        <p:spPr>
          <a:xfrm rot="5400000">
            <a:off x="3757062" y="2767289"/>
            <a:ext cx="266375" cy="231377"/>
          </a:xfrm>
          <a:prstGeom prst="bentUp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A3234C6-9FBF-78AC-6981-A8D63E56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916330"/>
              </p:ext>
            </p:extLst>
          </p:nvPr>
        </p:nvGraphicFramePr>
        <p:xfrm>
          <a:off x="4005937" y="2873586"/>
          <a:ext cx="3143310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28662">
                  <a:extLst>
                    <a:ext uri="{9D8B030D-6E8A-4147-A177-3AD203B41FA5}">
                      <a16:colId xmlns:a16="http://schemas.microsoft.com/office/drawing/2014/main" val="553968476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1613645004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1500671808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3309668616"/>
                    </a:ext>
                  </a:extLst>
                </a:gridCol>
                <a:gridCol w="628662">
                  <a:extLst>
                    <a:ext uri="{9D8B030D-6E8A-4147-A177-3AD203B41FA5}">
                      <a16:colId xmlns:a16="http://schemas.microsoft.com/office/drawing/2014/main" val="1217533982"/>
                    </a:ext>
                  </a:extLst>
                </a:gridCol>
              </a:tblGrid>
              <a:tr h="132431"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marL="45720" marR="4572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Scen n</a:t>
                      </a:r>
                    </a:p>
                  </a:txBody>
                  <a:tcPr marL="45720" marR="4572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07208"/>
                  </a:ext>
                </a:extLst>
              </a:tr>
              <a:tr h="132431"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A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B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X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47244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00:00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4240544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01:00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1.3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8085826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02:00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1.4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50827448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49551427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BCB8D4C-5BF9-82CB-53C7-414554BD6B9D}"/>
              </a:ext>
            </a:extLst>
          </p:cNvPr>
          <p:cNvSpPr txBox="1"/>
          <p:nvPr/>
        </p:nvSpPr>
        <p:spPr>
          <a:xfrm>
            <a:off x="7824256" y="4595125"/>
            <a:ext cx="44532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JetBrains Mono" panose="02000009000000000000" pitchFamily="49" charset="0"/>
                <a:cs typeface="JetBrains Mono" panose="02000009000000000000" pitchFamily="49" charset="0"/>
              </a:rPr>
              <a:t>2.4 Fetch DF for single </a:t>
            </a:r>
            <a:r>
              <a:rPr lang="en-US" sz="1400" b="1">
                <a:solidFill>
                  <a:schemeClr val="accent2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comparison</a:t>
            </a:r>
          </a:p>
          <a:p>
            <a:r>
              <a:rPr lang="en-US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study.</a:t>
            </a:r>
            <a:r>
              <a:rPr lang="en-US" sz="1100">
                <a:solidFill>
                  <a:schemeClr val="accent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.get_dataset(‘1 vs base’).fetch(flag)</a:t>
            </a:r>
            <a:endParaRPr lang="en-US" sz="12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F85A6E5E-FD1E-F223-7462-A4FE7788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430001"/>
              </p:ext>
            </p:extLst>
          </p:nvPr>
        </p:nvGraphicFramePr>
        <p:xfrm>
          <a:off x="8216946" y="5369967"/>
          <a:ext cx="3146065" cy="12954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29213">
                  <a:extLst>
                    <a:ext uri="{9D8B030D-6E8A-4147-A177-3AD203B41FA5}">
                      <a16:colId xmlns:a16="http://schemas.microsoft.com/office/drawing/2014/main" val="553968476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1613645004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1500671808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3309668616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1217533982"/>
                    </a:ext>
                  </a:extLst>
                </a:gridCol>
              </a:tblGrid>
              <a:tr h="181049"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A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B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X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47244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00:00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4240544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01:00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8085826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02:00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+0.0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50827448"/>
                  </a:ext>
                </a:extLst>
              </a:tr>
              <a:tr h="181049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49551427"/>
                  </a:ext>
                </a:extLst>
              </a:tr>
            </a:tbl>
          </a:graphicData>
        </a:graphic>
      </p:graphicFrame>
      <p:sp>
        <p:nvSpPr>
          <p:cNvPr id="36" name="Bent-Up Arrow 35">
            <a:extLst>
              <a:ext uri="{FF2B5EF4-FFF2-40B4-BE49-F238E27FC236}">
                <a16:creationId xmlns:a16="http://schemas.microsoft.com/office/drawing/2014/main" id="{4F4DD46F-C0DF-E1F6-DCA5-7603739E297B}"/>
              </a:ext>
            </a:extLst>
          </p:cNvPr>
          <p:cNvSpPr/>
          <p:nvPr/>
        </p:nvSpPr>
        <p:spPr>
          <a:xfrm rot="5400000">
            <a:off x="7810703" y="5161956"/>
            <a:ext cx="581108" cy="231377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43A5FA0-0FDE-F53E-4200-A291D88413FA}"/>
              </a:ext>
            </a:extLst>
          </p:cNvPr>
          <p:cNvSpPr txBox="1"/>
          <p:nvPr/>
        </p:nvSpPr>
        <p:spPr>
          <a:xfrm>
            <a:off x="3610493" y="4595125"/>
            <a:ext cx="42944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ea typeface="JetBrains Mono" panose="02000009000000000000" pitchFamily="49" charset="0"/>
                <a:cs typeface="JetBrains Mono" panose="02000009000000000000" pitchFamily="49" charset="0"/>
              </a:rPr>
              <a:t>2.3 Fetch DF for all </a:t>
            </a:r>
            <a:r>
              <a:rPr lang="en-US" sz="1400" b="1">
                <a:solidFill>
                  <a:schemeClr val="accent2"/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comparisons</a:t>
            </a:r>
            <a:r>
              <a:rPr lang="en-US" sz="1400" b="1">
                <a:ea typeface="JetBrains Mono" panose="02000009000000000000" pitchFamily="49" charset="0"/>
                <a:cs typeface="JetBrains Mono" panose="02000009000000000000" pitchFamily="49" charset="0"/>
              </a:rPr>
              <a:t> (MultiIndex)</a:t>
            </a:r>
          </a:p>
          <a:p>
            <a:r>
              <a:rPr lang="en-US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study.</a:t>
            </a:r>
            <a:r>
              <a:rPr lang="en-US" sz="1100">
                <a:solidFill>
                  <a:schemeClr val="accent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</a:t>
            </a:r>
            <a:r>
              <a:rPr lang="en-US" sz="11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.fetch(flag)</a:t>
            </a:r>
            <a:endParaRPr lang="en-US" sz="120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38" name="Bent-Up Arrow 37">
            <a:extLst>
              <a:ext uri="{FF2B5EF4-FFF2-40B4-BE49-F238E27FC236}">
                <a16:creationId xmlns:a16="http://schemas.microsoft.com/office/drawing/2014/main" id="{36EE9D4F-BD5A-580A-9EB0-56F2A8D4FDEE}"/>
              </a:ext>
            </a:extLst>
          </p:cNvPr>
          <p:cNvSpPr/>
          <p:nvPr/>
        </p:nvSpPr>
        <p:spPr>
          <a:xfrm rot="5400000">
            <a:off x="3754307" y="5004590"/>
            <a:ext cx="266375" cy="231377"/>
          </a:xfrm>
          <a:prstGeom prst="bentUp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5868AF6F-8B4F-1621-DD52-0AF76889D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306445"/>
              </p:ext>
            </p:extLst>
          </p:nvPr>
        </p:nvGraphicFramePr>
        <p:xfrm>
          <a:off x="4003182" y="5110887"/>
          <a:ext cx="3146065" cy="155448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629213">
                  <a:extLst>
                    <a:ext uri="{9D8B030D-6E8A-4147-A177-3AD203B41FA5}">
                      <a16:colId xmlns:a16="http://schemas.microsoft.com/office/drawing/2014/main" val="553968476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1613645004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1500671808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3309668616"/>
                    </a:ext>
                  </a:extLst>
                </a:gridCol>
                <a:gridCol w="629213">
                  <a:extLst>
                    <a:ext uri="{9D8B030D-6E8A-4147-A177-3AD203B41FA5}">
                      <a16:colId xmlns:a16="http://schemas.microsoft.com/office/drawing/2014/main" val="1217533982"/>
                    </a:ext>
                  </a:extLst>
                </a:gridCol>
              </a:tblGrid>
              <a:tr h="132431"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1 vs base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n vs base</a:t>
                      </a:r>
                    </a:p>
                  </a:txBody>
                  <a:tcPr marL="45720" marR="4572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807208"/>
                  </a:ext>
                </a:extLst>
              </a:tr>
              <a:tr h="132431">
                <a:tc>
                  <a:txBody>
                    <a:bodyPr/>
                    <a:lstStyle/>
                    <a:p>
                      <a:pPr algn="ctr"/>
                      <a:endParaRPr lang="en-US" sz="1100" b="1"/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A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B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</a:rPr>
                        <a:t>BZ X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47244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00:00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+2.1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4240544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01:00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+2.1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8085826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02:00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+0.1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-0.2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+2.2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50827448"/>
                  </a:ext>
                </a:extLst>
              </a:tr>
              <a:tr h="14456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...</a:t>
                      </a:r>
                    </a:p>
                  </a:txBody>
                  <a:tcPr marL="45720" marR="4572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49551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1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32" grpId="0"/>
      <p:bldP spid="27" grpId="0" animBg="1"/>
      <p:bldP spid="17" grpId="0"/>
      <p:bldP spid="22" grpId="0" animBg="1"/>
      <p:bldP spid="30" grpId="0"/>
      <p:bldP spid="36" grpId="0" animBg="1"/>
      <p:bldP spid="37" grpId="0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A46DD-E0E6-A33F-F8B0-05DC30D6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2CF2-9641-7327-AB3D-A4BFF9B5B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noProof="1"/>
              <a:t>Everything is a Dataset!</a:t>
            </a:r>
            <a:br>
              <a:rPr lang="en-US" sz="3600" noProof="1"/>
            </a:br>
            <a:r>
              <a:rPr lang="en-US" sz="2400" i="1" noProof="1"/>
              <a:t>MESCAL’s ultimate modular class to handle data</a:t>
            </a:r>
            <a:endParaRPr lang="en-US" sz="3600" i="1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40768-FDF7-C3E6-430C-F3E45E7DE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Dataset class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CB5FF2-922E-B088-C9AF-1166AD90251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E69F92E8-D863-630D-A2F0-566732F39BA7}"/>
              </a:ext>
            </a:extLst>
          </p:cNvPr>
          <p:cNvSpPr txBox="1">
            <a:spLocks/>
          </p:cNvSpPr>
          <p:nvPr/>
        </p:nvSpPr>
        <p:spPr>
          <a:xfrm>
            <a:off x="574582" y="2160489"/>
            <a:ext cx="5233093" cy="3822021"/>
          </a:xfrm>
          <a:prstGeom prst="rect">
            <a:avLst/>
          </a:prstGeom>
          <a:solidFill>
            <a:srgbClr val="1D1F22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900">
                <a:solidFill>
                  <a:srgbClr val="CF8E6D"/>
                </a:solidFill>
                <a:effectLst/>
              </a:rPr>
              <a:t>class </a:t>
            </a:r>
            <a:r>
              <a:rPr lang="en-US" sz="900">
                <a:solidFill>
                  <a:srgbClr val="BCBEC4"/>
                </a:solidFill>
                <a:effectLst/>
              </a:rPr>
              <a:t>Dataset(ABC):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</a:t>
            </a:r>
            <a:r>
              <a:rPr lang="en-US" sz="900">
                <a:solidFill>
                  <a:srgbClr val="CF8E6D"/>
                </a:solidFill>
                <a:effectLst/>
              </a:rPr>
              <a:t>def </a:t>
            </a:r>
            <a:r>
              <a:rPr lang="en-US" sz="900">
                <a:solidFill>
                  <a:srgbClr val="B200B2"/>
                </a:solidFill>
                <a:effectLst/>
              </a:rPr>
              <a:t>__init__</a:t>
            </a:r>
            <a:r>
              <a:rPr lang="en-US" sz="900">
                <a:solidFill>
                  <a:srgbClr val="BCBEC4"/>
                </a:solidFill>
                <a:effectLst/>
              </a:rPr>
              <a:t>(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        name: </a:t>
            </a:r>
            <a:r>
              <a:rPr lang="en-US" sz="900">
                <a:solidFill>
                  <a:srgbClr val="8888C6"/>
                </a:solidFill>
                <a:effectLst/>
              </a:rPr>
              <a:t>str </a:t>
            </a:r>
            <a:r>
              <a:rPr lang="en-US" sz="900">
                <a:solidFill>
                  <a:srgbClr val="BCBEC4"/>
                </a:solidFill>
                <a:effectLst/>
              </a:rPr>
              <a:t>= </a:t>
            </a:r>
            <a:r>
              <a:rPr lang="en-US" sz="900">
                <a:solidFill>
                  <a:srgbClr val="CF8E6D"/>
                </a:solidFill>
                <a:effectLst/>
              </a:rPr>
              <a:t>None</a:t>
            </a:r>
            <a:r>
              <a:rPr lang="en-US" sz="900">
                <a:solidFill>
                  <a:srgbClr val="BCBEC4"/>
                </a:solidFill>
                <a:effectLst/>
              </a:rPr>
              <a:t>, 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        attributes: Dict = </a:t>
            </a:r>
            <a:r>
              <a:rPr lang="en-US" sz="900">
                <a:solidFill>
                  <a:srgbClr val="CF8E6D"/>
                </a:solidFill>
                <a:effectLst/>
              </a:rPr>
              <a:t>None</a:t>
            </a:r>
            <a:r>
              <a:rPr lang="en-US" sz="900">
                <a:solidFill>
                  <a:srgbClr val="BCBEC4"/>
                </a:solidFill>
                <a:effectLst/>
              </a:rPr>
              <a:t>,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        parent_dataset: Dataset = </a:t>
            </a:r>
            <a:r>
              <a:rPr lang="en-US" sz="900">
                <a:solidFill>
                  <a:srgbClr val="CF8E6D"/>
                </a:solidFill>
                <a:effectLst/>
              </a:rPr>
              <a:t>None</a:t>
            </a:r>
            <a:r>
              <a:rPr lang="en-US" sz="900">
                <a:solidFill>
                  <a:srgbClr val="BCBEC4"/>
                </a:solidFill>
                <a:effectLst/>
              </a:rPr>
              <a:t>,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        flag_index: FlagIndex = </a:t>
            </a:r>
            <a:r>
              <a:rPr lang="en-US" sz="900">
                <a:solidFill>
                  <a:srgbClr val="CF8E6D"/>
                </a:solidFill>
                <a:effectLst/>
              </a:rPr>
              <a:t>None</a:t>
            </a:r>
            <a:r>
              <a:rPr lang="en-US" sz="900">
                <a:solidFill>
                  <a:srgbClr val="BCBEC4"/>
                </a:solidFill>
                <a:effectLst/>
              </a:rPr>
              <a:t>,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        database: Database = </a:t>
            </a:r>
            <a:r>
              <a:rPr lang="en-US" sz="900">
                <a:solidFill>
                  <a:srgbClr val="CF8E6D"/>
                </a:solidFill>
                <a:effectLst/>
              </a:rPr>
              <a:t>None</a:t>
            </a:r>
            <a:r>
              <a:rPr lang="en-US" sz="900">
                <a:solidFill>
                  <a:srgbClr val="BCBEC4"/>
                </a:solidFill>
                <a:effectLst/>
              </a:rPr>
              <a:t>,</a:t>
            </a:r>
            <a:br>
              <a:rPr lang="en-US" sz="900">
                <a:solidFill>
                  <a:srgbClr val="BCBEC4"/>
                </a:solidFill>
                <a:effectLst/>
              </a:rPr>
            </a:br>
            <a:r>
              <a:rPr lang="en-US" sz="900">
                <a:solidFill>
                  <a:srgbClr val="BCBEC4"/>
                </a:solidFill>
                <a:effectLst/>
              </a:rPr>
              <a:t>    )</a:t>
            </a:r>
            <a:endParaRPr lang="en-US" sz="9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sz="900">
                <a:solidFill>
                  <a:srgbClr val="B3AE60"/>
                </a:solidFill>
                <a:effectLst/>
              </a:rPr>
            </a:br>
            <a:r>
              <a:rPr lang="en-US" sz="900">
                <a:solidFill>
                  <a:srgbClr val="B3AE60"/>
                </a:solidFill>
                <a:effectLst/>
              </a:rPr>
              <a:t>    @abstractmethod</a:t>
            </a:r>
            <a:br>
              <a:rPr lang="en-US" sz="900">
                <a:solidFill>
                  <a:srgbClr val="B3AE60"/>
                </a:solidFill>
                <a:effectLst/>
              </a:rPr>
            </a:br>
            <a:r>
              <a:rPr lang="en-US" sz="900">
                <a:solidFill>
                  <a:srgbClr val="B3AE60"/>
                </a:solidFill>
                <a:effectLst/>
              </a:rPr>
              <a:t>    </a:t>
            </a:r>
            <a:r>
              <a:rPr lang="en-US" sz="900">
                <a:solidFill>
                  <a:srgbClr val="CF8E6D"/>
                </a:solidFill>
                <a:effectLst/>
              </a:rPr>
              <a:t>def </a:t>
            </a:r>
            <a:r>
              <a:rPr lang="en-US" sz="900">
                <a:solidFill>
                  <a:srgbClr val="56A8F5"/>
                </a:solidFill>
                <a:effectLst/>
              </a:rPr>
              <a:t>accepted_flags</a:t>
            </a:r>
            <a:r>
              <a:rPr lang="en-US" sz="900">
                <a:solidFill>
                  <a:srgbClr val="BCBEC4"/>
                </a:solidFill>
                <a:effectLst/>
              </a:rPr>
              <a:t>() -&gt; </a:t>
            </a:r>
            <a:r>
              <a:rPr lang="en-US" sz="900">
                <a:solidFill>
                  <a:srgbClr val="8888C6"/>
                </a:solidFill>
                <a:effectLst/>
              </a:rPr>
              <a:t>set</a:t>
            </a:r>
            <a:r>
              <a:rPr lang="en-US" sz="900">
                <a:solidFill>
                  <a:srgbClr val="BCBEC4"/>
                </a:solidFill>
                <a:effectLst/>
              </a:rPr>
              <a:t>[Flagtype]</a:t>
            </a:r>
            <a:endParaRPr lang="en-US" sz="9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9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900">
                <a:solidFill>
                  <a:srgbClr val="B3AE60"/>
                </a:solidFill>
                <a:effectLst/>
              </a:rPr>
              <a:t>    @flag_must_be_accepted</a:t>
            </a:r>
            <a:br>
              <a:rPr lang="en-US" sz="900">
                <a:solidFill>
                  <a:srgbClr val="B3AE60"/>
                </a:solidFill>
                <a:effectLst/>
              </a:rPr>
            </a:br>
            <a:r>
              <a:rPr lang="en-US" sz="900">
                <a:solidFill>
                  <a:srgbClr val="B3AE60"/>
                </a:solidFill>
                <a:effectLst/>
              </a:rPr>
              <a:t>    </a:t>
            </a:r>
            <a:r>
              <a:rPr lang="en-US" sz="900">
                <a:solidFill>
                  <a:srgbClr val="CF8E6D"/>
                </a:solidFill>
                <a:effectLst/>
              </a:rPr>
              <a:t>def </a:t>
            </a:r>
            <a:r>
              <a:rPr lang="en-US" sz="900">
                <a:solidFill>
                  <a:srgbClr val="56A8F5"/>
                </a:solidFill>
                <a:effectLst/>
              </a:rPr>
              <a:t>fetch</a:t>
            </a:r>
            <a:r>
              <a:rPr lang="en-US" sz="900">
                <a:solidFill>
                  <a:srgbClr val="BCBEC4"/>
                </a:solidFill>
                <a:effectLst/>
              </a:rPr>
              <a:t>(flag: Flagtype,</a:t>
            </a:r>
            <a:r>
              <a:rPr lang="en-US" sz="900">
                <a:solidFill>
                  <a:srgbClr val="BCBEC4"/>
                </a:solidFill>
              </a:rPr>
              <a:t> **</a:t>
            </a:r>
            <a:r>
              <a:rPr lang="en-US" sz="900">
                <a:solidFill>
                  <a:srgbClr val="BCBEC4"/>
                </a:solidFill>
                <a:effectLst/>
              </a:rPr>
              <a:t>kwargs) -&gt; pd.DataFrame | pd.Series</a:t>
            </a:r>
            <a:endParaRPr lang="en-US" sz="9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900">
              <a:solidFill>
                <a:srgbClr val="BCBEC4"/>
              </a:solidFill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900">
                <a:solidFill>
                  <a:srgbClr val="CF8E6D"/>
                </a:solidFill>
                <a:effectLst/>
              </a:rPr>
              <a:t>    def </a:t>
            </a:r>
            <a:r>
              <a:rPr lang="en-US" sz="900">
                <a:solidFill>
                  <a:srgbClr val="56A8F5"/>
                </a:solidFill>
                <a:effectLst/>
              </a:rPr>
              <a:t>add_kpi</a:t>
            </a:r>
            <a:r>
              <a:rPr lang="en-US" sz="900">
                <a:solidFill>
                  <a:srgbClr val="BCBEC4"/>
                </a:solidFill>
                <a:effectLst/>
              </a:rPr>
              <a:t>(kpi: Union[KPI, KPIFactory])</a:t>
            </a:r>
            <a:endParaRPr lang="en-US" sz="9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900">
              <a:solidFill>
                <a:srgbClr val="BCBEC4"/>
              </a:solidFill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900">
                <a:solidFill>
                  <a:srgbClr val="CF8E6D"/>
                </a:solidFill>
                <a:effectLst/>
              </a:rPr>
              <a:t>    def </a:t>
            </a:r>
            <a:r>
              <a:rPr lang="en-US" sz="900">
                <a:solidFill>
                  <a:srgbClr val="56A8F5"/>
                </a:solidFill>
                <a:effectLst/>
              </a:rPr>
              <a:t>get_kpi_collection</a:t>
            </a:r>
            <a:r>
              <a:rPr lang="en-US" sz="900">
                <a:solidFill>
                  <a:srgbClr val="BCBEC4"/>
                </a:solidFill>
                <a:effectLst/>
              </a:rPr>
              <a:t>() -&gt; KPICollection</a:t>
            </a:r>
            <a:endParaRPr lang="en-US" sz="9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900">
              <a:solidFill>
                <a:srgbClr val="BCBEC4"/>
              </a:solidFill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900">
                <a:solidFill>
                  <a:srgbClr val="BCBEC4"/>
                </a:solidFill>
                <a:effectLst/>
              </a:rPr>
              <a:t>    </a:t>
            </a:r>
            <a:r>
              <a:rPr lang="en-US" sz="900">
                <a:solidFill>
                  <a:srgbClr val="BCBEC4"/>
                </a:solidFill>
              </a:rPr>
              <a:t>...</a:t>
            </a:r>
            <a:endParaRPr lang="en-US" sz="9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br>
              <a:rPr lang="en-US" sz="900">
                <a:solidFill>
                  <a:srgbClr val="BCBEC4"/>
                </a:solidFill>
                <a:effectLst/>
              </a:rPr>
            </a:br>
            <a:endParaRPr lang="en-US" sz="9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900">
              <a:solidFill>
                <a:srgbClr val="BCBEC4"/>
              </a:solidFill>
              <a:effectLst/>
            </a:endParaRPr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7E39E270-AB9A-6DAA-1704-8D45B358550E}"/>
              </a:ext>
            </a:extLst>
          </p:cNvPr>
          <p:cNvSpPr txBox="1">
            <a:spLocks/>
          </p:cNvSpPr>
          <p:nvPr/>
        </p:nvSpPr>
        <p:spPr>
          <a:xfrm>
            <a:off x="6037729" y="2160487"/>
            <a:ext cx="5579687" cy="3822023"/>
          </a:xfrm>
          <a:prstGeom prst="rect">
            <a:avLst/>
          </a:prstGeom>
          <a:solidFill>
            <a:srgbClr val="1D1F22"/>
          </a:solidFill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JetBrains Mono Medium" panose="02000009000000000000" pitchFamily="2" charset="0"/>
                <a:ea typeface="JetBrains Mono Medium" panose="02000009000000000000" pitchFamily="2" charset="0"/>
                <a:cs typeface="JetBrains Mono Medium" panose="02000009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DatasetCollection(Dataset, ABC):</a:t>
            </a:r>
            <a:endParaRPr lang="en-US" sz="8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BCBEC4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"""Abstract class to collect multiple Dataset instances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</a:t>
            </a:r>
            <a:r>
              <a:rPr lang="en-US" sz="800" i="1">
                <a:solidFill>
                  <a:srgbClr val="5F826B"/>
                </a:solidFill>
                <a:effectLst/>
              </a:rPr>
              <a:t>and handle them according to a specific logic.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Inherits all methods / functionalities from Dataset.</a:t>
            </a:r>
            <a:r>
              <a:rPr lang="en-US" sz="800" i="1">
                <a:solidFill>
                  <a:srgbClr val="5F826B"/>
                </a:solidFill>
                <a:effectLst/>
              </a:rPr>
              <a:t>"""</a:t>
            </a: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CF8E6D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DatasetLinkCollection(DatasetCollection):</a:t>
            </a:r>
            <a:endParaRPr lang="en-US" sz="8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BCBEC4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"""Links multiple Dataset instances so that:</a:t>
            </a:r>
            <a:br>
              <a:rPr lang="en-US" sz="800" i="1">
                <a:solidFill>
                  <a:srgbClr val="5F826B"/>
                </a:solidFill>
                <a:effectLst/>
              </a:rPr>
            </a:br>
            <a:r>
              <a:rPr lang="en-US" sz="800" i="1">
                <a:solidFill>
                  <a:srgbClr val="5F826B"/>
                </a:solidFill>
                <a:effectLst/>
              </a:rPr>
              <a:t>         - the parent-Dataset accepts flags of all child-Datasets and automatically </a:t>
            </a:r>
            <a:br>
              <a:rPr lang="en-US" sz="800" i="1">
                <a:solidFill>
                  <a:srgbClr val="5F826B"/>
                </a:solidFill>
                <a:effectLst/>
              </a:rPr>
            </a:br>
            <a:r>
              <a:rPr lang="en-US" sz="800" i="1">
                <a:solidFill>
                  <a:srgbClr val="5F826B"/>
                </a:solidFill>
                <a:effectLst/>
              </a:rPr>
              <a:t>           the data from the child-Dataset one that accepts the flag.</a:t>
            </a:r>
            <a:br>
              <a:rPr lang="en-US" sz="800" i="1">
                <a:solidFill>
                  <a:srgbClr val="5F826B"/>
                </a:solidFill>
                <a:effectLst/>
              </a:rPr>
            </a:br>
            <a:r>
              <a:rPr lang="en-US" sz="800" i="1">
                <a:solidFill>
                  <a:srgbClr val="5F826B"/>
                </a:solidFill>
                <a:effectLst/>
              </a:rPr>
              <a:t>         - the child-Dataset instances have access to the parent-Dataset so that they can</a:t>
            </a:r>
            <a:br>
              <a:rPr lang="en-US" sz="800" i="1">
                <a:solidFill>
                  <a:srgbClr val="5F826B"/>
                </a:solidFill>
                <a:effectLst/>
              </a:rPr>
            </a:br>
            <a:r>
              <a:rPr lang="en-US" sz="800" i="1">
                <a:solidFill>
                  <a:srgbClr val="5F826B"/>
                </a:solidFill>
                <a:effectLst/>
              </a:rPr>
              <a:t>           fetch from other, e.g. child_ds.parent_dataset.fetch(...)."""</a:t>
            </a: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CF8E6D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DatasetMergeCollection(DatasetCollection):</a:t>
            </a:r>
            <a:endParaRPr lang="en-US" sz="8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BCBEC4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""”Fetch method will merge fragmented Datasets for same flag, e.g.: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- fragmented simulation runs, e.g. CW1, CW2, CW3, CWn</a:t>
            </a:r>
            <a:r>
              <a:rPr lang="en-US" sz="800" i="1">
                <a:solidFill>
                  <a:srgbClr val="5F826B"/>
                </a:solidFill>
                <a:effectLst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- fragmented data sources, e.g. mapping from Excel file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</a:rPr>
              <a:t>           with model from simulation platform.</a:t>
            </a:r>
            <a:r>
              <a:rPr lang="en-US" sz="800" i="1">
                <a:solidFill>
                  <a:srgbClr val="5F826B"/>
                </a:solidFill>
                <a:effectLst/>
              </a:rPr>
              <a:t>"""</a:t>
            </a:r>
            <a:endParaRPr lang="en-US" sz="800">
              <a:solidFill>
                <a:srgbClr val="CF8E6D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CF8E6D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DatasetConcatCollection(DatasetCollection):</a:t>
            </a:r>
            <a:endParaRPr lang="en-US" sz="8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BCBEC4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""”Fetch method will return a concatenation of all child-Datasets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 i="1">
                <a:solidFill>
                  <a:srgbClr val="5F826B"/>
                </a:solidFill>
                <a:effectLst/>
              </a:rPr>
              <a:t>         with an additional Index-level</a:t>
            </a:r>
            <a:r>
              <a:rPr lang="en-US" sz="800" i="1">
                <a:solidFill>
                  <a:srgbClr val="5F826B"/>
                </a:solidFill>
              </a:rPr>
              <a:t>.</a:t>
            </a:r>
            <a:r>
              <a:rPr lang="en-US" sz="800" i="1">
                <a:solidFill>
                  <a:srgbClr val="5F826B"/>
                </a:solidFill>
                <a:effectLst/>
              </a:rPr>
              <a:t>"""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 i="1">
              <a:solidFill>
                <a:srgbClr val="5F826B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CF8E6D"/>
                </a:solidFill>
                <a:effectLst/>
              </a:rPr>
              <a:t>class </a:t>
            </a:r>
            <a:r>
              <a:rPr lang="en-US" sz="800">
                <a:solidFill>
                  <a:srgbClr val="BCBEC4"/>
                </a:solidFill>
                <a:effectLst/>
              </a:rPr>
              <a:t>DatasetComparison(DatasetCollection):</a:t>
            </a:r>
            <a:endParaRPr lang="en-US" sz="800">
              <a:solidFill>
                <a:srgbClr val="BCBEC4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sz="800">
                <a:solidFill>
                  <a:srgbClr val="BCBEC4"/>
                </a:solidFill>
              </a:rPr>
              <a:t>      </a:t>
            </a:r>
            <a:r>
              <a:rPr lang="en-US" sz="800" i="1">
                <a:solidFill>
                  <a:srgbClr val="5F826B"/>
                </a:solidFill>
                <a:effectLst/>
              </a:rPr>
              <a:t>""”Takes two Datasets (variation and reference) and</a:t>
            </a:r>
            <a:br>
              <a:rPr lang="en-US" sz="800" i="1">
                <a:solidFill>
                  <a:srgbClr val="5F826B"/>
                </a:solidFill>
                <a:effectLst/>
              </a:rPr>
            </a:br>
            <a:r>
              <a:rPr lang="en-US" sz="800" i="1">
                <a:solidFill>
                  <a:srgbClr val="5F826B"/>
                </a:solidFill>
                <a:effectLst/>
              </a:rPr>
              <a:t>         fetch method will return the delta between the two (var-ref)</a:t>
            </a:r>
            <a:r>
              <a:rPr lang="en-US" sz="800" i="1">
                <a:solidFill>
                  <a:srgbClr val="5F826B"/>
                </a:solidFill>
              </a:rPr>
              <a:t>.</a:t>
            </a:r>
            <a:r>
              <a:rPr lang="en-US" sz="800" i="1">
                <a:solidFill>
                  <a:srgbClr val="5F826B"/>
                </a:solidFill>
                <a:effectLst/>
              </a:rPr>
              <a:t>"""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BCBEC4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buNone/>
            </a:pPr>
            <a:endParaRPr lang="en-US" sz="800">
              <a:solidFill>
                <a:srgbClr val="BCBEC4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8179C5-DDEE-5C65-E38B-7072E1CF55DA}"/>
              </a:ext>
            </a:extLst>
          </p:cNvPr>
          <p:cNvSpPr txBox="1"/>
          <p:nvPr/>
        </p:nvSpPr>
        <p:spPr>
          <a:xfrm>
            <a:off x="4464995" y="6265135"/>
            <a:ext cx="6977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ym typeface="Wingdings" pitchFamily="2" charset="2"/>
              </a:rPr>
              <a:t> </a:t>
            </a:r>
            <a:r>
              <a:rPr lang="en-US" sz="1600" b="1"/>
              <a:t>Fully modular: </a:t>
            </a:r>
            <a:r>
              <a:rPr lang="en-US" sz="1600"/>
              <a:t>All collection-types can be combined / nested with each other.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793DC5-F6A0-2C4F-2AF3-B15A4237908E}"/>
              </a:ext>
            </a:extLst>
          </p:cNvPr>
          <p:cNvSpPr txBox="1"/>
          <p:nvPr/>
        </p:nvSpPr>
        <p:spPr>
          <a:xfrm>
            <a:off x="574581" y="1803136"/>
            <a:ext cx="520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JetBrains Mono" panose="02000009000000000000" pitchFamily="49" charset="0"/>
                <a:cs typeface="JetBrains Mono" panose="02000009000000000000" pitchFamily="49" charset="0"/>
              </a:rPr>
              <a:t>1) Dataset class and its primary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5BB476-ABCB-3080-08A7-7A1C1E969DA9}"/>
              </a:ext>
            </a:extLst>
          </p:cNvPr>
          <p:cNvSpPr txBox="1"/>
          <p:nvPr/>
        </p:nvSpPr>
        <p:spPr>
          <a:xfrm>
            <a:off x="6037727" y="1807781"/>
            <a:ext cx="51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ea typeface="JetBrains Mono" panose="02000009000000000000" pitchFamily="49" charset="0"/>
                <a:cs typeface="JetBrains Mono" panose="02000009000000000000" pitchFamily="49" charset="0"/>
              </a:rPr>
              <a:t>2) Collections of Datasets and key underlying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12088-C851-2F96-56E3-544D1922DD52}"/>
              </a:ext>
            </a:extLst>
          </p:cNvPr>
          <p:cNvSpPr txBox="1"/>
          <p:nvPr/>
        </p:nvSpPr>
        <p:spPr>
          <a:xfrm>
            <a:off x="603857" y="5967111"/>
            <a:ext cx="5414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*For readability purposes, all </a:t>
            </a:r>
            <a:r>
              <a:rPr lang="en-US" sz="1050">
                <a:solidFill>
                  <a:srgbClr val="94558D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self</a:t>
            </a:r>
            <a:r>
              <a:rPr lang="en-US" sz="1050">
                <a:solidFill>
                  <a:schemeClr val="bg1">
                    <a:lumMod val="50000"/>
                  </a:schemeClr>
                </a:solidFill>
              </a:rPr>
              <a:t> attributes are removed from dummy code.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9D9A81-629A-E700-6FAB-F99CC5C3819A}"/>
              </a:ext>
            </a:extLst>
          </p:cNvPr>
          <p:cNvSpPr/>
          <p:nvPr/>
        </p:nvSpPr>
        <p:spPr>
          <a:xfrm>
            <a:off x="574581" y="7279792"/>
            <a:ext cx="5233094" cy="300564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AA59D-AF9F-DE89-A822-B90233099639}"/>
              </a:ext>
            </a:extLst>
          </p:cNvPr>
          <p:cNvSpPr txBox="1"/>
          <p:nvPr/>
        </p:nvSpPr>
        <p:spPr>
          <a:xfrm>
            <a:off x="-719937" y="7211024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C6768A-C3A3-A550-77BF-0EADEF555B8B}"/>
              </a:ext>
            </a:extLst>
          </p:cNvPr>
          <p:cNvSpPr/>
          <p:nvPr/>
        </p:nvSpPr>
        <p:spPr>
          <a:xfrm>
            <a:off x="574581" y="8200556"/>
            <a:ext cx="5233094" cy="300564"/>
          </a:xfrm>
          <a:prstGeom prst="rect">
            <a:avLst/>
          </a:prstGeom>
          <a:solidFill>
            <a:srgbClr val="1D1F2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6B18B-47D5-BED6-64C4-1F596D27EFD9}"/>
              </a:ext>
            </a:extLst>
          </p:cNvPr>
          <p:cNvSpPr txBox="1"/>
          <p:nvPr/>
        </p:nvSpPr>
        <p:spPr>
          <a:xfrm>
            <a:off x="-719937" y="8200556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D95534-43EB-7699-4C58-39E1831489FA}"/>
              </a:ext>
            </a:extLst>
          </p:cNvPr>
          <p:cNvSpPr/>
          <p:nvPr/>
        </p:nvSpPr>
        <p:spPr>
          <a:xfrm>
            <a:off x="574581" y="8742640"/>
            <a:ext cx="5233094" cy="300564"/>
          </a:xfrm>
          <a:prstGeom prst="rect">
            <a:avLst/>
          </a:prstGeom>
          <a:solidFill>
            <a:srgbClr val="1D1F2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E49A1-BFC5-B853-D03B-8E3EE7A4630B}"/>
              </a:ext>
            </a:extLst>
          </p:cNvPr>
          <p:cNvSpPr txBox="1"/>
          <p:nvPr/>
        </p:nvSpPr>
        <p:spPr>
          <a:xfrm>
            <a:off x="-719937" y="8742640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44943A-FF69-DFD3-36BF-91F96625C7C7}"/>
              </a:ext>
            </a:extLst>
          </p:cNvPr>
          <p:cNvSpPr/>
          <p:nvPr/>
        </p:nvSpPr>
        <p:spPr>
          <a:xfrm>
            <a:off x="574581" y="9238425"/>
            <a:ext cx="5233094" cy="300564"/>
          </a:xfrm>
          <a:prstGeom prst="rect">
            <a:avLst/>
          </a:prstGeom>
          <a:solidFill>
            <a:srgbClr val="1D1F2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A9F393-B024-64B7-186D-F29AA03A6525}"/>
              </a:ext>
            </a:extLst>
          </p:cNvPr>
          <p:cNvSpPr txBox="1"/>
          <p:nvPr/>
        </p:nvSpPr>
        <p:spPr>
          <a:xfrm>
            <a:off x="-719937" y="9238425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40%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CC4BD4-7079-D628-1750-ECFE4E87C772}"/>
              </a:ext>
            </a:extLst>
          </p:cNvPr>
          <p:cNvSpPr/>
          <p:nvPr/>
        </p:nvSpPr>
        <p:spPr>
          <a:xfrm>
            <a:off x="574581" y="7738415"/>
            <a:ext cx="5233094" cy="300564"/>
          </a:xfrm>
          <a:prstGeom prst="rect">
            <a:avLst/>
          </a:prstGeom>
          <a:solidFill>
            <a:srgbClr val="1D1F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B23591-6F8F-86C8-DC6C-9C57C946F8FD}"/>
              </a:ext>
            </a:extLst>
          </p:cNvPr>
          <p:cNvSpPr txBox="1"/>
          <p:nvPr/>
        </p:nvSpPr>
        <p:spPr>
          <a:xfrm>
            <a:off x="-719937" y="7738415"/>
            <a:ext cx="106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BEB6EA-2B55-AE51-5266-67E56D307859}"/>
              </a:ext>
            </a:extLst>
          </p:cNvPr>
          <p:cNvSpPr/>
          <p:nvPr/>
        </p:nvSpPr>
        <p:spPr>
          <a:xfrm>
            <a:off x="6037726" y="7279792"/>
            <a:ext cx="5579689" cy="300564"/>
          </a:xfrm>
          <a:prstGeom prst="rect">
            <a:avLst/>
          </a:prstGeom>
          <a:solidFill>
            <a:srgbClr val="1D1F2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56C1D0-787F-772C-69F0-FD483A6F6408}"/>
              </a:ext>
            </a:extLst>
          </p:cNvPr>
          <p:cNvSpPr/>
          <p:nvPr/>
        </p:nvSpPr>
        <p:spPr>
          <a:xfrm>
            <a:off x="6037726" y="8200556"/>
            <a:ext cx="5579689" cy="300564"/>
          </a:xfrm>
          <a:prstGeom prst="rect">
            <a:avLst/>
          </a:prstGeom>
          <a:solidFill>
            <a:srgbClr val="1D1F2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F05A08-3059-976B-9DF8-04E433D7FB3A}"/>
              </a:ext>
            </a:extLst>
          </p:cNvPr>
          <p:cNvSpPr/>
          <p:nvPr/>
        </p:nvSpPr>
        <p:spPr>
          <a:xfrm>
            <a:off x="6037726" y="8742640"/>
            <a:ext cx="5579689" cy="300564"/>
          </a:xfrm>
          <a:prstGeom prst="rect">
            <a:avLst/>
          </a:prstGeom>
          <a:solidFill>
            <a:srgbClr val="1D1F2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F3BEAC-2A0E-F7EA-415A-4DD1E6549C02}"/>
              </a:ext>
            </a:extLst>
          </p:cNvPr>
          <p:cNvSpPr/>
          <p:nvPr/>
        </p:nvSpPr>
        <p:spPr>
          <a:xfrm>
            <a:off x="6037726" y="9238425"/>
            <a:ext cx="5579689" cy="300564"/>
          </a:xfrm>
          <a:prstGeom prst="rect">
            <a:avLst/>
          </a:prstGeom>
          <a:solidFill>
            <a:srgbClr val="1D1F22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123610-9326-F2FF-1D70-0B4790F6B1B7}"/>
              </a:ext>
            </a:extLst>
          </p:cNvPr>
          <p:cNvSpPr/>
          <p:nvPr/>
        </p:nvSpPr>
        <p:spPr>
          <a:xfrm>
            <a:off x="6037726" y="7738415"/>
            <a:ext cx="5579689" cy="300564"/>
          </a:xfrm>
          <a:prstGeom prst="rect">
            <a:avLst/>
          </a:prstGeom>
          <a:solidFill>
            <a:srgbClr val="1D1F22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F7B89-CD40-5E87-F084-33C2F9715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noProof="1"/>
              <a:t>Two DataFrame Formats with a Unique Purpuse: Integrating Model DFs and Variable Time-Series DFs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F23E4B-80F0-5B0F-1EB9-489BD2DEF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" y="1"/>
            <a:ext cx="3027509" cy="288234"/>
          </a:xfrm>
        </p:spPr>
        <p:txBody>
          <a:bodyPr/>
          <a:lstStyle/>
          <a:p>
            <a:r>
              <a:rPr lang="en-US"/>
              <a:t>Model df &lt;-&gt; Variable time-series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C12CE8-CB77-56DA-2E73-24611A458B1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632F24-3133-C0DE-233F-6499E8BE83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434105"/>
              </p:ext>
            </p:extLst>
          </p:nvPr>
        </p:nvGraphicFramePr>
        <p:xfrm>
          <a:off x="838200" y="2651412"/>
          <a:ext cx="3956636" cy="1558016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65400">
                  <a:extLst>
                    <a:ext uri="{9D8B030D-6E8A-4147-A177-3AD203B41FA5}">
                      <a16:colId xmlns:a16="http://schemas.microsoft.com/office/drawing/2014/main" val="553968476"/>
                    </a:ext>
                  </a:extLst>
                </a:gridCol>
                <a:gridCol w="462186">
                  <a:extLst>
                    <a:ext uri="{9D8B030D-6E8A-4147-A177-3AD203B41FA5}">
                      <a16:colId xmlns:a16="http://schemas.microsoft.com/office/drawing/2014/main" val="1613645004"/>
                    </a:ext>
                  </a:extLst>
                </a:gridCol>
                <a:gridCol w="648604">
                  <a:extLst>
                    <a:ext uri="{9D8B030D-6E8A-4147-A177-3AD203B41FA5}">
                      <a16:colId xmlns:a16="http://schemas.microsoft.com/office/drawing/2014/main" val="1500671808"/>
                    </a:ext>
                  </a:extLst>
                </a:gridCol>
                <a:gridCol w="810685">
                  <a:extLst>
                    <a:ext uri="{9D8B030D-6E8A-4147-A177-3AD203B41FA5}">
                      <a16:colId xmlns:a16="http://schemas.microsoft.com/office/drawing/2014/main" val="3309668616"/>
                    </a:ext>
                  </a:extLst>
                </a:gridCol>
                <a:gridCol w="568251">
                  <a:extLst>
                    <a:ext uri="{9D8B030D-6E8A-4147-A177-3AD203B41FA5}">
                      <a16:colId xmlns:a16="http://schemas.microsoft.com/office/drawing/2014/main" val="1217533982"/>
                    </a:ext>
                  </a:extLst>
                </a:gridCol>
                <a:gridCol w="500755">
                  <a:extLst>
                    <a:ext uri="{9D8B030D-6E8A-4147-A177-3AD203B41FA5}">
                      <a16:colId xmlns:a16="http://schemas.microsoft.com/office/drawing/2014/main" val="302812794"/>
                    </a:ext>
                  </a:extLst>
                </a:gridCol>
                <a:gridCol w="500755">
                  <a:extLst>
                    <a:ext uri="{9D8B030D-6E8A-4147-A177-3AD203B41FA5}">
                      <a16:colId xmlns:a16="http://schemas.microsoft.com/office/drawing/2014/main" val="339455091"/>
                    </a:ext>
                  </a:extLst>
                </a:gridCol>
              </a:tblGrid>
              <a:tr h="282824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tech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max_cap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is_intermittent_res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lat_lon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BZ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87807208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Gen 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Wind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100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(45, 15)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DE_LU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4240544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Gen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RoR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250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False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(35, 10)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AT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8085826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27958816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Gen n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PV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300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True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(25, -5)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ES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22611008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61A9B27-489A-E691-2A67-21D77C14A0A4}"/>
              </a:ext>
            </a:extLst>
          </p:cNvPr>
          <p:cNvSpPr txBox="1"/>
          <p:nvPr/>
        </p:nvSpPr>
        <p:spPr>
          <a:xfrm>
            <a:off x="838198" y="2026561"/>
            <a:ext cx="428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Model </a:t>
            </a:r>
            <a:r>
              <a:rPr lang="en-US" sz="1600" b="1" err="1"/>
              <a:t>df</a:t>
            </a:r>
            <a:r>
              <a:rPr lang="en-US" sz="1600" b="1"/>
              <a:t>: </a:t>
            </a:r>
            <a:r>
              <a:rPr lang="en-US" sz="1600"/>
              <a:t>Static attributes, properties and memberships per object:</a:t>
            </a:r>
            <a:r>
              <a:rPr lang="en-US" sz="1600" i="1"/>
              <a:t> e.g. ‘Generator.Model’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37FFC-9C4E-7F57-6789-4AF0C6FDDEBE}"/>
              </a:ext>
            </a:extLst>
          </p:cNvPr>
          <p:cNvSpPr txBox="1"/>
          <p:nvPr/>
        </p:nvSpPr>
        <p:spPr>
          <a:xfrm>
            <a:off x="5390605" y="2026561"/>
            <a:ext cx="596319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A model </a:t>
            </a:r>
            <a:r>
              <a:rPr lang="en-US" sz="1400" b="1" err="1"/>
              <a:t>df</a:t>
            </a:r>
            <a:r>
              <a:rPr lang="en-US" sz="1400" b="1"/>
              <a:t> describes all objects of a specific object class:</a:t>
            </a:r>
            <a:br>
              <a:rPr lang="en-US" sz="1400" b="1"/>
            </a:br>
            <a:r>
              <a:rPr lang="en-US" sz="1400" i="1"/>
              <a:t>e.g. generators, bidding zones, lines,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Quick builtin filter and groupby_agg operations </a:t>
            </a:r>
            <a:r>
              <a:rPr lang="en-US" sz="1400"/>
              <a:t>thanks to implicit integration between variable time-series and model df:</a:t>
            </a:r>
            <a:br>
              <a:rPr lang="en-US" sz="1400"/>
            </a:br>
            <a:r>
              <a:rPr lang="en-US" sz="1400" i="1"/>
              <a:t>e.g. filter DE; groupby tech &amp; control_area; sum.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Properties can come from various sources or custom internal logic:</a:t>
            </a:r>
            <a:br>
              <a:rPr lang="en-US" sz="1400"/>
            </a:br>
            <a:r>
              <a:rPr lang="en-US" sz="1400" i="1"/>
              <a:t>e.g. </a:t>
            </a:r>
            <a:r>
              <a:rPr lang="en-US" sz="1400" i="1" err="1"/>
              <a:t>Plexos</a:t>
            </a:r>
            <a:r>
              <a:rPr lang="en-US" sz="1400" i="1"/>
              <a:t> model + Excel Mapping + </a:t>
            </a:r>
            <a:r>
              <a:rPr lang="en-US" sz="1400" i="1" err="1"/>
              <a:t>geojson;</a:t>
            </a:r>
            <a:r>
              <a:rPr lang="en-US" sz="1400" i="1"/>
              <a:t> even study specific.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Model df should always be exhaustive </a:t>
            </a:r>
            <a:r>
              <a:rPr lang="en-US" sz="1400"/>
              <a:t>and contain all properties.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Automatic preservation / mapping of nested properties:</a:t>
            </a:r>
            <a:br>
              <a:rPr lang="en-US" sz="1400"/>
            </a:br>
            <a:r>
              <a:rPr lang="en-US" sz="1400"/>
              <a:t>e.g. If line has node_from and node_to, and nodes have a BZ, then the Line.Model will also have BZ_from, and so on...)</a:t>
            </a:r>
            <a:endParaRPr lang="en-US" sz="1400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Variable time-series can be simulation inputs, simulation outputs or custom variable calculations. They can come from various sources.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Variable time-series can be in / switch between DatetimeIndex, session_id+period, MTU enumeration, ..., allowing you to compare different time periods against each other (e.g. Climate years; months, ...).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A86A31-E8C8-AF40-ED2F-6EECB3964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77332"/>
              </p:ext>
            </p:extLst>
          </p:nvPr>
        </p:nvGraphicFramePr>
        <p:xfrm>
          <a:off x="838197" y="5338145"/>
          <a:ext cx="3956635" cy="1414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91327">
                  <a:extLst>
                    <a:ext uri="{9D8B030D-6E8A-4147-A177-3AD203B41FA5}">
                      <a16:colId xmlns:a16="http://schemas.microsoft.com/office/drawing/2014/main" val="553968476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1613645004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1500671808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3309668616"/>
                    </a:ext>
                  </a:extLst>
                </a:gridCol>
                <a:gridCol w="791327">
                  <a:extLst>
                    <a:ext uri="{9D8B030D-6E8A-4147-A177-3AD203B41FA5}">
                      <a16:colId xmlns:a16="http://schemas.microsoft.com/office/drawing/2014/main" val="1217533982"/>
                    </a:ext>
                  </a:extLst>
                </a:gridCol>
              </a:tblGrid>
              <a:tr h="282824"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Gen 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Gen 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…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Gen n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387807208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00:00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94240544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01:00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58085826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02:00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2.4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5.0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0.0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150827448"/>
                  </a:ext>
                </a:extLst>
              </a:tr>
              <a:tr h="282824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...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...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495514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677EB29-A25A-816B-0C24-58E522B8D914}"/>
              </a:ext>
            </a:extLst>
          </p:cNvPr>
          <p:cNvSpPr txBox="1"/>
          <p:nvPr/>
        </p:nvSpPr>
        <p:spPr>
          <a:xfrm>
            <a:off x="838198" y="4696509"/>
            <a:ext cx="405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Variable time-series df: </a:t>
            </a:r>
            <a:r>
              <a:rPr lang="en-US" sz="1600"/>
              <a:t>time-series per object</a:t>
            </a:r>
            <a:br>
              <a:rPr lang="en-US" sz="1600"/>
            </a:br>
            <a:r>
              <a:rPr lang="en-US" sz="1600" i="1"/>
              <a:t>e.g. ‘ST.Generator.Generation’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6F2E24F-4A9F-00F6-B2F0-50A476E4958E}"/>
              </a:ext>
            </a:extLst>
          </p:cNvPr>
          <p:cNvGrpSpPr/>
          <p:nvPr/>
        </p:nvGrpSpPr>
        <p:grpSpPr>
          <a:xfrm>
            <a:off x="345008" y="3102748"/>
            <a:ext cx="403929" cy="2511529"/>
            <a:chOff x="345008" y="3102748"/>
            <a:chExt cx="403929" cy="2511529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BA018EA-CAA6-DFEC-77F0-463C79C81BD2}"/>
                </a:ext>
              </a:extLst>
            </p:cNvPr>
            <p:cNvSpPr/>
            <p:nvPr/>
          </p:nvSpPr>
          <p:spPr>
            <a:xfrm>
              <a:off x="670560" y="3102748"/>
              <a:ext cx="78377" cy="1094282"/>
            </a:xfrm>
            <a:prstGeom prst="leftBrace">
              <a:avLst>
                <a:gd name="adj1" fmla="val 48842"/>
                <a:gd name="adj2" fmla="val 50000"/>
              </a:avLst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A81CC056-48F1-2C4C-6EB1-6DBFE57168E1}"/>
                </a:ext>
              </a:extLst>
            </p:cNvPr>
            <p:cNvSpPr/>
            <p:nvPr/>
          </p:nvSpPr>
          <p:spPr>
            <a:xfrm>
              <a:off x="670560" y="5345829"/>
              <a:ext cx="78377" cy="268448"/>
            </a:xfrm>
            <a:prstGeom prst="leftBrace">
              <a:avLst>
                <a:gd name="adj1" fmla="val 48842"/>
                <a:gd name="adj2" fmla="val 50000"/>
              </a:avLst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83D5A97-317B-16C5-CC34-8FBEAFCA4822}"/>
                </a:ext>
              </a:extLst>
            </p:cNvPr>
            <p:cNvSpPr/>
            <p:nvPr/>
          </p:nvSpPr>
          <p:spPr>
            <a:xfrm>
              <a:off x="446316" y="3649915"/>
              <a:ext cx="237563" cy="1815086"/>
            </a:xfrm>
            <a:custGeom>
              <a:avLst/>
              <a:gdLst>
                <a:gd name="connsiteX0" fmla="*/ 130629 w 130629"/>
                <a:gd name="connsiteY0" fmla="*/ 0 h 1329338"/>
                <a:gd name="connsiteX1" fmla="*/ 0 w 130629"/>
                <a:gd name="connsiteY1" fmla="*/ 0 h 1329338"/>
                <a:gd name="connsiteX2" fmla="*/ 0 w 130629"/>
                <a:gd name="connsiteY2" fmla="*/ 1329338 h 1329338"/>
                <a:gd name="connsiteX3" fmla="*/ 115261 w 130629"/>
                <a:gd name="connsiteY3" fmla="*/ 1329338 h 1329338"/>
                <a:gd name="connsiteX4" fmla="*/ 130629 w 130629"/>
                <a:gd name="connsiteY4" fmla="*/ 1329338 h 1329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29" h="1329338">
                  <a:moveTo>
                    <a:pt x="130629" y="0"/>
                  </a:moveTo>
                  <a:lnTo>
                    <a:pt x="0" y="0"/>
                  </a:lnTo>
                  <a:lnTo>
                    <a:pt x="0" y="1329338"/>
                  </a:lnTo>
                  <a:lnTo>
                    <a:pt x="115261" y="1329338"/>
                  </a:lnTo>
                  <a:lnTo>
                    <a:pt x="130629" y="1329338"/>
                  </a:lnTo>
                </a:path>
              </a:pathLst>
            </a:custGeom>
            <a:noFill/>
            <a:ln w="28575">
              <a:solidFill>
                <a:schemeClr val="accent6"/>
              </a:solidFill>
              <a:headEnd type="arrow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8857BE-D051-E8EC-CFC3-65D90227D858}"/>
                </a:ext>
              </a:extLst>
            </p:cNvPr>
            <p:cNvSpPr txBox="1"/>
            <p:nvPr/>
          </p:nvSpPr>
          <p:spPr>
            <a:xfrm>
              <a:off x="345008" y="4450558"/>
              <a:ext cx="2990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>
                  <a:solidFill>
                    <a:schemeClr val="accent6"/>
                  </a:solidFill>
                </a:rPr>
                <a:t>o</a:t>
              </a:r>
              <a:endParaRPr lang="en-US" sz="180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072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88D1-4E07-BB23-FA89-8B5C2DDB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3847-D6C9-9B6E-FA46-75844B5B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7930"/>
            <a:ext cx="11133083" cy="1325563"/>
          </a:xfrm>
        </p:spPr>
        <p:txBody>
          <a:bodyPr>
            <a:normAutofit/>
          </a:bodyPr>
          <a:lstStyle/>
          <a:p>
            <a:r>
              <a:rPr lang="en-US" sz="3600" noProof="1"/>
              <a:t>Template Structure for a Shared Studies-Repo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AB67F76-57BB-9ABC-C492-56BFD052CE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Shared repo structure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56B4222-11F6-DE0C-BAA4-110931C5051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CD7A3E-C30D-37DD-74A8-FFB0D831415A}"/>
              </a:ext>
            </a:extLst>
          </p:cNvPr>
          <p:cNvSpPr txBox="1"/>
          <p:nvPr/>
        </p:nvSpPr>
        <p:spPr>
          <a:xfrm>
            <a:off x="959383" y="2005532"/>
            <a:ext cx="435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Generic vs study-specific code / data </a:t>
            </a:r>
            <a:br>
              <a:rPr lang="en-US" sz="1600" b="1"/>
            </a:br>
            <a:r>
              <a:rPr lang="en-US" sz="1600"/>
              <a:t>in a shared repository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C760E2-7978-82DF-5652-C93626CCEA39}"/>
              </a:ext>
            </a:extLst>
          </p:cNvPr>
          <p:cNvSpPr txBox="1"/>
          <p:nvPr/>
        </p:nvSpPr>
        <p:spPr>
          <a:xfrm>
            <a:off x="6749943" y="2005532"/>
            <a:ext cx="4196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Shared vs private code / data </a:t>
            </a:r>
            <a:br>
              <a:rPr lang="en-US" sz="1600"/>
            </a:br>
            <a:r>
              <a:rPr lang="en-US" sz="1600"/>
              <a:t>in a shared repository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9D65C-11BD-5F43-4DE1-08027045356F}"/>
              </a:ext>
            </a:extLst>
          </p:cNvPr>
          <p:cNvSpPr txBox="1"/>
          <p:nvPr/>
        </p:nvSpPr>
        <p:spPr>
          <a:xfrm>
            <a:off x="1013171" y="6455444"/>
            <a:ext cx="3837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*Example repository structure. Repo does not exist (yet).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ED0980E-AD8F-BDEC-C2BA-74320C921090}"/>
              </a:ext>
            </a:extLst>
          </p:cNvPr>
          <p:cNvSpPr/>
          <p:nvPr/>
        </p:nvSpPr>
        <p:spPr>
          <a:xfrm>
            <a:off x="9629014" y="3140990"/>
            <a:ext cx="148590" cy="1914863"/>
          </a:xfrm>
          <a:prstGeom prst="rightBrac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808A653-F534-0DE6-C3AB-1B061132BD6A}"/>
              </a:ext>
            </a:extLst>
          </p:cNvPr>
          <p:cNvSpPr/>
          <p:nvPr/>
        </p:nvSpPr>
        <p:spPr>
          <a:xfrm>
            <a:off x="4010050" y="4191968"/>
            <a:ext cx="148590" cy="601869"/>
          </a:xfrm>
          <a:prstGeom prst="rightBrac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ADBFA0A-E273-6591-02C2-26DD22A54F96}"/>
              </a:ext>
            </a:extLst>
          </p:cNvPr>
          <p:cNvGrpSpPr/>
          <p:nvPr/>
        </p:nvGrpSpPr>
        <p:grpSpPr>
          <a:xfrm>
            <a:off x="1054869" y="2642495"/>
            <a:ext cx="2880886" cy="3687942"/>
            <a:chOff x="1175937" y="2644614"/>
            <a:chExt cx="2880886" cy="36879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169B135-C5BD-BFEC-D0B8-57825CDDF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175937" y="2644614"/>
              <a:ext cx="2880885" cy="3687942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69ABA9-4006-300D-209E-B968A356B108}"/>
                </a:ext>
              </a:extLst>
            </p:cNvPr>
            <p:cNvSpPr/>
            <p:nvPr/>
          </p:nvSpPr>
          <p:spPr>
            <a:xfrm>
              <a:off x="3051111" y="2644614"/>
              <a:ext cx="1005712" cy="238545"/>
            </a:xfrm>
            <a:prstGeom prst="rect">
              <a:avLst/>
            </a:prstGeom>
            <a:solidFill>
              <a:srgbClr val="2A2D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3951D54-AA3E-DCC5-024D-91D78784471A}"/>
              </a:ext>
            </a:extLst>
          </p:cNvPr>
          <p:cNvSpPr txBox="1"/>
          <p:nvPr/>
        </p:nvSpPr>
        <p:spPr>
          <a:xfrm>
            <a:off x="9703309" y="3836811"/>
            <a:ext cx="173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Private (local) </a:t>
            </a:r>
            <a:br>
              <a:rPr lang="en-US" sz="1400"/>
            </a:br>
            <a:r>
              <a:rPr lang="en-US" sz="1400"/>
              <a:t>code /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07CE1E-F2A6-F964-8DB0-6C6DF2D71D8C}"/>
              </a:ext>
            </a:extLst>
          </p:cNvPr>
          <p:cNvSpPr txBox="1"/>
          <p:nvPr/>
        </p:nvSpPr>
        <p:spPr>
          <a:xfrm>
            <a:off x="4158640" y="4224856"/>
            <a:ext cx="173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Generic</a:t>
            </a:r>
            <a:br>
              <a:rPr lang="en-US" sz="1400"/>
            </a:br>
            <a:r>
              <a:rPr lang="en-US" sz="1400"/>
              <a:t>packages &amp; modules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1F9E179E-A6E4-408B-1213-E6D109C78782}"/>
              </a:ext>
            </a:extLst>
          </p:cNvPr>
          <p:cNvSpPr/>
          <p:nvPr/>
        </p:nvSpPr>
        <p:spPr>
          <a:xfrm>
            <a:off x="4010050" y="4907773"/>
            <a:ext cx="148590" cy="148080"/>
          </a:xfrm>
          <a:prstGeom prst="rightBrac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776AB-2393-2335-E907-D984496FCBB7}"/>
              </a:ext>
            </a:extLst>
          </p:cNvPr>
          <p:cNvSpPr txBox="1"/>
          <p:nvPr/>
        </p:nvSpPr>
        <p:spPr>
          <a:xfrm>
            <a:off x="4158640" y="4822742"/>
            <a:ext cx="173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Utils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5883D5-A48A-044A-AC24-AEC45CC96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726" y="2649990"/>
            <a:ext cx="2715160" cy="3940045"/>
          </a:xfrm>
          <a:prstGeom prst="rect">
            <a:avLst/>
          </a:prstGeom>
        </p:spPr>
      </p:pic>
      <p:sp>
        <p:nvSpPr>
          <p:cNvPr id="18" name="Right Brace 17">
            <a:extLst>
              <a:ext uri="{FF2B5EF4-FFF2-40B4-BE49-F238E27FC236}">
                <a16:creationId xmlns:a16="http://schemas.microsoft.com/office/drawing/2014/main" id="{CBE16E0E-8A9F-1775-705F-3AB01570638B}"/>
              </a:ext>
            </a:extLst>
          </p:cNvPr>
          <p:cNvSpPr/>
          <p:nvPr/>
        </p:nvSpPr>
        <p:spPr>
          <a:xfrm>
            <a:off x="9629014" y="5130519"/>
            <a:ext cx="148590" cy="976312"/>
          </a:xfrm>
          <a:prstGeom prst="rightBrac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74A955-40A5-16BD-91AE-75CD67FA5BFC}"/>
              </a:ext>
            </a:extLst>
          </p:cNvPr>
          <p:cNvSpPr txBox="1"/>
          <p:nvPr/>
        </p:nvSpPr>
        <p:spPr>
          <a:xfrm>
            <a:off x="9703309" y="5443897"/>
            <a:ext cx="173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Shared code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E37014AA-0F4D-EC96-E8FB-A605250A3F8F}"/>
              </a:ext>
            </a:extLst>
          </p:cNvPr>
          <p:cNvSpPr/>
          <p:nvPr/>
        </p:nvSpPr>
        <p:spPr>
          <a:xfrm>
            <a:off x="9629014" y="2881040"/>
            <a:ext cx="148590" cy="185283"/>
          </a:xfrm>
          <a:prstGeom prst="rightBrac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5199B-85BB-048C-18F4-525850927A67}"/>
              </a:ext>
            </a:extLst>
          </p:cNvPr>
          <p:cNvSpPr txBox="1"/>
          <p:nvPr/>
        </p:nvSpPr>
        <p:spPr>
          <a:xfrm>
            <a:off x="9703309" y="2819792"/>
            <a:ext cx="1735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Shared data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367696D8-0E51-28BA-123A-701B3DBEB9BD}"/>
              </a:ext>
            </a:extLst>
          </p:cNvPr>
          <p:cNvSpPr/>
          <p:nvPr/>
        </p:nvSpPr>
        <p:spPr>
          <a:xfrm>
            <a:off x="4010050" y="3140990"/>
            <a:ext cx="148590" cy="961185"/>
          </a:xfrm>
          <a:prstGeom prst="rightBrac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A5DA4-6E80-DB48-C6E8-F6287A52E59E}"/>
              </a:ext>
            </a:extLst>
          </p:cNvPr>
          <p:cNvSpPr txBox="1"/>
          <p:nvPr/>
        </p:nvSpPr>
        <p:spPr>
          <a:xfrm>
            <a:off x="4158640" y="3354041"/>
            <a:ext cx="173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Study specific</a:t>
            </a:r>
            <a:br>
              <a:rPr lang="en-US" sz="1400"/>
            </a:br>
            <a:r>
              <a:rPr lang="en-US" sz="1400"/>
              <a:t>code &amp; data</a:t>
            </a:r>
          </a:p>
        </p:txBody>
      </p:sp>
    </p:spTree>
    <p:extLst>
      <p:ext uri="{BB962C8B-B14F-4D97-AF65-F5344CB8AC3E}">
        <p14:creationId xmlns:p14="http://schemas.microsoft.com/office/powerpoint/2010/main" val="314532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BC70FB-C9EE-639C-CC71-8E6338DBB629}"/>
              </a:ext>
            </a:extLst>
          </p:cNvPr>
          <p:cNvCxnSpPr>
            <a:cxnSpLocks/>
          </p:cNvCxnSpPr>
          <p:nvPr/>
        </p:nvCxnSpPr>
        <p:spPr>
          <a:xfrm>
            <a:off x="2091787" y="2657529"/>
            <a:ext cx="3029478" cy="886817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72C9D-6696-2257-96FE-DE1FDB64358E}"/>
              </a:ext>
            </a:extLst>
          </p:cNvPr>
          <p:cNvCxnSpPr>
            <a:cxnSpLocks/>
          </p:cNvCxnSpPr>
          <p:nvPr/>
        </p:nvCxnSpPr>
        <p:spPr>
          <a:xfrm flipV="1">
            <a:off x="4997875" y="4573729"/>
            <a:ext cx="331935" cy="809235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4B7BCAAD-A1BF-8B2A-2B5D-3F2D4EBDF06B}"/>
              </a:ext>
            </a:extLst>
          </p:cNvPr>
          <p:cNvCxnSpPr>
            <a:cxnSpLocks/>
            <a:stCxn id="80" idx="1"/>
          </p:cNvCxnSpPr>
          <p:nvPr/>
        </p:nvCxnSpPr>
        <p:spPr>
          <a:xfrm flipH="1">
            <a:off x="7315800" y="3344309"/>
            <a:ext cx="2455519" cy="56604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163A8DB-0598-0D2A-5F0B-DAB988D642D4}"/>
              </a:ext>
            </a:extLst>
          </p:cNvPr>
          <p:cNvCxnSpPr>
            <a:cxnSpLocks/>
          </p:cNvCxnSpPr>
          <p:nvPr/>
        </p:nvCxnSpPr>
        <p:spPr>
          <a:xfrm flipH="1">
            <a:off x="7639335" y="2594467"/>
            <a:ext cx="2896860" cy="1233727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09D3CDF4-7132-B77E-91F4-31DA3BA187ED}"/>
              </a:ext>
            </a:extLst>
          </p:cNvPr>
          <p:cNvSpPr/>
          <p:nvPr/>
        </p:nvSpPr>
        <p:spPr>
          <a:xfrm>
            <a:off x="9469871" y="1902886"/>
            <a:ext cx="2400507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On-demand</a:t>
            </a:r>
            <a:r>
              <a:rPr lang="en-US" sz="1200"/>
              <a:t> or </a:t>
            </a:r>
            <a:r>
              <a:rPr lang="en-US" sz="1600"/>
              <a:t>pre-load</a:t>
            </a:r>
            <a:r>
              <a:rPr lang="en-US" sz="1200"/>
              <a:t> </a:t>
            </a:r>
            <a:br>
              <a:rPr lang="en-US" sz="1200"/>
            </a:br>
            <a:r>
              <a:rPr lang="en-US" sz="1200"/>
              <a:t>data conversion / computation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90824A-FE6E-ECDC-E765-2CC5A1974134}"/>
              </a:ext>
            </a:extLst>
          </p:cNvPr>
          <p:cNvCxnSpPr>
            <a:cxnSpLocks/>
          </p:cNvCxnSpPr>
          <p:nvPr/>
        </p:nvCxnSpPr>
        <p:spPr>
          <a:xfrm>
            <a:off x="4413411" y="2403185"/>
            <a:ext cx="1217473" cy="1258619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B7E817F-EC43-4134-F82B-DE53DFD091F8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>
            <a:off x="4462886" y="3550634"/>
            <a:ext cx="226427" cy="3831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28AED6-69CE-4564-2188-25063820AD38}"/>
              </a:ext>
            </a:extLst>
          </p:cNvPr>
          <p:cNvCxnSpPr>
            <a:cxnSpLocks/>
          </p:cNvCxnSpPr>
          <p:nvPr/>
        </p:nvCxnSpPr>
        <p:spPr>
          <a:xfrm flipV="1">
            <a:off x="3761591" y="4142027"/>
            <a:ext cx="999879" cy="43170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BDE3118-6BD6-D793-6D90-1F1D9B9960A8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3395694" y="4481470"/>
            <a:ext cx="1293619" cy="144144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BC0A89-F1B3-6F79-A457-D92F1B5E199D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003318" y="4360741"/>
            <a:ext cx="1" cy="159146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010F18C-4569-055D-46C9-7CF0E2B217FA}"/>
              </a:ext>
            </a:extLst>
          </p:cNvPr>
          <p:cNvCxnSpPr/>
          <p:nvPr/>
        </p:nvCxnSpPr>
        <p:spPr>
          <a:xfrm flipH="1" flipV="1">
            <a:off x="6643816" y="4284093"/>
            <a:ext cx="1320111" cy="128367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7076D26-127D-61F3-1430-37399BA7CBB3}"/>
              </a:ext>
            </a:extLst>
          </p:cNvPr>
          <p:cNvCxnSpPr>
            <a:cxnSpLocks/>
          </p:cNvCxnSpPr>
          <p:nvPr/>
        </p:nvCxnSpPr>
        <p:spPr>
          <a:xfrm flipH="1" flipV="1">
            <a:off x="6997977" y="4213737"/>
            <a:ext cx="1362516" cy="615378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26DAE6C-F20F-BDBE-00BE-B09CE1015A49}"/>
              </a:ext>
            </a:extLst>
          </p:cNvPr>
          <p:cNvCxnSpPr>
            <a:cxnSpLocks/>
          </p:cNvCxnSpPr>
          <p:nvPr/>
        </p:nvCxnSpPr>
        <p:spPr>
          <a:xfrm flipH="1">
            <a:off x="7679235" y="3949206"/>
            <a:ext cx="1118776" cy="8213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F530DE-D33F-549C-9700-D5AAFA358E43}"/>
              </a:ext>
            </a:extLst>
          </p:cNvPr>
          <p:cNvCxnSpPr>
            <a:cxnSpLocks/>
          </p:cNvCxnSpPr>
          <p:nvPr/>
        </p:nvCxnSpPr>
        <p:spPr>
          <a:xfrm flipH="1">
            <a:off x="7124929" y="3035639"/>
            <a:ext cx="742468" cy="553313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D11949-DC8F-9B81-F376-526F3D1DC7E8}"/>
              </a:ext>
            </a:extLst>
          </p:cNvPr>
          <p:cNvCxnSpPr/>
          <p:nvPr/>
        </p:nvCxnSpPr>
        <p:spPr>
          <a:xfrm flipH="1">
            <a:off x="6088223" y="2404181"/>
            <a:ext cx="502105" cy="1374802"/>
          </a:xfrm>
          <a:prstGeom prst="line">
            <a:avLst/>
          </a:prstGeom>
          <a:ln w="38100">
            <a:solidFill>
              <a:schemeClr val="tx2">
                <a:lumMod val="20000"/>
                <a:lumOff val="8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7D1926-BA43-8179-D3FB-59963EC1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And there’s so much more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602E8D7-BA5C-E740-40D0-7C73164EF6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4F1A57B-FC2D-AA60-4CD1-01D8D3685F0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928F3C8-8F8B-B07E-3037-36363AC4AEDA}"/>
              </a:ext>
            </a:extLst>
          </p:cNvPr>
          <p:cNvSpPr/>
          <p:nvPr/>
        </p:nvSpPr>
        <p:spPr>
          <a:xfrm>
            <a:off x="7613525" y="2334132"/>
            <a:ext cx="1968843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Folium</a:t>
            </a:r>
            <a:r>
              <a:rPr lang="en-US" sz="1200"/>
              <a:t> integration for interactive HTML-maps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5E9E305-EB96-41C5-5BAE-E99F267BAF28}"/>
              </a:ext>
            </a:extLst>
          </p:cNvPr>
          <p:cNvSpPr/>
          <p:nvPr/>
        </p:nvSpPr>
        <p:spPr>
          <a:xfrm>
            <a:off x="5498704" y="1804849"/>
            <a:ext cx="1968843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Plotly</a:t>
            </a:r>
            <a:r>
              <a:rPr lang="en-US" sz="1200"/>
              <a:t> integration for interactive graphs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701BD2E-D841-8C56-61A0-212075E62F0F}"/>
              </a:ext>
            </a:extLst>
          </p:cNvPr>
          <p:cNvSpPr/>
          <p:nvPr/>
        </p:nvSpPr>
        <p:spPr>
          <a:xfrm>
            <a:off x="8661492" y="3752967"/>
            <a:ext cx="2399272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TimeSeriesDashboard</a:t>
            </a:r>
            <a:endParaRPr lang="en-US" sz="120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6CE9B27-A822-4940-CECE-204882742B1C}"/>
              </a:ext>
            </a:extLst>
          </p:cNvPr>
          <p:cNvSpPr/>
          <p:nvPr/>
        </p:nvSpPr>
        <p:spPr>
          <a:xfrm>
            <a:off x="8184291" y="4653207"/>
            <a:ext cx="2055342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Searchable and filterable HTML </a:t>
            </a:r>
            <a:r>
              <a:rPr lang="en-US"/>
              <a:t>KPI tables</a:t>
            </a:r>
            <a:endParaRPr lang="en-US" sz="120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E69B620-9177-ACB0-B621-9308E2A1E8DE}"/>
              </a:ext>
            </a:extLst>
          </p:cNvPr>
          <p:cNvSpPr/>
          <p:nvPr/>
        </p:nvSpPr>
        <p:spPr>
          <a:xfrm>
            <a:off x="1962651" y="5567765"/>
            <a:ext cx="2177420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Follows </a:t>
            </a:r>
            <a:r>
              <a:rPr lang="en-US" sz="2000"/>
              <a:t>Clean Code</a:t>
            </a:r>
            <a:br>
              <a:rPr lang="en-US" sz="1200"/>
            </a:br>
            <a:r>
              <a:rPr lang="en-US" sz="1200"/>
              <a:t>(c.f. Robert C. Martin)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1527099-6DD4-D5A4-6F8C-2613A2F46FDE}"/>
              </a:ext>
            </a:extLst>
          </p:cNvPr>
          <p:cNvSpPr/>
          <p:nvPr/>
        </p:nvSpPr>
        <p:spPr>
          <a:xfrm>
            <a:off x="1525084" y="4337260"/>
            <a:ext cx="2278733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TypeHints</a:t>
            </a:r>
            <a:r>
              <a:rPr lang="en-US" sz="1200"/>
              <a:t> everywhere</a:t>
            </a:r>
            <a:br>
              <a:rPr lang="en-US" sz="1200"/>
            </a:br>
            <a:r>
              <a:rPr lang="en-US" sz="1200">
                <a:sym typeface="Wingdings" pitchFamily="2" charset="2"/>
              </a:rPr>
              <a:t> IDE type checking</a:t>
            </a:r>
            <a:endParaRPr lang="en-US" sz="120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B19042F-EF79-ACED-3E01-BCD682D003FD}"/>
              </a:ext>
            </a:extLst>
          </p:cNvPr>
          <p:cNvSpPr/>
          <p:nvPr/>
        </p:nvSpPr>
        <p:spPr>
          <a:xfrm>
            <a:off x="4646135" y="5952209"/>
            <a:ext cx="2714367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Interpolate</a:t>
            </a:r>
            <a:r>
              <a:rPr lang="en-US" sz="1200"/>
              <a:t> missing </a:t>
            </a:r>
            <a:r>
              <a:rPr lang="en-US" sz="1600"/>
              <a:t>geo-coordinates</a:t>
            </a:r>
            <a:r>
              <a:rPr lang="en-US" sz="1200"/>
              <a:t> based on topology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7F52C48-3343-13F0-EE86-A29BBC6F58FA}"/>
              </a:ext>
            </a:extLst>
          </p:cNvPr>
          <p:cNvSpPr/>
          <p:nvPr/>
        </p:nvSpPr>
        <p:spPr>
          <a:xfrm>
            <a:off x="7737394" y="5491329"/>
            <a:ext cx="3655542" cy="793128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Identify </a:t>
            </a:r>
            <a:r>
              <a:rPr lang="en-US"/>
              <a:t>geo projection points</a:t>
            </a:r>
            <a:r>
              <a:rPr lang="en-US" sz="1200"/>
              <a:t> / angles for shape </a:t>
            </a:r>
            <a:r>
              <a:rPr lang="en-US"/>
              <a:t>borders</a:t>
            </a:r>
            <a:r>
              <a:rPr lang="en-US" sz="1200"/>
              <a:t> for physical (touching) borders as well as non-physical borders (divided by water).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F749021-AA57-FE11-37B0-9E7485E6B86C}"/>
              </a:ext>
            </a:extLst>
          </p:cNvPr>
          <p:cNvSpPr/>
          <p:nvPr/>
        </p:nvSpPr>
        <p:spPr>
          <a:xfrm>
            <a:off x="3453916" y="2091773"/>
            <a:ext cx="1800490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Will be</a:t>
            </a:r>
            <a:br>
              <a:rPr lang="en-US" sz="1200"/>
            </a:br>
            <a:r>
              <a:rPr lang="en-US" sz="2000"/>
              <a:t>open source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32357F2-C6B2-5980-F413-021A909C8B4A}"/>
              </a:ext>
            </a:extLst>
          </p:cNvPr>
          <p:cNvSpPr/>
          <p:nvPr/>
        </p:nvSpPr>
        <p:spPr>
          <a:xfrm>
            <a:off x="556091" y="3192287"/>
            <a:ext cx="3906795" cy="71669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Time-series index conversion </a:t>
            </a:r>
            <a:r>
              <a:rPr lang="en-US" sz="1200" dirty="0"/>
              <a:t>setting</a:t>
            </a:r>
          </a:p>
          <a:p>
            <a:pPr algn="ctr"/>
            <a:r>
              <a:rPr lang="en-US" sz="1000" dirty="0"/>
              <a:t>DatetimeIndex &lt;-&gt; Session, Period &lt;-&gt; MTU enumeration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C6C37C-4895-1B75-20B6-02312F642FB4}"/>
              </a:ext>
            </a:extLst>
          </p:cNvPr>
          <p:cNvSpPr/>
          <p:nvPr/>
        </p:nvSpPr>
        <p:spPr>
          <a:xfrm>
            <a:off x="4112379" y="3404106"/>
            <a:ext cx="3939552" cy="126221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MESCAL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D75634-4123-D764-AE42-3026F8419D4A}"/>
              </a:ext>
            </a:extLst>
          </p:cNvPr>
          <p:cNvSpPr/>
          <p:nvPr/>
        </p:nvSpPr>
        <p:spPr>
          <a:xfrm>
            <a:off x="9771319" y="2985963"/>
            <a:ext cx="2278733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Optional </a:t>
            </a:r>
            <a:r>
              <a:rPr lang="en-US" sz="2000"/>
              <a:t>DataBase</a:t>
            </a:r>
            <a:r>
              <a:rPr lang="en-US" sz="1200"/>
              <a:t> integration</a:t>
            </a:r>
            <a:endParaRPr lang="en-US" sz="10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7E24CD-7C88-849B-F484-0B7A5C6F012B}"/>
              </a:ext>
            </a:extLst>
          </p:cNvPr>
          <p:cNvSpPr/>
          <p:nvPr/>
        </p:nvSpPr>
        <p:spPr>
          <a:xfrm>
            <a:off x="4246814" y="5289457"/>
            <a:ext cx="1250440" cy="598436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Fully object-oriented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8BF385C-150C-A91E-7199-85B4A2CAA180}"/>
              </a:ext>
            </a:extLst>
          </p:cNvPr>
          <p:cNvSpPr/>
          <p:nvPr/>
        </p:nvSpPr>
        <p:spPr>
          <a:xfrm>
            <a:off x="437763" y="1704695"/>
            <a:ext cx="2840623" cy="97377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KPI package </a:t>
            </a:r>
            <a:r>
              <a:rPr lang="en-US" sz="1400"/>
              <a:t>for complex comparison KPIs (e.g. </a:t>
            </a:r>
            <a:r>
              <a:rPr lang="en-US" b="1"/>
              <a:t>PercentageIncrease</a:t>
            </a:r>
            <a:r>
              <a:rPr lang="en-US" sz="1400"/>
              <a:t>, ...)</a:t>
            </a:r>
            <a:endParaRPr lang="en-US" sz="10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D0598FD-2693-C2F3-BC60-799E7C2E74E2}"/>
              </a:ext>
            </a:extLst>
          </p:cNvPr>
          <p:cNvSpPr/>
          <p:nvPr/>
        </p:nvSpPr>
        <p:spPr>
          <a:xfrm>
            <a:off x="673453" y="5968482"/>
            <a:ext cx="1418334" cy="71669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Segmented linear colormaps</a:t>
            </a:r>
          </a:p>
        </p:txBody>
      </p:sp>
    </p:spTree>
    <p:extLst>
      <p:ext uri="{BB962C8B-B14F-4D97-AF65-F5344CB8AC3E}">
        <p14:creationId xmlns:p14="http://schemas.microsoft.com/office/powerpoint/2010/main" val="3529277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ABCC-1F60-6286-70D0-A366052B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717" y="2684359"/>
            <a:ext cx="9377081" cy="1325563"/>
          </a:xfrm>
        </p:spPr>
        <p:txBody>
          <a:bodyPr/>
          <a:lstStyle/>
          <a:p>
            <a:r>
              <a:rPr lang="en-US"/>
              <a:t>APPENDIX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9BEEA-0DA9-09FB-48F9-F4AE7D9EA1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6F9FFC-D364-DE28-6AE8-0D1B17AEF3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51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MESCAL_1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B893"/>
      </a:accent1>
      <a:accent2>
        <a:srgbClr val="E84393"/>
      </a:accent2>
      <a:accent3>
        <a:srgbClr val="0983E3"/>
      </a:accent3>
      <a:accent4>
        <a:srgbClr val="00CEC9"/>
      </a:accent4>
      <a:accent5>
        <a:srgbClr val="D63030"/>
      </a:accent5>
      <a:accent6>
        <a:srgbClr val="BADC58"/>
      </a:accent6>
      <a:hlink>
        <a:srgbClr val="F59E00"/>
      </a:hlink>
      <a:folHlink>
        <a:srgbClr val="B2B2B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20507</TotalTime>
  <Words>2138</Words>
  <Application>Microsoft Macintosh PowerPoint</Application>
  <PresentationFormat>Widescreen</PresentationFormat>
  <Paragraphs>391</Paragraphs>
  <Slides>12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JetBrains Mono</vt:lpstr>
      <vt:lpstr>JetBrains Mono Medium</vt:lpstr>
      <vt:lpstr>JetBrains Mono SemiBold</vt:lpstr>
      <vt:lpstr>JetBrains Mono Thin</vt:lpstr>
      <vt:lpstr>Wingdings</vt:lpstr>
      <vt:lpstr>Office 2013 - 2022 Theme</vt:lpstr>
      <vt:lpstr>Introducing MESCAL</vt:lpstr>
      <vt:lpstr>Agenda</vt:lpstr>
      <vt:lpstr>One Modular Library and Framework  to Process and Analyze All Energy System Studies</vt:lpstr>
      <vt:lpstr>Multi-Scenario Data Fetching with the StudyManager</vt:lpstr>
      <vt:lpstr>Everything is a Dataset! MESCAL’s ultimate modular class to handle data</vt:lpstr>
      <vt:lpstr>Two DataFrame Formats with a Unique Purpuse: Integrating Model DFs and Variable Time-Series DFs</vt:lpstr>
      <vt:lpstr>Template Structure for a Shared Studies-Repo</vt:lpstr>
      <vt:lpstr>And there’s so much more</vt:lpstr>
      <vt:lpstr>APPENDIX</vt:lpstr>
      <vt:lpstr>High level overview of the KPI package</vt:lpstr>
      <vt:lpstr>FlagIndex and Mapping Units</vt:lpstr>
      <vt:lpstr>Key Principles of Clean Code (Robert C. Martin)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Helge Esch</dc:creator>
  <cp:lastModifiedBy>Esch Helge (EXT)</cp:lastModifiedBy>
  <cp:revision>38</cp:revision>
  <dcterms:created xsi:type="dcterms:W3CDTF">2024-10-07T16:33:58Z</dcterms:created>
  <dcterms:modified xsi:type="dcterms:W3CDTF">2025-03-14T15:50:49Z</dcterms:modified>
</cp:coreProperties>
</file>