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8" r:id="rId2"/>
  </p:sldMasterIdLst>
  <p:notesMasterIdLst>
    <p:notesMasterId r:id="rId54"/>
  </p:notesMasterIdLst>
  <p:handoutMasterIdLst>
    <p:handoutMasterId r:id="rId55"/>
  </p:handoutMasterIdLst>
  <p:sldIdLst>
    <p:sldId id="466" r:id="rId3"/>
    <p:sldId id="467" r:id="rId4"/>
    <p:sldId id="458" r:id="rId5"/>
    <p:sldId id="339" r:id="rId6"/>
    <p:sldId id="340" r:id="rId7"/>
    <p:sldId id="343" r:id="rId8"/>
    <p:sldId id="463" r:id="rId9"/>
    <p:sldId id="345" r:id="rId10"/>
    <p:sldId id="468" r:id="rId11"/>
    <p:sldId id="472" r:id="rId12"/>
    <p:sldId id="470" r:id="rId13"/>
    <p:sldId id="469" r:id="rId14"/>
    <p:sldId id="350" r:id="rId15"/>
    <p:sldId id="349" r:id="rId16"/>
    <p:sldId id="354" r:id="rId17"/>
    <p:sldId id="420" r:id="rId18"/>
    <p:sldId id="421" r:id="rId19"/>
    <p:sldId id="355" r:id="rId20"/>
    <p:sldId id="460" r:id="rId21"/>
    <p:sldId id="359" r:id="rId22"/>
    <p:sldId id="361" r:id="rId23"/>
    <p:sldId id="358" r:id="rId24"/>
    <p:sldId id="362" r:id="rId25"/>
    <p:sldId id="473" r:id="rId26"/>
    <p:sldId id="351" r:id="rId27"/>
    <p:sldId id="356" r:id="rId28"/>
    <p:sldId id="357" r:id="rId29"/>
    <p:sldId id="471" r:id="rId30"/>
    <p:sldId id="363" r:id="rId31"/>
    <p:sldId id="364" r:id="rId32"/>
    <p:sldId id="365" r:id="rId33"/>
    <p:sldId id="366" r:id="rId34"/>
    <p:sldId id="434" r:id="rId35"/>
    <p:sldId id="422" r:id="rId36"/>
    <p:sldId id="461" r:id="rId37"/>
    <p:sldId id="423" r:id="rId38"/>
    <p:sldId id="474" r:id="rId39"/>
    <p:sldId id="430" r:id="rId40"/>
    <p:sldId id="432" r:id="rId41"/>
    <p:sldId id="476" r:id="rId42"/>
    <p:sldId id="478" r:id="rId43"/>
    <p:sldId id="435" r:id="rId44"/>
    <p:sldId id="436" r:id="rId45"/>
    <p:sldId id="437" r:id="rId46"/>
    <p:sldId id="433" r:id="rId47"/>
    <p:sldId id="477" r:id="rId48"/>
    <p:sldId id="475" r:id="rId49"/>
    <p:sldId id="388" r:id="rId50"/>
    <p:sldId id="389" r:id="rId51"/>
    <p:sldId id="390" r:id="rId52"/>
    <p:sldId id="391" r:id="rId5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ge Holzmann" initials="HH" lastIdx="1" clrIdx="0">
    <p:extLst>
      <p:ext uri="{19B8F6BF-5375-455C-9EA6-DF929625EA0E}">
        <p15:presenceInfo xmlns:p15="http://schemas.microsoft.com/office/powerpoint/2012/main" userId="b32ceccf9f4f00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00"/>
    <a:srgbClr val="0000FF"/>
    <a:srgbClr val="FF0066"/>
    <a:srgbClr val="008000"/>
    <a:srgbClr val="D60093"/>
    <a:srgbClr val="CC0066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5" autoAdjust="0"/>
    <p:restoredTop sz="93281" autoAdjust="0"/>
  </p:normalViewPr>
  <p:slideViewPr>
    <p:cSldViewPr>
      <p:cViewPr varScale="1">
        <p:scale>
          <a:sx n="103" d="100"/>
          <a:sy n="103" d="100"/>
        </p:scale>
        <p:origin x="13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107-6EF7-470A-986F-7D50CE9D87C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6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C6D8E-2BF0-4BFF-80F6-162900C916A0}" type="slidenum">
              <a:rPr lang="en-US"/>
              <a:pPr/>
              <a:t>4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8479A-0051-45DD-8041-5E83DAFD685B}" type="slidenum">
              <a:rPr lang="en-US"/>
              <a:pPr/>
              <a:t>6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4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1A16BB-2513-471D-9B09-24E0566F1FA6}" type="slidenum">
              <a:rPr lang="en-GB"/>
              <a:pPr/>
              <a:t>13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143900" y="9120731"/>
            <a:ext cx="3171300" cy="4804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6723" tIns="48174" rIns="96723" bIns="48174" anchor="b"/>
          <a:lstStyle/>
          <a:p>
            <a:pPr algn="r">
              <a:tabLst>
                <a:tab pos="0" algn="l"/>
                <a:tab pos="948549" algn="l"/>
                <a:tab pos="1897097" algn="l"/>
                <a:tab pos="2845646" algn="l"/>
                <a:tab pos="3794195" algn="l"/>
                <a:tab pos="4742744" algn="l"/>
                <a:tab pos="5691293" algn="l"/>
                <a:tab pos="6639842" algn="l"/>
                <a:tab pos="7588390" algn="l"/>
                <a:tab pos="8536938" algn="l"/>
                <a:tab pos="9485487" algn="l"/>
                <a:tab pos="10434036" algn="l"/>
              </a:tabLst>
            </a:pPr>
            <a:fld id="{2199D9A9-8D96-4916-B172-08B625A940CF}" type="slidenum">
              <a:rPr lang="en-GB" sz="1300">
                <a:solidFill>
                  <a:srgbClr val="7D7D7D"/>
                </a:solidFill>
              </a:rPr>
              <a:pPr algn="r">
                <a:tabLst>
                  <a:tab pos="0" algn="l"/>
                  <a:tab pos="948549" algn="l"/>
                  <a:tab pos="1897097" algn="l"/>
                  <a:tab pos="2845646" algn="l"/>
                  <a:tab pos="3794195" algn="l"/>
                  <a:tab pos="4742744" algn="l"/>
                  <a:tab pos="5691293" algn="l"/>
                  <a:tab pos="6639842" algn="l"/>
                  <a:tab pos="7588390" algn="l"/>
                  <a:tab pos="8536938" algn="l"/>
                  <a:tab pos="9485487" algn="l"/>
                  <a:tab pos="10434036" algn="l"/>
                </a:tabLst>
              </a:pPr>
              <a:t>13</a:t>
            </a:fld>
            <a:endParaRPr lang="en-GB" sz="1300" dirty="0">
              <a:solidFill>
                <a:srgbClr val="7D7D7D"/>
              </a:solidFill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232731" y="719887"/>
            <a:ext cx="4851394" cy="3601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855" tIns="47428" rIns="94855" bIns="47428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348" y="4562007"/>
            <a:ext cx="5852160" cy="43209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6723" tIns="48174" rIns="96723" bIns="48174"/>
          <a:lstStyle/>
          <a:p>
            <a:pPr>
              <a:lnSpc>
                <a:spcPct val="98000"/>
              </a:lnSpc>
              <a:spcBef>
                <a:spcPts val="700"/>
              </a:spcBef>
              <a:spcAft>
                <a:spcPts val="207"/>
              </a:spcAft>
              <a:tabLst>
                <a:tab pos="0" algn="l"/>
                <a:tab pos="948549" algn="l"/>
                <a:tab pos="1897097" algn="l"/>
                <a:tab pos="2845646" algn="l"/>
                <a:tab pos="3794195" algn="l"/>
                <a:tab pos="4742744" algn="l"/>
                <a:tab pos="5691293" algn="l"/>
                <a:tab pos="6639842" algn="l"/>
                <a:tab pos="7588390" algn="l"/>
                <a:tab pos="8536938" algn="l"/>
                <a:tab pos="9485487" algn="l"/>
                <a:tab pos="10434036" algn="l"/>
              </a:tabLst>
            </a:pPr>
            <a:endParaRPr lang="en-GB" sz="1900" dirty="0">
              <a:latin typeface="Helvetica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64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F8CDA7-E52B-494C-B389-F38CB4400DB8}" type="slidenum">
              <a:rPr lang="en-GB"/>
              <a:pPr/>
              <a:t>22</a:t>
            </a:fld>
            <a:endParaRPr lang="en-GB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32731" y="719887"/>
            <a:ext cx="4851394" cy="3601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855" tIns="47428" rIns="94855" bIns="47428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348" y="4562007"/>
            <a:ext cx="5852160" cy="43209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9BA58-2EF6-4CF0-B254-DF8BFD9A320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91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ACAA9-CFDF-4E18-9880-33618E3A568B}" type="slidenum">
              <a:rPr lang="en-US"/>
              <a:pPr/>
              <a:t>32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B15C-66BF-4548-B9F7-ABFD8B692764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39B9-8394-4A3F-AE29-D25E40635A66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BE1B-109A-4A1E-A524-238B7EF05396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8B8FAD7C-9E74-490A-9976-CEAC407DBF81}" type="datetime1">
              <a:rPr lang="en-US" smtClean="0"/>
              <a:t>4/26/2018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67AA6D-B4FD-46B1-B3E9-B042C52C85A2}" type="datetime1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420C-1A91-4B35-872B-7B421B526F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56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886700" cy="1081089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>
            <a:lvl1pPr>
              <a:defRPr sz="2500" b="1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635B-F282-41F4-8962-AFC51B66B8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58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A518-319B-4233-8DB1-49F2CC8598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63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8463-2827-4941-960B-91DE55A459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2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66F8-1B10-4E72-B10B-496C9CE76A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28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D838-4475-4B96-B882-3695012E3A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6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1004-7A34-4C69-A29F-7848CCE72792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CA40-7C8A-49C3-8DCF-9847A73E09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39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9A41-B923-45DB-BE59-1326DD0E71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18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8031-BE96-45D0-8B66-200441A116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B2E4-2FC2-4DD8-8D6E-CEB69DBDA2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03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1B4-8347-4000-8183-648484ACFB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9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24C-0E5F-41F9-9EF2-A30D8DD943B5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3B2-6969-4711-938A-F55A29B51480}" type="datetime1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DACF-DAC8-4C22-99F4-5AC8B8C6B7F9}" type="datetime1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4880-51F2-491D-B30A-1FC47B871D77}" type="datetime1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6C30-2214-40E2-AEE5-9AE66D1057D0}" type="datetime1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5491-B905-4984-8643-1B7C9312C1C7}" type="datetime1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1BAC21-6A2B-4248-BF0F-2BED273A4141}" type="datetime1">
              <a:rPr lang="en-US" smtClean="0"/>
              <a:t>4/26/2018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ti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C998EF77-6613-48F2-974F-C60E70302254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12BEC-4E18-4451-8A70-4F4F9CB057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asted-image.tif"/>
          <p:cNvPicPr>
            <a:picLocks noChangeAspect="1"/>
          </p:cNvPicPr>
          <p:nvPr userDrawn="1"/>
        </p:nvPicPr>
        <p:blipFill>
          <a:blip r:embed="rId13">
            <a:alphaModFix amt="2630"/>
            <a:extLst/>
          </a:blip>
          <a:stretch>
            <a:fillRect/>
          </a:stretch>
        </p:blipFill>
        <p:spPr>
          <a:xfrm>
            <a:off x="1498749" y="250827"/>
            <a:ext cx="6146501" cy="6105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ng"/>
          <p:cNvPicPr>
            <a:picLocks noChangeAspect="1"/>
          </p:cNvPicPr>
          <p:nvPr userDrawn="1"/>
        </p:nvPicPr>
        <p:blipFill>
          <a:blip r:embed="rId14">
            <a:extLst/>
          </a:blip>
          <a:stretch>
            <a:fillRect/>
          </a:stretch>
        </p:blipFill>
        <p:spPr>
          <a:xfrm>
            <a:off x="190266" y="6034930"/>
            <a:ext cx="5296134" cy="64284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/>
          <p:cNvSpPr txBox="1"/>
          <p:nvPr userDrawn="1"/>
        </p:nvSpPr>
        <p:spPr>
          <a:xfrm>
            <a:off x="152399" y="110818"/>
            <a:ext cx="366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Scale Data Mining: </a:t>
            </a:r>
            <a:r>
              <a:rPr lang="en-US" b="1" dirty="0"/>
              <a:t>MapReduce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269975" y="111543"/>
            <a:ext cx="172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Helge Holzmann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3046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helgeho/MapReduceLectur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geho/MapReduceLecture/blob/master/src/NumberSumHadoop.java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ixelastic.github.io/pokemonorbigdata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ucene.apache.org/hadoop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geho/MapReduceLecture/blob/master/src/WordCountHadoop.java" TargetMode="External"/><Relationship Id="rId2" Type="http://schemas.openxmlformats.org/officeDocument/2006/relationships/hyperlink" Target="https://github.com/helgeho/MapReduceLecture/blob/master/src/WordCount.scala" TargetMode="Externa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geho/MapReduceLecture/blob/master/src/IndexCreation.pig" TargetMode="Externa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geho/ArchiveSpark" TargetMode="External"/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helgeho/MapReduceLecture/blob/master/src/IndexCreation.scala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google.com/papers/gfs.html" TargetMode="External"/><Relationship Id="rId2" Type="http://schemas.openxmlformats.org/officeDocument/2006/relationships/hyperlink" Target="http://labs.google.com/papers/mapreduce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lucene-hadoop/GettingStartedWithHadoop" TargetMode="External"/><Relationship Id="rId7" Type="http://schemas.openxmlformats.org/officeDocument/2006/relationships/hyperlink" Target="http://lucene.apache.org/hadoop/docs/api/" TargetMode="External"/><Relationship Id="rId2" Type="http://schemas.openxmlformats.org/officeDocument/2006/relationships/hyperlink" Target="http://wiki.apache.org/lucene-hado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apache.org/lucene-hadoop/EclipseEnvironment" TargetMode="External"/><Relationship Id="rId5" Type="http://schemas.openxmlformats.org/officeDocument/2006/relationships/hyperlink" Target="http://wiki.apache.org/lucene-hadoop/HadoopMapRedClasses" TargetMode="External"/><Relationship Id="rId4" Type="http://schemas.openxmlformats.org/officeDocument/2006/relationships/hyperlink" Target="http://wiki.apache.org/lucene-hadoop/HadoopMapRedu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apache.org/dist/lucene/hadoop/nightly/" TargetMode="External"/><Relationship Id="rId2" Type="http://schemas.openxmlformats.org/officeDocument/2006/relationships/hyperlink" Target="http://www.apache.org/dyn/closer.cgi/lucene/hado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ucene.apache.org/hadoop/version_control.htm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hh0R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geho/MapReduceLecture/blob/master/src/Threaded.java" TargetMode="External"/><Relationship Id="rId7" Type="http://schemas.openxmlformats.org/officeDocument/2006/relationships/hyperlink" Target="https://github.com/helgeho/MapReduceLecture/blob/master/src/NumberSum.scala" TargetMode="External"/><Relationship Id="rId2" Type="http://schemas.openxmlformats.org/officeDocument/2006/relationships/hyperlink" Target="https://github.com/helgeho/MapReduceLecture/blob/master/src/Sequential.java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helgeho/MapReduceLecture/blob/master/src/ParallelRefactored.java" TargetMode="External"/><Relationship Id="rId5" Type="http://schemas.openxmlformats.org/officeDocument/2006/relationships/hyperlink" Target="https://github.com/helgeho/MapReduceLecture/blob/master/src/Parallel.java" TargetMode="External"/><Relationship Id="rId4" Type="http://schemas.openxmlformats.org/officeDocument/2006/relationships/hyperlink" Target="https://github.com/helgeho/MapReduceLecture/blob/master/src/Synchronized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0" y="5465063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ltGray">
          <a:xfrm>
            <a:off x="0" y="4443984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9600"/>
            <a:ext cx="6858000" cy="2387600"/>
          </a:xfrm>
        </p:spPr>
        <p:txBody>
          <a:bodyPr anchor="t">
            <a:normAutofit/>
          </a:bodyPr>
          <a:lstStyle/>
          <a:p>
            <a:br>
              <a:rPr lang="en-US" sz="5000" dirty="0"/>
            </a:br>
            <a:r>
              <a:rPr lang="en-US" sz="5000" b="1" dirty="0"/>
              <a:t>MapReduce</a:t>
            </a:r>
            <a:br>
              <a:rPr lang="en-US" sz="3750" dirty="0"/>
            </a:br>
            <a:r>
              <a:rPr lang="en-US" sz="3750" dirty="0"/>
              <a:t>Large Scale 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46014"/>
            <a:ext cx="6858000" cy="2464769"/>
          </a:xfrm>
        </p:spPr>
        <p:txBody>
          <a:bodyPr>
            <a:normAutofit/>
          </a:bodyPr>
          <a:lstStyle/>
          <a:p>
            <a:r>
              <a:rPr lang="en-US" sz="2500" u="sng" dirty="0"/>
              <a:t>Helge Holzmann</a:t>
            </a:r>
            <a:r>
              <a:rPr lang="en-US" sz="2500" dirty="0"/>
              <a:t>, Avishek Anand</a:t>
            </a:r>
          </a:p>
          <a:p>
            <a:r>
              <a:rPr lang="en-US" sz="2000" dirty="0"/>
              <a:t>L3S Research Center, Hannover, Germany</a:t>
            </a:r>
          </a:p>
          <a:p>
            <a:r>
              <a:rPr lang="en-US" sz="2000"/>
              <a:t>25/04/2018</a:t>
            </a:r>
            <a:endParaRPr lang="en-US" sz="750" dirty="0"/>
          </a:p>
          <a:p>
            <a:endParaRPr lang="en-US" sz="750" dirty="0"/>
          </a:p>
          <a:p>
            <a:r>
              <a:rPr lang="en-US" i="1" dirty="0">
                <a:solidFill>
                  <a:srgbClr val="FFC800"/>
                </a:solidFill>
              </a:rPr>
              <a:t>based on Mining Massive Datasets</a:t>
            </a:r>
          </a:p>
          <a:p>
            <a:r>
              <a:rPr lang="en-US" i="1" dirty="0">
                <a:solidFill>
                  <a:srgbClr val="FFC800"/>
                </a:solidFill>
              </a:rPr>
              <a:t>by Jure Leskovec, Anand </a:t>
            </a:r>
            <a:r>
              <a:rPr lang="en-US" i="1" dirty="0" err="1">
                <a:solidFill>
                  <a:srgbClr val="FFC800"/>
                </a:solidFill>
              </a:rPr>
              <a:t>Rajaraman</a:t>
            </a:r>
            <a:r>
              <a:rPr lang="en-US" i="1" dirty="0">
                <a:solidFill>
                  <a:srgbClr val="FFC800"/>
                </a:solidFill>
              </a:rPr>
              <a:t>, Jeff Ullman (Stanford University)</a:t>
            </a:r>
          </a:p>
          <a:p>
            <a:r>
              <a:rPr lang="en-US" i="1" dirty="0">
                <a:solidFill>
                  <a:srgbClr val="FFC800"/>
                </a:solidFill>
                <a:hlinkClick r:id="rId3"/>
              </a:rPr>
              <a:t>http://www.mmds.org</a:t>
            </a:r>
            <a:endParaRPr lang="en-US" i="1" dirty="0">
              <a:solidFill>
                <a:srgbClr val="FFC8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5595733"/>
            <a:ext cx="91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Code </a:t>
            </a:r>
            <a:r>
              <a:rPr lang="de-DE" dirty="0" err="1"/>
              <a:t>examples</a:t>
            </a:r>
            <a:r>
              <a:rPr lang="de-DE" dirty="0"/>
              <a:t> on </a:t>
            </a:r>
            <a:r>
              <a:rPr lang="de-DE" dirty="0">
                <a:hlinkClick r:id="rId4"/>
              </a:rPr>
              <a:t>https://github.com/helgeho/MapReduceLecture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821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/>
              <a:t>Implementations: Sum of Number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Imperative / </a:t>
            </a:r>
            <a:r>
              <a:rPr lang="de-DE" dirty="0" err="1"/>
              <a:t>Sequential</a:t>
            </a:r>
            <a:endParaRPr lang="de-DE" dirty="0"/>
          </a:p>
          <a:p>
            <a:pPr lvl="1"/>
            <a:r>
              <a:rPr lang="de-DE" dirty="0"/>
              <a:t>Not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parallelizable</a:t>
            </a:r>
            <a:endParaRPr lang="de-DE" dirty="0"/>
          </a:p>
          <a:p>
            <a:r>
              <a:rPr lang="de-DE" dirty="0" err="1"/>
              <a:t>Concurrent</a:t>
            </a:r>
            <a:endParaRPr lang="de-DE" dirty="0"/>
          </a:p>
          <a:p>
            <a:pPr lvl="1"/>
            <a:r>
              <a:rPr lang="de-DE" b="1" dirty="0"/>
              <a:t>Challenge: </a:t>
            </a:r>
            <a:r>
              <a:rPr lang="de-DE" b="1" dirty="0" err="1"/>
              <a:t>side</a:t>
            </a:r>
            <a:r>
              <a:rPr lang="de-DE" b="1" dirty="0"/>
              <a:t> </a:t>
            </a:r>
            <a:r>
              <a:rPr lang="de-DE" b="1" dirty="0" err="1"/>
              <a:t>effects</a:t>
            </a:r>
            <a:endParaRPr lang="de-DE" dirty="0"/>
          </a:p>
          <a:p>
            <a:r>
              <a:rPr lang="de-DE" dirty="0" err="1"/>
              <a:t>Synchronized</a:t>
            </a:r>
            <a:endParaRPr lang="de-DE" dirty="0"/>
          </a:p>
          <a:p>
            <a:pPr lvl="1"/>
            <a:r>
              <a:rPr lang="de-DE" dirty="0" err="1"/>
              <a:t>Losing</a:t>
            </a:r>
            <a:r>
              <a:rPr lang="de-DE" dirty="0"/>
              <a:t> </a:t>
            </a:r>
            <a:r>
              <a:rPr lang="de-DE" dirty="0" err="1"/>
              <a:t>parallelism</a:t>
            </a:r>
            <a:endParaRPr lang="de-DE" dirty="0"/>
          </a:p>
          <a:p>
            <a:r>
              <a:rPr lang="de-DE" dirty="0" err="1"/>
              <a:t>Functional</a:t>
            </a:r>
            <a:r>
              <a:rPr lang="de-DE" dirty="0"/>
              <a:t> / Parallel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effects</a:t>
            </a:r>
            <a:endParaRPr lang="de-DE" dirty="0"/>
          </a:p>
          <a:p>
            <a:pPr lvl="1"/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parallizable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00613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4000" b="1" dirty="0"/>
              <a:t>Think functional!</a:t>
            </a:r>
          </a:p>
        </p:txBody>
      </p:sp>
    </p:spTree>
    <p:extLst>
      <p:ext uri="{BB962C8B-B14F-4D97-AF65-F5344CB8AC3E}">
        <p14:creationId xmlns:p14="http://schemas.microsoft.com/office/powerpoint/2010/main" val="128849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/>
              <a:t>Functional Implementation in Scheme / Lisp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0" dirty="0" err="1"/>
              <a:t>No</a:t>
            </a:r>
            <a:r>
              <a:rPr lang="de-DE" b="0" dirty="0"/>
              <a:t> </a:t>
            </a:r>
            <a:r>
              <a:rPr lang="de-DE" b="0" dirty="0" err="1"/>
              <a:t>side</a:t>
            </a:r>
            <a:r>
              <a:rPr lang="de-DE" b="0" dirty="0"/>
              <a:t> </a:t>
            </a:r>
            <a:r>
              <a:rPr lang="de-DE" b="0" dirty="0" err="1"/>
              <a:t>effects</a:t>
            </a:r>
            <a:r>
              <a:rPr lang="de-DE" b="0" dirty="0"/>
              <a:t>, </a:t>
            </a:r>
            <a:r>
              <a:rPr lang="de-DE" b="0" dirty="0" err="1"/>
              <a:t>less</a:t>
            </a:r>
            <a:r>
              <a:rPr lang="de-DE" b="0" dirty="0"/>
              <a:t> verbose</a:t>
            </a:r>
          </a:p>
          <a:p>
            <a:endParaRPr lang="de-DE" b="0" dirty="0"/>
          </a:p>
          <a:p>
            <a:endParaRPr lang="de-DE" b="0" dirty="0"/>
          </a:p>
          <a:p>
            <a:endParaRPr lang="de-DE" b="0" dirty="0"/>
          </a:p>
          <a:p>
            <a:endParaRPr lang="de-DE" b="0" dirty="0"/>
          </a:p>
          <a:p>
            <a:pPr marL="0" indent="0">
              <a:buNone/>
            </a:pPr>
            <a:endParaRPr lang="de-DE" b="0" dirty="0"/>
          </a:p>
          <a:p>
            <a:pPr marL="0" indent="0">
              <a:buNone/>
            </a:pPr>
            <a:r>
              <a:rPr lang="de-DE" b="0" dirty="0"/>
              <a:t>	(</a:t>
            </a:r>
            <a:r>
              <a:rPr lang="de-DE" b="0" dirty="0" err="1"/>
              <a:t>reduce</a:t>
            </a:r>
            <a:r>
              <a:rPr lang="de-DE" b="0" dirty="0"/>
              <a:t> </a:t>
            </a:r>
            <a:r>
              <a:rPr lang="de-DE" b="0" dirty="0" err="1"/>
              <a:t>is</a:t>
            </a:r>
            <a:r>
              <a:rPr lang="de-DE" b="0" dirty="0"/>
              <a:t> </a:t>
            </a:r>
            <a:r>
              <a:rPr lang="de-DE" b="0" dirty="0" err="1"/>
              <a:t>performed</a:t>
            </a:r>
            <a:r>
              <a:rPr lang="de-DE" b="0" dirty="0"/>
              <a:t> </a:t>
            </a:r>
            <a:r>
              <a:rPr lang="de-DE" b="0" dirty="0" err="1"/>
              <a:t>by</a:t>
            </a:r>
            <a:r>
              <a:rPr lang="de-DE" b="0" dirty="0"/>
              <a:t> </a:t>
            </a:r>
            <a:r>
              <a:rPr lang="de-DE" b="0" dirty="0" err="1"/>
              <a:t>fold-left</a:t>
            </a:r>
            <a:r>
              <a:rPr lang="de-DE" b="0" dirty="0"/>
              <a:t> </a:t>
            </a:r>
            <a:r>
              <a:rPr lang="de-DE" b="0" dirty="0" err="1"/>
              <a:t>here</a:t>
            </a:r>
            <a:r>
              <a:rPr lang="de-DE" b="0" dirty="0"/>
              <a:t>)</a:t>
            </a:r>
          </a:p>
          <a:p>
            <a:endParaRPr lang="de-DE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6172200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" y="5300613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4000" b="1" dirty="0"/>
              <a:t>Think functional!</a:t>
            </a:r>
          </a:p>
        </p:txBody>
      </p:sp>
    </p:spTree>
    <p:extLst>
      <p:ext uri="{BB962C8B-B14F-4D97-AF65-F5344CB8AC3E}">
        <p14:creationId xmlns:p14="http://schemas.microsoft.com/office/powerpoint/2010/main" val="341734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/>
              <a:t>From Parallel to Distributed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b="1" dirty="0" err="1"/>
              <a:t>one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multiple </a:t>
            </a:r>
            <a:r>
              <a:rPr lang="de-DE" b="1" dirty="0" err="1"/>
              <a:t>machines</a:t>
            </a:r>
            <a:endParaRPr lang="de-DE" b="1" dirty="0"/>
          </a:p>
          <a:p>
            <a:r>
              <a:rPr lang="de-DE" b="1" dirty="0" err="1"/>
              <a:t>Distribute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endParaRPr lang="de-DE" b="1" dirty="0"/>
          </a:p>
          <a:p>
            <a:pPr lvl="1"/>
            <a:r>
              <a:rPr lang="de-DE" dirty="0"/>
              <a:t>Distributed File System</a:t>
            </a:r>
          </a:p>
          <a:p>
            <a:r>
              <a:rPr lang="de-DE" b="1" dirty="0" err="1"/>
              <a:t>Distribute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computation</a:t>
            </a:r>
            <a:endParaRPr lang="de-DE" b="1" dirty="0"/>
          </a:p>
          <a:p>
            <a:pPr lvl="1"/>
            <a:r>
              <a:rPr lang="de-DE" dirty="0" err="1"/>
              <a:t>Loosely</a:t>
            </a:r>
            <a:r>
              <a:rPr lang="de-DE" dirty="0"/>
              <a:t> </a:t>
            </a:r>
            <a:r>
              <a:rPr lang="de-DE" dirty="0" err="1"/>
              <a:t>coupled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,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,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coordination</a:t>
            </a:r>
            <a:endParaRPr lang="de-DE" dirty="0"/>
          </a:p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b="0" dirty="0" err="1"/>
              <a:t>Sum</a:t>
            </a:r>
            <a:r>
              <a:rPr lang="de-DE" b="0" dirty="0"/>
              <a:t> </a:t>
            </a:r>
            <a:r>
              <a:rPr lang="de-DE" b="0" dirty="0" err="1"/>
              <a:t>of</a:t>
            </a:r>
            <a:r>
              <a:rPr lang="de-DE" b="0" dirty="0"/>
              <a:t> </a:t>
            </a:r>
            <a:r>
              <a:rPr lang="de-DE" b="0" dirty="0" err="1"/>
              <a:t>number</a:t>
            </a:r>
            <a:r>
              <a:rPr lang="de-DE" b="0" dirty="0"/>
              <a:t> </a:t>
            </a:r>
            <a:r>
              <a:rPr lang="de-DE" b="0" dirty="0" err="1"/>
              <a:t>strings</a:t>
            </a:r>
            <a:endParaRPr lang="de-DE" b="0" dirty="0"/>
          </a:p>
          <a:p>
            <a:pPr lvl="1"/>
            <a:r>
              <a:rPr lang="de-DE" dirty="0" err="1"/>
              <a:t>Hadoop</a:t>
            </a:r>
            <a:r>
              <a:rPr lang="de-DE" dirty="0"/>
              <a:t> Implementation: </a:t>
            </a:r>
            <a:r>
              <a:rPr lang="de-DE" i="1" dirty="0">
                <a:hlinkClick r:id="rId2"/>
              </a:rPr>
              <a:t>NumberSumHadoop.java</a:t>
            </a:r>
            <a:endParaRPr lang="de-DE" i="1" dirty="0"/>
          </a:p>
          <a:p>
            <a:pPr lvl="1"/>
            <a:endParaRPr lang="de-DE" dirty="0"/>
          </a:p>
          <a:p>
            <a:endParaRPr lang="de-DE" b="1" dirty="0"/>
          </a:p>
          <a:p>
            <a:endParaRPr lang="de-DE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2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3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File System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Reliable distributed file system</a:t>
            </a:r>
            <a:endParaRPr lang="en-GB" dirty="0"/>
          </a:p>
          <a:p>
            <a:r>
              <a:rPr lang="en-GB" dirty="0"/>
              <a:t>Data kept in “chunks” spread across machines</a:t>
            </a:r>
          </a:p>
          <a:p>
            <a:r>
              <a:rPr lang="en-GB" dirty="0"/>
              <a:t>Each chunk </a:t>
            </a:r>
            <a:r>
              <a:rPr lang="en-GB" dirty="0">
                <a:solidFill>
                  <a:schemeClr val="accent3"/>
                </a:solidFill>
              </a:rPr>
              <a:t>replicated</a:t>
            </a:r>
            <a:r>
              <a:rPr lang="en-GB" dirty="0"/>
              <a:t> on different machines </a:t>
            </a:r>
          </a:p>
          <a:p>
            <a:pPr lvl="1"/>
            <a:r>
              <a:rPr lang="en-GB" dirty="0"/>
              <a:t>Seamless recovery from disk or machine failure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47762" y="3962400"/>
            <a:ext cx="520700" cy="498475"/>
            <a:chOff x="528" y="2160"/>
            <a:chExt cx="328" cy="314"/>
          </a:xfrm>
        </p:grpSpPr>
        <p:sp>
          <p:nvSpPr>
            <p:cNvPr id="1128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757362" y="3957638"/>
            <a:ext cx="552450" cy="498475"/>
            <a:chOff x="912" y="2157"/>
            <a:chExt cx="348" cy="314"/>
          </a:xfrm>
        </p:grpSpPr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>
              <a:off x="912" y="2157"/>
              <a:ext cx="34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AutoShape 27"/>
            <p:cNvSpPr>
              <a:spLocks noChangeArrowheads="1"/>
            </p:cNvSpPr>
            <p:nvPr/>
          </p:nvSpPr>
          <p:spPr bwMode="auto">
            <a:xfrm>
              <a:off x="918" y="2157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757362" y="4498975"/>
            <a:ext cx="531813" cy="498475"/>
            <a:chOff x="912" y="2498"/>
            <a:chExt cx="335" cy="314"/>
          </a:xfrm>
        </p:grpSpPr>
        <p:sp>
          <p:nvSpPr>
            <p:cNvPr id="11293" name="AutoShape 29"/>
            <p:cNvSpPr>
              <a:spLocks noChangeArrowheads="1"/>
            </p:cNvSpPr>
            <p:nvPr/>
          </p:nvSpPr>
          <p:spPr bwMode="auto">
            <a:xfrm>
              <a:off x="912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912" y="2498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147762" y="4495800"/>
            <a:ext cx="520700" cy="498475"/>
            <a:chOff x="528" y="2496"/>
            <a:chExt cx="328" cy="314"/>
          </a:xfrm>
        </p:grpSpPr>
        <p:sp>
          <p:nvSpPr>
            <p:cNvPr id="11296" name="AutoShape 32"/>
            <p:cNvSpPr>
              <a:spLocks noChangeArrowheads="1"/>
            </p:cNvSpPr>
            <p:nvPr/>
          </p:nvSpPr>
          <p:spPr bwMode="auto">
            <a:xfrm>
              <a:off x="528" y="2496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AutoShape 33"/>
            <p:cNvSpPr>
              <a:spLocks noChangeArrowheads="1"/>
            </p:cNvSpPr>
            <p:nvPr/>
          </p:nvSpPr>
          <p:spPr bwMode="auto">
            <a:xfrm>
              <a:off x="533" y="2496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298" name="AutoShape 34"/>
          <p:cNvSpPr>
            <a:spLocks noChangeArrowheads="1"/>
          </p:cNvSpPr>
          <p:nvPr/>
        </p:nvSpPr>
        <p:spPr bwMode="auto">
          <a:xfrm>
            <a:off x="1047750" y="3886200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AutoShape 35"/>
          <p:cNvSpPr>
            <a:spLocks noChangeArrowheads="1"/>
          </p:cNvSpPr>
          <p:nvPr/>
        </p:nvSpPr>
        <p:spPr bwMode="auto">
          <a:xfrm rot="16200000">
            <a:off x="1443371" y="4402451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buClr>
                <a:srgbClr val="009999"/>
              </a:buClr>
              <a:buFont typeface="TradeGothic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Chunk server 1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465822" y="4419600"/>
            <a:ext cx="550863" cy="393700"/>
            <a:chOff x="3099" y="2165"/>
            <a:chExt cx="347" cy="248"/>
          </a:xfrm>
        </p:grpSpPr>
        <p:sp>
          <p:nvSpPr>
            <p:cNvPr id="1130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92D05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273" cy="24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459760" y="3970338"/>
            <a:ext cx="558800" cy="498475"/>
            <a:chOff x="3487" y="2165"/>
            <a:chExt cx="352" cy="314"/>
          </a:xfrm>
        </p:grpSpPr>
        <p:sp>
          <p:nvSpPr>
            <p:cNvPr id="1130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306" name="AutoShape 42"/>
          <p:cNvSpPr>
            <a:spLocks noChangeArrowheads="1"/>
          </p:cNvSpPr>
          <p:nvPr/>
        </p:nvSpPr>
        <p:spPr bwMode="auto">
          <a:xfrm>
            <a:off x="4780373" y="3886200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AutoShape 43"/>
          <p:cNvSpPr>
            <a:spLocks noChangeArrowheads="1"/>
          </p:cNvSpPr>
          <p:nvPr/>
        </p:nvSpPr>
        <p:spPr bwMode="auto">
          <a:xfrm rot="16200000">
            <a:off x="5186250" y="4410389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Chunk server 3</a:t>
            </a: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3586162" y="3962400"/>
            <a:ext cx="520700" cy="498475"/>
            <a:chOff x="2064" y="2160"/>
            <a:chExt cx="328" cy="314"/>
          </a:xfrm>
        </p:grpSpPr>
        <p:sp>
          <p:nvSpPr>
            <p:cNvPr id="11309" name="AutoShape 45"/>
            <p:cNvSpPr>
              <a:spLocks noChangeArrowheads="1"/>
            </p:cNvSpPr>
            <p:nvPr/>
          </p:nvSpPr>
          <p:spPr bwMode="auto">
            <a:xfrm>
              <a:off x="2064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AutoShape 46"/>
            <p:cNvSpPr>
              <a:spLocks noChangeArrowheads="1"/>
            </p:cNvSpPr>
            <p:nvPr/>
          </p:nvSpPr>
          <p:spPr bwMode="auto">
            <a:xfrm>
              <a:off x="2069" y="2160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3586162" y="4498975"/>
            <a:ext cx="531813" cy="498475"/>
            <a:chOff x="2064" y="2498"/>
            <a:chExt cx="335" cy="314"/>
          </a:xfrm>
        </p:grpSpPr>
        <p:sp>
          <p:nvSpPr>
            <p:cNvPr id="11312" name="AutoShape 48"/>
            <p:cNvSpPr>
              <a:spLocks noChangeArrowheads="1"/>
            </p:cNvSpPr>
            <p:nvPr/>
          </p:nvSpPr>
          <p:spPr bwMode="auto">
            <a:xfrm>
              <a:off x="2064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00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Text Box 49"/>
            <p:cNvSpPr txBox="1">
              <a:spLocks noChangeArrowheads="1"/>
            </p:cNvSpPr>
            <p:nvPr/>
          </p:nvSpPr>
          <p:spPr bwMode="auto">
            <a:xfrm>
              <a:off x="2064" y="2498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3</a:t>
              </a: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2976562" y="4503738"/>
            <a:ext cx="520700" cy="498475"/>
            <a:chOff x="1680" y="2501"/>
            <a:chExt cx="328" cy="314"/>
          </a:xfrm>
        </p:grpSpPr>
        <p:sp>
          <p:nvSpPr>
            <p:cNvPr id="11315" name="AutoShape 51"/>
            <p:cNvSpPr>
              <a:spLocks noChangeArrowheads="1"/>
            </p:cNvSpPr>
            <p:nvPr/>
          </p:nvSpPr>
          <p:spPr bwMode="auto">
            <a:xfrm>
              <a:off x="1680" y="2501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AutoShape 52"/>
            <p:cNvSpPr>
              <a:spLocks noChangeArrowheads="1"/>
            </p:cNvSpPr>
            <p:nvPr/>
          </p:nvSpPr>
          <p:spPr bwMode="auto">
            <a:xfrm>
              <a:off x="1685" y="2501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317" name="AutoShape 53"/>
          <p:cNvSpPr>
            <a:spLocks noChangeArrowheads="1"/>
          </p:cNvSpPr>
          <p:nvPr/>
        </p:nvSpPr>
        <p:spPr bwMode="auto">
          <a:xfrm>
            <a:off x="2876550" y="3886200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AutoShape 54"/>
          <p:cNvSpPr>
            <a:spLocks noChangeArrowheads="1"/>
          </p:cNvSpPr>
          <p:nvPr/>
        </p:nvSpPr>
        <p:spPr bwMode="auto">
          <a:xfrm rot="16200000">
            <a:off x="3302334" y="4411975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Chunk server 2</a:t>
            </a:r>
          </a:p>
        </p:txBody>
      </p:sp>
      <p:sp>
        <p:nvSpPr>
          <p:cNvPr id="11319" name="AutoShape 55"/>
          <p:cNvSpPr>
            <a:spLocks noChangeArrowheads="1"/>
          </p:cNvSpPr>
          <p:nvPr/>
        </p:nvSpPr>
        <p:spPr bwMode="auto">
          <a:xfrm>
            <a:off x="6316847" y="4191000"/>
            <a:ext cx="638175" cy="606425"/>
          </a:xfrm>
          <a:prstGeom prst="roundRect">
            <a:avLst>
              <a:gd name="adj" fmla="val 245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dirty="0">
                <a:solidFill>
                  <a:srgbClr val="7D7D7D"/>
                </a:solidFill>
                <a:latin typeface="TradeGothic" pitchFamily="32" charset="0"/>
              </a:rPr>
              <a:t>…</a:t>
            </a:r>
          </a:p>
        </p:txBody>
      </p: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4869047" y="3962400"/>
            <a:ext cx="531813" cy="498475"/>
            <a:chOff x="3504" y="2496"/>
            <a:chExt cx="335" cy="314"/>
          </a:xfrm>
        </p:grpSpPr>
        <p:sp>
          <p:nvSpPr>
            <p:cNvPr id="11325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2976748" y="3962400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74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4875744" y="4425006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7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sp>
        <p:nvSpPr>
          <p:cNvPr id="79" name="Rectangle 78"/>
          <p:cNvSpPr/>
          <p:nvPr/>
        </p:nvSpPr>
        <p:spPr>
          <a:xfrm>
            <a:off x="1045028" y="5410200"/>
            <a:ext cx="6922633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Bring computation directly to the data!</a:t>
            </a:r>
          </a:p>
        </p:txBody>
      </p: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7058025" y="3970338"/>
            <a:ext cx="549275" cy="498475"/>
            <a:chOff x="3099" y="2165"/>
            <a:chExt cx="346" cy="314"/>
          </a:xfrm>
        </p:grpSpPr>
        <p:sp>
          <p:nvSpPr>
            <p:cNvPr id="8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15" name="Group 39"/>
          <p:cNvGrpSpPr>
            <a:grpSpLocks/>
          </p:cNvGrpSpPr>
          <p:nvPr/>
        </p:nvGrpSpPr>
        <p:grpSpPr bwMode="auto">
          <a:xfrm>
            <a:off x="7673975" y="3970338"/>
            <a:ext cx="558800" cy="498475"/>
            <a:chOff x="3487" y="2165"/>
            <a:chExt cx="352" cy="314"/>
          </a:xfrm>
        </p:grpSpPr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86" name="AutoShape 42"/>
          <p:cNvSpPr>
            <a:spLocks noChangeArrowheads="1"/>
          </p:cNvSpPr>
          <p:nvPr/>
        </p:nvSpPr>
        <p:spPr bwMode="auto">
          <a:xfrm>
            <a:off x="6994588" y="3886200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AutoShape 43"/>
          <p:cNvSpPr>
            <a:spLocks noChangeArrowheads="1"/>
          </p:cNvSpPr>
          <p:nvPr/>
        </p:nvSpPr>
        <p:spPr bwMode="auto">
          <a:xfrm rot="16200000">
            <a:off x="7400465" y="4393557"/>
            <a:ext cx="427979" cy="1519584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Chunk server N</a:t>
            </a:r>
          </a:p>
        </p:txBody>
      </p: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7700962" y="4495800"/>
            <a:ext cx="531813" cy="498475"/>
            <a:chOff x="3504" y="2496"/>
            <a:chExt cx="335" cy="314"/>
          </a:xfrm>
        </p:grpSpPr>
        <p:sp>
          <p:nvSpPr>
            <p:cNvPr id="89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7089959" y="4425006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92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66800" y="6096000"/>
            <a:ext cx="6922633" cy="5334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Chunk servers also serve as compute servers</a:t>
            </a:r>
          </a:p>
        </p:txBody>
      </p:sp>
    </p:spTree>
    <p:extLst>
      <p:ext uri="{BB962C8B-B14F-4D97-AF65-F5344CB8AC3E}">
        <p14:creationId xmlns:p14="http://schemas.microsoft.com/office/powerpoint/2010/main" val="14571557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File System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Chunk servers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File is split into contiguous chunks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Typically each chunk is 16-64MB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chunk replicated (usually 2x or 3x)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Try to keep replicas in different racks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Master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a.k.a. Name Node in </a:t>
            </a:r>
            <a:r>
              <a:rPr lang="en-US" dirty="0" err="1"/>
              <a:t>Hadoop’s</a:t>
            </a:r>
            <a:r>
              <a:rPr lang="en-US" dirty="0"/>
              <a:t> HDFS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Stores metadata about where files are stored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Might be replicated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4"/>
                </a:solidFill>
              </a:rPr>
              <a:t>Client library for file access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Talks to master to find chunk servers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Connects directly to chunk servers to access data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3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Sequentially read a lot of data</a:t>
            </a:r>
          </a:p>
          <a:p>
            <a:r>
              <a:rPr lang="en-US" b="1" dirty="0">
                <a:solidFill>
                  <a:schemeClr val="accent2"/>
                </a:solidFill>
              </a:rPr>
              <a:t>Map:</a:t>
            </a:r>
          </a:p>
          <a:p>
            <a:pPr lvl="1"/>
            <a:r>
              <a:rPr lang="en-US" dirty="0"/>
              <a:t>Extract something you care about</a:t>
            </a:r>
          </a:p>
          <a:p>
            <a:r>
              <a:rPr lang="en-US" b="1" dirty="0"/>
              <a:t>Group by key:</a:t>
            </a:r>
            <a:r>
              <a:rPr lang="en-US" dirty="0"/>
              <a:t> Sort and Shuffle</a:t>
            </a:r>
          </a:p>
          <a:p>
            <a:r>
              <a:rPr lang="en-US" b="1" dirty="0">
                <a:solidFill>
                  <a:schemeClr val="accent4"/>
                </a:solidFill>
              </a:rPr>
              <a:t>Reduce:</a:t>
            </a:r>
          </a:p>
          <a:p>
            <a:pPr lvl="1"/>
            <a:r>
              <a:rPr lang="en-US" dirty="0"/>
              <a:t>Aggregate, summarize, filter or transform</a:t>
            </a:r>
          </a:p>
          <a:p>
            <a:r>
              <a:rPr lang="en-US" dirty="0"/>
              <a:t>Write the 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5257800"/>
            <a:ext cx="5410200" cy="1066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Outline stays the same, </a:t>
            </a:r>
            <a:r>
              <a:rPr lang="en-US" sz="2400" b="1" dirty="0"/>
              <a:t>Map </a:t>
            </a:r>
            <a:r>
              <a:rPr lang="en-US" sz="2400" dirty="0"/>
              <a:t>and </a:t>
            </a:r>
            <a:r>
              <a:rPr lang="en-US" sz="2400" b="1" dirty="0"/>
              <a:t>Reduce </a:t>
            </a:r>
            <a:r>
              <a:rPr lang="en-US" sz="2400" dirty="0"/>
              <a:t>change to fit the problem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The </a:t>
            </a:r>
            <a:r>
              <a:rPr lang="en-US" u="sng" dirty="0"/>
              <a:t>Map</a:t>
            </a:r>
            <a:r>
              <a:rPr lang="en-US" dirty="0"/>
              <a:t> Step</a:t>
            </a:r>
          </a:p>
        </p:txBody>
      </p:sp>
      <p:grpSp>
        <p:nvGrpSpPr>
          <p:cNvPr id="108565" name="Group 21"/>
          <p:cNvGrpSpPr>
            <a:grpSpLocks/>
          </p:cNvGrpSpPr>
          <p:nvPr/>
        </p:nvGrpSpPr>
        <p:grpSpPr bwMode="auto">
          <a:xfrm>
            <a:off x="762000" y="3810000"/>
            <a:ext cx="1219200" cy="381000"/>
            <a:chOff x="240" y="2016"/>
            <a:chExt cx="768" cy="240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49" name="AutoShape 5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108580" name="Group 36"/>
          <p:cNvGrpSpPr>
            <a:grpSpLocks/>
          </p:cNvGrpSpPr>
          <p:nvPr/>
        </p:nvGrpSpPr>
        <p:grpSpPr bwMode="auto">
          <a:xfrm>
            <a:off x="3200400" y="2514600"/>
            <a:ext cx="1676400" cy="1219200"/>
            <a:chOff x="1776" y="1152"/>
            <a:chExt cx="1056" cy="768"/>
          </a:xfrm>
        </p:grpSpPr>
        <p:grpSp>
          <p:nvGrpSpPr>
            <p:cNvPr id="108554" name="Group 10"/>
            <p:cNvGrpSpPr>
              <a:grpSpLocks/>
            </p:cNvGrpSpPr>
            <p:nvPr/>
          </p:nvGrpSpPr>
          <p:grpSpPr bwMode="auto">
            <a:xfrm>
              <a:off x="1776" y="1152"/>
              <a:ext cx="1056" cy="336"/>
              <a:chOff x="2256" y="1344"/>
              <a:chExt cx="1056" cy="336"/>
            </a:xfrm>
          </p:grpSpPr>
          <p:sp>
            <p:nvSpPr>
              <p:cNvPr id="108552" name="AutoShape 8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3" name="AutoShape 9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grpSp>
          <p:nvGrpSpPr>
            <p:cNvPr id="108555" name="Group 11"/>
            <p:cNvGrpSpPr>
              <a:grpSpLocks/>
            </p:cNvGrpSpPr>
            <p:nvPr/>
          </p:nvGrpSpPr>
          <p:grpSpPr bwMode="auto">
            <a:xfrm>
              <a:off x="1776" y="1584"/>
              <a:ext cx="1056" cy="336"/>
              <a:chOff x="2256" y="1344"/>
              <a:chExt cx="1056" cy="336"/>
            </a:xfrm>
          </p:grpSpPr>
          <p:sp>
            <p:nvSpPr>
              <p:cNvPr id="108556" name="AutoShape 12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7" name="AutoShape 13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</p:grpSp>
      <p:grpSp>
        <p:nvGrpSpPr>
          <p:cNvPr id="108579" name="Group 35"/>
          <p:cNvGrpSpPr>
            <a:grpSpLocks/>
          </p:cNvGrpSpPr>
          <p:nvPr/>
        </p:nvGrpSpPr>
        <p:grpSpPr bwMode="auto">
          <a:xfrm>
            <a:off x="2133600" y="2895600"/>
            <a:ext cx="762000" cy="609600"/>
            <a:chOff x="1104" y="1296"/>
            <a:chExt cx="480" cy="384"/>
          </a:xfrm>
        </p:grpSpPr>
        <p:sp>
          <p:nvSpPr>
            <p:cNvPr id="108563" name="AutoShape 19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4" name="Text Box 20"/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map</a:t>
              </a:r>
            </a:p>
          </p:txBody>
        </p:sp>
      </p:grpSp>
      <p:grpSp>
        <p:nvGrpSpPr>
          <p:cNvPr id="108569" name="Group 25"/>
          <p:cNvGrpSpPr>
            <a:grpSpLocks/>
          </p:cNvGrpSpPr>
          <p:nvPr/>
        </p:nvGrpSpPr>
        <p:grpSpPr bwMode="auto">
          <a:xfrm>
            <a:off x="762000" y="3124200"/>
            <a:ext cx="1219200" cy="381000"/>
            <a:chOff x="240" y="2016"/>
            <a:chExt cx="768" cy="240"/>
          </a:xfrm>
        </p:grpSpPr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1" name="AutoShape 27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108572" name="Group 28"/>
          <p:cNvGrpSpPr>
            <a:grpSpLocks/>
          </p:cNvGrpSpPr>
          <p:nvPr/>
        </p:nvGrpSpPr>
        <p:grpSpPr bwMode="auto">
          <a:xfrm>
            <a:off x="685800" y="5257800"/>
            <a:ext cx="1219200" cy="381000"/>
            <a:chOff x="240" y="2016"/>
            <a:chExt cx="768" cy="240"/>
          </a:xfrm>
        </p:grpSpPr>
        <p:sp>
          <p:nvSpPr>
            <p:cNvPr id="108573" name="Rectangle 29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4" name="AutoShape 30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1020763" y="44196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108581" name="Group 37"/>
          <p:cNvGrpSpPr>
            <a:grpSpLocks/>
          </p:cNvGrpSpPr>
          <p:nvPr/>
        </p:nvGrpSpPr>
        <p:grpSpPr bwMode="auto">
          <a:xfrm>
            <a:off x="3200400" y="3886200"/>
            <a:ext cx="1676400" cy="533400"/>
            <a:chOff x="2256" y="1344"/>
            <a:chExt cx="1056" cy="336"/>
          </a:xfrm>
        </p:grpSpPr>
        <p:sp>
          <p:nvSpPr>
            <p:cNvPr id="108582" name="AutoShape 38"/>
            <p:cNvSpPr>
              <a:spLocks noChangeArrowheads="1"/>
            </p:cNvSpPr>
            <p:nvPr/>
          </p:nvSpPr>
          <p:spPr bwMode="auto">
            <a:xfrm>
              <a:off x="2256" y="1344"/>
              <a:ext cx="432" cy="336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8583" name="AutoShape 39"/>
            <p:cNvSpPr>
              <a:spLocks noChangeArrowheads="1"/>
            </p:cNvSpPr>
            <p:nvPr/>
          </p:nvSpPr>
          <p:spPr bwMode="auto">
            <a:xfrm>
              <a:off x="2688" y="1344"/>
              <a:ext cx="624" cy="336"/>
            </a:xfrm>
            <a:prstGeom prst="parallelogram">
              <a:avLst>
                <a:gd name="adj" fmla="val 464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8584" name="Group 40"/>
          <p:cNvGrpSpPr>
            <a:grpSpLocks/>
          </p:cNvGrpSpPr>
          <p:nvPr/>
        </p:nvGrpSpPr>
        <p:grpSpPr bwMode="auto">
          <a:xfrm>
            <a:off x="2133600" y="3657600"/>
            <a:ext cx="762000" cy="609600"/>
            <a:chOff x="1104" y="1296"/>
            <a:chExt cx="480" cy="384"/>
          </a:xfrm>
        </p:grpSpPr>
        <p:sp>
          <p:nvSpPr>
            <p:cNvPr id="108585" name="AutoShape 41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6" name="Text Box 42"/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map</a:t>
              </a:r>
            </a:p>
          </p:txBody>
        </p:sp>
      </p:grpSp>
      <p:sp>
        <p:nvSpPr>
          <p:cNvPr id="108611" name="Text Box 67"/>
          <p:cNvSpPr txBox="1">
            <a:spLocks noChangeArrowheads="1"/>
          </p:cNvSpPr>
          <p:nvPr/>
        </p:nvSpPr>
        <p:spPr bwMode="auto">
          <a:xfrm>
            <a:off x="762000" y="182880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Input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108578" name="Text Box 34"/>
          <p:cNvSpPr txBox="1">
            <a:spLocks noChangeArrowheads="1"/>
          </p:cNvSpPr>
          <p:nvPr/>
        </p:nvSpPr>
        <p:spPr bwMode="auto">
          <a:xfrm>
            <a:off x="3200400" y="182880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Intermediate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108619" name="Text Box 75"/>
          <p:cNvSpPr txBox="1">
            <a:spLocks noChangeArrowheads="1"/>
          </p:cNvSpPr>
          <p:nvPr/>
        </p:nvSpPr>
        <p:spPr bwMode="auto">
          <a:xfrm>
            <a:off x="3505200" y="44958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08620" name="AutoShape 76"/>
          <p:cNvSpPr>
            <a:spLocks noChangeArrowheads="1"/>
          </p:cNvSpPr>
          <p:nvPr/>
        </p:nvSpPr>
        <p:spPr bwMode="auto">
          <a:xfrm>
            <a:off x="3276600" y="5181600"/>
            <a:ext cx="685800" cy="53340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08621" name="AutoShape 77"/>
          <p:cNvSpPr>
            <a:spLocks noChangeArrowheads="1"/>
          </p:cNvSpPr>
          <p:nvPr/>
        </p:nvSpPr>
        <p:spPr bwMode="auto">
          <a:xfrm>
            <a:off x="3962400" y="5181600"/>
            <a:ext cx="990600" cy="5334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1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8" grpId="0"/>
      <p:bldP spid="108619" grpId="0"/>
      <p:bldP spid="108620" grpId="0" animBg="1"/>
      <p:bldP spid="1086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The </a:t>
            </a:r>
            <a:r>
              <a:rPr lang="en-US" u="sng" dirty="0"/>
              <a:t>Reduce </a:t>
            </a:r>
            <a:r>
              <a:rPr lang="en-US" dirty="0"/>
              <a:t>Step</a:t>
            </a:r>
          </a:p>
        </p:txBody>
      </p:sp>
      <p:grpSp>
        <p:nvGrpSpPr>
          <p:cNvPr id="109583" name="Group 15"/>
          <p:cNvGrpSpPr>
            <a:grpSpLocks/>
          </p:cNvGrpSpPr>
          <p:nvPr/>
        </p:nvGrpSpPr>
        <p:grpSpPr bwMode="auto">
          <a:xfrm>
            <a:off x="609600" y="1828800"/>
            <a:ext cx="1873250" cy="3733800"/>
            <a:chOff x="3476" y="960"/>
            <a:chExt cx="1180" cy="2352"/>
          </a:xfrm>
        </p:grpSpPr>
        <p:grpSp>
          <p:nvGrpSpPr>
            <p:cNvPr id="109584" name="Group 16"/>
            <p:cNvGrpSpPr>
              <a:grpSpLocks/>
            </p:cNvGrpSpPr>
            <p:nvPr/>
          </p:nvGrpSpPr>
          <p:grpSpPr bwMode="auto">
            <a:xfrm>
              <a:off x="3552" y="1392"/>
              <a:ext cx="1104" cy="1920"/>
              <a:chOff x="3552" y="1392"/>
              <a:chExt cx="1104" cy="1920"/>
            </a:xfrm>
          </p:grpSpPr>
          <p:sp>
            <p:nvSpPr>
              <p:cNvPr id="109585" name="AutoShape 17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432" cy="336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9586" name="AutoShape 18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  <p:sp>
            <p:nvSpPr>
              <p:cNvPr id="109587" name="Text Box 19"/>
              <p:cNvSpPr txBox="1">
                <a:spLocks noChangeArrowheads="1"/>
              </p:cNvSpPr>
              <p:nvPr/>
            </p:nvSpPr>
            <p:spPr bwMode="auto">
              <a:xfrm>
                <a:off x="3840" y="2592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…</a:t>
                </a:r>
              </a:p>
            </p:txBody>
          </p:sp>
          <p:grpSp>
            <p:nvGrpSpPr>
              <p:cNvPr id="109588" name="Group 20"/>
              <p:cNvGrpSpPr>
                <a:grpSpLocks/>
              </p:cNvGrpSpPr>
              <p:nvPr/>
            </p:nvGrpSpPr>
            <p:grpSpPr bwMode="auto">
              <a:xfrm>
                <a:off x="3552" y="1392"/>
                <a:ext cx="1056" cy="336"/>
                <a:chOff x="2256" y="1344"/>
                <a:chExt cx="1056" cy="336"/>
              </a:xfrm>
            </p:grpSpPr>
            <p:sp>
              <p:nvSpPr>
                <p:cNvPr id="109589" name="AutoShape 21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09590" name="AutoShape 22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grpSp>
            <p:nvGrpSpPr>
              <p:cNvPr id="109591" name="Group 23"/>
              <p:cNvGrpSpPr>
                <a:grpSpLocks/>
              </p:cNvGrpSpPr>
              <p:nvPr/>
            </p:nvGrpSpPr>
            <p:grpSpPr bwMode="auto">
              <a:xfrm>
                <a:off x="3552" y="1824"/>
                <a:ext cx="1056" cy="336"/>
                <a:chOff x="2256" y="1344"/>
                <a:chExt cx="1056" cy="336"/>
              </a:xfrm>
            </p:grpSpPr>
            <p:sp>
              <p:nvSpPr>
                <p:cNvPr id="109592" name="AutoShape 24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09593" name="AutoShape 25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sp>
            <p:nvSpPr>
              <p:cNvPr id="109594" name="AutoShape 26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432" cy="336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9595" name="AutoShape 27"/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sp>
          <p:nvSpPr>
            <p:cNvPr id="109596" name="Text Box 28"/>
            <p:cNvSpPr txBox="1">
              <a:spLocks noChangeArrowheads="1"/>
            </p:cNvSpPr>
            <p:nvPr/>
          </p:nvSpPr>
          <p:spPr bwMode="auto">
            <a:xfrm>
              <a:off x="3476" y="960"/>
              <a:ext cx="116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Intermediate</a:t>
              </a:r>
            </a:p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pairs</a:t>
              </a:r>
            </a:p>
          </p:txBody>
        </p:sp>
      </p:grpSp>
      <p:grpSp>
        <p:nvGrpSpPr>
          <p:cNvPr id="109635" name="Group 67"/>
          <p:cNvGrpSpPr>
            <a:grpSpLocks/>
          </p:cNvGrpSpPr>
          <p:nvPr/>
        </p:nvGrpSpPr>
        <p:grpSpPr bwMode="auto">
          <a:xfrm>
            <a:off x="2427288" y="3087689"/>
            <a:ext cx="849312" cy="874713"/>
            <a:chOff x="1529" y="1753"/>
            <a:chExt cx="535" cy="551"/>
          </a:xfrm>
        </p:grpSpPr>
        <p:sp>
          <p:nvSpPr>
            <p:cNvPr id="109597" name="AutoShape 29"/>
            <p:cNvSpPr>
              <a:spLocks noChangeArrowheads="1"/>
            </p:cNvSpPr>
            <p:nvPr/>
          </p:nvSpPr>
          <p:spPr bwMode="auto">
            <a:xfrm>
              <a:off x="1584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8" name="Text Box 30"/>
            <p:cNvSpPr txBox="1">
              <a:spLocks noChangeArrowheads="1"/>
            </p:cNvSpPr>
            <p:nvPr/>
          </p:nvSpPr>
          <p:spPr bwMode="auto">
            <a:xfrm>
              <a:off x="1529" y="1753"/>
              <a:ext cx="52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Group</a:t>
              </a:r>
            </a:p>
            <a:p>
              <a:r>
                <a:rPr lang="en-US" b="1" dirty="0"/>
                <a:t>by key</a:t>
              </a:r>
            </a:p>
          </p:txBody>
        </p:sp>
      </p:grpSp>
      <p:grpSp>
        <p:nvGrpSpPr>
          <p:cNvPr id="109601" name="Group 33"/>
          <p:cNvGrpSpPr>
            <a:grpSpLocks/>
          </p:cNvGrpSpPr>
          <p:nvPr/>
        </p:nvGrpSpPr>
        <p:grpSpPr bwMode="auto">
          <a:xfrm>
            <a:off x="5943600" y="2362200"/>
            <a:ext cx="1066800" cy="533400"/>
            <a:chOff x="3456" y="1296"/>
            <a:chExt cx="672" cy="336"/>
          </a:xfrm>
        </p:grpSpPr>
        <p:sp>
          <p:nvSpPr>
            <p:cNvPr id="109599" name="AutoShape 31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0" name="Text Box 32"/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reduce</a:t>
              </a:r>
            </a:p>
          </p:txBody>
        </p:sp>
      </p:grpSp>
      <p:grpSp>
        <p:nvGrpSpPr>
          <p:cNvPr id="109602" name="Group 34"/>
          <p:cNvGrpSpPr>
            <a:grpSpLocks/>
          </p:cNvGrpSpPr>
          <p:nvPr/>
        </p:nvGrpSpPr>
        <p:grpSpPr bwMode="auto">
          <a:xfrm>
            <a:off x="5943600" y="2971800"/>
            <a:ext cx="1066800" cy="533400"/>
            <a:chOff x="3456" y="1296"/>
            <a:chExt cx="672" cy="336"/>
          </a:xfrm>
        </p:grpSpPr>
        <p:sp>
          <p:nvSpPr>
            <p:cNvPr id="109603" name="AutoShape 35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4" name="Text Box 36"/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reduce</a:t>
              </a:r>
            </a:p>
          </p:txBody>
        </p:sp>
      </p:grpSp>
      <p:grpSp>
        <p:nvGrpSpPr>
          <p:cNvPr id="109610" name="Group 42"/>
          <p:cNvGrpSpPr>
            <a:grpSpLocks/>
          </p:cNvGrpSpPr>
          <p:nvPr/>
        </p:nvGrpSpPr>
        <p:grpSpPr bwMode="auto">
          <a:xfrm>
            <a:off x="7086600" y="2514600"/>
            <a:ext cx="1295400" cy="533400"/>
            <a:chOff x="4464" y="1392"/>
            <a:chExt cx="816" cy="336"/>
          </a:xfrm>
        </p:grpSpPr>
        <p:sp>
          <p:nvSpPr>
            <p:cNvPr id="109605" name="AutoShape 3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07" name="AutoShape 39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9611" name="Group 43"/>
          <p:cNvGrpSpPr>
            <a:grpSpLocks/>
          </p:cNvGrpSpPr>
          <p:nvPr/>
        </p:nvGrpSpPr>
        <p:grpSpPr bwMode="auto">
          <a:xfrm>
            <a:off x="7086600" y="3124200"/>
            <a:ext cx="1295400" cy="533400"/>
            <a:chOff x="4464" y="1392"/>
            <a:chExt cx="816" cy="336"/>
          </a:xfrm>
        </p:grpSpPr>
        <p:sp>
          <p:nvSpPr>
            <p:cNvPr id="109612" name="AutoShape 44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09613" name="AutoShape 45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9614" name="Group 46"/>
          <p:cNvGrpSpPr>
            <a:grpSpLocks/>
          </p:cNvGrpSpPr>
          <p:nvPr/>
        </p:nvGrpSpPr>
        <p:grpSpPr bwMode="auto">
          <a:xfrm>
            <a:off x="7162800" y="5105400"/>
            <a:ext cx="1295400" cy="533400"/>
            <a:chOff x="4464" y="1392"/>
            <a:chExt cx="816" cy="336"/>
          </a:xfrm>
        </p:grpSpPr>
        <p:sp>
          <p:nvSpPr>
            <p:cNvPr id="109615" name="AutoShape 4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16" name="AutoShape 48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7573963" y="42672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109634" name="Group 66"/>
          <p:cNvGrpSpPr>
            <a:grpSpLocks/>
          </p:cNvGrpSpPr>
          <p:nvPr/>
        </p:nvGrpSpPr>
        <p:grpSpPr bwMode="auto">
          <a:xfrm>
            <a:off x="3276600" y="1905000"/>
            <a:ext cx="2743200" cy="3657600"/>
            <a:chOff x="2064" y="1008"/>
            <a:chExt cx="1728" cy="2304"/>
          </a:xfrm>
        </p:grpSpPr>
        <p:sp>
          <p:nvSpPr>
            <p:cNvPr id="109573" name="AutoShape 5"/>
            <p:cNvSpPr>
              <a:spLocks noChangeArrowheads="1"/>
            </p:cNvSpPr>
            <p:nvPr/>
          </p:nvSpPr>
          <p:spPr bwMode="auto">
            <a:xfrm>
              <a:off x="2112" y="2976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4" name="AutoShape 6"/>
            <p:cNvSpPr>
              <a:spLocks noChangeArrowheads="1"/>
            </p:cNvSpPr>
            <p:nvPr/>
          </p:nvSpPr>
          <p:spPr bwMode="auto">
            <a:xfrm>
              <a:off x="2544" y="2976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2467" y="2496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…</a:t>
              </a:r>
            </a:p>
          </p:txBody>
        </p:sp>
        <p:sp>
          <p:nvSpPr>
            <p:cNvPr id="109576" name="AutoShape 8"/>
            <p:cNvSpPr>
              <a:spLocks noChangeArrowheads="1"/>
            </p:cNvSpPr>
            <p:nvPr/>
          </p:nvSpPr>
          <p:spPr bwMode="auto">
            <a:xfrm>
              <a:off x="20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7" name="AutoShape 9"/>
            <p:cNvSpPr>
              <a:spLocks noChangeArrowheads="1"/>
            </p:cNvSpPr>
            <p:nvPr/>
          </p:nvSpPr>
          <p:spPr bwMode="auto">
            <a:xfrm>
              <a:off x="2496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78" name="AutoShape 10"/>
            <p:cNvSpPr>
              <a:spLocks noChangeArrowheads="1"/>
            </p:cNvSpPr>
            <p:nvPr/>
          </p:nvSpPr>
          <p:spPr bwMode="auto">
            <a:xfrm>
              <a:off x="2064" y="1824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9" name="AutoShape 11"/>
            <p:cNvSpPr>
              <a:spLocks noChangeArrowheads="1"/>
            </p:cNvSpPr>
            <p:nvPr/>
          </p:nvSpPr>
          <p:spPr bwMode="auto">
            <a:xfrm>
              <a:off x="2496" y="1824"/>
              <a:ext cx="480" cy="336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0" name="AutoShape 12"/>
            <p:cNvSpPr>
              <a:spLocks noChangeArrowheads="1"/>
            </p:cNvSpPr>
            <p:nvPr/>
          </p:nvSpPr>
          <p:spPr bwMode="auto">
            <a:xfrm>
              <a:off x="2832" y="1824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1" name="AutoShape 13"/>
            <p:cNvSpPr>
              <a:spLocks noChangeArrowheads="1"/>
            </p:cNvSpPr>
            <p:nvPr/>
          </p:nvSpPr>
          <p:spPr bwMode="auto">
            <a:xfrm>
              <a:off x="2880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2" name="AutoShape 14"/>
            <p:cNvSpPr>
              <a:spLocks noChangeArrowheads="1"/>
            </p:cNvSpPr>
            <p:nvPr/>
          </p:nvSpPr>
          <p:spPr bwMode="auto">
            <a:xfrm>
              <a:off x="3264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632" name="Rectangle 64"/>
            <p:cNvSpPr>
              <a:spLocks noChangeArrowheads="1"/>
            </p:cNvSpPr>
            <p:nvPr/>
          </p:nvSpPr>
          <p:spPr bwMode="auto">
            <a:xfrm>
              <a:off x="2160" y="100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groups</a:t>
              </a:r>
            </a:p>
          </p:txBody>
        </p:sp>
      </p:grpSp>
      <p:sp>
        <p:nvSpPr>
          <p:cNvPr id="109633" name="Rectangle 65"/>
          <p:cNvSpPr>
            <a:spLocks noChangeArrowheads="1"/>
          </p:cNvSpPr>
          <p:nvPr/>
        </p:nvSpPr>
        <p:spPr bwMode="auto">
          <a:xfrm>
            <a:off x="6705600" y="1676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Output 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7" grpId="0"/>
      <p:bldP spid="1096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Specifically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Input:</a:t>
            </a:r>
            <a:r>
              <a:rPr lang="en-US" dirty="0"/>
              <a:t> a set of key-value pairs</a:t>
            </a:r>
          </a:p>
          <a:p>
            <a:r>
              <a:rPr lang="en-US" dirty="0"/>
              <a:t>Programmer specifies two methods:</a:t>
            </a:r>
          </a:p>
          <a:p>
            <a:pPr lvl="1"/>
            <a:r>
              <a:rPr lang="en-US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Map(k, v)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&lt;k’, v’&gt;*</a:t>
            </a:r>
          </a:p>
          <a:p>
            <a:pPr lvl="2"/>
            <a:r>
              <a:rPr lang="en-US" dirty="0">
                <a:sym typeface="Wingdings" pitchFamily="2" charset="2"/>
              </a:rPr>
              <a:t>Takes a key-value pair and outputs a set of key-value pairs</a:t>
            </a:r>
          </a:p>
          <a:p>
            <a:pPr lvl="3"/>
            <a:r>
              <a:rPr lang="en-US" dirty="0">
                <a:sym typeface="Wingdings" pitchFamily="2" charset="2"/>
              </a:rPr>
              <a:t>E.g., key is the filename, value is a single line in the file</a:t>
            </a:r>
          </a:p>
          <a:p>
            <a:pPr lvl="2"/>
            <a:r>
              <a:rPr lang="en-US" dirty="0">
                <a:sym typeface="Wingdings" pitchFamily="2" charset="2"/>
              </a:rPr>
              <a:t>There is one Map call for every </a:t>
            </a:r>
            <a:r>
              <a:rPr lang="en-US" i="1" dirty="0">
                <a:sym typeface="Wingdings" pitchFamily="2" charset="2"/>
              </a:rPr>
              <a:t>(</a:t>
            </a:r>
            <a:r>
              <a:rPr lang="en-US" i="1" dirty="0" err="1">
                <a:sym typeface="Wingdings" pitchFamily="2" charset="2"/>
              </a:rPr>
              <a:t>k,v</a:t>
            </a:r>
            <a:r>
              <a:rPr lang="en-US" i="1" dirty="0">
                <a:sym typeface="Wingdings" pitchFamily="2" charset="2"/>
              </a:rPr>
              <a:t>) </a:t>
            </a:r>
            <a:r>
              <a:rPr lang="en-US" dirty="0">
                <a:sym typeface="Wingdings" pitchFamily="2" charset="2"/>
              </a:rPr>
              <a:t>pair</a:t>
            </a:r>
          </a:p>
          <a:p>
            <a:pPr lvl="1"/>
            <a:r>
              <a:rPr lang="en-US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Reduce(k’, &lt;v’&gt;*)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&lt;k’, v’’&gt;*</a:t>
            </a:r>
          </a:p>
          <a:p>
            <a:pPr lvl="2"/>
            <a:r>
              <a:rPr lang="en-US" b="1" dirty="0">
                <a:sym typeface="Wingdings" pitchFamily="2" charset="2"/>
              </a:rPr>
              <a:t>All values </a:t>
            </a:r>
            <a:r>
              <a:rPr lang="en-US" b="1" i="1" dirty="0">
                <a:sym typeface="Wingdings" pitchFamily="2" charset="2"/>
              </a:rPr>
              <a:t>v’</a:t>
            </a:r>
            <a:r>
              <a:rPr lang="en-US" b="1" dirty="0">
                <a:sym typeface="Wingdings" pitchFamily="2" charset="2"/>
              </a:rPr>
              <a:t> with same key </a:t>
            </a:r>
            <a:r>
              <a:rPr lang="en-US" b="1" i="1" dirty="0">
                <a:sym typeface="Wingdings" pitchFamily="2" charset="2"/>
              </a:rPr>
              <a:t>k’</a:t>
            </a:r>
            <a:r>
              <a:rPr lang="en-US" b="1" dirty="0">
                <a:sym typeface="Wingdings" pitchFamily="2" charset="2"/>
              </a:rPr>
              <a:t> are reduced together </a:t>
            </a:r>
            <a:br>
              <a:rPr lang="en-US" b="1" dirty="0">
                <a:sym typeface="Wingdings" pitchFamily="2" charset="2"/>
              </a:rPr>
            </a:br>
            <a:r>
              <a:rPr lang="en-US" b="1" dirty="0">
                <a:sym typeface="Wingdings" pitchFamily="2" charset="2"/>
              </a:rPr>
              <a:t>and processed in </a:t>
            </a:r>
            <a:r>
              <a:rPr lang="en-US" b="1" i="1" dirty="0">
                <a:sym typeface="Wingdings" pitchFamily="2" charset="2"/>
              </a:rPr>
              <a:t>v’</a:t>
            </a:r>
            <a:r>
              <a:rPr lang="en-US" b="1" dirty="0">
                <a:sym typeface="Wingdings" pitchFamily="2" charset="2"/>
              </a:rPr>
              <a:t> order</a:t>
            </a:r>
          </a:p>
          <a:p>
            <a:pPr lvl="2"/>
            <a:r>
              <a:rPr lang="en-US" dirty="0"/>
              <a:t>There is one Reduce function call per unique key </a:t>
            </a:r>
            <a:r>
              <a:rPr lang="en-US" i="1" dirty="0"/>
              <a:t>k’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304800" y="1447800"/>
            <a:ext cx="5105400" cy="5257801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dirty="0">
                <a:solidFill>
                  <a:schemeClr val="accent3"/>
                </a:solidFill>
              </a:rPr>
              <a:t>Programmer specifies:</a:t>
            </a:r>
          </a:p>
          <a:p>
            <a:pPr lvl="1"/>
            <a:r>
              <a:rPr lang="en-GB" dirty="0"/>
              <a:t>Map and Reduce and input files</a:t>
            </a:r>
          </a:p>
          <a:p>
            <a:pPr lvl="0"/>
            <a:r>
              <a:rPr lang="en-GB" b="1" dirty="0"/>
              <a:t>Workflow:</a:t>
            </a:r>
          </a:p>
          <a:p>
            <a:pPr lvl="1"/>
            <a:r>
              <a:rPr lang="en-GB" dirty="0"/>
              <a:t>Read inputs as a set of key-value-pairs</a:t>
            </a:r>
          </a:p>
          <a:p>
            <a:pPr lvl="1"/>
            <a:r>
              <a:rPr lang="en-GB" b="1" dirty="0">
                <a:solidFill>
                  <a:schemeClr val="accent2"/>
                </a:solidFill>
              </a:rPr>
              <a:t>Map</a:t>
            </a:r>
            <a:r>
              <a:rPr lang="en-GB" b="1" dirty="0"/>
              <a:t> </a:t>
            </a:r>
            <a:r>
              <a:rPr lang="en-GB" dirty="0"/>
              <a:t>transforms input </a:t>
            </a:r>
            <a:r>
              <a:rPr lang="en-GB" dirty="0" err="1"/>
              <a:t>kv</a:t>
            </a:r>
            <a:r>
              <a:rPr lang="en-GB" dirty="0"/>
              <a:t>-pairs into a new set of </a:t>
            </a:r>
            <a:r>
              <a:rPr lang="en-GB" dirty="0" err="1"/>
              <a:t>k'v</a:t>
            </a:r>
            <a:r>
              <a:rPr lang="en-GB" dirty="0"/>
              <a:t>'-pairs</a:t>
            </a:r>
          </a:p>
          <a:p>
            <a:pPr lvl="1"/>
            <a:r>
              <a:rPr lang="en-GB" dirty="0"/>
              <a:t>Sorts &amp; Shuffles the </a:t>
            </a:r>
            <a:r>
              <a:rPr lang="en-GB" dirty="0" err="1"/>
              <a:t>k'v</a:t>
            </a:r>
            <a:r>
              <a:rPr lang="en-GB" dirty="0"/>
              <a:t>'-pairs to output nodes</a:t>
            </a:r>
          </a:p>
          <a:p>
            <a:pPr lvl="1"/>
            <a:r>
              <a:rPr lang="en-GB" dirty="0"/>
              <a:t>All </a:t>
            </a:r>
            <a:r>
              <a:rPr lang="en-GB" dirty="0" err="1"/>
              <a:t>k’v</a:t>
            </a:r>
            <a:r>
              <a:rPr lang="en-GB" dirty="0"/>
              <a:t>’-pairs with a given k’ are sent to the same </a:t>
            </a:r>
            <a:r>
              <a:rPr lang="en-GB" b="1" dirty="0">
                <a:solidFill>
                  <a:schemeClr val="accent4"/>
                </a:solidFill>
              </a:rPr>
              <a:t>reduce</a:t>
            </a:r>
            <a:endParaRPr lang="en-GB" dirty="0"/>
          </a:p>
          <a:p>
            <a:pPr lvl="1"/>
            <a:r>
              <a:rPr lang="en-GB" b="1" dirty="0">
                <a:solidFill>
                  <a:schemeClr val="accent4"/>
                </a:solidFill>
              </a:rPr>
              <a:t>Reduce</a:t>
            </a:r>
            <a:r>
              <a:rPr lang="en-GB" b="1" dirty="0"/>
              <a:t> </a:t>
            </a:r>
            <a:r>
              <a:rPr lang="en-GB" dirty="0"/>
              <a:t>processes all </a:t>
            </a:r>
            <a:r>
              <a:rPr lang="en-GB" dirty="0" err="1"/>
              <a:t>k'v</a:t>
            </a:r>
            <a:r>
              <a:rPr lang="en-GB" dirty="0"/>
              <a:t>'-pairs grouped by key into new </a:t>
            </a:r>
            <a:r>
              <a:rPr lang="en-GB" dirty="0" err="1"/>
              <a:t>k''v</a:t>
            </a:r>
            <a:r>
              <a:rPr lang="en-GB" dirty="0"/>
              <a:t>''-pairs</a:t>
            </a:r>
          </a:p>
          <a:p>
            <a:pPr lvl="1"/>
            <a:r>
              <a:rPr lang="en-GB" dirty="0"/>
              <a:t>Write the resulting pairs to files</a:t>
            </a:r>
          </a:p>
          <a:p>
            <a:pPr lvl="8"/>
            <a:endParaRPr lang="en-GB" dirty="0"/>
          </a:p>
          <a:p>
            <a:pPr lvl="0"/>
            <a:r>
              <a:rPr lang="en-GB" dirty="0">
                <a:solidFill>
                  <a:schemeClr val="accent3"/>
                </a:solidFill>
              </a:rPr>
              <a:t>All phases are distributed with many tasks doing the work</a:t>
            </a:r>
          </a:p>
          <a:p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541963" y="1676400"/>
            <a:ext cx="566737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0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803900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10200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Map 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764338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1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070725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34163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>
                <a:solidFill>
                  <a:schemeClr val="bg1"/>
                </a:solidFill>
                <a:cs typeface="Arial" charset="0"/>
              </a:rPr>
              <a:t>Map 1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943850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2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8205788" y="2209800"/>
            <a:ext cx="1587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813675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Map 2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571658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>
                <a:solidFill>
                  <a:schemeClr val="bg1"/>
                </a:solidFill>
                <a:cs typeface="Arial" charset="0"/>
              </a:rPr>
              <a:t>Reduce 0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46283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Reduce 1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803900" y="3276600"/>
            <a:ext cx="34925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803900" y="3276600"/>
            <a:ext cx="21844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6148388" y="3276600"/>
            <a:ext cx="839787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026275" y="3276600"/>
            <a:ext cx="962025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6235700" y="3276600"/>
            <a:ext cx="20193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8026400" y="3276600"/>
            <a:ext cx="2286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867400" y="5486400"/>
            <a:ext cx="619125" cy="6096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Out 0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769225" y="5486400"/>
            <a:ext cx="53657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Out 1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619601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03116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410200" y="3657600"/>
            <a:ext cx="3276600" cy="2286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629400" y="3581400"/>
            <a:ext cx="8921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Shuffle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56991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talk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Programming</a:t>
            </a:r>
            <a:br>
              <a:rPr lang="en-US" dirty="0"/>
            </a:br>
            <a:r>
              <a:rPr lang="en-US" b="0" dirty="0"/>
              <a:t>from imperative, procedural; to functional; to parallel;</a:t>
            </a:r>
            <a:br>
              <a:rPr lang="en-US" b="0" dirty="0"/>
            </a:br>
            <a:r>
              <a:rPr lang="en-US" b="0" dirty="0"/>
              <a:t>to distributed; to MapReduce</a:t>
            </a:r>
          </a:p>
          <a:p>
            <a:r>
              <a:rPr lang="en-US" b="1" dirty="0"/>
              <a:t>Distributed computations and file systems</a:t>
            </a:r>
          </a:p>
          <a:p>
            <a:r>
              <a:rPr lang="en-US" b="1" dirty="0"/>
              <a:t>Problems and algorithms</a:t>
            </a:r>
          </a:p>
          <a:p>
            <a:r>
              <a:rPr lang="de-DE" dirty="0" err="1"/>
              <a:t>Refinements</a:t>
            </a:r>
            <a:r>
              <a:rPr lang="de-DE" dirty="0"/>
              <a:t>, </a:t>
            </a:r>
            <a:r>
              <a:rPr lang="de-DE" dirty="0" err="1"/>
              <a:t>extensions</a:t>
            </a:r>
            <a:r>
              <a:rPr lang="de-DE" dirty="0"/>
              <a:t>, alternatives</a:t>
            </a:r>
            <a:endParaRPr lang="en-US" b="1" dirty="0"/>
          </a:p>
          <a:p>
            <a:r>
              <a:rPr lang="en-US" b="1" dirty="0"/>
              <a:t>… many buzzwords</a:t>
            </a:r>
            <a:br>
              <a:rPr lang="en-US" b="1" dirty="0"/>
            </a:br>
            <a:r>
              <a:rPr lang="en-US" b="0" dirty="0"/>
              <a:t>Hadoop, Pig, Hive, Spark, … is it </a:t>
            </a:r>
            <a:r>
              <a:rPr lang="en-US" b="0" dirty="0" err="1"/>
              <a:t>Pokemon</a:t>
            </a:r>
            <a:r>
              <a:rPr lang="en-US" b="0" dirty="0"/>
              <a:t> or </a:t>
            </a:r>
            <a:r>
              <a:rPr lang="en-US" b="0" dirty="0" err="1"/>
              <a:t>BigData</a:t>
            </a:r>
            <a:r>
              <a:rPr lang="en-US" b="0" dirty="0"/>
              <a:t>? </a:t>
            </a:r>
            <a:r>
              <a:rPr lang="en-US" b="0" dirty="0">
                <a:hlinkClick r:id="rId2"/>
              </a:rPr>
              <a:t>https://pixelastic.github.io/pokemonorbigdata</a:t>
            </a:r>
            <a:endParaRPr lang="en-US" b="0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49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Map-Reduce: A diagram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6" descr="index-auto-0007-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210" y="1219200"/>
            <a:ext cx="7844790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3046" y="137160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Big 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410" y="17526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MAP:</a:t>
            </a:r>
          </a:p>
          <a:p>
            <a:pPr algn="ctr"/>
            <a:r>
              <a:rPr lang="en-US" sz="1400" dirty="0"/>
              <a:t>Read input and produces a set of key-value pairs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32410" y="3429000"/>
            <a:ext cx="1672590" cy="13716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Group by key:</a:t>
            </a:r>
          </a:p>
          <a:p>
            <a:pPr algn="ctr"/>
            <a:r>
              <a:rPr lang="en-US" sz="1400" dirty="0"/>
              <a:t>Collect all pairs with same key</a:t>
            </a:r>
          </a:p>
          <a:p>
            <a:pPr algn="ctr"/>
            <a:r>
              <a:rPr lang="en-US" sz="1200" b="1" dirty="0"/>
              <a:t>(Hash merge, Shuffle, Sort, Partition)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2410" y="49530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Reduce:</a:t>
            </a:r>
          </a:p>
          <a:p>
            <a:pPr algn="ctr"/>
            <a:r>
              <a:rPr lang="en-US" sz="1400" dirty="0"/>
              <a:t>Collect all values belonging to the key and 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206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Map-Reduce: In Parallel</a:t>
            </a:r>
          </a:p>
        </p:txBody>
      </p:sp>
      <p:pic>
        <p:nvPicPr>
          <p:cNvPr id="2050" name="Picture 2" descr="http://labs.google.com/papers/mapreduce-osdi04-slides/index-auto-0008-0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6800850" cy="4705351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6179403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400" b="1" dirty="0">
                <a:solidFill>
                  <a:schemeClr val="accent3"/>
                </a:solidFill>
              </a:rPr>
              <a:t>All phases are distributed with many tasks doing the work</a:t>
            </a:r>
          </a:p>
        </p:txBody>
      </p:sp>
    </p:spTree>
    <p:extLst>
      <p:ext uri="{BB962C8B-B14F-4D97-AF65-F5344CB8AC3E}">
        <p14:creationId xmlns:p14="http://schemas.microsoft.com/office/powerpoint/2010/main" val="2481156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Map-Reduce: Environment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GB" b="1" dirty="0">
                <a:solidFill>
                  <a:srgbClr val="0000FF"/>
                </a:solidFill>
              </a:rPr>
              <a:t>Map-Reduce environment takes care of:</a:t>
            </a:r>
          </a:p>
          <a:p>
            <a:r>
              <a:rPr lang="en-GB" dirty="0">
                <a:solidFill>
                  <a:schemeClr val="accent4"/>
                </a:solidFill>
              </a:rPr>
              <a:t>Partitioning</a:t>
            </a:r>
            <a:r>
              <a:rPr lang="en-GB" dirty="0"/>
              <a:t> the input data</a:t>
            </a:r>
          </a:p>
          <a:p>
            <a:r>
              <a:rPr lang="en-GB" dirty="0">
                <a:solidFill>
                  <a:schemeClr val="accent4"/>
                </a:solidFill>
              </a:rPr>
              <a:t>Scheduling</a:t>
            </a:r>
            <a:r>
              <a:rPr lang="en-GB" dirty="0"/>
              <a:t> the program’s execution across a </a:t>
            </a:r>
            <a:br>
              <a:rPr lang="en-GB" dirty="0"/>
            </a:br>
            <a:r>
              <a:rPr lang="en-GB" dirty="0"/>
              <a:t>set of machines</a:t>
            </a:r>
          </a:p>
          <a:p>
            <a:r>
              <a:rPr lang="en-GB" dirty="0"/>
              <a:t>Performing the </a:t>
            </a:r>
            <a:r>
              <a:rPr lang="en-GB" b="1" dirty="0">
                <a:solidFill>
                  <a:schemeClr val="accent4"/>
                </a:solidFill>
              </a:rPr>
              <a:t>group by key</a:t>
            </a:r>
            <a:r>
              <a:rPr lang="en-GB" dirty="0"/>
              <a:t> step</a:t>
            </a:r>
          </a:p>
          <a:p>
            <a:r>
              <a:rPr lang="en-GB" dirty="0"/>
              <a:t>Handling machine </a:t>
            </a:r>
            <a:r>
              <a:rPr lang="en-GB" dirty="0">
                <a:solidFill>
                  <a:schemeClr val="accent4"/>
                </a:solidFill>
              </a:rPr>
              <a:t>failures</a:t>
            </a:r>
            <a:endParaRPr lang="en-GB" dirty="0"/>
          </a:p>
          <a:p>
            <a:r>
              <a:rPr lang="en-GB" dirty="0"/>
              <a:t>Managing required inter-machine </a:t>
            </a:r>
            <a:r>
              <a:rPr lang="en-GB" dirty="0">
                <a:solidFill>
                  <a:schemeClr val="accent4"/>
                </a:solidFill>
              </a:rPr>
              <a:t>communication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904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Input and final output </a:t>
            </a:r>
            <a:r>
              <a:rPr lang="en-US" b="1" dirty="0"/>
              <a:t>are stored on a</a:t>
            </a:r>
            <a:r>
              <a:rPr lang="en-US" b="1" dirty="0">
                <a:solidFill>
                  <a:schemeClr val="accent4"/>
                </a:solidFill>
              </a:rPr>
              <a:t> distributed file system (FS):</a:t>
            </a:r>
          </a:p>
          <a:p>
            <a:pPr lvl="1"/>
            <a:r>
              <a:rPr lang="en-US" dirty="0"/>
              <a:t>Scheduler tries to schedule map tasks “close” to physical storage location of input data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Intermediate results</a:t>
            </a:r>
            <a:r>
              <a:rPr lang="en-US" b="1" dirty="0"/>
              <a:t> are stored on </a:t>
            </a:r>
            <a:r>
              <a:rPr lang="en-US" b="1" dirty="0">
                <a:solidFill>
                  <a:schemeClr val="accent2"/>
                </a:solidFill>
              </a:rPr>
              <a:t>local FS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of Map and Reduce workers</a:t>
            </a:r>
          </a:p>
          <a:p>
            <a:pPr lvl="8"/>
            <a:endParaRPr lang="en-US" dirty="0"/>
          </a:p>
          <a:p>
            <a:r>
              <a:rPr lang="en-US" b="1" dirty="0"/>
              <a:t>Output is often input to another </a:t>
            </a:r>
            <a:br>
              <a:rPr lang="en-US" b="1" dirty="0"/>
            </a:br>
            <a:r>
              <a:rPr lang="en-US" b="1" dirty="0" err="1"/>
              <a:t>MapReduce</a:t>
            </a:r>
            <a:r>
              <a:rPr lang="en-US" b="1" dirty="0"/>
              <a:t> task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311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Google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available outside Google</a:t>
            </a:r>
          </a:p>
          <a:p>
            <a:pPr>
              <a:lnSpc>
                <a:spcPct val="90000"/>
              </a:lnSpc>
            </a:pPr>
            <a:r>
              <a:rPr lang="en-US" b="1" dirty="0" err="1">
                <a:solidFill>
                  <a:schemeClr val="accent3"/>
                </a:solidFill>
              </a:rPr>
              <a:t>Hadoop</a:t>
            </a:r>
            <a:endParaRPr lang="en-US" b="1" dirty="0">
              <a:solidFill>
                <a:schemeClr val="accent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An open-source implementation in Java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Uses HDFS for stable storage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Download: </a:t>
            </a:r>
            <a:r>
              <a:rPr lang="en-US" sz="2400" dirty="0">
                <a:latin typeface="Arial Unicode MS" pitchFamily="34" charset="-128"/>
                <a:hlinkClick r:id="rId2"/>
              </a:rPr>
              <a:t>http://lucene.apache.org/hadoop/</a:t>
            </a:r>
            <a:endParaRPr lang="en-US" sz="2400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Aster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Cluster-optimized SQL Database that also implements </a:t>
            </a:r>
            <a:r>
              <a:rPr lang="en-US" dirty="0" err="1"/>
              <a:t>MapReduce</a:t>
            </a:r>
            <a:endParaRPr lang="en-US" sz="2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3672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/>
              <a:t>Programming Model: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Warm-up task:</a:t>
            </a:r>
          </a:p>
          <a:p>
            <a:r>
              <a:rPr lang="en-US" dirty="0"/>
              <a:t>We have a huge text document</a:t>
            </a:r>
          </a:p>
          <a:p>
            <a:pPr lvl="8"/>
            <a:endParaRPr lang="en-US" dirty="0"/>
          </a:p>
          <a:p>
            <a:r>
              <a:rPr lang="en-US" dirty="0"/>
              <a:t>Count the number of times each </a:t>
            </a:r>
            <a:br>
              <a:rPr lang="en-US" dirty="0"/>
            </a:br>
            <a:r>
              <a:rPr lang="en-US" dirty="0"/>
              <a:t>distinct word appears in the file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Sample application: </a:t>
            </a:r>
          </a:p>
          <a:p>
            <a:pPr lvl="1"/>
            <a:r>
              <a:rPr lang="en-US" dirty="0"/>
              <a:t>Analyze web server logs to find popular URLs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7789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Word Counting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3468468"/>
            <a:ext cx="1600200" cy="2627531"/>
          </a:xfrm>
          <a:prstGeom prst="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>
                <a:latin typeface="Arial Narrow" pitchFamily="34" charset="0"/>
                <a:cs typeface="Arial" pitchFamily="34" charset="0"/>
              </a:rPr>
              <a:t>The crew of the space shuttle Endeavor recently returned to Earth as ambassadors, harbingers of a new era of space exploration. Scientists at NASA are saying that the recent assembly of the </a:t>
            </a:r>
            <a:r>
              <a:rPr lang="en-US" sz="1100" dirty="0" err="1">
                <a:latin typeface="Arial Narrow" pitchFamily="34" charset="0"/>
                <a:cs typeface="Arial" pitchFamily="34" charset="0"/>
              </a:rPr>
              <a:t>Dextre</a:t>
            </a:r>
            <a:r>
              <a:rPr lang="en-US" sz="1100" dirty="0">
                <a:latin typeface="Arial Narrow" pitchFamily="34" charset="0"/>
                <a:cs typeface="Arial" pitchFamily="34" charset="0"/>
              </a:rPr>
              <a:t> bot is the first step in a long-term space-based man/</a:t>
            </a:r>
            <a:r>
              <a:rPr lang="en-US" sz="1100" dirty="0" err="1">
                <a:latin typeface="Arial Narrow" pitchFamily="34" charset="0"/>
                <a:cs typeface="Arial" pitchFamily="34" charset="0"/>
              </a:rPr>
              <a:t>mache</a:t>
            </a:r>
            <a:r>
              <a:rPr lang="en-US" sz="1100" dirty="0">
                <a:latin typeface="Arial Narrow" pitchFamily="34" charset="0"/>
                <a:cs typeface="Arial" pitchFamily="34" charset="0"/>
              </a:rPr>
              <a:t> partnership. '"The work we're doing now -- the robotics we're doing -- is what we're going to need ……………………..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800" y="61076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Big document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788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(The, 1)</a:t>
            </a:r>
          </a:p>
          <a:p>
            <a:pPr algn="ctr"/>
            <a:r>
              <a:rPr lang="en-US" dirty="0"/>
              <a:t>(crew, 1)</a:t>
            </a:r>
          </a:p>
          <a:p>
            <a:pPr algn="ctr"/>
            <a:r>
              <a:rPr lang="en-US" dirty="0"/>
              <a:t>(of, 1)</a:t>
            </a:r>
          </a:p>
          <a:p>
            <a:pPr algn="ctr"/>
            <a:r>
              <a:rPr lang="en-US" dirty="0"/>
              <a:t>(the, 1)</a:t>
            </a:r>
          </a:p>
          <a:p>
            <a:pPr algn="ctr"/>
            <a:r>
              <a:rPr lang="en-US" dirty="0"/>
              <a:t>(space, 1)</a:t>
            </a:r>
          </a:p>
          <a:p>
            <a:pPr algn="ctr"/>
            <a:r>
              <a:rPr lang="en-US" dirty="0"/>
              <a:t>(shuttle, 1)</a:t>
            </a:r>
          </a:p>
          <a:p>
            <a:pPr algn="ctr"/>
            <a:r>
              <a:rPr lang="en-US" dirty="0"/>
              <a:t>(Endeavor, 1)</a:t>
            </a:r>
          </a:p>
          <a:p>
            <a:pPr algn="ctr"/>
            <a:r>
              <a:rPr lang="en-US" dirty="0"/>
              <a:t>(recently, 1)</a:t>
            </a:r>
          </a:p>
          <a:p>
            <a:pPr algn="ctr"/>
            <a:r>
              <a:rPr lang="en-US" dirty="0"/>
              <a:t>….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1600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(crew, 1)</a:t>
            </a:r>
          </a:p>
          <a:p>
            <a:pPr algn="ctr"/>
            <a:r>
              <a:rPr lang="en-US" dirty="0"/>
              <a:t>(crew, 1)</a:t>
            </a:r>
          </a:p>
          <a:p>
            <a:pPr algn="ctr"/>
            <a:r>
              <a:rPr lang="en-US" dirty="0"/>
              <a:t>(space, 1)</a:t>
            </a:r>
          </a:p>
          <a:p>
            <a:pPr algn="ctr"/>
            <a:r>
              <a:rPr lang="en-US" dirty="0"/>
              <a:t>(the, 1)</a:t>
            </a:r>
          </a:p>
          <a:p>
            <a:pPr algn="ctr"/>
            <a:r>
              <a:rPr lang="en-US" dirty="0"/>
              <a:t>(the, 1)</a:t>
            </a:r>
          </a:p>
          <a:p>
            <a:pPr algn="ctr"/>
            <a:r>
              <a:rPr lang="en-US" dirty="0"/>
              <a:t>(the, 1)</a:t>
            </a:r>
          </a:p>
          <a:p>
            <a:pPr algn="ctr"/>
            <a:r>
              <a:rPr lang="en-US" dirty="0"/>
              <a:t>(shuttle, 1)</a:t>
            </a:r>
          </a:p>
          <a:p>
            <a:pPr algn="ctr"/>
            <a:r>
              <a:rPr lang="en-US" dirty="0"/>
              <a:t>(recently, 1)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412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(crew, 2)</a:t>
            </a:r>
          </a:p>
          <a:p>
            <a:pPr algn="ctr"/>
            <a:r>
              <a:rPr lang="en-US" dirty="0"/>
              <a:t>(space, 1)</a:t>
            </a:r>
          </a:p>
          <a:p>
            <a:pPr algn="ctr"/>
            <a:r>
              <a:rPr lang="en-US" dirty="0"/>
              <a:t>(the, 3)</a:t>
            </a:r>
          </a:p>
          <a:p>
            <a:pPr algn="ctr"/>
            <a:r>
              <a:rPr lang="en-US" dirty="0"/>
              <a:t>(shuttle, 1)</a:t>
            </a:r>
          </a:p>
          <a:p>
            <a:pPr algn="ctr"/>
            <a:r>
              <a:rPr lang="en-US" dirty="0"/>
              <a:t>(recently, 1)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788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MAP:</a:t>
            </a:r>
          </a:p>
          <a:p>
            <a:pPr algn="ctr"/>
            <a:r>
              <a:rPr lang="en-US" sz="1400" dirty="0"/>
              <a:t>Read input and produces a set of key-value pairs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41600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Group by key:</a:t>
            </a:r>
          </a:p>
          <a:p>
            <a:pPr algn="ctr"/>
            <a:r>
              <a:rPr lang="en-US" sz="1400" dirty="0"/>
              <a:t>Collect all pairs with same key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61412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Reduce:</a:t>
            </a:r>
          </a:p>
          <a:p>
            <a:pPr algn="ctr"/>
            <a:r>
              <a:rPr lang="en-US" sz="1400" dirty="0"/>
              <a:t>Collect all values belonging to the key and output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3622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12196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19800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52907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434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grpSp>
        <p:nvGrpSpPr>
          <p:cNvPr id="3" name="Group 68"/>
          <p:cNvGrpSpPr/>
          <p:nvPr/>
        </p:nvGrpSpPr>
        <p:grpSpPr>
          <a:xfrm>
            <a:off x="8001000" y="3200400"/>
            <a:ext cx="762000" cy="3200400"/>
            <a:chOff x="8001000" y="1752600"/>
            <a:chExt cx="762000" cy="3200400"/>
          </a:xfrm>
        </p:grpSpPr>
        <p:sp>
          <p:nvSpPr>
            <p:cNvPr id="64" name="TextBox 63"/>
            <p:cNvSpPr txBox="1"/>
            <p:nvPr/>
          </p:nvSpPr>
          <p:spPr>
            <a:xfrm rot="16200000">
              <a:off x="7070789" y="2911411"/>
              <a:ext cx="2686954" cy="369332"/>
            </a:xfrm>
            <a:prstGeom prst="rect">
              <a:avLst/>
            </a:prstGeom>
            <a:noFill/>
            <a:ln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Sequentially read the data</a:t>
              </a:r>
            </a:p>
          </p:txBody>
        </p:sp>
        <p:sp>
          <p:nvSpPr>
            <p:cNvPr id="67" name="Down Arrow 66"/>
            <p:cNvSpPr/>
            <p:nvPr/>
          </p:nvSpPr>
          <p:spPr>
            <a:xfrm>
              <a:off x="8001000" y="1752600"/>
              <a:ext cx="762000" cy="3200400"/>
            </a:xfrm>
            <a:prstGeom prst="downArrow">
              <a:avLst/>
            </a:prstGeom>
            <a:ln cmpd="sng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7119681" y="3059689"/>
              <a:ext cx="2542684" cy="369332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Only  </a:t>
              </a:r>
              <a:r>
                <a:rPr lang="en-US" dirty="0">
                  <a:solidFill>
                    <a:schemeClr val="bg1"/>
                  </a:solidFill>
                </a:rPr>
                <a:t>  sequential    reads</a:t>
              </a:r>
            </a:p>
          </p:txBody>
        </p:sp>
      </p:grpSp>
      <p:grpSp>
        <p:nvGrpSpPr>
          <p:cNvPr id="4" name="Group 76"/>
          <p:cNvGrpSpPr/>
          <p:nvPr/>
        </p:nvGrpSpPr>
        <p:grpSpPr>
          <a:xfrm>
            <a:off x="2102665" y="4056286"/>
            <a:ext cx="1707335" cy="1104600"/>
            <a:chOff x="179559" y="4370559"/>
            <a:chExt cx="1707335" cy="110460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10494" y="49385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" name="Group 80"/>
          <p:cNvGrpSpPr/>
          <p:nvPr/>
        </p:nvGrpSpPr>
        <p:grpSpPr>
          <a:xfrm>
            <a:off x="4114800" y="4371984"/>
            <a:ext cx="1707335" cy="782628"/>
            <a:chOff x="179559" y="4627743"/>
            <a:chExt cx="1707335" cy="782628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79559" y="54087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10494" y="462774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152400" y="4021245"/>
            <a:ext cx="1707335" cy="1104600"/>
            <a:chOff x="179559" y="4370559"/>
            <a:chExt cx="1707335" cy="11046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10494" y="491628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Group 97"/>
          <p:cNvGrpSpPr/>
          <p:nvPr/>
        </p:nvGrpSpPr>
        <p:grpSpPr>
          <a:xfrm>
            <a:off x="3810000" y="3886200"/>
            <a:ext cx="228600" cy="1600200"/>
            <a:chOff x="3810000" y="4114800"/>
            <a:chExt cx="228600" cy="1600200"/>
          </a:xfrm>
        </p:grpSpPr>
        <p:cxnSp>
          <p:nvCxnSpPr>
            <p:cNvPr id="90" name="Straight Connector 89"/>
            <p:cNvCxnSpPr/>
            <p:nvPr/>
          </p:nvCxnSpPr>
          <p:spPr>
            <a:xfrm rot="16200000" flipH="1">
              <a:off x="3619500" y="4381500"/>
              <a:ext cx="6858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3505200" y="5181600"/>
              <a:ext cx="9144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3657600" y="4953000"/>
              <a:ext cx="5334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 flipH="1">
              <a:off x="3733800" y="4495800"/>
              <a:ext cx="3810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5" grpId="0"/>
      <p:bldP spid="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Using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205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map(key, value):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 key: document name; value: text of the document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for each word w in value: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emit(w, 1)</a:t>
            </a:r>
          </a:p>
          <a:p>
            <a:pPr>
              <a:buFont typeface="Wingdings" pitchFamily="2" charset="2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609600" y="3810000"/>
            <a:ext cx="7772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reduce(key, values):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// key: a word; value: an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over counts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result = 0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for each count v in values: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result += v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emit(key, result)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0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/>
              <a:t>Example: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Input: </a:t>
            </a:r>
            <a:r>
              <a:rPr lang="de-DE" b="0" dirty="0"/>
              <a:t>(</a:t>
            </a:r>
            <a:r>
              <a:rPr lang="de-DE" b="0" dirty="0" err="1"/>
              <a:t>big</a:t>
            </a:r>
            <a:r>
              <a:rPr lang="de-DE" b="0" dirty="0"/>
              <a:t>) </a:t>
            </a:r>
            <a:r>
              <a:rPr lang="de-DE" b="0" dirty="0" err="1"/>
              <a:t>text</a:t>
            </a:r>
            <a:r>
              <a:rPr lang="de-DE" b="0" dirty="0"/>
              <a:t> </a:t>
            </a:r>
            <a:r>
              <a:rPr lang="de-DE" b="0" dirty="0" err="1"/>
              <a:t>file</a:t>
            </a:r>
            <a:r>
              <a:rPr lang="de-DE" b="0" dirty="0"/>
              <a:t>(s), </a:t>
            </a:r>
            <a:r>
              <a:rPr lang="de-DE" b="0" dirty="0" err="1"/>
              <a:t>one</a:t>
            </a:r>
            <a:r>
              <a:rPr lang="de-DE" b="0" dirty="0"/>
              <a:t> </a:t>
            </a:r>
            <a:r>
              <a:rPr lang="de-DE" b="0" dirty="0" err="1"/>
              <a:t>sentence</a:t>
            </a:r>
            <a:r>
              <a:rPr lang="de-DE" b="0" dirty="0"/>
              <a:t> per </a:t>
            </a:r>
            <a:r>
              <a:rPr lang="de-DE" b="0" dirty="0" err="1"/>
              <a:t>line</a:t>
            </a:r>
            <a:r>
              <a:rPr lang="de-DE" b="0" dirty="0"/>
              <a:t>, </a:t>
            </a:r>
            <a:r>
              <a:rPr lang="de-DE" b="0" dirty="0" err="1"/>
              <a:t>split</a:t>
            </a:r>
            <a:r>
              <a:rPr lang="de-DE" b="0" dirty="0"/>
              <a:t> per </a:t>
            </a:r>
            <a:r>
              <a:rPr lang="de-DE" b="0" dirty="0" err="1"/>
              <a:t>line</a:t>
            </a:r>
            <a:endParaRPr lang="de-DE" b="0" dirty="0"/>
          </a:p>
          <a:p>
            <a:r>
              <a:rPr lang="de-DE" dirty="0"/>
              <a:t>Mapper </a:t>
            </a:r>
            <a:r>
              <a:rPr lang="de-DE" dirty="0" err="1"/>
              <a:t>input</a:t>
            </a:r>
            <a:r>
              <a:rPr lang="de-DE" dirty="0"/>
              <a:t>:</a:t>
            </a:r>
            <a:r>
              <a:rPr lang="de-DE" b="0" dirty="0"/>
              <a:t> </a:t>
            </a:r>
            <a:r>
              <a:rPr lang="de-DE" b="0" dirty="0" err="1"/>
              <a:t>one</a:t>
            </a:r>
            <a:r>
              <a:rPr lang="de-DE" b="0" dirty="0"/>
              <a:t> </a:t>
            </a:r>
            <a:r>
              <a:rPr lang="de-DE" b="0" dirty="0" err="1"/>
              <a:t>sentence</a:t>
            </a:r>
            <a:endParaRPr lang="de-DE" b="0" dirty="0"/>
          </a:p>
          <a:p>
            <a:r>
              <a:rPr lang="de-DE" dirty="0"/>
              <a:t>Mapper </a:t>
            </a:r>
            <a:r>
              <a:rPr lang="de-DE" dirty="0" err="1"/>
              <a:t>output</a:t>
            </a:r>
            <a:r>
              <a:rPr lang="de-DE" dirty="0"/>
              <a:t>: </a:t>
            </a:r>
            <a:r>
              <a:rPr lang="de-DE" b="0" dirty="0"/>
              <a:t>(</a:t>
            </a:r>
            <a:r>
              <a:rPr lang="de-DE" b="0" dirty="0" err="1"/>
              <a:t>word</a:t>
            </a:r>
            <a:r>
              <a:rPr lang="de-DE" b="0" dirty="0"/>
              <a:t>, 1) </a:t>
            </a:r>
            <a:r>
              <a:rPr lang="de-DE" b="0" dirty="0" err="1"/>
              <a:t>pairs</a:t>
            </a:r>
            <a:endParaRPr lang="de-DE" b="0" dirty="0"/>
          </a:p>
          <a:p>
            <a:r>
              <a:rPr lang="de-DE" dirty="0" err="1"/>
              <a:t>Reducer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: </a:t>
            </a:r>
            <a:r>
              <a:rPr lang="de-DE" b="0" dirty="0" err="1"/>
              <a:t>one</a:t>
            </a:r>
            <a:r>
              <a:rPr lang="de-DE" b="0" dirty="0"/>
              <a:t> </a:t>
            </a:r>
            <a:r>
              <a:rPr lang="de-DE" b="0" dirty="0" err="1"/>
              <a:t>word</a:t>
            </a:r>
            <a:r>
              <a:rPr lang="de-DE" b="0" dirty="0"/>
              <a:t>, </a:t>
            </a:r>
            <a:r>
              <a:rPr lang="de-DE" b="0" dirty="0" err="1"/>
              <a:t>corresponding</a:t>
            </a:r>
            <a:r>
              <a:rPr lang="de-DE" b="0" dirty="0"/>
              <a:t> </a:t>
            </a:r>
            <a:r>
              <a:rPr lang="de-DE" b="0" dirty="0" err="1"/>
              <a:t>pairs</a:t>
            </a:r>
            <a:endParaRPr lang="de-DE" b="0" dirty="0"/>
          </a:p>
          <a:p>
            <a:r>
              <a:rPr lang="de-DE" dirty="0" err="1"/>
              <a:t>Reducer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:</a:t>
            </a:r>
            <a:r>
              <a:rPr lang="de-DE" b="0" dirty="0"/>
              <a:t> (</a:t>
            </a:r>
            <a:r>
              <a:rPr lang="de-DE" b="0" dirty="0" err="1"/>
              <a:t>word</a:t>
            </a:r>
            <a:r>
              <a:rPr lang="de-DE" b="0" dirty="0"/>
              <a:t>, </a:t>
            </a:r>
            <a:r>
              <a:rPr lang="de-DE" b="0" dirty="0" err="1"/>
              <a:t>count</a:t>
            </a:r>
            <a:r>
              <a:rPr lang="de-DE" b="0" dirty="0"/>
              <a:t>) </a:t>
            </a:r>
            <a:r>
              <a:rPr lang="de-DE" b="0" dirty="0" err="1"/>
              <a:t>pairs</a:t>
            </a:r>
            <a:endParaRPr lang="de-DE" b="0" dirty="0"/>
          </a:p>
          <a:p>
            <a:r>
              <a:rPr lang="de-DE" b="1" dirty="0"/>
              <a:t>Implementations:</a:t>
            </a:r>
          </a:p>
          <a:p>
            <a:pPr lvl="1"/>
            <a:r>
              <a:rPr lang="de-DE" dirty="0" err="1"/>
              <a:t>Functional</a:t>
            </a:r>
            <a:r>
              <a:rPr lang="de-DE" dirty="0"/>
              <a:t>: </a:t>
            </a:r>
            <a:r>
              <a:rPr lang="de-DE" i="1" dirty="0" err="1">
                <a:hlinkClick r:id="rId2"/>
              </a:rPr>
              <a:t>WordCount.scala</a:t>
            </a:r>
            <a:endParaRPr lang="de-DE" i="1" dirty="0"/>
          </a:p>
          <a:p>
            <a:pPr lvl="1"/>
            <a:r>
              <a:rPr lang="de-DE" dirty="0" err="1"/>
              <a:t>Hadoop</a:t>
            </a:r>
            <a:r>
              <a:rPr lang="de-DE" dirty="0"/>
              <a:t>: </a:t>
            </a:r>
            <a:r>
              <a:rPr lang="de-DE" i="1" dirty="0">
                <a:hlinkClick r:id="rId3"/>
              </a:rPr>
              <a:t>WordCountHadoop.java</a:t>
            </a:r>
            <a:endParaRPr lang="de-DE" i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60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Coordination: Master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Master node takes care of coordination:</a:t>
            </a:r>
          </a:p>
          <a:p>
            <a:pPr lvl="1"/>
            <a:r>
              <a:rPr lang="en-US" b="1" dirty="0"/>
              <a:t>Task status:</a:t>
            </a:r>
            <a:r>
              <a:rPr lang="en-US" dirty="0"/>
              <a:t> (idle, in-progress, completed)</a:t>
            </a:r>
          </a:p>
          <a:p>
            <a:pPr lvl="1"/>
            <a:r>
              <a:rPr lang="en-US" b="1" dirty="0"/>
              <a:t>Idle tasks</a:t>
            </a:r>
            <a:r>
              <a:rPr lang="en-US" dirty="0"/>
              <a:t> get scheduled as workers become available</a:t>
            </a:r>
          </a:p>
          <a:p>
            <a:pPr lvl="1"/>
            <a:r>
              <a:rPr lang="en-US" dirty="0"/>
              <a:t>When a map task completes, it sends the master the location and sizes of its </a:t>
            </a:r>
            <a:r>
              <a:rPr lang="en-US" i="1" dirty="0"/>
              <a:t>R</a:t>
            </a:r>
            <a:r>
              <a:rPr lang="en-US" dirty="0"/>
              <a:t> intermediate files, one for each reducer</a:t>
            </a:r>
          </a:p>
          <a:p>
            <a:pPr lvl="1"/>
            <a:r>
              <a:rPr lang="en-US" dirty="0"/>
              <a:t>Master pushes this info to reducers</a:t>
            </a:r>
          </a:p>
          <a:p>
            <a:pPr lvl="7"/>
            <a:endParaRPr lang="en-US" dirty="0"/>
          </a:p>
          <a:p>
            <a:r>
              <a:rPr lang="en-US" dirty="0"/>
              <a:t>Master pings workers periodically to detect failures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7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800"/>
                </a:solidFill>
              </a:rPr>
              <a:t>MapReduce</a:t>
            </a:r>
            <a:endParaRPr lang="en-US" dirty="0">
              <a:solidFill>
                <a:srgbClr val="FFC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66"/>
                </a:solidFill>
              </a:rPr>
              <a:t>Much of the course will be devoted to </a:t>
            </a:r>
            <a:br>
              <a:rPr lang="en-US" dirty="0">
                <a:solidFill>
                  <a:srgbClr val="FF0066"/>
                </a:solidFill>
              </a:rPr>
            </a:br>
            <a:r>
              <a:rPr lang="en-US" b="1" dirty="0">
                <a:solidFill>
                  <a:srgbClr val="FF0066"/>
                </a:solidFill>
              </a:rPr>
              <a:t>large scale computing</a:t>
            </a:r>
            <a:r>
              <a:rPr lang="en-US" dirty="0">
                <a:solidFill>
                  <a:srgbClr val="FF0066"/>
                </a:solidFill>
              </a:rPr>
              <a:t> for </a:t>
            </a:r>
            <a:r>
              <a:rPr lang="en-US" b="1" dirty="0">
                <a:solidFill>
                  <a:srgbClr val="FF0066"/>
                </a:solidFill>
              </a:rPr>
              <a:t>data mining</a:t>
            </a:r>
          </a:p>
          <a:p>
            <a:r>
              <a:rPr lang="en-US" b="1" dirty="0">
                <a:solidFill>
                  <a:srgbClr val="0000FF"/>
                </a:solidFill>
              </a:rPr>
              <a:t>Challenges:</a:t>
            </a:r>
          </a:p>
          <a:p>
            <a:pPr lvl="1"/>
            <a:r>
              <a:rPr lang="en-US" dirty="0"/>
              <a:t>How to distribute computation?</a:t>
            </a:r>
          </a:p>
          <a:p>
            <a:pPr lvl="1"/>
            <a:r>
              <a:rPr lang="en-US" dirty="0"/>
              <a:t>Distributed/parallel programming is hard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Map-reduce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addresses all of the above</a:t>
            </a:r>
          </a:p>
          <a:p>
            <a:pPr lvl="1"/>
            <a:r>
              <a:rPr lang="en-US" dirty="0"/>
              <a:t>Google’s computational/data manipulation model</a:t>
            </a:r>
          </a:p>
          <a:p>
            <a:pPr lvl="1"/>
            <a:r>
              <a:rPr lang="en-US" dirty="0"/>
              <a:t>Elegant way to work with big data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97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Failures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Map worker failure</a:t>
            </a:r>
          </a:p>
          <a:p>
            <a:pPr lvl="1"/>
            <a:r>
              <a:rPr lang="en-US" dirty="0"/>
              <a:t>Map tasks completed or in-progress at </a:t>
            </a:r>
            <a:br>
              <a:rPr lang="en-US" dirty="0"/>
            </a:br>
            <a:r>
              <a:rPr lang="en-US" dirty="0"/>
              <a:t>worker are reset to idle</a:t>
            </a:r>
          </a:p>
          <a:p>
            <a:pPr lvl="1"/>
            <a:r>
              <a:rPr lang="en-US" dirty="0"/>
              <a:t>Reduce workers are notified when task is rescheduled on another worker</a:t>
            </a:r>
          </a:p>
          <a:p>
            <a:r>
              <a:rPr lang="en-US" b="1" dirty="0">
                <a:solidFill>
                  <a:schemeClr val="accent3"/>
                </a:solidFill>
              </a:rPr>
              <a:t>Reduce worker failure</a:t>
            </a:r>
          </a:p>
          <a:p>
            <a:pPr lvl="1"/>
            <a:r>
              <a:rPr lang="en-US" dirty="0"/>
              <a:t>Only in-progress tasks are reset to idle </a:t>
            </a:r>
          </a:p>
          <a:p>
            <a:pPr lvl="1"/>
            <a:r>
              <a:rPr lang="en-US" dirty="0"/>
              <a:t>Reduce task is restarted</a:t>
            </a:r>
          </a:p>
          <a:p>
            <a:r>
              <a:rPr lang="en-US" b="1" dirty="0">
                <a:solidFill>
                  <a:schemeClr val="accent3"/>
                </a:solidFill>
              </a:rPr>
              <a:t>Master failure</a:t>
            </a:r>
          </a:p>
          <a:p>
            <a:pPr lvl="1"/>
            <a:r>
              <a:rPr lang="en-US" dirty="0" err="1"/>
              <a:t>MapReduce</a:t>
            </a:r>
            <a:r>
              <a:rPr lang="en-US" dirty="0"/>
              <a:t> task is aborted and client is notified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6591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/>
              <a:t>How many Map and Reduce jobs?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924800" cy="5257801"/>
          </a:xfrm>
        </p:spPr>
        <p:txBody>
          <a:bodyPr/>
          <a:lstStyle/>
          <a:p>
            <a:r>
              <a:rPr lang="en-US" i="1" dirty="0"/>
              <a:t>M</a:t>
            </a:r>
            <a:r>
              <a:rPr lang="en-US" dirty="0"/>
              <a:t> map tasks, </a:t>
            </a:r>
            <a:r>
              <a:rPr lang="en-US" i="1" dirty="0"/>
              <a:t>R</a:t>
            </a:r>
            <a:r>
              <a:rPr lang="en-US" dirty="0"/>
              <a:t> reduce tasks</a:t>
            </a:r>
          </a:p>
          <a:p>
            <a:r>
              <a:rPr lang="en-US" b="1" dirty="0">
                <a:solidFill>
                  <a:schemeClr val="accent3"/>
                </a:solidFill>
              </a:rPr>
              <a:t>Rule of a thumb:</a:t>
            </a:r>
          </a:p>
          <a:p>
            <a:pPr lvl="1"/>
            <a:r>
              <a:rPr lang="en-US" dirty="0"/>
              <a:t>Make </a:t>
            </a:r>
            <a:r>
              <a:rPr lang="en-US" i="1" dirty="0"/>
              <a:t>M</a:t>
            </a:r>
            <a:r>
              <a:rPr lang="en-US" dirty="0"/>
              <a:t> much larger than the number of nodes in the cluster</a:t>
            </a:r>
          </a:p>
          <a:p>
            <a:pPr lvl="1"/>
            <a:r>
              <a:rPr lang="en-US" dirty="0"/>
              <a:t>One DFS chunk per map is common</a:t>
            </a:r>
          </a:p>
          <a:p>
            <a:pPr lvl="1"/>
            <a:r>
              <a:rPr lang="en-US" dirty="0"/>
              <a:t>Improves dynamic load balancing and speeds up recovery from worker failures</a:t>
            </a:r>
          </a:p>
          <a:p>
            <a:r>
              <a:rPr lang="en-US" b="1" dirty="0"/>
              <a:t>Usually </a:t>
            </a:r>
            <a:r>
              <a:rPr lang="en-US" b="1" i="1" dirty="0"/>
              <a:t>R</a:t>
            </a:r>
            <a:r>
              <a:rPr lang="en-US" b="1" dirty="0"/>
              <a:t> is smaller than </a:t>
            </a:r>
            <a:r>
              <a:rPr lang="en-US" b="1" i="1" dirty="0"/>
              <a:t>M</a:t>
            </a:r>
          </a:p>
          <a:p>
            <a:pPr lvl="1"/>
            <a:r>
              <a:rPr lang="en-US" dirty="0"/>
              <a:t>Because output is spread across </a:t>
            </a:r>
            <a:r>
              <a:rPr lang="en-US" i="1" dirty="0"/>
              <a:t>R</a:t>
            </a:r>
            <a:r>
              <a:rPr lang="en-US" dirty="0"/>
              <a:t>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4668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Granularity &amp; Pipelining</a:t>
            </a:r>
          </a:p>
        </p:txBody>
      </p:sp>
      <p:sp>
        <p:nvSpPr>
          <p:cNvPr id="13321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52578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Fine granularity tasks:</a:t>
            </a:r>
            <a:r>
              <a:rPr lang="en-US" dirty="0">
                <a:solidFill>
                  <a:schemeClr val="accent3"/>
                </a:solidFill>
              </a:rPr>
              <a:t>  </a:t>
            </a:r>
            <a:r>
              <a:rPr lang="en-US" dirty="0"/>
              <a:t>map tasks &gt;&gt; machines</a:t>
            </a:r>
          </a:p>
          <a:p>
            <a:pPr lvl="1"/>
            <a:r>
              <a:rPr lang="en-US" dirty="0"/>
              <a:t>Minimizes time for fault recovery</a:t>
            </a:r>
          </a:p>
          <a:p>
            <a:pPr lvl="1"/>
            <a:r>
              <a:rPr lang="en-US" dirty="0"/>
              <a:t>Can do pipeline shuffling with map execution</a:t>
            </a:r>
          </a:p>
          <a:p>
            <a:pPr lvl="1"/>
            <a:r>
              <a:rPr lang="en-US" dirty="0"/>
              <a:t>Better dynamic load balancing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3318" name="Picture 6" descr="index-auto-0009-0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3505200"/>
            <a:ext cx="7753350" cy="2590800"/>
          </a:xfrm>
          <a:prstGeom prst="rect">
            <a:avLst/>
          </a:prstGeom>
          <a:noFill/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28600" y="228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tabLst>
                <a:tab pos="293688" algn="l"/>
                <a:tab pos="457200" algn="l"/>
              </a:tabLst>
            </a:pPr>
            <a:endParaRPr lang="en-US" b="1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22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Refinements: Backup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Problem</a:t>
            </a:r>
          </a:p>
          <a:p>
            <a:pPr lvl="1"/>
            <a:r>
              <a:rPr lang="en-US" dirty="0"/>
              <a:t>Slow workers significantly lengthen the job completion time:</a:t>
            </a:r>
          </a:p>
          <a:p>
            <a:pPr lvl="2"/>
            <a:r>
              <a:rPr lang="en-US" dirty="0"/>
              <a:t>Other jobs on the machine</a:t>
            </a:r>
          </a:p>
          <a:p>
            <a:pPr lvl="2"/>
            <a:r>
              <a:rPr lang="en-US" dirty="0"/>
              <a:t>Bad disks</a:t>
            </a:r>
          </a:p>
          <a:p>
            <a:pPr lvl="2"/>
            <a:r>
              <a:rPr lang="en-US" dirty="0"/>
              <a:t>Weird things</a:t>
            </a:r>
          </a:p>
          <a:p>
            <a:r>
              <a:rPr lang="en-US" b="1" dirty="0">
                <a:solidFill>
                  <a:schemeClr val="accent2"/>
                </a:solidFill>
              </a:rPr>
              <a:t>Solution</a:t>
            </a:r>
          </a:p>
          <a:p>
            <a:pPr lvl="1"/>
            <a:r>
              <a:rPr lang="en-US" dirty="0"/>
              <a:t>Near end of phase, spawn backup copies of tasks</a:t>
            </a:r>
          </a:p>
          <a:p>
            <a:pPr lvl="2"/>
            <a:r>
              <a:rPr lang="en-US" dirty="0"/>
              <a:t>Whichever one finishes first “wins”</a:t>
            </a:r>
          </a:p>
          <a:p>
            <a:r>
              <a:rPr lang="en-US" b="1" dirty="0">
                <a:solidFill>
                  <a:schemeClr val="accent4"/>
                </a:solidFill>
              </a:rPr>
              <a:t>Effect</a:t>
            </a:r>
          </a:p>
          <a:p>
            <a:pPr lvl="1"/>
            <a:r>
              <a:rPr lang="en-US" dirty="0"/>
              <a:t>Dramatically shortens job completion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9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Refinement: Combiners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Often a Map task will produce many pairs of the form </a:t>
            </a:r>
            <a:r>
              <a:rPr lang="en-US" i="1" dirty="0"/>
              <a:t>(k,v</a:t>
            </a:r>
            <a:r>
              <a:rPr lang="en-US" i="1" baseline="-25000" dirty="0"/>
              <a:t>1</a:t>
            </a:r>
            <a:r>
              <a:rPr lang="en-US" i="1" dirty="0"/>
              <a:t>), (k,v</a:t>
            </a:r>
            <a:r>
              <a:rPr lang="en-US" i="1" baseline="-25000" dirty="0"/>
              <a:t>2</a:t>
            </a:r>
            <a:r>
              <a:rPr lang="en-US" i="1" dirty="0"/>
              <a:t>), …</a:t>
            </a:r>
            <a:r>
              <a:rPr lang="en-US" dirty="0"/>
              <a:t> for the same key </a:t>
            </a:r>
            <a:r>
              <a:rPr lang="en-US" i="1" dirty="0"/>
              <a:t>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popular words in the word count example</a:t>
            </a:r>
          </a:p>
          <a:p>
            <a:pPr>
              <a:lnSpc>
                <a:spcPct val="90000"/>
              </a:lnSpc>
            </a:pPr>
            <a:r>
              <a:rPr lang="en-US" b="1" dirty="0"/>
              <a:t>Can save network time by </a:t>
            </a:r>
            <a:br>
              <a:rPr lang="en-US" b="1" dirty="0"/>
            </a:br>
            <a:r>
              <a:rPr lang="en-US" b="1" dirty="0">
                <a:solidFill>
                  <a:schemeClr val="accent3"/>
                </a:solidFill>
              </a:rPr>
              <a:t>pre-aggregating values in </a:t>
            </a:r>
            <a:br>
              <a:rPr lang="en-US" b="1" dirty="0">
                <a:solidFill>
                  <a:schemeClr val="accent3"/>
                </a:solidFill>
              </a:rPr>
            </a:br>
            <a:r>
              <a:rPr lang="en-US" b="1" dirty="0">
                <a:solidFill>
                  <a:schemeClr val="accent3"/>
                </a:solidFill>
              </a:rPr>
              <a:t>the mapper: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combine(k, list(v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)) 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 v</a:t>
            </a:r>
            <a:r>
              <a:rPr lang="en-US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Combiner is usually same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as the reduce function</a:t>
            </a:r>
          </a:p>
          <a:p>
            <a:pPr>
              <a:lnSpc>
                <a:spcPct val="90000"/>
              </a:lnSpc>
            </a:pPr>
            <a:r>
              <a:rPr lang="en-US" dirty="0"/>
              <a:t>Works only if reduce </a:t>
            </a:r>
            <a:br>
              <a:rPr lang="en-US" dirty="0"/>
            </a:br>
            <a:r>
              <a:rPr lang="en-US" dirty="0"/>
              <a:t>function is commutative and associative</a:t>
            </a:r>
          </a:p>
        </p:txBody>
      </p:sp>
      <p:pic>
        <p:nvPicPr>
          <p:cNvPr id="10" name="Picture 2" descr="http://labs.google.com/papers/mapreduce-osdi04-slides/index-auto-0008-0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7346" y="3048000"/>
            <a:ext cx="3634462" cy="251460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6746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Refinement: Combiners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Back to our word counting example:</a:t>
            </a:r>
          </a:p>
          <a:p>
            <a:pPr lvl="1"/>
            <a:r>
              <a:rPr lang="en-US" dirty="0"/>
              <a:t>Combiner combines the values of all keys of a single mapper (single machine):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Much less data needs to be copied and shuffled!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26" name="Picture 2" descr="http://www.admin-magazine.com/var/ezflow_site/storage/images/media/images/hadoop-f03/47069-1-eng-US/hadoop-F03_refer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36220"/>
            <a:ext cx="6553200" cy="252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66800" y="3036220"/>
            <a:ext cx="3581400" cy="126319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4287630"/>
            <a:ext cx="3581400" cy="126319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15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Refinement: Partition Function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Want to control how keys get partitioned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Inputs to map tasks are created by contiguous splits of input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Reduce needs to ensure that records with the same intermediate key end up at the same worker</a:t>
            </a:r>
          </a:p>
          <a:p>
            <a:pPr>
              <a:lnSpc>
                <a:spcPct val="90000"/>
              </a:lnSpc>
            </a:pPr>
            <a:r>
              <a:rPr lang="en-US" b="1" dirty="0"/>
              <a:t>System uses a default partition function: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hash(key) mod 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</a:p>
          <a:p>
            <a:pPr lvl="8">
              <a:lnSpc>
                <a:spcPct val="90000"/>
              </a:lnSpc>
            </a:pPr>
            <a:endParaRPr lang="en-US" b="1" i="1" dirty="0">
              <a:solidFill>
                <a:schemeClr val="accent3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Sometimes useful to override the hash function: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hash(hostname(URL)) mod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dirty="0"/>
              <a:t> ensures URLs from a host end up in the same output file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726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/>
              <a:t>Example: Sorting with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81511"/>
          </a:xfrm>
        </p:spPr>
        <p:txBody>
          <a:bodyPr>
            <a:normAutofit/>
          </a:bodyPr>
          <a:lstStyle/>
          <a:p>
            <a:r>
              <a:rPr lang="de-DE" b="1" dirty="0" err="1"/>
              <a:t>Sorting</a:t>
            </a:r>
            <a:r>
              <a:rPr lang="de-DE" b="1" dirty="0"/>
              <a:t> </a:t>
            </a:r>
            <a:r>
              <a:rPr lang="de-DE" b="1" dirty="0" err="1"/>
              <a:t>reduce</a:t>
            </a:r>
            <a:r>
              <a:rPr lang="de-DE" b="1" dirty="0"/>
              <a:t> </a:t>
            </a:r>
            <a:r>
              <a:rPr lang="de-DE" b="1" dirty="0" err="1"/>
              <a:t>values</a:t>
            </a:r>
            <a:r>
              <a:rPr lang="de-DE" b="1" dirty="0"/>
              <a:t> </a:t>
            </a:r>
            <a:r>
              <a:rPr lang="de-DE" b="1" dirty="0" err="1"/>
              <a:t>between</a:t>
            </a:r>
            <a:r>
              <a:rPr lang="de-DE" b="1" dirty="0"/>
              <a:t> </a:t>
            </a:r>
            <a:r>
              <a:rPr lang="de-DE" b="1" dirty="0" err="1"/>
              <a:t>Map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Reduce</a:t>
            </a:r>
            <a:r>
              <a:rPr lang="de-DE" b="1" dirty="0"/>
              <a:t>:</a:t>
            </a:r>
          </a:p>
          <a:p>
            <a:pPr lvl="1"/>
            <a:r>
              <a:rPr lang="de-DE" dirty="0"/>
              <a:t>Mapper </a:t>
            </a:r>
            <a:r>
              <a:rPr lang="de-DE" dirty="0">
                <a:sym typeface="Wingdings" panose="05000000000000000000" pitchFamily="2" charset="2"/>
              </a:rPr>
              <a:t> Shuffle (Partition, </a:t>
            </a:r>
            <a:r>
              <a:rPr lang="de-DE" dirty="0" err="1">
                <a:sym typeface="Wingdings" panose="05000000000000000000" pitchFamily="2" charset="2"/>
              </a:rPr>
              <a:t>Sort</a:t>
            </a:r>
            <a:r>
              <a:rPr lang="de-DE" dirty="0">
                <a:sym typeface="Wingdings" panose="05000000000000000000" pitchFamily="2" charset="2"/>
              </a:rPr>
              <a:t>, Group)  </a:t>
            </a:r>
            <a:r>
              <a:rPr lang="de-DE" dirty="0" err="1">
                <a:sym typeface="Wingdings" panose="05000000000000000000" pitchFamily="2" charset="2"/>
              </a:rPr>
              <a:t>Reducer</a:t>
            </a:r>
            <a:endParaRPr lang="de-DE" i="1" dirty="0"/>
          </a:p>
          <a:p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: </a:t>
            </a:r>
            <a:r>
              <a:rPr lang="de-DE" b="0" dirty="0"/>
              <a:t>(</a:t>
            </a:r>
            <a:r>
              <a:rPr lang="de-DE" b="0" dirty="0" err="1"/>
              <a:t>key#secondary_key</a:t>
            </a:r>
            <a:r>
              <a:rPr lang="de-DE" b="0" dirty="0"/>
              <a:t>, </a:t>
            </a:r>
            <a:r>
              <a:rPr lang="de-DE" b="0" dirty="0" err="1"/>
              <a:t>value</a:t>
            </a:r>
            <a:r>
              <a:rPr lang="de-DE" b="0" dirty="0"/>
              <a:t>)</a:t>
            </a:r>
          </a:p>
          <a:p>
            <a:pPr lvl="1"/>
            <a:r>
              <a:rPr lang="de-DE" dirty="0"/>
              <a:t>E.g., </a:t>
            </a:r>
            <a:r>
              <a:rPr lang="de-DE" dirty="0" err="1"/>
              <a:t>sort</a:t>
            </a:r>
            <a:r>
              <a:rPr lang="de-DE" dirty="0"/>
              <a:t> "col1 col2 col3 col4" on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: ("</a:t>
            </a:r>
            <a:r>
              <a:rPr lang="de-DE" dirty="0" err="1"/>
              <a:t>key#c</a:t>
            </a:r>
            <a:r>
              <a:rPr lang="de-DE" dirty="0"/>
              <a:t>", "a b c d")</a:t>
            </a:r>
            <a:br>
              <a:rPr lang="de-DE" dirty="0"/>
            </a:br>
            <a:r>
              <a:rPr lang="de-DE" dirty="0"/>
              <a:t>"key#col3"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a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'</a:t>
            </a:r>
            <a:r>
              <a:rPr lang="de-DE" dirty="0" err="1"/>
              <a:t>key</a:t>
            </a:r>
            <a:r>
              <a:rPr lang="de-DE" dirty="0"/>
              <a:t>'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natural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  <a:p>
            <a:r>
              <a:rPr lang="de-DE" dirty="0"/>
              <a:t>Partition: </a:t>
            </a:r>
            <a:r>
              <a:rPr lang="de-DE" b="0" dirty="0" err="1"/>
              <a:t>Ensure</a:t>
            </a:r>
            <a:r>
              <a:rPr lang="de-DE" b="0" dirty="0"/>
              <a:t> same </a:t>
            </a:r>
            <a:r>
              <a:rPr lang="de-DE" b="0" dirty="0" err="1"/>
              <a:t>natural</a:t>
            </a:r>
            <a:r>
              <a:rPr lang="de-DE" b="0" dirty="0"/>
              <a:t> </a:t>
            </a:r>
            <a:r>
              <a:rPr lang="de-DE" b="0" dirty="0" err="1"/>
              <a:t>key</a:t>
            </a:r>
            <a:r>
              <a:rPr lang="de-DE" b="0" dirty="0"/>
              <a:t> </a:t>
            </a:r>
            <a:r>
              <a:rPr lang="de-DE" b="0" dirty="0" err="1"/>
              <a:t>goes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same </a:t>
            </a:r>
            <a:r>
              <a:rPr lang="de-DE" b="0" dirty="0" err="1"/>
              <a:t>reducer</a:t>
            </a:r>
            <a:endParaRPr lang="de-DE" b="0" dirty="0"/>
          </a:p>
          <a:p>
            <a:r>
              <a:rPr lang="de-DE" dirty="0" err="1"/>
              <a:t>Sort</a:t>
            </a:r>
            <a:r>
              <a:rPr lang="de-DE" dirty="0"/>
              <a:t>:</a:t>
            </a:r>
            <a:r>
              <a:rPr lang="de-DE" b="0" dirty="0"/>
              <a:t> </a:t>
            </a:r>
            <a:r>
              <a:rPr lang="de-DE" b="0" dirty="0" err="1"/>
              <a:t>Sort</a:t>
            </a:r>
            <a:r>
              <a:rPr lang="de-DE" b="0" dirty="0"/>
              <a:t> </a:t>
            </a:r>
            <a:r>
              <a:rPr lang="de-DE" b="0" dirty="0" err="1"/>
              <a:t>records</a:t>
            </a:r>
            <a:r>
              <a:rPr lang="de-DE" b="0" dirty="0"/>
              <a:t> at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0" dirty="0" err="1"/>
              <a:t>reducer</a:t>
            </a:r>
            <a:r>
              <a:rPr lang="de-DE" b="0" dirty="0"/>
              <a:t> </a:t>
            </a:r>
            <a:r>
              <a:rPr lang="de-DE" b="0" dirty="0" err="1"/>
              <a:t>by</a:t>
            </a:r>
            <a:r>
              <a:rPr lang="de-DE" b="0" dirty="0"/>
              <a:t> </a:t>
            </a:r>
            <a:r>
              <a:rPr lang="de-DE" b="0" dirty="0" err="1"/>
              <a:t>secondary</a:t>
            </a:r>
            <a:r>
              <a:rPr lang="de-DE" b="0" dirty="0"/>
              <a:t> </a:t>
            </a:r>
            <a:r>
              <a:rPr lang="de-DE" b="0" dirty="0" err="1"/>
              <a:t>key</a:t>
            </a:r>
            <a:endParaRPr lang="de-DE" b="0" dirty="0"/>
          </a:p>
          <a:p>
            <a:r>
              <a:rPr lang="de-DE" dirty="0"/>
              <a:t>Group:</a:t>
            </a:r>
            <a:r>
              <a:rPr lang="de-DE" b="0" dirty="0"/>
              <a:t> Group </a:t>
            </a:r>
            <a:r>
              <a:rPr lang="de-DE" b="0" dirty="0" err="1"/>
              <a:t>records</a:t>
            </a:r>
            <a:r>
              <a:rPr lang="de-DE" b="0" dirty="0"/>
              <a:t> </a:t>
            </a:r>
            <a:r>
              <a:rPr lang="de-DE" b="0" dirty="0" err="1"/>
              <a:t>by</a:t>
            </a:r>
            <a:r>
              <a:rPr lang="de-DE" b="0" dirty="0"/>
              <a:t> </a:t>
            </a:r>
            <a:r>
              <a:rPr lang="de-DE" b="0" dirty="0" err="1"/>
              <a:t>natural</a:t>
            </a:r>
            <a:r>
              <a:rPr lang="de-DE" b="0" dirty="0"/>
              <a:t> </a:t>
            </a:r>
            <a:r>
              <a:rPr lang="de-DE" b="0" dirty="0" err="1"/>
              <a:t>key</a:t>
            </a:r>
            <a:endParaRPr lang="de-DE" b="0" dirty="0"/>
          </a:p>
          <a:p>
            <a:r>
              <a:rPr lang="de-DE" dirty="0"/>
              <a:t>All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customized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sorting</a:t>
            </a:r>
            <a:endParaRPr lang="de-DE" dirty="0"/>
          </a:p>
          <a:p>
            <a:r>
              <a:rPr lang="de-DE" dirty="0"/>
              <a:t>Global </a:t>
            </a:r>
            <a:r>
              <a:rPr lang="de-DE" dirty="0" err="1"/>
              <a:t>sorting</a:t>
            </a:r>
            <a:r>
              <a:rPr lang="de-DE" dirty="0"/>
              <a:t>: </a:t>
            </a:r>
            <a:r>
              <a:rPr lang="de-DE" b="0" dirty="0" err="1"/>
              <a:t>one</a:t>
            </a:r>
            <a:r>
              <a:rPr lang="de-DE" b="0" dirty="0"/>
              <a:t> </a:t>
            </a:r>
            <a:r>
              <a:rPr lang="de-DE" b="0" dirty="0" err="1"/>
              <a:t>reducer</a:t>
            </a:r>
            <a:r>
              <a:rPr lang="de-DE" b="0" dirty="0"/>
              <a:t> </a:t>
            </a:r>
            <a:r>
              <a:rPr lang="de-DE" b="0" dirty="0" err="1"/>
              <a:t>or</a:t>
            </a:r>
            <a:r>
              <a:rPr lang="de-DE" b="0" dirty="0"/>
              <a:t> </a:t>
            </a:r>
            <a:r>
              <a:rPr lang="de-DE" b="0" dirty="0" err="1"/>
              <a:t>sorted</a:t>
            </a:r>
            <a:r>
              <a:rPr lang="de-DE" b="0" dirty="0"/>
              <a:t> </a:t>
            </a:r>
            <a:r>
              <a:rPr lang="de-DE" b="0" dirty="0" err="1"/>
              <a:t>partitioning</a:t>
            </a:r>
            <a:endParaRPr lang="de-DE" b="0" dirty="0"/>
          </a:p>
          <a:p>
            <a:pPr lvl="1"/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reducer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sorting</a:t>
            </a:r>
            <a:r>
              <a:rPr lang="de-DE" dirty="0"/>
              <a:t> </a:t>
            </a:r>
            <a:r>
              <a:rPr lang="de-DE" dirty="0" err="1"/>
              <a:t>partitions</a:t>
            </a:r>
            <a:r>
              <a:rPr lang="de-DE" dirty="0"/>
              <a:t> not trivial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42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Join By Map-Reduce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2133600"/>
          </a:xfrm>
        </p:spPr>
        <p:txBody>
          <a:bodyPr/>
          <a:lstStyle/>
          <a:p>
            <a:r>
              <a:rPr lang="en-US" b="1" dirty="0"/>
              <a:t>Compute the natural join </a:t>
            </a:r>
            <a:r>
              <a:rPr lang="en-US" b="1" i="1" dirty="0"/>
              <a:t>R(A,B) </a:t>
            </a:r>
            <a:r>
              <a:rPr lang="en-US" b="1" dirty="0"/>
              <a:t>⋈</a:t>
            </a:r>
            <a:r>
              <a:rPr lang="en-US" b="1" i="1" dirty="0"/>
              <a:t> S(B,C)</a:t>
            </a:r>
          </a:p>
          <a:p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 are each stored in files</a:t>
            </a:r>
          </a:p>
          <a:p>
            <a:r>
              <a:rPr lang="en-US" dirty="0"/>
              <a:t>Tuples are pairs </a:t>
            </a:r>
            <a:r>
              <a:rPr lang="en-US" i="1" dirty="0"/>
              <a:t>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or </a:t>
            </a:r>
            <a:r>
              <a:rPr lang="en-US" i="1" dirty="0"/>
              <a:t>(</a:t>
            </a:r>
            <a:r>
              <a:rPr lang="en-US" i="1" dirty="0" err="1"/>
              <a:t>b,c</a:t>
            </a:r>
            <a:r>
              <a:rPr lang="en-US" i="1" dirty="0"/>
              <a:t>)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99675"/>
              </p:ext>
            </p:extLst>
          </p:nvPr>
        </p:nvGraphicFramePr>
        <p:xfrm>
          <a:off x="304800" y="3581400"/>
          <a:ext cx="2209800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75983"/>
              </p:ext>
            </p:extLst>
          </p:nvPr>
        </p:nvGraphicFramePr>
        <p:xfrm>
          <a:off x="3810000" y="3657600"/>
          <a:ext cx="2209800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667000" y="4038600"/>
            <a:ext cx="6960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⋈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93815"/>
              </p:ext>
            </p:extLst>
          </p:nvPr>
        </p:nvGraphicFramePr>
        <p:xfrm>
          <a:off x="6705600" y="3657600"/>
          <a:ext cx="2209800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085776" y="4064000"/>
            <a:ext cx="5004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6154" y="5562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4022" y="5257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61195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 Join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5257801"/>
          </a:xfrm>
        </p:spPr>
        <p:txBody>
          <a:bodyPr/>
          <a:lstStyle/>
          <a:p>
            <a:r>
              <a:rPr lang="en-US" b="1" dirty="0"/>
              <a:t>Use a hash function </a:t>
            </a:r>
            <a:r>
              <a:rPr lang="en-US" b="1" i="1" dirty="0"/>
              <a:t>h</a:t>
            </a:r>
            <a:r>
              <a:rPr lang="en-US" b="1" dirty="0"/>
              <a:t> from B-values to </a:t>
            </a:r>
            <a:r>
              <a:rPr lang="en-US" b="1" i="1" dirty="0"/>
              <a:t>1...k</a:t>
            </a:r>
          </a:p>
          <a:p>
            <a:r>
              <a:rPr lang="en-US" b="1" dirty="0">
                <a:solidFill>
                  <a:srgbClr val="FF0066"/>
                </a:solidFill>
              </a:rPr>
              <a:t>A Map process turns:</a:t>
            </a:r>
          </a:p>
          <a:p>
            <a:pPr lvl="1"/>
            <a:r>
              <a:rPr lang="en-US" dirty="0"/>
              <a:t>Each input tuple </a:t>
            </a:r>
            <a:r>
              <a:rPr lang="en-US" i="1" dirty="0"/>
              <a:t>R(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into key-value pair </a:t>
            </a:r>
            <a:r>
              <a:rPr lang="en-US" i="1" dirty="0"/>
              <a:t>(b,(</a:t>
            </a:r>
            <a:r>
              <a:rPr lang="en-US" i="1" dirty="0" err="1"/>
              <a:t>a,R</a:t>
            </a:r>
            <a:r>
              <a:rPr lang="en-US" i="1" dirty="0"/>
              <a:t>))</a:t>
            </a:r>
          </a:p>
          <a:p>
            <a:pPr lvl="1"/>
            <a:r>
              <a:rPr lang="en-US" dirty="0"/>
              <a:t>Each input tuple </a:t>
            </a:r>
            <a:r>
              <a:rPr lang="en-US" i="1" dirty="0"/>
              <a:t>S(</a:t>
            </a:r>
            <a:r>
              <a:rPr lang="en-US" i="1" dirty="0" err="1"/>
              <a:t>b,c</a:t>
            </a:r>
            <a:r>
              <a:rPr lang="en-US" i="1" dirty="0"/>
              <a:t>)</a:t>
            </a:r>
            <a:r>
              <a:rPr lang="en-US" dirty="0"/>
              <a:t> into </a:t>
            </a:r>
            <a:r>
              <a:rPr lang="en-US" i="1" dirty="0"/>
              <a:t>(b,(</a:t>
            </a:r>
            <a:r>
              <a:rPr lang="en-US" i="1" dirty="0" err="1"/>
              <a:t>c,S</a:t>
            </a:r>
            <a:r>
              <a:rPr lang="en-US" i="1" dirty="0"/>
              <a:t>))</a:t>
            </a:r>
          </a:p>
          <a:p>
            <a:pPr lvl="8"/>
            <a:endParaRPr lang="en-US" dirty="0"/>
          </a:p>
          <a:p>
            <a:r>
              <a:rPr lang="en-US" b="1" dirty="0"/>
              <a:t>Map processes</a:t>
            </a:r>
            <a:r>
              <a:rPr lang="en-US" dirty="0"/>
              <a:t> send each key-value pair with key </a:t>
            </a:r>
            <a:r>
              <a:rPr lang="en-US" i="1" dirty="0"/>
              <a:t>b</a:t>
            </a:r>
            <a:r>
              <a:rPr lang="en-US" dirty="0"/>
              <a:t> to Reduce process </a:t>
            </a:r>
            <a:r>
              <a:rPr lang="en-US" i="1" dirty="0"/>
              <a:t>h(b)</a:t>
            </a:r>
            <a:endParaRPr lang="en-US" dirty="0"/>
          </a:p>
          <a:p>
            <a:pPr lvl="1"/>
            <a:r>
              <a:rPr lang="en-US" dirty="0" err="1"/>
              <a:t>Hadoop</a:t>
            </a:r>
            <a:r>
              <a:rPr lang="en-US" dirty="0"/>
              <a:t> does this automatically; just tell it what </a:t>
            </a:r>
            <a:r>
              <a:rPr lang="en-US" i="1" dirty="0"/>
              <a:t>k</a:t>
            </a:r>
            <a:r>
              <a:rPr lang="en-US" dirty="0"/>
              <a:t> is.</a:t>
            </a:r>
          </a:p>
          <a:p>
            <a:r>
              <a:rPr lang="en-US" dirty="0"/>
              <a:t>Each </a:t>
            </a:r>
            <a:r>
              <a:rPr lang="en-US" b="1" dirty="0"/>
              <a:t>Reduce process</a:t>
            </a:r>
            <a:r>
              <a:rPr lang="en-US" dirty="0"/>
              <a:t> matches all the pairs </a:t>
            </a:r>
            <a:r>
              <a:rPr lang="en-US" i="1" dirty="0"/>
              <a:t>(b,(</a:t>
            </a:r>
            <a:r>
              <a:rPr lang="en-US" i="1" dirty="0" err="1"/>
              <a:t>a,R</a:t>
            </a:r>
            <a:r>
              <a:rPr lang="en-US" i="1" dirty="0"/>
              <a:t>))</a:t>
            </a:r>
            <a:r>
              <a:rPr lang="en-US" dirty="0"/>
              <a:t> with all </a:t>
            </a:r>
            <a:r>
              <a:rPr lang="en-US" i="1" dirty="0"/>
              <a:t>(b,(</a:t>
            </a:r>
            <a:r>
              <a:rPr lang="en-US" i="1" dirty="0" err="1"/>
              <a:t>c,S</a:t>
            </a:r>
            <a:r>
              <a:rPr lang="en-US" i="1" dirty="0"/>
              <a:t>)) </a:t>
            </a:r>
            <a:r>
              <a:rPr lang="en-US" dirty="0"/>
              <a:t>and outputs </a:t>
            </a:r>
            <a:r>
              <a:rPr lang="en-US" i="1" dirty="0"/>
              <a:t>(</a:t>
            </a:r>
            <a:r>
              <a:rPr lang="en-US" i="1" dirty="0" err="1"/>
              <a:t>a,b,c</a:t>
            </a:r>
            <a:r>
              <a:rPr lang="en-US" i="1" dirty="0"/>
              <a:t>)</a:t>
            </a:r>
            <a:r>
              <a:rPr lang="en-US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Node Architecture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905000" y="3505200"/>
            <a:ext cx="1447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Memory</a:t>
            </a: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1905000" y="4648200"/>
            <a:ext cx="1524000" cy="9144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Disk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905000" y="27432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CPU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447800" y="2438400"/>
            <a:ext cx="2362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75125" y="3232150"/>
            <a:ext cx="3945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Machine Learning, Statistics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4251325" y="4451350"/>
            <a:ext cx="32832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</a:rPr>
              <a:t>“Classical” Data Mining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7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51208" grpId="0" animBg="1"/>
      <p:bldP spid="51210" grpId="0"/>
      <p:bldP spid="512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/>
              <a:t>Chaining MapReduce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05311"/>
          </a:xfrm>
        </p:spPr>
        <p:txBody>
          <a:bodyPr>
            <a:normAutofit/>
          </a:bodyPr>
          <a:lstStyle/>
          <a:p>
            <a:r>
              <a:rPr lang="de-DE" b="1" dirty="0" err="1"/>
              <a:t>Required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chaining</a:t>
            </a:r>
            <a:r>
              <a:rPr lang="de-DE" b="1" dirty="0"/>
              <a:t> multiple </a:t>
            </a:r>
            <a:r>
              <a:rPr lang="de-DE" b="1" dirty="0" err="1"/>
              <a:t>operations</a:t>
            </a:r>
            <a:r>
              <a:rPr lang="de-DE" b="1" dirty="0"/>
              <a:t>:</a:t>
            </a:r>
            <a:br>
              <a:rPr lang="de-DE" b="1" dirty="0"/>
            </a:br>
            <a:r>
              <a:rPr lang="de-DE" b="0" dirty="0"/>
              <a:t>such </a:t>
            </a:r>
            <a:r>
              <a:rPr lang="de-DE" b="0" dirty="0" err="1"/>
              <a:t>as</a:t>
            </a:r>
            <a:r>
              <a:rPr lang="de-DE" b="0" dirty="0"/>
              <a:t> </a:t>
            </a:r>
            <a:r>
              <a:rPr lang="de-DE" b="0" dirty="0" err="1"/>
              <a:t>Join</a:t>
            </a:r>
            <a:r>
              <a:rPr lang="de-DE" b="0" dirty="0"/>
              <a:t>, Group, Aggregate, </a:t>
            </a:r>
            <a:r>
              <a:rPr lang="de-DE" b="0" dirty="0" err="1"/>
              <a:t>Sort</a:t>
            </a:r>
            <a:r>
              <a:rPr lang="de-DE" b="0" dirty="0"/>
              <a:t>, …</a:t>
            </a:r>
          </a:p>
          <a:p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i="1" dirty="0" err="1"/>
              <a:t>Hive</a:t>
            </a:r>
            <a:r>
              <a:rPr lang="de-DE" i="1" dirty="0"/>
              <a:t>, </a:t>
            </a:r>
            <a:r>
              <a:rPr lang="de-DE" i="1" dirty="0" err="1"/>
              <a:t>Pig</a:t>
            </a:r>
            <a:r>
              <a:rPr lang="de-DE" i="1" dirty="0"/>
              <a:t>, Spark</a:t>
            </a:r>
            <a:r>
              <a:rPr lang="de-DE" dirty="0"/>
              <a:t>, …</a:t>
            </a:r>
          </a:p>
          <a:p>
            <a:r>
              <a:rPr lang="de-DE" i="1" dirty="0" err="1"/>
              <a:t>Hive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SQL (</a:t>
            </a:r>
            <a:r>
              <a:rPr lang="de-DE" dirty="0" err="1"/>
              <a:t>HiveQL</a:t>
            </a:r>
            <a:r>
              <a:rPr lang="de-DE" dirty="0"/>
              <a:t>) </a:t>
            </a:r>
            <a:r>
              <a:rPr lang="de-DE" dirty="0" err="1"/>
              <a:t>queries</a:t>
            </a:r>
            <a:endParaRPr lang="de-DE" dirty="0"/>
          </a:p>
          <a:p>
            <a:pPr lvl="1"/>
            <a:r>
              <a:rPr lang="de-DE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SUM(input1.field1) AS sum, COUNT(*) AS count FROM input1 JOIN input2 ON (input1.field2 = input2.field1) GROUP BY input2.field2 ORDER BY input2.field2 DESC;</a:t>
            </a:r>
          </a:p>
          <a:p>
            <a:pPr lvl="1"/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translated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multiple </a:t>
            </a:r>
            <a:r>
              <a:rPr lang="de-DE" dirty="0" err="1"/>
              <a:t>MapReduce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b="0" dirty="0" err="1"/>
              <a:t>Inverted</a:t>
            </a:r>
            <a:r>
              <a:rPr lang="de-DE" b="0" dirty="0"/>
              <a:t> </a:t>
            </a:r>
            <a:r>
              <a:rPr lang="de-DE" b="0" dirty="0" err="1"/>
              <a:t>index</a:t>
            </a:r>
            <a:r>
              <a:rPr lang="de-DE" b="0" dirty="0"/>
              <a:t> </a:t>
            </a:r>
            <a:r>
              <a:rPr lang="de-DE" b="0" dirty="0" err="1"/>
              <a:t>creation</a:t>
            </a:r>
            <a:endParaRPr lang="de-DE" b="0" dirty="0"/>
          </a:p>
          <a:p>
            <a:pPr lvl="1"/>
            <a:r>
              <a:rPr lang="de-DE" dirty="0"/>
              <a:t>Implementation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i="1" dirty="0" err="1"/>
              <a:t>Pig</a:t>
            </a:r>
            <a:r>
              <a:rPr lang="de-DE" dirty="0"/>
              <a:t>: </a:t>
            </a:r>
            <a:r>
              <a:rPr lang="de-DE" b="0" i="1" dirty="0" err="1">
                <a:hlinkClick r:id="rId2"/>
              </a:rPr>
              <a:t>IndexCreation.pig</a:t>
            </a:r>
            <a:endParaRPr lang="de-DE" b="0" i="1" dirty="0"/>
          </a:p>
          <a:p>
            <a:pPr lvl="1"/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translated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multiple </a:t>
            </a:r>
            <a:r>
              <a:rPr lang="de-DE" dirty="0" err="1"/>
              <a:t>MapReduce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59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/>
              <a:t>Example: Matrix Multiplication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667556"/>
              </p:ext>
            </p:extLst>
          </p:nvPr>
        </p:nvGraphicFramePr>
        <p:xfrm>
          <a:off x="850796" y="1828800"/>
          <a:ext cx="1962150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75" y="3422716"/>
            <a:ext cx="1746146" cy="633406"/>
          </a:xfrm>
          <a:prstGeom prst="rect">
            <a:avLst/>
          </a:prstGeom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694909"/>
              </p:ext>
            </p:extLst>
          </p:nvPr>
        </p:nvGraphicFramePr>
        <p:xfrm>
          <a:off x="3429000" y="1825658"/>
          <a:ext cx="1962150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45284" y="2227314"/>
            <a:ext cx="351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x</a:t>
            </a:r>
            <a:endParaRPr lang="en-US" sz="3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3429000"/>
            <a:ext cx="78867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/>
              <a:t>p</a:t>
            </a:r>
            <a:r>
              <a:rPr lang="de-DE" sz="3200" baseline="-25000" dirty="0"/>
              <a:t>ik</a:t>
            </a:r>
            <a:r>
              <a:rPr lang="de-DE" dirty="0"/>
              <a:t> = </a:t>
            </a:r>
            <a:r>
              <a:rPr lang="de-DE" b="0" dirty="0"/>
              <a:t>m</a:t>
            </a:r>
            <a:r>
              <a:rPr lang="de-DE" sz="3200" baseline="-25000" dirty="0"/>
              <a:t>i</a:t>
            </a:r>
            <a:r>
              <a:rPr lang="de-DE" sz="2000" b="0" baseline="-25000" dirty="0"/>
              <a:t>1</a:t>
            </a:r>
            <a:r>
              <a:rPr lang="de-DE" b="0" dirty="0"/>
              <a:t>n</a:t>
            </a:r>
            <a:r>
              <a:rPr lang="de-DE" sz="2000" b="0" baseline="-25000" dirty="0"/>
              <a:t>1</a:t>
            </a:r>
            <a:r>
              <a:rPr lang="de-DE" sz="3200" baseline="-25000" dirty="0"/>
              <a:t>k</a:t>
            </a:r>
            <a:r>
              <a:rPr lang="de-DE" dirty="0"/>
              <a:t> </a:t>
            </a:r>
            <a:r>
              <a:rPr lang="de-DE" b="0" dirty="0"/>
              <a:t>+</a:t>
            </a:r>
            <a:r>
              <a:rPr lang="de-DE" dirty="0"/>
              <a:t> </a:t>
            </a:r>
            <a:r>
              <a:rPr lang="de-DE" b="0" dirty="0"/>
              <a:t>m</a:t>
            </a:r>
            <a:r>
              <a:rPr lang="de-DE" sz="3200" baseline="-25000" dirty="0"/>
              <a:t>i</a:t>
            </a:r>
            <a:r>
              <a:rPr lang="de-DE" sz="2000" b="0" baseline="-25000" dirty="0"/>
              <a:t>2</a:t>
            </a:r>
            <a:r>
              <a:rPr lang="de-DE" b="0" dirty="0"/>
              <a:t>n</a:t>
            </a:r>
            <a:r>
              <a:rPr lang="de-DE" sz="2000" b="0" baseline="-25000" dirty="0"/>
              <a:t>2</a:t>
            </a:r>
            <a:r>
              <a:rPr lang="de-DE" sz="3200" baseline="-25000" dirty="0"/>
              <a:t>k</a:t>
            </a:r>
            <a:r>
              <a:rPr lang="de-DE" dirty="0"/>
              <a:t> </a:t>
            </a:r>
            <a:r>
              <a:rPr lang="de-DE" b="0" dirty="0"/>
              <a:t>+</a:t>
            </a:r>
            <a:r>
              <a:rPr lang="de-DE" dirty="0"/>
              <a:t> </a:t>
            </a:r>
            <a:r>
              <a:rPr lang="de-DE" b="0" dirty="0"/>
              <a:t>m</a:t>
            </a:r>
            <a:r>
              <a:rPr lang="de-DE" sz="3200" baseline="-25000" dirty="0"/>
              <a:t>i</a:t>
            </a:r>
            <a:r>
              <a:rPr lang="de-DE" sz="2000" b="0" baseline="-25000" dirty="0"/>
              <a:t>3</a:t>
            </a:r>
            <a:r>
              <a:rPr lang="de-DE" b="0" dirty="0"/>
              <a:t>n</a:t>
            </a:r>
            <a:r>
              <a:rPr lang="de-DE" sz="2000" b="0" baseline="-25000" dirty="0"/>
              <a:t>3</a:t>
            </a:r>
            <a:r>
              <a:rPr lang="de-DE" sz="3200" baseline="-25000" dirty="0"/>
              <a:t>k</a:t>
            </a:r>
            <a:endParaRPr lang="en-US" sz="3200" baseline="-25000" dirty="0"/>
          </a:p>
          <a:p>
            <a:r>
              <a:rPr lang="de-DE" b="0" dirty="0"/>
              <a:t>Chain </a:t>
            </a:r>
            <a:r>
              <a:rPr lang="de-DE" b="0" dirty="0" err="1"/>
              <a:t>two</a:t>
            </a:r>
            <a:r>
              <a:rPr lang="de-DE" b="0" dirty="0"/>
              <a:t> </a:t>
            </a:r>
            <a:r>
              <a:rPr lang="de-DE" b="0" dirty="0" err="1"/>
              <a:t>MapReduce</a:t>
            </a:r>
            <a:r>
              <a:rPr lang="de-DE" b="0" dirty="0"/>
              <a:t> </a:t>
            </a:r>
            <a:r>
              <a:rPr lang="de-DE" b="0" dirty="0" err="1"/>
              <a:t>jobs</a:t>
            </a:r>
            <a:r>
              <a:rPr lang="de-DE" b="0" dirty="0"/>
              <a:t>:</a:t>
            </a:r>
          </a:p>
          <a:p>
            <a:pPr lvl="1"/>
            <a:r>
              <a:rPr lang="de-DE" b="0" dirty="0"/>
              <a:t>1. Natural </a:t>
            </a:r>
            <a:r>
              <a:rPr lang="de-DE" b="0" dirty="0" err="1"/>
              <a:t>join</a:t>
            </a:r>
            <a:r>
              <a:rPr lang="de-DE" b="0" dirty="0"/>
              <a:t>, </a:t>
            </a:r>
            <a:r>
              <a:rPr lang="de-DE" b="0" dirty="0" err="1"/>
              <a:t>multiply</a:t>
            </a:r>
            <a:r>
              <a:rPr lang="de-DE" b="0" dirty="0"/>
              <a:t> </a:t>
            </a:r>
            <a:r>
              <a:rPr lang="de-DE" b="0" dirty="0" err="1"/>
              <a:t>values</a:t>
            </a:r>
            <a:r>
              <a:rPr lang="de-DE" b="0" dirty="0"/>
              <a:t> in </a:t>
            </a:r>
            <a:r>
              <a:rPr lang="de-DE" b="0" dirty="0" err="1"/>
              <a:t>reducer</a:t>
            </a:r>
            <a:endParaRPr lang="de-DE" b="0" dirty="0"/>
          </a:p>
          <a:p>
            <a:pPr lvl="2"/>
            <a:r>
              <a:rPr lang="de-DE" dirty="0"/>
              <a:t>Output </a:t>
            </a:r>
            <a:r>
              <a:rPr lang="de-DE" dirty="0" err="1"/>
              <a:t>values</a:t>
            </a:r>
            <a:r>
              <a:rPr lang="de-DE" dirty="0"/>
              <a:t> of </a:t>
            </a:r>
            <a:r>
              <a:rPr lang="de-DE" dirty="0" err="1"/>
              <a:t>reducer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j: all </a:t>
            </a:r>
            <a:r>
              <a:rPr lang="de-DE" dirty="0" err="1"/>
              <a:t>pairs</a:t>
            </a:r>
            <a:r>
              <a:rPr lang="de-DE" dirty="0"/>
              <a:t> (</a:t>
            </a:r>
            <a:r>
              <a:rPr lang="de-DE" i="1" dirty="0" err="1"/>
              <a:t>i#k</a:t>
            </a:r>
            <a:r>
              <a:rPr lang="de-DE" dirty="0"/>
              <a:t>, </a:t>
            </a:r>
            <a:r>
              <a:rPr lang="de-DE" dirty="0" err="1"/>
              <a:t>m</a:t>
            </a:r>
            <a:r>
              <a:rPr lang="de-DE" baseline="-25000" dirty="0" err="1"/>
              <a:t>ij</a:t>
            </a:r>
            <a:r>
              <a:rPr lang="de-DE" dirty="0" err="1"/>
              <a:t>n</a:t>
            </a:r>
            <a:r>
              <a:rPr lang="de-DE" baseline="-25000" dirty="0" err="1"/>
              <a:t>jk</a:t>
            </a:r>
            <a:r>
              <a:rPr lang="de-DE" dirty="0"/>
              <a:t>)</a:t>
            </a:r>
            <a:endParaRPr lang="de-DE" baseline="-25000" dirty="0"/>
          </a:p>
          <a:p>
            <a:pPr lvl="1"/>
            <a:r>
              <a:rPr lang="de-DE" b="0" dirty="0"/>
              <a:t>2. Group </a:t>
            </a:r>
            <a:r>
              <a:rPr lang="de-DE" b="0" dirty="0" err="1"/>
              <a:t>by</a:t>
            </a:r>
            <a:r>
              <a:rPr lang="de-DE" b="0" dirty="0"/>
              <a:t> </a:t>
            </a:r>
            <a:r>
              <a:rPr lang="de-DE" b="0" dirty="0" err="1"/>
              <a:t>key</a:t>
            </a:r>
            <a:r>
              <a:rPr lang="de-DE" b="0" dirty="0"/>
              <a:t>, </a:t>
            </a:r>
            <a:r>
              <a:rPr lang="de-DE" b="0" dirty="0" err="1"/>
              <a:t>sum</a:t>
            </a:r>
            <a:r>
              <a:rPr lang="de-DE" b="0" dirty="0"/>
              <a:t> </a:t>
            </a:r>
            <a:r>
              <a:rPr lang="de-DE" b="0" dirty="0" err="1"/>
              <a:t>values</a:t>
            </a:r>
            <a:r>
              <a:rPr lang="de-DE" b="0" dirty="0"/>
              <a:t> in </a:t>
            </a:r>
            <a:r>
              <a:rPr lang="de-DE" b="0" dirty="0" err="1"/>
              <a:t>reducer</a:t>
            </a:r>
            <a:endParaRPr lang="de-DE" b="0" dirty="0"/>
          </a:p>
          <a:p>
            <a:pPr lvl="2"/>
            <a:r>
              <a:rPr lang="de-DE" dirty="0"/>
              <a:t>Output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reducer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i="1" dirty="0" err="1"/>
              <a:t>i#k</a:t>
            </a:r>
            <a:r>
              <a:rPr lang="de-DE" dirty="0"/>
              <a:t>: (</a:t>
            </a:r>
            <a:r>
              <a:rPr lang="de-DE" i="1" dirty="0" err="1"/>
              <a:t>i#k</a:t>
            </a:r>
            <a:r>
              <a:rPr lang="de-DE" dirty="0"/>
              <a:t>,                )</a:t>
            </a:r>
            <a:endParaRPr lang="de-DE" b="0" dirty="0"/>
          </a:p>
          <a:p>
            <a:endParaRPr lang="de-DE" b="0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107408"/>
              </p:ext>
            </p:extLst>
          </p:nvPr>
        </p:nvGraphicFramePr>
        <p:xfrm>
          <a:off x="6030771" y="1822516"/>
          <a:ext cx="1962150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36153" y="2218673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=</a:t>
            </a:r>
            <a:endParaRPr lang="en-US" sz="3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385" y="5257800"/>
            <a:ext cx="822815" cy="45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7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Measures for Algorithms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b="1" dirty="0">
                <a:solidFill>
                  <a:srgbClr val="008000"/>
                </a:solidFill>
              </a:rPr>
              <a:t>In </a:t>
            </a:r>
            <a:r>
              <a:rPr lang="en-US" b="1" dirty="0" err="1">
                <a:solidFill>
                  <a:srgbClr val="008000"/>
                </a:solidFill>
              </a:rPr>
              <a:t>MapReduce</a:t>
            </a:r>
            <a:r>
              <a:rPr lang="en-US" b="1" dirty="0">
                <a:solidFill>
                  <a:srgbClr val="008000"/>
                </a:solidFill>
              </a:rPr>
              <a:t> we quantify the cost of an algorithm using 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i="1" dirty="0">
                <a:solidFill>
                  <a:srgbClr val="FF0066"/>
                </a:solidFill>
              </a:rPr>
              <a:t>Communication cost</a:t>
            </a:r>
            <a:r>
              <a:rPr lang="en-US" dirty="0"/>
              <a:t>  = total I/O of all processes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i="1" dirty="0">
                <a:solidFill>
                  <a:srgbClr val="FF0066"/>
                </a:solidFill>
              </a:rPr>
              <a:t>Elapsed communication cost</a:t>
            </a:r>
            <a:r>
              <a:rPr lang="en-US" dirty="0"/>
              <a:t> = max of I/O along any path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dirty="0"/>
              <a:t>(</a:t>
            </a:r>
            <a:r>
              <a:rPr lang="en-US" i="1" dirty="0">
                <a:solidFill>
                  <a:srgbClr val="FF0066"/>
                </a:solidFill>
              </a:rPr>
              <a:t>Elapsed</a:t>
            </a:r>
            <a:r>
              <a:rPr lang="en-US" dirty="0"/>
              <a:t>) </a:t>
            </a:r>
            <a:r>
              <a:rPr lang="en-US" i="1" dirty="0">
                <a:solidFill>
                  <a:srgbClr val="FF0066"/>
                </a:solidFill>
              </a:rPr>
              <a:t>computation cost</a:t>
            </a:r>
            <a:r>
              <a:rPr lang="en-US" dirty="0"/>
              <a:t> analogous, but count only running time of processes</a:t>
            </a:r>
          </a:p>
          <a:p>
            <a:pPr marL="609600" indent="-609600"/>
            <a:endParaRPr lang="en-US" sz="500" dirty="0"/>
          </a:p>
          <a:p>
            <a:pPr marL="609600" indent="-609600"/>
            <a:endParaRPr lang="en-US" sz="500" dirty="0"/>
          </a:p>
          <a:p>
            <a:pPr marL="609600" indent="-609600"/>
            <a:endParaRPr lang="en-US" sz="500" dirty="0"/>
          </a:p>
          <a:p>
            <a:pPr marL="609600" indent="-609600"/>
            <a:endParaRPr lang="en-US" sz="500" dirty="0"/>
          </a:p>
          <a:p>
            <a:pPr marL="292608" lvl="1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Note that here the big-O notation is not the most useful 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(adding more machines is always an option)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38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Cost Measures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For a map-reduce algorithm: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Communication cost 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input file size + 2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(sum of the sizes of all files passed from Map processes to Reduce processes) + the sum of the output sizes of the Reduce processes.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Elapsed communication cost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the sum of the largest input + output for any map process, plus the same for any reduce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48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Cost Measures Mean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Either the I/O (communication) or processing (computation) cost dominates</a:t>
            </a:r>
          </a:p>
          <a:p>
            <a:pPr lvl="1"/>
            <a:r>
              <a:rPr lang="en-US" dirty="0"/>
              <a:t>Ignore one or the other</a:t>
            </a:r>
          </a:p>
          <a:p>
            <a:endParaRPr lang="en-US" dirty="0"/>
          </a:p>
          <a:p>
            <a:r>
              <a:rPr lang="en-US" dirty="0"/>
              <a:t>Total cost tells what you pay in rent from </a:t>
            </a:r>
            <a:br>
              <a:rPr lang="en-US" dirty="0"/>
            </a:br>
            <a:r>
              <a:rPr lang="en-US" dirty="0"/>
              <a:t>your friendly neighborhood cloud</a:t>
            </a:r>
          </a:p>
          <a:p>
            <a:endParaRPr lang="en-US" dirty="0"/>
          </a:p>
          <a:p>
            <a:r>
              <a:rPr lang="en-US" dirty="0"/>
              <a:t>Elapsed cost is wall-clock time using parallelism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24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of Map-Reduce Join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Total communication cost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/>
              <a:t>= O(|R|+|S|+|R ⋈ S|)</a:t>
            </a:r>
          </a:p>
          <a:p>
            <a:r>
              <a:rPr lang="en-US" b="1" dirty="0">
                <a:solidFill>
                  <a:srgbClr val="0000FF"/>
                </a:solidFill>
              </a:rPr>
              <a:t>Elapsed communication cost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= O(s)</a:t>
            </a:r>
          </a:p>
          <a:p>
            <a:pPr lvl="1"/>
            <a:r>
              <a:rPr lang="en-US" dirty="0"/>
              <a:t>We’re going to pick </a:t>
            </a:r>
            <a:r>
              <a:rPr lang="en-US" b="1" i="1" dirty="0"/>
              <a:t>k</a:t>
            </a:r>
            <a:r>
              <a:rPr lang="en-US" dirty="0"/>
              <a:t> and the number of Map processes so that the I/O limit </a:t>
            </a:r>
            <a:r>
              <a:rPr lang="en-US" b="1" i="1" dirty="0"/>
              <a:t>s</a:t>
            </a:r>
            <a:r>
              <a:rPr lang="en-US" dirty="0"/>
              <a:t> is respected</a:t>
            </a:r>
          </a:p>
          <a:p>
            <a:pPr lvl="1"/>
            <a:r>
              <a:rPr lang="en-US" dirty="0"/>
              <a:t>We put a limit </a:t>
            </a:r>
            <a:r>
              <a:rPr lang="en-US" b="1" i="1" dirty="0"/>
              <a:t>s</a:t>
            </a:r>
            <a:r>
              <a:rPr lang="en-US" dirty="0"/>
              <a:t> on the amount of input or output that any one process can have. </a:t>
            </a:r>
            <a:r>
              <a:rPr lang="en-US" b="1" i="1" dirty="0"/>
              <a:t>s</a:t>
            </a:r>
            <a:r>
              <a:rPr lang="en-US" b="1" dirty="0"/>
              <a:t> could be:</a:t>
            </a:r>
          </a:p>
          <a:p>
            <a:pPr lvl="2"/>
            <a:r>
              <a:rPr lang="en-US" dirty="0"/>
              <a:t>What fits in main memory</a:t>
            </a:r>
          </a:p>
          <a:p>
            <a:pPr lvl="2"/>
            <a:r>
              <a:rPr lang="en-US" dirty="0"/>
              <a:t>What fits on local disk</a:t>
            </a:r>
          </a:p>
          <a:p>
            <a:r>
              <a:rPr lang="en-US" dirty="0"/>
              <a:t>With proper indexes, computation cost is linear in the input + output size</a:t>
            </a:r>
          </a:p>
          <a:p>
            <a:pPr lvl="1"/>
            <a:r>
              <a:rPr lang="en-US" dirty="0"/>
              <a:t>So computation cost is like comm. cost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/>
              <a:t>Spark vs. Hadoop/MapReduce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557711"/>
          </a:xfrm>
        </p:spPr>
        <p:txBody>
          <a:bodyPr>
            <a:normAutofit/>
          </a:bodyPr>
          <a:lstStyle/>
          <a:p>
            <a:r>
              <a:rPr lang="de-DE" b="1" dirty="0"/>
              <a:t>Spark </a:t>
            </a:r>
            <a:r>
              <a:rPr lang="de-DE" b="1" dirty="0" err="1"/>
              <a:t>has</a:t>
            </a:r>
            <a:r>
              <a:rPr lang="de-DE" b="1" dirty="0"/>
              <a:t> </a:t>
            </a:r>
            <a:r>
              <a:rPr lang="de-DE" b="1" dirty="0" err="1"/>
              <a:t>recently</a:t>
            </a:r>
            <a:r>
              <a:rPr lang="de-DE" b="1" dirty="0"/>
              <a:t> </a:t>
            </a:r>
            <a:r>
              <a:rPr lang="de-DE" b="1" dirty="0" err="1"/>
              <a:t>become</a:t>
            </a:r>
            <a:r>
              <a:rPr lang="de-DE" b="1" dirty="0"/>
              <a:t> a </a:t>
            </a:r>
            <a:r>
              <a:rPr lang="de-DE" b="1" dirty="0" err="1"/>
              <a:t>very</a:t>
            </a:r>
            <a:r>
              <a:rPr lang="de-DE" b="1" dirty="0"/>
              <a:t> </a:t>
            </a:r>
            <a:r>
              <a:rPr lang="de-DE" b="1" dirty="0" err="1"/>
              <a:t>popular</a:t>
            </a:r>
            <a:r>
              <a:rPr lang="de-DE" b="1" dirty="0"/>
              <a:t> alternative</a:t>
            </a:r>
          </a:p>
          <a:p>
            <a:pPr lvl="1"/>
            <a:r>
              <a:rPr lang="de-DE" dirty="0"/>
              <a:t>Supports </a:t>
            </a:r>
            <a:r>
              <a:rPr lang="de-DE" dirty="0" err="1"/>
              <a:t>MapReduce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map</a:t>
            </a:r>
            <a:r>
              <a:rPr lang="de-DE" dirty="0"/>
              <a:t>, </a:t>
            </a:r>
            <a:r>
              <a:rPr lang="de-DE" dirty="0" err="1"/>
              <a:t>reduce</a:t>
            </a:r>
            <a:r>
              <a:rPr lang="de-DE" dirty="0"/>
              <a:t>, …</a:t>
            </a:r>
          </a:p>
          <a:p>
            <a:pPr lvl="1"/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100x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Hadoop</a:t>
            </a:r>
            <a:r>
              <a:rPr lang="de-DE" dirty="0"/>
              <a:t> (s. </a:t>
            </a:r>
            <a:r>
              <a:rPr lang="de-DE" dirty="0">
                <a:hlinkClick r:id="rId2"/>
              </a:rPr>
              <a:t>http://spark.apache.org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Spark </a:t>
            </a:r>
            <a:r>
              <a:rPr lang="de-DE" dirty="0" err="1"/>
              <a:t>for</a:t>
            </a:r>
            <a:r>
              <a:rPr lang="de-DE" dirty="0"/>
              <a:t> Web </a:t>
            </a:r>
            <a:r>
              <a:rPr lang="de-DE" dirty="0" err="1"/>
              <a:t>archives</a:t>
            </a:r>
            <a:r>
              <a:rPr lang="de-DE" dirty="0"/>
              <a:t> @ L3S: </a:t>
            </a:r>
            <a:r>
              <a:rPr lang="de-DE" i="1" dirty="0" err="1"/>
              <a:t>ArchiveSpark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https://github.com/helgeho/ArchiveSpark</a:t>
            </a:r>
            <a:endParaRPr lang="de-DE" dirty="0"/>
          </a:p>
          <a:p>
            <a:r>
              <a:rPr lang="de-DE" b="1" dirty="0"/>
              <a:t>Extensive </a:t>
            </a:r>
            <a:r>
              <a:rPr lang="de-DE" b="1" dirty="0" err="1"/>
              <a:t>use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main</a:t>
            </a:r>
            <a:r>
              <a:rPr lang="de-DE" b="1" dirty="0"/>
              <a:t> </a:t>
            </a:r>
            <a:r>
              <a:rPr lang="de-DE" b="1" dirty="0" err="1"/>
              <a:t>memory</a:t>
            </a:r>
            <a:r>
              <a:rPr lang="de-DE" b="1" dirty="0"/>
              <a:t> vs. </a:t>
            </a:r>
            <a:r>
              <a:rPr lang="de-DE" dirty="0" err="1"/>
              <a:t>d</a:t>
            </a:r>
            <a:r>
              <a:rPr lang="de-DE" b="1" dirty="0" err="1"/>
              <a:t>isk</a:t>
            </a:r>
            <a:endParaRPr lang="de-DE" b="1" dirty="0"/>
          </a:p>
          <a:p>
            <a:pPr lvl="1"/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costs</a:t>
            </a:r>
            <a:endParaRPr lang="de-DE" dirty="0"/>
          </a:p>
          <a:p>
            <a:pPr lvl="1"/>
            <a:r>
              <a:rPr lang="de-DE" dirty="0"/>
              <a:t>Fault </a:t>
            </a:r>
            <a:r>
              <a:rPr lang="de-DE" dirty="0" err="1"/>
              <a:t>tolerance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lineage</a:t>
            </a:r>
            <a:r>
              <a:rPr lang="de-DE" dirty="0"/>
              <a:t> / </a:t>
            </a:r>
            <a:r>
              <a:rPr lang="de-DE" dirty="0" err="1"/>
              <a:t>recovering</a:t>
            </a:r>
            <a:r>
              <a:rPr lang="de-DE" dirty="0"/>
              <a:t> vs. </a:t>
            </a:r>
            <a:r>
              <a:rPr lang="de-DE" dirty="0" err="1"/>
              <a:t>replication</a:t>
            </a:r>
            <a:endParaRPr lang="de-DE" dirty="0"/>
          </a:p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transformations</a:t>
            </a:r>
            <a:endParaRPr lang="de-DE" dirty="0"/>
          </a:p>
          <a:p>
            <a:pPr lvl="1"/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chained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defered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(e.g., </a:t>
            </a:r>
            <a:r>
              <a:rPr lang="de-DE" dirty="0" err="1"/>
              <a:t>reduce</a:t>
            </a:r>
            <a:r>
              <a:rPr lang="de-DE" dirty="0"/>
              <a:t>, …)</a:t>
            </a:r>
          </a:p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b="0" dirty="0" err="1"/>
              <a:t>Inverted</a:t>
            </a:r>
            <a:r>
              <a:rPr lang="de-DE" b="0" dirty="0"/>
              <a:t> </a:t>
            </a:r>
            <a:r>
              <a:rPr lang="de-DE" b="0" dirty="0" err="1"/>
              <a:t>index</a:t>
            </a:r>
            <a:r>
              <a:rPr lang="de-DE" b="0" dirty="0"/>
              <a:t> </a:t>
            </a:r>
            <a:r>
              <a:rPr lang="de-DE" b="0" dirty="0" err="1"/>
              <a:t>creation</a:t>
            </a:r>
            <a:r>
              <a:rPr lang="de-DE" b="0" dirty="0"/>
              <a:t> (</a:t>
            </a:r>
            <a:r>
              <a:rPr lang="de-DE" b="0" dirty="0" err="1"/>
              <a:t>cp</a:t>
            </a:r>
            <a:r>
              <a:rPr lang="de-DE" b="0" dirty="0"/>
              <a:t>., </a:t>
            </a:r>
            <a:r>
              <a:rPr lang="de-DE" b="0" dirty="0" err="1"/>
              <a:t>Pig</a:t>
            </a:r>
            <a:r>
              <a:rPr lang="de-DE" b="0" dirty="0"/>
              <a:t>)</a:t>
            </a:r>
          </a:p>
          <a:p>
            <a:pPr lvl="1"/>
            <a:r>
              <a:rPr lang="de-DE" dirty="0"/>
              <a:t>Spark </a:t>
            </a:r>
            <a:r>
              <a:rPr lang="de-DE" dirty="0" err="1"/>
              <a:t>implementation</a:t>
            </a:r>
            <a:r>
              <a:rPr lang="de-DE" dirty="0"/>
              <a:t> (in Scala): </a:t>
            </a:r>
            <a:r>
              <a:rPr lang="de-DE" i="1" dirty="0" err="1">
                <a:hlinkClick r:id="rId4"/>
              </a:rPr>
              <a:t>IndexCreation.scala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59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MapReduce</a:t>
            </a:r>
            <a:r>
              <a:rPr lang="de-DE" dirty="0"/>
              <a:t>: </a:t>
            </a:r>
            <a:r>
              <a:rPr lang="de-DE" b="0" dirty="0" err="1"/>
              <a:t>distributed</a:t>
            </a:r>
            <a:r>
              <a:rPr lang="de-DE" b="0" dirty="0"/>
              <a:t> </a:t>
            </a:r>
            <a:r>
              <a:rPr lang="de-DE" b="0" dirty="0" err="1"/>
              <a:t>computing</a:t>
            </a:r>
            <a:r>
              <a:rPr lang="de-DE" b="0" dirty="0"/>
              <a:t> </a:t>
            </a:r>
            <a:r>
              <a:rPr lang="de-DE" b="0" dirty="0" err="1"/>
              <a:t>model</a:t>
            </a:r>
            <a:endParaRPr lang="de-DE" b="0" dirty="0"/>
          </a:p>
          <a:p>
            <a:pPr lvl="1"/>
            <a:r>
              <a:rPr lang="de-DE" dirty="0"/>
              <a:t>Think </a:t>
            </a:r>
            <a:r>
              <a:rPr lang="de-DE" dirty="0" err="1"/>
              <a:t>functional</a:t>
            </a:r>
            <a:r>
              <a:rPr lang="de-DE" dirty="0"/>
              <a:t>!</a:t>
            </a:r>
          </a:p>
          <a:p>
            <a:r>
              <a:rPr lang="de-DE" dirty="0"/>
              <a:t>Distributed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replicates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Provides</a:t>
            </a:r>
            <a:r>
              <a:rPr lang="de-DE" dirty="0"/>
              <a:t> fault </a:t>
            </a:r>
            <a:r>
              <a:rPr lang="de-DE" dirty="0" err="1"/>
              <a:t>tolerance</a:t>
            </a:r>
            <a:endParaRPr lang="de-DE" dirty="0"/>
          </a:p>
          <a:p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exploits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locality</a:t>
            </a:r>
            <a:endParaRPr lang="de-DE" dirty="0"/>
          </a:p>
          <a:p>
            <a:pPr lvl="1"/>
            <a:r>
              <a:rPr lang="de-DE" dirty="0"/>
              <a:t>Computing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stored</a:t>
            </a:r>
            <a:endParaRPr lang="de-DE" dirty="0"/>
          </a:p>
          <a:p>
            <a:r>
              <a:rPr lang="de-DE" dirty="0" err="1"/>
              <a:t>Refinements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flexibility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endParaRPr lang="de-DE" dirty="0"/>
          </a:p>
          <a:p>
            <a:pPr lvl="1"/>
            <a:r>
              <a:rPr lang="de-DE" dirty="0" err="1"/>
              <a:t>Combiners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mapper</a:t>
            </a:r>
            <a:r>
              <a:rPr lang="de-DE" dirty="0"/>
              <a:t>, </a:t>
            </a:r>
            <a:r>
              <a:rPr lang="de-DE" dirty="0" err="1"/>
              <a:t>shuffling</a:t>
            </a:r>
            <a:r>
              <a:rPr lang="de-DE"/>
              <a:t> allows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sorting</a:t>
            </a:r>
            <a:endParaRPr lang="de-DE" dirty="0"/>
          </a:p>
          <a:p>
            <a:r>
              <a:rPr lang="de-DE" dirty="0" err="1"/>
              <a:t>Chaining</a:t>
            </a:r>
            <a:r>
              <a:rPr lang="de-DE" dirty="0"/>
              <a:t> </a:t>
            </a:r>
            <a:r>
              <a:rPr lang="de-DE" dirty="0" err="1"/>
              <a:t>MapReduce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larger </a:t>
            </a:r>
            <a:r>
              <a:rPr lang="de-DE" dirty="0" err="1"/>
              <a:t>algorithms</a:t>
            </a:r>
            <a:endParaRPr lang="de-DE" dirty="0"/>
          </a:p>
          <a:p>
            <a:pPr lvl="1"/>
            <a:r>
              <a:rPr lang="de-DE" dirty="0"/>
              <a:t>Tools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, but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operations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86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Jeffrey Dean and Sanjay </a:t>
            </a:r>
            <a:r>
              <a:rPr lang="en-US" dirty="0" err="1"/>
              <a:t>Ghemawat</a:t>
            </a:r>
            <a:r>
              <a:rPr lang="en-US" dirty="0"/>
              <a:t>: </a:t>
            </a:r>
            <a:r>
              <a:rPr lang="en-US" dirty="0" err="1"/>
              <a:t>MapReduce</a:t>
            </a:r>
            <a:r>
              <a:rPr lang="en-US" dirty="0"/>
              <a:t>: Simplified Data Processing   on Large Clusters</a:t>
            </a:r>
          </a:p>
          <a:p>
            <a:pPr lvl="1"/>
            <a:r>
              <a:rPr lang="en-US" dirty="0">
                <a:hlinkClick r:id="rId2"/>
              </a:rPr>
              <a:t>http://labs.google.com/papers/mapreduce.html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Sanjay </a:t>
            </a:r>
            <a:r>
              <a:rPr lang="en-US" dirty="0" err="1"/>
              <a:t>Ghemawat</a:t>
            </a:r>
            <a:r>
              <a:rPr lang="en-US" dirty="0"/>
              <a:t>, Howard </a:t>
            </a:r>
            <a:r>
              <a:rPr lang="en-US" dirty="0" err="1"/>
              <a:t>Gobioff</a:t>
            </a:r>
            <a:r>
              <a:rPr lang="en-US" dirty="0"/>
              <a:t>, and Shun-</a:t>
            </a:r>
            <a:r>
              <a:rPr lang="en-US" dirty="0" err="1"/>
              <a:t>Tak</a:t>
            </a:r>
            <a:r>
              <a:rPr lang="en-US" dirty="0"/>
              <a:t> Leung: The Google File System</a:t>
            </a:r>
          </a:p>
          <a:p>
            <a:pPr lvl="1"/>
            <a:r>
              <a:rPr lang="en-US" dirty="0">
                <a:hlinkClick r:id="rId3"/>
              </a:rPr>
              <a:t>http://labs.google.com/papers/gfs.html</a:t>
            </a:r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103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Hadoop Wiki</a:t>
            </a:r>
          </a:p>
          <a:p>
            <a:pPr lvl="1"/>
            <a:r>
              <a:rPr lang="en-US"/>
              <a:t> Introduction</a:t>
            </a:r>
          </a:p>
          <a:p>
            <a:pPr lvl="2"/>
            <a:r>
              <a:rPr lang="en-US"/>
              <a:t> </a:t>
            </a:r>
            <a:r>
              <a:rPr lang="en-US">
                <a:hlinkClick r:id="rId2"/>
              </a:rPr>
              <a:t>http://wiki.apache.org/lucene-hadoop/</a:t>
            </a:r>
            <a:endParaRPr lang="en-US"/>
          </a:p>
          <a:p>
            <a:pPr lvl="1"/>
            <a:r>
              <a:rPr lang="en-US"/>
              <a:t> Getting Started</a:t>
            </a:r>
          </a:p>
          <a:p>
            <a:pPr lvl="2"/>
            <a:r>
              <a:rPr lang="en-US">
                <a:hlinkClick r:id="rId3"/>
              </a:rPr>
              <a:t> http://wiki.apache.org/lucene-hadoop/GettingStartedWithHadoop</a:t>
            </a:r>
            <a:endParaRPr lang="en-US"/>
          </a:p>
          <a:p>
            <a:pPr lvl="1"/>
            <a:r>
              <a:rPr lang="en-US"/>
              <a:t> Map/Reduce Overview </a:t>
            </a:r>
          </a:p>
          <a:p>
            <a:pPr lvl="2"/>
            <a:r>
              <a:rPr lang="en-US">
                <a:hlinkClick r:id="rId4"/>
              </a:rPr>
              <a:t> http://wiki.apache.org/lucene-hadoop/HadoopMapReduce</a:t>
            </a:r>
            <a:endParaRPr lang="en-US"/>
          </a:p>
          <a:p>
            <a:pPr lvl="2"/>
            <a:r>
              <a:rPr lang="en-US">
                <a:hlinkClick r:id="rId5"/>
              </a:rPr>
              <a:t> http://wiki.apache.org/lucene-hadoop/HadoopMapRedClasses</a:t>
            </a:r>
            <a:endParaRPr lang="en-US"/>
          </a:p>
          <a:p>
            <a:pPr lvl="1"/>
            <a:r>
              <a:rPr lang="en-US"/>
              <a:t> Eclipse Environment</a:t>
            </a:r>
          </a:p>
          <a:p>
            <a:pPr lvl="2"/>
            <a:r>
              <a:rPr lang="en-US">
                <a:hlinkClick r:id="rId6"/>
              </a:rPr>
              <a:t>http://wiki.apache.org/lucene-hadoop/EclipseEnvironment</a:t>
            </a:r>
            <a:endParaRPr lang="en-US"/>
          </a:p>
          <a:p>
            <a:r>
              <a:rPr lang="en-US"/>
              <a:t> Javadoc</a:t>
            </a:r>
          </a:p>
          <a:p>
            <a:pPr lvl="1"/>
            <a:r>
              <a:rPr lang="en-US">
                <a:hlinkClick r:id="rId7"/>
              </a:rPr>
              <a:t> http://lucene.apache.org/hadoop/docs/api/</a:t>
            </a:r>
            <a:r>
              <a:rPr lang="en-US"/>
              <a:t>	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Google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20+ billion web pages x 20KB = 400+ TB</a:t>
            </a:r>
          </a:p>
          <a:p>
            <a:r>
              <a:rPr lang="en-US" dirty="0"/>
              <a:t>1 computer reads 30-35 MB/sec from disk</a:t>
            </a:r>
          </a:p>
          <a:p>
            <a:pPr lvl="1"/>
            <a:r>
              <a:rPr lang="en-US" dirty="0"/>
              <a:t>~4 months to read the web</a:t>
            </a:r>
          </a:p>
          <a:p>
            <a:r>
              <a:rPr lang="en-US" dirty="0"/>
              <a:t>~1,000 hard drives to store the web</a:t>
            </a:r>
          </a:p>
          <a:p>
            <a:r>
              <a:rPr lang="en-US" dirty="0">
                <a:solidFill>
                  <a:srgbClr val="D60093"/>
                </a:solidFill>
              </a:rPr>
              <a:t>Takes even more to </a:t>
            </a:r>
            <a:r>
              <a:rPr lang="en-US" b="1" dirty="0">
                <a:solidFill>
                  <a:srgbClr val="D60093"/>
                </a:solidFill>
              </a:rPr>
              <a:t>do</a:t>
            </a:r>
            <a:r>
              <a:rPr lang="en-US" dirty="0">
                <a:solidFill>
                  <a:srgbClr val="D60093"/>
                </a:solidFill>
              </a:rPr>
              <a:t> something useful </a:t>
            </a:r>
            <a:br>
              <a:rPr lang="en-US" dirty="0">
                <a:solidFill>
                  <a:srgbClr val="D60093"/>
                </a:solidFill>
              </a:rPr>
            </a:br>
            <a:r>
              <a:rPr lang="en-US" dirty="0">
                <a:solidFill>
                  <a:srgbClr val="D60093"/>
                </a:solidFill>
              </a:rPr>
              <a:t>with the data!</a:t>
            </a:r>
          </a:p>
          <a:p>
            <a:r>
              <a:rPr lang="en-US" b="1" dirty="0">
                <a:solidFill>
                  <a:srgbClr val="008000"/>
                </a:solidFill>
              </a:rPr>
              <a:t>Today, a standard architecture for such problems is emerging:</a:t>
            </a:r>
          </a:p>
          <a:p>
            <a:pPr lvl="1"/>
            <a:r>
              <a:rPr lang="en-US" dirty="0"/>
              <a:t>Cluster of commodity Linux nodes</a:t>
            </a:r>
          </a:p>
          <a:p>
            <a:pPr lvl="1"/>
            <a:r>
              <a:rPr lang="en-US" dirty="0"/>
              <a:t>Commodity network (</a:t>
            </a:r>
            <a:r>
              <a:rPr lang="en-US" dirty="0" err="1"/>
              <a:t>ethernet</a:t>
            </a:r>
            <a:r>
              <a:rPr lang="en-US" dirty="0"/>
              <a:t>) to connect them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76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Releases from Apache download mirrors</a:t>
            </a:r>
          </a:p>
          <a:p>
            <a:pPr lvl="1"/>
            <a:r>
              <a:rPr lang="en-US" dirty="0">
                <a:hlinkClick r:id="rId2"/>
              </a:rPr>
              <a:t>http://www.apache.org/dyn/closer.cgi/lucene/hadoop/</a:t>
            </a:r>
            <a:endParaRPr lang="en-US" dirty="0"/>
          </a:p>
          <a:p>
            <a:r>
              <a:rPr lang="en-US" dirty="0"/>
              <a:t> Nightly builds of source</a:t>
            </a:r>
          </a:p>
          <a:p>
            <a:pPr lvl="1"/>
            <a:r>
              <a:rPr lang="en-US" dirty="0">
                <a:hlinkClick r:id="rId3"/>
              </a:rPr>
              <a:t>http://people.apache.org/dist/lucene/hadoop/nightly/</a:t>
            </a:r>
            <a:endParaRPr lang="en-US" dirty="0"/>
          </a:p>
          <a:p>
            <a:r>
              <a:rPr lang="en-US" dirty="0"/>
              <a:t> Source code from subversion</a:t>
            </a:r>
          </a:p>
          <a:p>
            <a:pPr lvl="1"/>
            <a:r>
              <a:rPr lang="en-US" dirty="0">
                <a:hlinkClick r:id="rId4"/>
              </a:rPr>
              <a:t>http://lucene.apache.org/hadoop/version_control.html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51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Programming model inspired by functional language primitives</a:t>
            </a:r>
          </a:p>
          <a:p>
            <a:r>
              <a:rPr lang="en-US" dirty="0"/>
              <a:t>Partitioning/shuffling similar to many large-scale sorting systems </a:t>
            </a:r>
          </a:p>
          <a:p>
            <a:pPr lvl="1"/>
            <a:r>
              <a:rPr lang="en-US" dirty="0"/>
              <a:t>NOW-Sort ['97] </a:t>
            </a:r>
          </a:p>
          <a:p>
            <a:r>
              <a:rPr lang="en-US" dirty="0"/>
              <a:t>Re-execution for fault tolerance </a:t>
            </a:r>
          </a:p>
          <a:p>
            <a:pPr lvl="1"/>
            <a:r>
              <a:rPr lang="en-US" dirty="0"/>
              <a:t>BAD-FS ['04] and TACC ['97] </a:t>
            </a:r>
          </a:p>
          <a:p>
            <a:r>
              <a:rPr lang="en-US" dirty="0"/>
              <a:t>Locality optimization has parallels with Active Disks/Diamond work </a:t>
            </a:r>
          </a:p>
          <a:p>
            <a:pPr lvl="1"/>
            <a:r>
              <a:rPr lang="en-US" dirty="0"/>
              <a:t>Active Disks ['01], Diamond ['04] </a:t>
            </a:r>
          </a:p>
          <a:p>
            <a:r>
              <a:rPr lang="en-US" dirty="0"/>
              <a:t>Backup tasks similar to Eager Scheduling in Charlotte system </a:t>
            </a:r>
          </a:p>
          <a:p>
            <a:pPr lvl="1"/>
            <a:r>
              <a:rPr lang="en-US" dirty="0"/>
              <a:t>Charlotte ['96] </a:t>
            </a:r>
          </a:p>
          <a:p>
            <a:r>
              <a:rPr lang="en-US" dirty="0"/>
              <a:t>Dynamic load balancing solves similar problem as River's distributed queues </a:t>
            </a:r>
          </a:p>
          <a:p>
            <a:pPr lvl="1"/>
            <a:r>
              <a:rPr lang="en-US" dirty="0"/>
              <a:t>River ['99]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8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Architecture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90600" y="3733800"/>
            <a:ext cx="1295400" cy="1828800"/>
            <a:chOff x="912" y="1536"/>
            <a:chExt cx="1488" cy="2160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29" name="AutoShape 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76600" y="3733800"/>
            <a:ext cx="1295400" cy="1828800"/>
            <a:chOff x="912" y="1536"/>
            <a:chExt cx="1488" cy="2160"/>
          </a:xfrm>
        </p:grpSpPr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40" name="AutoShape 16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438400" y="42672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19812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H="1">
            <a:off x="16002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30480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914400" y="5715000"/>
            <a:ext cx="3863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Each rack contains 16-64 nodes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953000" y="3733800"/>
            <a:ext cx="1295400" cy="1828800"/>
            <a:chOff x="912" y="1536"/>
            <a:chExt cx="1488" cy="2160"/>
          </a:xfrm>
        </p:grpSpPr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64" name="AutoShape 40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7239000" y="3733800"/>
            <a:ext cx="1295400" cy="1828800"/>
            <a:chOff x="912" y="1536"/>
            <a:chExt cx="1488" cy="2160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69" name="AutoShape 4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72" name="Text Box 48"/>
          <p:cNvSpPr txBox="1">
            <a:spLocks noChangeArrowheads="1"/>
          </p:cNvSpPr>
          <p:nvPr/>
        </p:nvSpPr>
        <p:spPr bwMode="auto">
          <a:xfrm>
            <a:off x="6400800" y="42672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52273" name="Rectangle 49"/>
          <p:cNvSpPr>
            <a:spLocks noChangeArrowheads="1"/>
          </p:cNvSpPr>
          <p:nvPr/>
        </p:nvSpPr>
        <p:spPr bwMode="auto">
          <a:xfrm>
            <a:off x="59436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55626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70104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6" name="Rectangle 52"/>
          <p:cNvSpPr>
            <a:spLocks noChangeArrowheads="1"/>
          </p:cNvSpPr>
          <p:nvPr/>
        </p:nvSpPr>
        <p:spPr bwMode="auto">
          <a:xfrm>
            <a:off x="3886200" y="19050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77" name="Line 53"/>
          <p:cNvSpPr>
            <a:spLocks noChangeShapeType="1"/>
          </p:cNvSpPr>
          <p:nvPr/>
        </p:nvSpPr>
        <p:spPr bwMode="auto">
          <a:xfrm flipV="1">
            <a:off x="2667000" y="2209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5105400" y="2209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533400" y="1828800"/>
            <a:ext cx="21828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Gbps</a:t>
            </a:r>
            <a:r>
              <a:rPr lang="en-US" dirty="0"/>
              <a:t> between </a:t>
            </a:r>
          </a:p>
          <a:p>
            <a:r>
              <a:rPr lang="en-US" dirty="0"/>
              <a:t>any pair of nodes</a:t>
            </a:r>
          </a:p>
          <a:p>
            <a:r>
              <a:rPr lang="en-US" dirty="0"/>
              <a:t>in a rack</a:t>
            </a:r>
          </a:p>
        </p:txBody>
      </p:sp>
      <p:sp>
        <p:nvSpPr>
          <p:cNvPr id="52280" name="Text Box 56"/>
          <p:cNvSpPr txBox="1">
            <a:spLocks noChangeArrowheads="1"/>
          </p:cNvSpPr>
          <p:nvPr/>
        </p:nvSpPr>
        <p:spPr bwMode="auto">
          <a:xfrm>
            <a:off x="2895600" y="1447800"/>
            <a:ext cx="430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2-10 Gbps backbone between racks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8063" y="6260068"/>
            <a:ext cx="8169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 2011 it was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guestimated</a:t>
            </a:r>
            <a:r>
              <a:rPr lang="en-US" dirty="0">
                <a:latin typeface="Arial" pitchFamily="34" charset="0"/>
                <a:cs typeface="Arial" pitchFamily="34" charset="0"/>
              </a:rPr>
              <a:t> that Google had 1M machines, 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http://bit.ly/Shh0RO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30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2" grpId="0"/>
      <p:bldP spid="52273" grpId="0" animBg="1"/>
      <p:bldP spid="52274" grpId="0" animBg="1"/>
      <p:bldP spid="52275" grpId="0" animBg="1"/>
      <p:bldP spid="52276" grpId="0" animBg="1"/>
      <p:bldP spid="52277" grpId="0" animBg="1"/>
      <p:bldP spid="52278" grpId="0" animBg="1"/>
      <p:bldP spid="522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http://www.filecluster.com/reviews/wp-content/uploads/2008/11/server_ra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" y="1"/>
            <a:ext cx="94326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58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Large-scale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Large-scale computing</a:t>
            </a:r>
            <a:r>
              <a:rPr lang="en-US" dirty="0">
                <a:solidFill>
                  <a:srgbClr val="008000"/>
                </a:solidFill>
              </a:rPr>
              <a:t> for </a:t>
            </a:r>
            <a:r>
              <a:rPr lang="en-US" b="1" dirty="0">
                <a:solidFill>
                  <a:srgbClr val="008000"/>
                </a:solidFill>
              </a:rPr>
              <a:t>data mining 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problems on </a:t>
            </a:r>
            <a:r>
              <a:rPr lang="en-US" b="1" dirty="0">
                <a:solidFill>
                  <a:srgbClr val="008000"/>
                </a:solidFill>
              </a:rPr>
              <a:t>commodity hardware</a:t>
            </a:r>
          </a:p>
          <a:p>
            <a:r>
              <a:rPr lang="en-US" b="1" dirty="0"/>
              <a:t>Challenges: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How do you distribute computation?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How can we make it easy to write distributed programs?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Machines fail:</a:t>
            </a:r>
          </a:p>
          <a:p>
            <a:pPr lvl="2"/>
            <a:r>
              <a:rPr lang="en-US" dirty="0"/>
              <a:t>One server may stay up 3 years (1,000 days)</a:t>
            </a:r>
          </a:p>
          <a:p>
            <a:pPr lvl="2"/>
            <a:r>
              <a:rPr lang="en-US" dirty="0"/>
              <a:t>If you have 1,000 servers, expect to loose 1/day</a:t>
            </a:r>
          </a:p>
          <a:p>
            <a:pPr lvl="2"/>
            <a:r>
              <a:rPr lang="en-US" dirty="0"/>
              <a:t>People estimated Google had ~1M machines in 2011</a:t>
            </a:r>
          </a:p>
          <a:p>
            <a:pPr lvl="3"/>
            <a:r>
              <a:rPr lang="en-US" dirty="0"/>
              <a:t>1,000 machines fail every day!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/>
              <a:t>Example: Sum of Number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SUM(</a:t>
            </a:r>
            <a:r>
              <a:rPr lang="de-DE" b="1" dirty="0"/>
              <a:t>"</a:t>
            </a:r>
            <a:r>
              <a:rPr lang="de-DE" b="1" dirty="0" err="1"/>
              <a:t>two</a:t>
            </a:r>
            <a:r>
              <a:rPr lang="de-DE" b="1" dirty="0"/>
              <a:t>", "</a:t>
            </a:r>
            <a:r>
              <a:rPr lang="de-DE" b="1" dirty="0" err="1"/>
              <a:t>seven</a:t>
            </a:r>
            <a:r>
              <a:rPr lang="de-DE" b="1" dirty="0"/>
              <a:t>", "</a:t>
            </a:r>
            <a:r>
              <a:rPr lang="de-DE" b="1" dirty="0" err="1"/>
              <a:t>one</a:t>
            </a:r>
            <a:r>
              <a:rPr lang="de-DE" b="1" dirty="0"/>
              <a:t>", "</a:t>
            </a:r>
            <a:r>
              <a:rPr lang="de-DE" b="1" dirty="0" err="1"/>
              <a:t>five</a:t>
            </a:r>
            <a:r>
              <a:rPr lang="de-DE" b="1" dirty="0"/>
              <a:t>") = 15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: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2, </a:t>
            </a:r>
            <a:r>
              <a:rPr lang="de-DE" dirty="0" err="1">
                <a:sym typeface="Wingdings" panose="05000000000000000000" pitchFamily="2" charset="2"/>
              </a:rPr>
              <a:t>seven</a:t>
            </a:r>
            <a:r>
              <a:rPr lang="de-DE" dirty="0">
                <a:sym typeface="Wingdings" panose="05000000000000000000" pitchFamily="2" charset="2"/>
              </a:rPr>
              <a:t>  7,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  1, </a:t>
            </a:r>
            <a:r>
              <a:rPr lang="de-DE" dirty="0" err="1">
                <a:sym typeface="Wingdings" panose="05000000000000000000" pitchFamily="2" charset="2"/>
              </a:rPr>
              <a:t>five</a:t>
            </a:r>
            <a:r>
              <a:rPr lang="de-DE" dirty="0">
                <a:sym typeface="Wingdings" panose="05000000000000000000" pitchFamily="2" charset="2"/>
              </a:rPr>
              <a:t>  5</a:t>
            </a:r>
            <a:endParaRPr lang="de-DE" dirty="0"/>
          </a:p>
          <a:p>
            <a:pPr marL="685800" lvl="1" indent="-342900">
              <a:buFont typeface="+mj-lt"/>
              <a:buAutoNum type="arabicPeriod"/>
            </a:pPr>
            <a:r>
              <a:rPr lang="de-DE" dirty="0" err="1"/>
              <a:t>Sum</a:t>
            </a:r>
            <a:r>
              <a:rPr lang="de-DE" dirty="0"/>
              <a:t> (</a:t>
            </a:r>
            <a:r>
              <a:rPr lang="de-DE" dirty="0" err="1"/>
              <a:t>reduce</a:t>
            </a:r>
            <a:r>
              <a:rPr lang="de-DE" dirty="0"/>
              <a:t>): 2 + 7 + 1 + 5 = 15</a:t>
            </a:r>
          </a:p>
          <a:p>
            <a:r>
              <a:rPr lang="de-DE" b="1" dirty="0" err="1"/>
              <a:t>Assumption</a:t>
            </a:r>
            <a:r>
              <a:rPr lang="de-DE" b="1" dirty="0"/>
              <a:t>: </a:t>
            </a:r>
            <a:r>
              <a:rPr lang="de-DE" b="0" dirty="0"/>
              <a:t>Mapping </a:t>
            </a:r>
            <a:r>
              <a:rPr lang="de-DE" b="0" dirty="0" err="1"/>
              <a:t>is</a:t>
            </a:r>
            <a:r>
              <a:rPr lang="de-DE" b="0" dirty="0"/>
              <a:t> expensive</a:t>
            </a:r>
          </a:p>
          <a:p>
            <a:r>
              <a:rPr lang="de-DE" b="1" dirty="0"/>
              <a:t>Implementations (</a:t>
            </a:r>
            <a:r>
              <a:rPr lang="de-DE" b="1" dirty="0" err="1"/>
              <a:t>from</a:t>
            </a:r>
            <a:r>
              <a:rPr lang="de-DE" b="1" dirty="0"/>
              <a:t> imperative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functional</a:t>
            </a:r>
            <a:r>
              <a:rPr lang="de-DE" b="1" dirty="0"/>
              <a:t>):</a:t>
            </a:r>
          </a:p>
          <a:p>
            <a:pPr lvl="1"/>
            <a:r>
              <a:rPr lang="de-DE" dirty="0" err="1"/>
              <a:t>Sequential</a:t>
            </a:r>
            <a:r>
              <a:rPr lang="de-DE" dirty="0"/>
              <a:t>: </a:t>
            </a:r>
            <a:r>
              <a:rPr lang="de-DE" i="1" dirty="0">
                <a:hlinkClick r:id="rId2"/>
              </a:rPr>
              <a:t>Sequential.java</a:t>
            </a:r>
            <a:endParaRPr lang="de-DE" i="1" dirty="0"/>
          </a:p>
          <a:p>
            <a:pPr lvl="1"/>
            <a:r>
              <a:rPr lang="de-DE" dirty="0"/>
              <a:t>Multi-</a:t>
            </a:r>
            <a:r>
              <a:rPr lang="de-DE" dirty="0" err="1"/>
              <a:t>threaded</a:t>
            </a:r>
            <a:r>
              <a:rPr lang="de-DE" dirty="0"/>
              <a:t>, </a:t>
            </a:r>
            <a:r>
              <a:rPr lang="de-DE" dirty="0" err="1"/>
              <a:t>concurrent</a:t>
            </a:r>
            <a:r>
              <a:rPr lang="de-DE" dirty="0"/>
              <a:t>: </a:t>
            </a:r>
            <a:r>
              <a:rPr lang="de-DE" i="1" dirty="0">
                <a:hlinkClick r:id="rId3"/>
              </a:rPr>
              <a:t>Threaded.java</a:t>
            </a:r>
            <a:endParaRPr lang="de-DE" i="1" dirty="0"/>
          </a:p>
          <a:p>
            <a:pPr lvl="1"/>
            <a:r>
              <a:rPr lang="de-DE" dirty="0"/>
              <a:t>Multi-</a:t>
            </a:r>
            <a:r>
              <a:rPr lang="de-DE" dirty="0" err="1"/>
              <a:t>threaded</a:t>
            </a:r>
            <a:r>
              <a:rPr lang="de-DE" dirty="0"/>
              <a:t>, </a:t>
            </a:r>
            <a:r>
              <a:rPr lang="de-DE" dirty="0" err="1"/>
              <a:t>synchronized</a:t>
            </a:r>
            <a:r>
              <a:rPr lang="de-DE" dirty="0"/>
              <a:t>: </a:t>
            </a:r>
            <a:r>
              <a:rPr lang="de-DE" i="1" dirty="0">
                <a:hlinkClick r:id="rId4"/>
              </a:rPr>
              <a:t>Synchronized.java</a:t>
            </a:r>
            <a:endParaRPr lang="de-DE" i="1" dirty="0"/>
          </a:p>
          <a:p>
            <a:pPr lvl="1"/>
            <a:r>
              <a:rPr lang="de-DE" dirty="0"/>
              <a:t>Multi-</a:t>
            </a:r>
            <a:r>
              <a:rPr lang="de-DE" dirty="0" err="1"/>
              <a:t>threaded</a:t>
            </a:r>
            <a:r>
              <a:rPr lang="de-DE" dirty="0"/>
              <a:t>, parallel: </a:t>
            </a:r>
            <a:r>
              <a:rPr lang="de-DE" i="1" dirty="0">
                <a:hlinkClick r:id="rId5"/>
              </a:rPr>
              <a:t>Parallel.java</a:t>
            </a:r>
            <a:endParaRPr lang="de-DE" i="1" dirty="0"/>
          </a:p>
          <a:p>
            <a:pPr lvl="1"/>
            <a:r>
              <a:rPr lang="de-DE" dirty="0"/>
              <a:t>Multi-</a:t>
            </a:r>
            <a:r>
              <a:rPr lang="de-DE" dirty="0" err="1"/>
              <a:t>threaded</a:t>
            </a:r>
            <a:r>
              <a:rPr lang="de-DE" dirty="0"/>
              <a:t>, parallel, </a:t>
            </a:r>
            <a:r>
              <a:rPr lang="de-DE" dirty="0" err="1"/>
              <a:t>refactored</a:t>
            </a:r>
            <a:r>
              <a:rPr lang="de-DE" dirty="0"/>
              <a:t>: </a:t>
            </a:r>
            <a:r>
              <a:rPr lang="de-DE" i="1" dirty="0">
                <a:hlinkClick r:id="rId6"/>
              </a:rPr>
              <a:t>ParallelRefactored.java</a:t>
            </a:r>
            <a:endParaRPr lang="de-DE" i="1" dirty="0"/>
          </a:p>
          <a:p>
            <a:pPr lvl="1"/>
            <a:r>
              <a:rPr lang="de-DE" dirty="0" err="1"/>
              <a:t>Functional</a:t>
            </a:r>
            <a:r>
              <a:rPr lang="de-DE" dirty="0"/>
              <a:t>, parallel (in Scala): </a:t>
            </a:r>
            <a:r>
              <a:rPr lang="de-DE" i="1" dirty="0" err="1">
                <a:hlinkClick r:id="rId7"/>
              </a:rPr>
              <a:t>NumberSum.scala</a:t>
            </a:r>
            <a:endParaRPr lang="de-DE" i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47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27553</TotalTime>
  <Words>3759</Words>
  <Application>Microsoft Office PowerPoint</Application>
  <PresentationFormat>On-screen Show (4:3)</PresentationFormat>
  <Paragraphs>717</Paragraphs>
  <Slides>51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7" baseType="lpstr">
      <vt:lpstr>Arial</vt:lpstr>
      <vt:lpstr>Arial Narrow</vt:lpstr>
      <vt:lpstr>Arial Unicode MS</vt:lpstr>
      <vt:lpstr>Calibri</vt:lpstr>
      <vt:lpstr>Calibri Light</vt:lpstr>
      <vt:lpstr>Comic Sans MS</vt:lpstr>
      <vt:lpstr>Corbel</vt:lpstr>
      <vt:lpstr>Courier New</vt:lpstr>
      <vt:lpstr>Helvetica</vt:lpstr>
      <vt:lpstr>Monotype Sorts</vt:lpstr>
      <vt:lpstr>Symbol</vt:lpstr>
      <vt:lpstr>TradeGothic</vt:lpstr>
      <vt:lpstr>Wingdings</vt:lpstr>
      <vt:lpstr>Wingdings 2</vt:lpstr>
      <vt:lpstr>Module</vt:lpstr>
      <vt:lpstr>Office Theme</vt:lpstr>
      <vt:lpstr> MapReduce Large Scale Data Mining</vt:lpstr>
      <vt:lpstr>What are we going to talk about?</vt:lpstr>
      <vt:lpstr>MapReduce</vt:lpstr>
      <vt:lpstr>Single Node Architecture</vt:lpstr>
      <vt:lpstr>Motivation: Google Example</vt:lpstr>
      <vt:lpstr>Cluster Architecture</vt:lpstr>
      <vt:lpstr>PowerPoint Presentation</vt:lpstr>
      <vt:lpstr>Large-scale Computing</vt:lpstr>
      <vt:lpstr>Example: Sum of Number Strings</vt:lpstr>
      <vt:lpstr>Implementations: Sum of Number Strings</vt:lpstr>
      <vt:lpstr>Functional Implementation in Scheme / Lisp</vt:lpstr>
      <vt:lpstr>From Parallel to Distributed</vt:lpstr>
      <vt:lpstr>Distributed File System</vt:lpstr>
      <vt:lpstr>Distributed File System</vt:lpstr>
      <vt:lpstr>MapReduce: Overview</vt:lpstr>
      <vt:lpstr>MapReduce: The Map Step</vt:lpstr>
      <vt:lpstr>MapReduce: The Reduce Step</vt:lpstr>
      <vt:lpstr>More Specifically</vt:lpstr>
      <vt:lpstr>Map-Reduce</vt:lpstr>
      <vt:lpstr>Map-Reduce: A diagram</vt:lpstr>
      <vt:lpstr>Map-Reduce: In Parallel</vt:lpstr>
      <vt:lpstr>Map-Reduce: Environment</vt:lpstr>
      <vt:lpstr>Data Flow</vt:lpstr>
      <vt:lpstr>Implementations</vt:lpstr>
      <vt:lpstr>Programming Model: MapReduce</vt:lpstr>
      <vt:lpstr>MapReduce: Word Counting</vt:lpstr>
      <vt:lpstr>Word Count Using MapReduce</vt:lpstr>
      <vt:lpstr>Example: Word Count</vt:lpstr>
      <vt:lpstr>Coordination: Master</vt:lpstr>
      <vt:lpstr>Dealing with Failures</vt:lpstr>
      <vt:lpstr>How many Map and Reduce jobs?</vt:lpstr>
      <vt:lpstr>Task Granularity &amp; Pipelining</vt:lpstr>
      <vt:lpstr>Refinements: Backup Tasks</vt:lpstr>
      <vt:lpstr>Refinement: Combiners</vt:lpstr>
      <vt:lpstr>Refinement: Combiners</vt:lpstr>
      <vt:lpstr>Refinement: Partition Function</vt:lpstr>
      <vt:lpstr>Example: Sorting with MapReduce</vt:lpstr>
      <vt:lpstr>Example: Join By Map-Reduce</vt:lpstr>
      <vt:lpstr>Map-Reduce Join</vt:lpstr>
      <vt:lpstr>Chaining MapReduce Jobs</vt:lpstr>
      <vt:lpstr>Example: Matrix Multiplication</vt:lpstr>
      <vt:lpstr>Cost Measures for Algorithms</vt:lpstr>
      <vt:lpstr>Example: Cost Measures</vt:lpstr>
      <vt:lpstr>What Cost Measures Mean</vt:lpstr>
      <vt:lpstr>Cost of Map-Reduce Join</vt:lpstr>
      <vt:lpstr>Spark vs. Hadoop/MapReduce</vt:lpstr>
      <vt:lpstr>Summary</vt:lpstr>
      <vt:lpstr>Reading</vt:lpstr>
      <vt:lpstr>Resources</vt:lpstr>
      <vt:lpstr>Resources</vt:lpstr>
      <vt:lpstr>Further Reading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Helge Holzmann</cp:lastModifiedBy>
  <cp:revision>1397</cp:revision>
  <cp:lastPrinted>2011-10-20T04:01:43Z</cp:lastPrinted>
  <dcterms:created xsi:type="dcterms:W3CDTF">2009-06-12T17:14:38Z</dcterms:created>
  <dcterms:modified xsi:type="dcterms:W3CDTF">2018-04-26T13:56:50Z</dcterms:modified>
</cp:coreProperties>
</file>