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4"/>
  </p:notesMasterIdLst>
  <p:sldIdLst>
    <p:sldId id="317" r:id="rId2"/>
    <p:sldId id="466" r:id="rId3"/>
    <p:sldId id="467" r:id="rId4"/>
    <p:sldId id="522" r:id="rId5"/>
    <p:sldId id="468" r:id="rId6"/>
    <p:sldId id="523" r:id="rId7"/>
    <p:sldId id="524" r:id="rId8"/>
    <p:sldId id="525" r:id="rId9"/>
    <p:sldId id="526" r:id="rId10"/>
    <p:sldId id="469" r:id="rId11"/>
    <p:sldId id="470" r:id="rId12"/>
    <p:sldId id="471" r:id="rId13"/>
    <p:sldId id="472" r:id="rId14"/>
    <p:sldId id="528" r:id="rId15"/>
    <p:sldId id="529" r:id="rId16"/>
    <p:sldId id="530" r:id="rId17"/>
    <p:sldId id="531" r:id="rId18"/>
    <p:sldId id="476" r:id="rId19"/>
    <p:sldId id="527" r:id="rId20"/>
    <p:sldId id="477" r:id="rId21"/>
    <p:sldId id="478" r:id="rId22"/>
    <p:sldId id="480" r:id="rId23"/>
    <p:sldId id="481" r:id="rId24"/>
    <p:sldId id="551" r:id="rId25"/>
    <p:sldId id="535" r:id="rId26"/>
    <p:sldId id="536" r:id="rId27"/>
    <p:sldId id="537" r:id="rId28"/>
    <p:sldId id="541" r:id="rId29"/>
    <p:sldId id="542" r:id="rId30"/>
    <p:sldId id="539" r:id="rId31"/>
    <p:sldId id="550" r:id="rId32"/>
    <p:sldId id="482" r:id="rId33"/>
    <p:sldId id="483" r:id="rId34"/>
    <p:sldId id="484" r:id="rId35"/>
    <p:sldId id="485" r:id="rId36"/>
    <p:sldId id="486" r:id="rId37"/>
    <p:sldId id="490" r:id="rId38"/>
    <p:sldId id="491" r:id="rId39"/>
    <p:sldId id="543" r:id="rId40"/>
    <p:sldId id="544" r:id="rId41"/>
    <p:sldId id="545" r:id="rId42"/>
    <p:sldId id="546" r:id="rId43"/>
    <p:sldId id="547" r:id="rId44"/>
    <p:sldId id="548" r:id="rId45"/>
    <p:sldId id="504" r:id="rId46"/>
    <p:sldId id="505" r:id="rId47"/>
    <p:sldId id="506" r:id="rId48"/>
    <p:sldId id="507" r:id="rId49"/>
    <p:sldId id="508" r:id="rId50"/>
    <p:sldId id="509" r:id="rId51"/>
    <p:sldId id="510" r:id="rId52"/>
    <p:sldId id="511" r:id="rId53"/>
    <p:sldId id="512" r:id="rId54"/>
    <p:sldId id="513" r:id="rId55"/>
    <p:sldId id="514" r:id="rId56"/>
    <p:sldId id="515" r:id="rId57"/>
    <p:sldId id="516" r:id="rId58"/>
    <p:sldId id="517" r:id="rId59"/>
    <p:sldId id="518" r:id="rId60"/>
    <p:sldId id="519" r:id="rId61"/>
    <p:sldId id="552" r:id="rId62"/>
    <p:sldId id="549" r:id="rId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84" d="100"/>
          <a:sy n="84" d="100"/>
        </p:scale>
        <p:origin x="128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5" Type="http://schemas.openxmlformats.org/officeDocument/2006/relationships/image" Target="../media/image26.wmf"/><Relationship Id="rId4"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144F18-3DF2-4186-BABB-E1A4CCC807DA}" type="datetimeFigureOut">
              <a:rPr lang="en-AU" smtClean="0"/>
              <a:t>3/04/2021</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721113-94DD-4308-9338-15287B0950A2}" type="slidenum">
              <a:rPr lang="en-AU" smtClean="0"/>
              <a:t>‹#›</a:t>
            </a:fld>
            <a:endParaRPr lang="en-AU"/>
          </a:p>
        </p:txBody>
      </p:sp>
    </p:spTree>
    <p:extLst>
      <p:ext uri="{BB962C8B-B14F-4D97-AF65-F5344CB8AC3E}">
        <p14:creationId xmlns:p14="http://schemas.microsoft.com/office/powerpoint/2010/main" val="1942100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C98B3902-A14A-4EA9-8F48-10BD024787E3}" type="slidenum">
              <a:rPr lang="en-US"/>
              <a:pPr/>
              <a:t>51</a:t>
            </a:fld>
            <a:endParaRPr lang="en-US"/>
          </a:p>
        </p:txBody>
      </p:sp>
      <p:sp>
        <p:nvSpPr>
          <p:cNvPr id="455682" name="Rectangle 2"/>
          <p:cNvSpPr>
            <a:spLocks noGrp="1" noRot="1" noChangeAspect="1" noChangeArrowheads="1" noTextEdit="1"/>
          </p:cNvSpPr>
          <p:nvPr>
            <p:ph type="sldImg"/>
          </p:nvPr>
        </p:nvSpPr>
        <p:spPr>
          <a:ln/>
        </p:spPr>
      </p:sp>
      <p:sp>
        <p:nvSpPr>
          <p:cNvPr id="4556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28450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C1AFA515-40AC-4E7C-9511-2345F20DA145}" type="slidenum">
              <a:rPr lang="en-US"/>
              <a:pPr/>
              <a:t>53</a:t>
            </a:fld>
            <a:endParaRPr lang="en-US"/>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97877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C4F3C548-3C36-4B34-A73A-649DC260CC3E}" type="slidenum">
              <a:rPr lang="en-US"/>
              <a:pPr/>
              <a:t>54</a:t>
            </a:fld>
            <a:endParaRPr lang="en-US"/>
          </a:p>
        </p:txBody>
      </p:sp>
      <p:sp>
        <p:nvSpPr>
          <p:cNvPr id="562178" name="Rectangle 2"/>
          <p:cNvSpPr>
            <a:spLocks noGrp="1" noRot="1" noChangeAspect="1" noChangeArrowheads="1" noTextEdit="1"/>
          </p:cNvSpPr>
          <p:nvPr>
            <p:ph type="sldImg"/>
          </p:nvPr>
        </p:nvSpPr>
        <p:spPr>
          <a:ln/>
        </p:spPr>
      </p:sp>
      <p:sp>
        <p:nvSpPr>
          <p:cNvPr id="562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60186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55843D66-44F8-41BE-9654-6257059C30EF}" type="slidenum">
              <a:rPr lang="en-US"/>
              <a:pPr/>
              <a:t>55</a:t>
            </a:fld>
            <a:endParaRPr lang="en-US"/>
          </a:p>
        </p:txBody>
      </p:sp>
      <p:sp>
        <p:nvSpPr>
          <p:cNvPr id="458754" name="Rectangle 2"/>
          <p:cNvSpPr>
            <a:spLocks noGrp="1" noRot="1" noChangeAspect="1" noChangeArrowheads="1" noTextEdit="1"/>
          </p:cNvSpPr>
          <p:nvPr>
            <p:ph type="sldImg"/>
          </p:nvPr>
        </p:nvSpPr>
        <p:spPr>
          <a:ln/>
        </p:spPr>
      </p:sp>
      <p:sp>
        <p:nvSpPr>
          <p:cNvPr id="458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24788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269BAC27-C964-48E5-99B7-A64F1A9A7367}" type="slidenum">
              <a:rPr lang="en-US"/>
              <a:pPr/>
              <a:t>56</a:t>
            </a:fld>
            <a:endParaRPr lang="en-US"/>
          </a:p>
        </p:txBody>
      </p:sp>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53249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1020431"/>
            <a:ext cx="8245162" cy="1475013"/>
          </a:xfrm>
          <a:effectLst/>
        </p:spPr>
        <p:txBody>
          <a:bodyPr anchor="b">
            <a:normAutofit/>
          </a:bodyPr>
          <a:lstStyle>
            <a:lvl1pPr>
              <a:defRPr sz="27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435895" y="2495446"/>
            <a:ext cx="8245160" cy="590321"/>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704463" y="5956138"/>
            <a:ext cx="2133600" cy="365125"/>
          </a:xfrm>
        </p:spPr>
        <p:txBody>
          <a:bodyPr/>
          <a:lstStyle>
            <a:lvl1pPr>
              <a:defRPr>
                <a:solidFill>
                  <a:schemeClr val="accent1">
                    <a:lumMod val="75000"/>
                    <a:lumOff val="25000"/>
                  </a:schemeClr>
                </a:solidFill>
              </a:defRPr>
            </a:lvl1pPr>
          </a:lstStyle>
          <a:p>
            <a:fld id="{36B2EE88-2FE1-4158-A303-A6629C414B0F}" type="datetime1">
              <a:rPr lang="en-US" smtClean="0"/>
              <a:t>4/3/2021</a:t>
            </a:fld>
            <a:endParaRPr lang="en-US"/>
          </a:p>
        </p:txBody>
      </p:sp>
      <p:sp>
        <p:nvSpPr>
          <p:cNvPr id="5" name="Footer Placeholder 4"/>
          <p:cNvSpPr>
            <a:spLocks noGrp="1"/>
          </p:cNvSpPr>
          <p:nvPr>
            <p:ph type="ftr" sz="quarter" idx="11"/>
          </p:nvPr>
        </p:nvSpPr>
        <p:spPr>
          <a:xfrm>
            <a:off x="435894" y="5951812"/>
            <a:ext cx="5187908"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7918725" y="5956138"/>
            <a:ext cx="762330" cy="365125"/>
          </a:xfrm>
        </p:spPr>
        <p:txBody>
          <a:bodyPr/>
          <a:lstStyle>
            <a:lvl1pPr>
              <a:defRPr>
                <a:solidFill>
                  <a:schemeClr val="accent1">
                    <a:lumMod val="75000"/>
                    <a:lumOff val="25000"/>
                  </a:schemeClr>
                </a:solidFill>
              </a:defRPr>
            </a:lvl1pPr>
          </a:lstStyle>
          <a:p>
            <a:fld id="{D2CBC6F9-63DC-418A-A30A-9A9F771FE38A}" type="slidenum">
              <a:rPr lang="en-US" smtClean="0"/>
              <a:t>‹#›</a:t>
            </a:fld>
            <a:endParaRPr lang="en-US"/>
          </a:p>
        </p:txBody>
      </p:sp>
    </p:spTree>
    <p:extLst>
      <p:ext uri="{BB962C8B-B14F-4D97-AF65-F5344CB8AC3E}">
        <p14:creationId xmlns:p14="http://schemas.microsoft.com/office/powerpoint/2010/main" val="3827358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330214" y="614407"/>
            <a:ext cx="848200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435894" y="702156"/>
            <a:ext cx="8272212"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BCF3B0-BDDA-41D9-9287-41A35EB9CD8C}" type="datetime1">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CBC6F9-63DC-418A-A30A-9A9F771FE38A}" type="slidenum">
              <a:rPr lang="en-US" smtClean="0"/>
              <a:t>‹#›</a:t>
            </a:fld>
            <a:endParaRPr lang="en-US"/>
          </a:p>
        </p:txBody>
      </p:sp>
    </p:spTree>
    <p:extLst>
      <p:ext uri="{BB962C8B-B14F-4D97-AF65-F5344CB8AC3E}">
        <p14:creationId xmlns:p14="http://schemas.microsoft.com/office/powerpoint/2010/main" val="655662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1" y="599725"/>
            <a:ext cx="2180113"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1" y="675727"/>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3" y="675727"/>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8"/>
            <a:ext cx="996106" cy="365125"/>
          </a:xfrm>
        </p:spPr>
        <p:txBody>
          <a:bodyPr/>
          <a:lstStyle>
            <a:lvl1pPr>
              <a:defRPr>
                <a:solidFill>
                  <a:schemeClr val="accent1">
                    <a:lumMod val="75000"/>
                    <a:lumOff val="25000"/>
                  </a:schemeClr>
                </a:solidFill>
              </a:defRPr>
            </a:lvl1pPr>
          </a:lstStyle>
          <a:p>
            <a:fld id="{3CE3ED13-B75C-419F-BD61-C1C3742FFF2C}" type="datetime1">
              <a:rPr lang="en-US" smtClean="0"/>
              <a:t>4/3/2021</a:t>
            </a:fld>
            <a:endParaRPr lang="en-US"/>
          </a:p>
        </p:txBody>
      </p:sp>
      <p:sp>
        <p:nvSpPr>
          <p:cNvPr id="5" name="Footer Placeholder 4"/>
          <p:cNvSpPr>
            <a:spLocks noGrp="1"/>
          </p:cNvSpPr>
          <p:nvPr>
            <p:ph type="ftr" sz="quarter" idx="11"/>
          </p:nvPr>
        </p:nvSpPr>
        <p:spPr>
          <a:xfrm>
            <a:off x="581193" y="5951812"/>
            <a:ext cx="5922209" cy="365125"/>
          </a:xfrm>
        </p:spPr>
        <p:txBody>
          <a:bodyPr/>
          <a:lstStyle/>
          <a:p>
            <a:endParaRPr lang="en-US"/>
          </a:p>
        </p:txBody>
      </p:sp>
      <p:sp>
        <p:nvSpPr>
          <p:cNvPr id="6" name="Slide Number Placeholder 5"/>
          <p:cNvSpPr>
            <a:spLocks noGrp="1"/>
          </p:cNvSpPr>
          <p:nvPr>
            <p:ph type="sldNum" sz="quarter" idx="12"/>
          </p:nvPr>
        </p:nvSpPr>
        <p:spPr>
          <a:xfrm>
            <a:off x="7834962" y="5956138"/>
            <a:ext cx="873146" cy="365125"/>
          </a:xfrm>
        </p:spPr>
        <p:txBody>
          <a:bodyPr/>
          <a:lstStyle>
            <a:lvl1pPr>
              <a:defRPr>
                <a:solidFill>
                  <a:schemeClr val="accent1">
                    <a:lumMod val="75000"/>
                    <a:lumOff val="25000"/>
                  </a:schemeClr>
                </a:solidFill>
              </a:defRPr>
            </a:lvl1pPr>
          </a:lstStyle>
          <a:p>
            <a:fld id="{D2CBC6F9-63DC-418A-A30A-9A9F771FE38A}" type="slidenum">
              <a:rPr lang="en-US" smtClean="0"/>
              <a:t>‹#›</a:t>
            </a:fld>
            <a:endParaRPr lang="en-US"/>
          </a:p>
        </p:txBody>
      </p:sp>
    </p:spTree>
    <p:extLst>
      <p:ext uri="{BB962C8B-B14F-4D97-AF65-F5344CB8AC3E}">
        <p14:creationId xmlns:p14="http://schemas.microsoft.com/office/powerpoint/2010/main" val="1293222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330214" y="614407"/>
            <a:ext cx="848200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702156"/>
            <a:ext cx="8272212"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435895" y="2180497"/>
            <a:ext cx="8272211"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E1360F-8904-427E-8439-4E252C808532}" type="datetime1">
              <a:rPr lang="en-US" smtClean="0"/>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18725" y="5956138"/>
            <a:ext cx="789381" cy="365125"/>
          </a:xfrm>
        </p:spPr>
        <p:txBody>
          <a:bodyPr/>
          <a:lstStyle/>
          <a:p>
            <a:fld id="{D2CBC6F9-63DC-418A-A30A-9A9F771FE38A}" type="slidenum">
              <a:rPr lang="en-US" smtClean="0"/>
              <a:t>‹#›</a:t>
            </a:fld>
            <a:endParaRPr lang="en-US"/>
          </a:p>
        </p:txBody>
      </p:sp>
    </p:spTree>
    <p:extLst>
      <p:ext uri="{BB962C8B-B14F-4D97-AF65-F5344CB8AC3E}">
        <p14:creationId xmlns:p14="http://schemas.microsoft.com/office/powerpoint/2010/main" val="1929872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335863" y="5141975"/>
            <a:ext cx="8468145"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3043911"/>
            <a:ext cx="8272211" cy="1497507"/>
          </a:xfrm>
        </p:spPr>
        <p:txBody>
          <a:bodyPr anchor="b">
            <a:normAutofit/>
          </a:bodyPr>
          <a:lstStyle>
            <a:lvl1pPr algn="l">
              <a:defRPr sz="27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35895" y="4541417"/>
            <a:ext cx="8272211" cy="600556"/>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230EA8A-5069-462A-B3B2-EEDFB7FD2898}" type="datetime1">
              <a:rPr lang="en-US" smtClean="0"/>
              <a:t>4/3/2021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2CBC6F9-63DC-418A-A30A-9A9F771FE38A}" type="slidenum">
              <a:rPr lang="en-US" smtClean="0"/>
              <a:t>‹#›</a:t>
            </a:fld>
            <a:endParaRPr lang="en-US"/>
          </a:p>
        </p:txBody>
      </p:sp>
    </p:spTree>
    <p:extLst>
      <p:ext uri="{BB962C8B-B14F-4D97-AF65-F5344CB8AC3E}">
        <p14:creationId xmlns:p14="http://schemas.microsoft.com/office/powerpoint/2010/main" val="3280265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334487" y="606555"/>
            <a:ext cx="847502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729658"/>
            <a:ext cx="8272212"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35895" y="2228004"/>
            <a:ext cx="4066793"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1313" y="2228004"/>
            <a:ext cx="4066794"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EAB341-5828-4F2A-B4B5-97B2CDC081D3}" type="datetime1">
              <a:rPr lang="en-US" smtClean="0"/>
              <a:t>4/3/2021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CBC6F9-63DC-418A-A30A-9A9F771FE38A}" type="slidenum">
              <a:rPr lang="en-US" smtClean="0"/>
              <a:t>‹#›</a:t>
            </a:fld>
            <a:endParaRPr lang="en-US"/>
          </a:p>
        </p:txBody>
      </p:sp>
    </p:spTree>
    <p:extLst>
      <p:ext uri="{BB962C8B-B14F-4D97-AF65-F5344CB8AC3E}">
        <p14:creationId xmlns:p14="http://schemas.microsoft.com/office/powerpoint/2010/main" val="49761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334487" y="606555"/>
            <a:ext cx="847502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435895" y="729658"/>
            <a:ext cx="8272212"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5415" y="2250893"/>
            <a:ext cx="3815306" cy="536005"/>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35896" y="2926053"/>
            <a:ext cx="4044825"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2802" y="2250893"/>
            <a:ext cx="3815305" cy="553373"/>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282" y="2926053"/>
            <a:ext cx="4044825"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4FB9E8-5B04-4B3B-9CE8-9F3B55503B69}" type="datetime1">
              <a:rPr lang="en-US" smtClean="0"/>
              <a:t>4/3/2021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CBC6F9-63DC-418A-A30A-9A9F771FE38A}" type="slidenum">
              <a:rPr lang="en-US" smtClean="0"/>
              <a:t>‹#›</a:t>
            </a:fld>
            <a:endParaRPr lang="en-US"/>
          </a:p>
        </p:txBody>
      </p:sp>
    </p:spTree>
    <p:extLst>
      <p:ext uri="{BB962C8B-B14F-4D97-AF65-F5344CB8AC3E}">
        <p14:creationId xmlns:p14="http://schemas.microsoft.com/office/powerpoint/2010/main" val="85522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97753D3-068C-40B4-A53D-531E7C06DF3D}" type="datetime1">
              <a:rPr lang="en-US" smtClean="0"/>
              <a:t>4/3/2021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CBC6F9-63DC-418A-A30A-9A9F771FE38A}" type="slidenum">
              <a:rPr lang="en-US" smtClean="0"/>
              <a:t>‹#›</a:t>
            </a:fld>
            <a:endParaRPr lang="en-US"/>
          </a:p>
        </p:txBody>
      </p:sp>
      <p:sp>
        <p:nvSpPr>
          <p:cNvPr id="7" name="Rectangle 6"/>
          <p:cNvSpPr>
            <a:spLocks noChangeAspect="1"/>
          </p:cNvSpPr>
          <p:nvPr/>
        </p:nvSpPr>
        <p:spPr>
          <a:xfrm>
            <a:off x="330512" y="606555"/>
            <a:ext cx="847502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431921" y="729658"/>
            <a:ext cx="8272212"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42674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3D5050-5CC0-4025-A56F-71C1DD32D07A}" type="datetime1">
              <a:rPr lang="en-US" smtClean="0"/>
              <a:t>4/3/2021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CBC6F9-63DC-418A-A30A-9A9F771FE38A}" type="slidenum">
              <a:rPr lang="en-US" smtClean="0"/>
              <a:t>‹#›</a:t>
            </a:fld>
            <a:endParaRPr lang="en-US"/>
          </a:p>
        </p:txBody>
      </p:sp>
    </p:spTree>
    <p:extLst>
      <p:ext uri="{BB962C8B-B14F-4D97-AF65-F5344CB8AC3E}">
        <p14:creationId xmlns:p14="http://schemas.microsoft.com/office/powerpoint/2010/main" val="3068252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335863" y="5141973"/>
            <a:ext cx="847365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262296"/>
            <a:ext cx="3682084" cy="689514"/>
          </a:xfrm>
        </p:spPr>
        <p:txBody>
          <a:bodyPr anchor="ctr"/>
          <a:lstStyle>
            <a:lvl1pPr algn="l">
              <a:defRPr sz="15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335862" y="601200"/>
            <a:ext cx="8469630" cy="42048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8" y="5262297"/>
            <a:ext cx="4402490" cy="689515"/>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8DBBFD9-A65D-4908-BC38-18FC29CE1D90}" type="datetime1">
              <a:rPr lang="en-US" smtClean="0"/>
              <a:t>4/3/2021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2CBC6F9-63DC-418A-A30A-9A9F771FE38A}" type="slidenum">
              <a:rPr lang="en-US" smtClean="0"/>
              <a:t>‹#›</a:t>
            </a:fld>
            <a:endParaRPr lang="en-US"/>
          </a:p>
        </p:txBody>
      </p:sp>
    </p:spTree>
    <p:extLst>
      <p:ext uri="{BB962C8B-B14F-4D97-AF65-F5344CB8AC3E}">
        <p14:creationId xmlns:p14="http://schemas.microsoft.com/office/powerpoint/2010/main" val="2594615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5895" y="4693389"/>
            <a:ext cx="8272212" cy="566738"/>
          </a:xfrm>
        </p:spPr>
        <p:txBody>
          <a:bodyPr anchor="b">
            <a:normAutofit/>
          </a:bodyPr>
          <a:lstStyle>
            <a:lvl1pPr algn="l">
              <a:defRPr sz="18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35863" y="599725"/>
            <a:ext cx="8468144" cy="3557252"/>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435894" y="5260128"/>
            <a:ext cx="8272213" cy="598671"/>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67ECD135-96A2-4107-ADF6-532E8E2D5CE6}" type="datetime1">
              <a:rPr lang="en-US" smtClean="0"/>
              <a:t>4/3/2021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CBC6F9-63DC-418A-A30A-9A9F771FE38A}" type="slidenum">
              <a:rPr lang="en-US" smtClean="0"/>
              <a:t>‹#›</a:t>
            </a:fld>
            <a:endParaRPr lang="en-US"/>
          </a:p>
        </p:txBody>
      </p:sp>
    </p:spTree>
    <p:extLst>
      <p:ext uri="{BB962C8B-B14F-4D97-AF65-F5344CB8AC3E}">
        <p14:creationId xmlns:p14="http://schemas.microsoft.com/office/powerpoint/2010/main" val="135360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705124"/>
            <a:ext cx="8272212"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35894" y="2336003"/>
            <a:ext cx="8272212"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04464" y="5956138"/>
            <a:ext cx="2133599" cy="365125"/>
          </a:xfrm>
          <a:prstGeom prst="rect">
            <a:avLst/>
          </a:prstGeom>
        </p:spPr>
        <p:txBody>
          <a:bodyPr vert="horz" lIns="91440" tIns="45720" rIns="91440" bIns="45720" rtlCol="0" anchor="ctr"/>
          <a:lstStyle>
            <a:lvl1pPr algn="r">
              <a:defRPr sz="675">
                <a:solidFill>
                  <a:schemeClr val="accent2"/>
                </a:solidFill>
              </a:defRPr>
            </a:lvl1pPr>
          </a:lstStyle>
          <a:p>
            <a:fld id="{4C970A1D-5DA7-45AC-B505-2B1B1A217DD4}" type="datetime1">
              <a:rPr lang="en-US" smtClean="0"/>
              <a:t>4/3/2021</a:t>
            </a:fld>
            <a:endParaRPr lang="en-US"/>
          </a:p>
        </p:txBody>
      </p:sp>
      <p:sp>
        <p:nvSpPr>
          <p:cNvPr id="5" name="Footer Placeholder 4"/>
          <p:cNvSpPr>
            <a:spLocks noGrp="1"/>
          </p:cNvSpPr>
          <p:nvPr>
            <p:ph type="ftr" sz="quarter" idx="3"/>
          </p:nvPr>
        </p:nvSpPr>
        <p:spPr>
          <a:xfrm>
            <a:off x="435894" y="5951812"/>
            <a:ext cx="5187908" cy="365125"/>
          </a:xfrm>
          <a:prstGeom prst="rect">
            <a:avLst/>
          </a:prstGeom>
        </p:spPr>
        <p:txBody>
          <a:bodyPr vert="horz" lIns="91440" tIns="45720" rIns="91440" bIns="45720" rtlCol="0" anchor="ctr"/>
          <a:lstStyle>
            <a:lvl1pPr algn="l">
              <a:defRPr sz="675" cap="all">
                <a:solidFill>
                  <a:schemeClr val="accent2"/>
                </a:solidFill>
              </a:defRPr>
            </a:lvl1pPr>
          </a:lstStyle>
          <a:p>
            <a:endParaRPr lang="en-US"/>
          </a:p>
        </p:txBody>
      </p:sp>
      <p:sp>
        <p:nvSpPr>
          <p:cNvPr id="6" name="Slide Number Placeholder 5"/>
          <p:cNvSpPr>
            <a:spLocks noGrp="1"/>
          </p:cNvSpPr>
          <p:nvPr>
            <p:ph type="sldNum" sz="quarter" idx="4"/>
          </p:nvPr>
        </p:nvSpPr>
        <p:spPr>
          <a:xfrm>
            <a:off x="7918725" y="5956138"/>
            <a:ext cx="789383" cy="365125"/>
          </a:xfrm>
          <a:prstGeom prst="rect">
            <a:avLst/>
          </a:prstGeom>
        </p:spPr>
        <p:txBody>
          <a:bodyPr vert="horz" lIns="91440" tIns="45720" rIns="91440" bIns="45720" rtlCol="0" anchor="ctr"/>
          <a:lstStyle>
            <a:lvl1pPr algn="r">
              <a:defRPr sz="675">
                <a:solidFill>
                  <a:schemeClr val="accent2"/>
                </a:solidFill>
              </a:defRPr>
            </a:lvl1pPr>
          </a:lstStyle>
          <a:p>
            <a:fld id="{D2CBC6F9-63DC-418A-A30A-9A9F771FE38A}" type="slidenum">
              <a:rPr lang="en-US" smtClean="0"/>
              <a:t>‹#›</a:t>
            </a:fld>
            <a:endParaRPr lang="en-US"/>
          </a:p>
        </p:txBody>
      </p:sp>
      <p:sp>
        <p:nvSpPr>
          <p:cNvPr id="9" name="Rectangle 8"/>
          <p:cNvSpPr/>
          <p:nvPr/>
        </p:nvSpPr>
        <p:spPr>
          <a:xfrm>
            <a:off x="334901"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609160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image" Target="../media/image27.png"/><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3.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4.bin"/></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1.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2.gif"/></Relationships>
</file>

<file path=ppt/slides/_rels/slide52.xml.rels><?xml version="1.0" encoding="UTF-8" standalone="yes"?>
<Relationships xmlns="http://schemas.openxmlformats.org/package/2006/relationships"><Relationship Id="rId3" Type="http://schemas.openxmlformats.org/officeDocument/2006/relationships/image" Target="../media/image43.gif"/><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3.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5.jpe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6.wmf"/><Relationship Id="rId4" Type="http://schemas.openxmlformats.org/officeDocument/2006/relationships/oleObject" Target="../embeddings/oleObject6.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8.gi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68685-B359-45DA-B460-1EECCD6023A2}"/>
              </a:ext>
            </a:extLst>
          </p:cNvPr>
          <p:cNvSpPr>
            <a:spLocks noGrp="1"/>
          </p:cNvSpPr>
          <p:nvPr>
            <p:ph type="ctrTitle"/>
          </p:nvPr>
        </p:nvSpPr>
        <p:spPr>
          <a:xfrm>
            <a:off x="2645443" y="1438517"/>
            <a:ext cx="3853113" cy="1165860"/>
          </a:xfrm>
        </p:spPr>
        <p:txBody>
          <a:bodyPr>
            <a:normAutofit/>
          </a:bodyPr>
          <a:lstStyle/>
          <a:p>
            <a:pPr algn="ctr" defTabSz="685800" eaLnBrk="0" fontAlgn="base" hangingPunct="0">
              <a:spcAft>
                <a:spcPct val="0"/>
              </a:spcAft>
            </a:pPr>
            <a:r>
              <a:rPr lang="en-US" altLang="en-US" sz="1500" b="1"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Mansoura University</a:t>
            </a:r>
            <a:r>
              <a:rPr lang="en-US" altLang="en-US" sz="1500" cap="none" dirty="0">
                <a:solidFill>
                  <a:schemeClr val="tx1"/>
                </a:solidFill>
              </a:rPr>
              <a:t/>
            </a:r>
            <a:br>
              <a:rPr lang="en-US" altLang="en-US" sz="1500" cap="none" dirty="0">
                <a:solidFill>
                  <a:schemeClr val="tx1"/>
                </a:solidFill>
              </a:rPr>
            </a:br>
            <a:r>
              <a:rPr lang="en-US" altLang="en-US" sz="1500" b="1"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Faculty of Computers and Information</a:t>
            </a:r>
            <a:r>
              <a:rPr lang="en-US" altLang="en-US" sz="1500" cap="none" dirty="0">
                <a:solidFill>
                  <a:schemeClr val="tx1"/>
                </a:solidFill>
              </a:rPr>
              <a:t/>
            </a:r>
            <a:br>
              <a:rPr lang="en-US" altLang="en-US" sz="1500" cap="none" dirty="0">
                <a:solidFill>
                  <a:schemeClr val="tx1"/>
                </a:solidFill>
              </a:rPr>
            </a:br>
            <a:r>
              <a:rPr lang="en-US" altLang="en-US" sz="1500" b="1" cap="none" dirty="0" smtClean="0">
                <a:solidFill>
                  <a:schemeClr val="tx1"/>
                </a:solidFill>
                <a:latin typeface="Times New Roman" panose="02020603050405020304" pitchFamily="18" charset="0"/>
                <a:cs typeface="Times New Roman" panose="02020603050405020304" pitchFamily="18" charset="0"/>
              </a:rPr>
              <a:t>Second</a:t>
            </a:r>
            <a:r>
              <a:rPr lang="en-US" altLang="en-US" sz="1500" b="1" cap="none"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1500" b="1"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Semester- 2020-2021</a:t>
            </a:r>
            <a:br>
              <a:rPr lang="en-US" altLang="en-US" sz="1500" b="1"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endParaRPr lang="en-US" sz="1500" dirty="0">
              <a:solidFill>
                <a:schemeClr val="tx1"/>
              </a:solidFill>
            </a:endParaRPr>
          </a:p>
        </p:txBody>
      </p:sp>
      <p:sp>
        <p:nvSpPr>
          <p:cNvPr id="3" name="Subtitle 2">
            <a:extLst>
              <a:ext uri="{FF2B5EF4-FFF2-40B4-BE49-F238E27FC236}">
                <a16:creationId xmlns:a16="http://schemas.microsoft.com/office/drawing/2014/main" id="{6DA7A5C2-8543-44E4-A501-03CF3E33BB27}"/>
              </a:ext>
            </a:extLst>
          </p:cNvPr>
          <p:cNvSpPr>
            <a:spLocks noGrp="1"/>
          </p:cNvSpPr>
          <p:nvPr>
            <p:ph type="subTitle" idx="1"/>
          </p:nvPr>
        </p:nvSpPr>
        <p:spPr>
          <a:xfrm>
            <a:off x="1691680" y="3167040"/>
            <a:ext cx="5760640" cy="3070272"/>
          </a:xfrm>
          <a:effectLst/>
        </p:spPr>
        <p:txBody>
          <a:bodyPr vert="horz" lIns="68580" tIns="34290" rIns="68580" bIns="34290" rtlCol="0" anchor="b">
            <a:normAutofit/>
          </a:bodyPr>
          <a:lstStyle/>
          <a:p>
            <a:pPr algn="ctr" defTabSz="685800" eaLnBrk="0" fontAlgn="base" hangingPunct="0">
              <a:lnSpc>
                <a:spcPct val="150000"/>
              </a:lnSpc>
              <a:spcBef>
                <a:spcPct val="0"/>
              </a:spcBef>
              <a:spcAft>
                <a:spcPct val="0"/>
              </a:spcAft>
            </a:pPr>
            <a:r>
              <a:rPr lang="en-US" sz="1400" dirty="0">
                <a:latin typeface="Times New Roman" panose="02020603050405020304" pitchFamily="18" charset="0"/>
              </a:rPr>
              <a:t>Computer Graphics</a:t>
            </a:r>
            <a:endParaRPr lang="en-US" sz="2000" b="1" cap="none" dirty="0">
              <a:solidFill>
                <a:schemeClr val="bg1"/>
              </a:solidFill>
              <a:latin typeface="Times New Roman" panose="02020603050405020304" pitchFamily="18" charset="0"/>
              <a:cs typeface="Times New Roman" panose="02020603050405020304" pitchFamily="18" charset="0"/>
            </a:endParaRPr>
          </a:p>
          <a:p>
            <a:pPr algn="ctr" defTabSz="685800" eaLnBrk="0" fontAlgn="base" hangingPunct="0">
              <a:lnSpc>
                <a:spcPct val="150000"/>
              </a:lnSpc>
              <a:spcBef>
                <a:spcPct val="0"/>
              </a:spcBef>
              <a:spcAft>
                <a:spcPct val="0"/>
              </a:spcAft>
            </a:pPr>
            <a:r>
              <a:rPr lang="en-US" sz="2000" b="1" cap="none" dirty="0">
                <a:solidFill>
                  <a:schemeClr val="bg1"/>
                </a:solidFill>
                <a:latin typeface="Times New Roman" panose="02020603050405020304" pitchFamily="18" charset="0"/>
                <a:cs typeface="Times New Roman" panose="02020603050405020304" pitchFamily="18" charset="0"/>
              </a:rPr>
              <a:t>Grade</a:t>
            </a:r>
            <a:r>
              <a:rPr lang="en-US" sz="1400" b="1" dirty="0">
                <a:solidFill>
                  <a:schemeClr val="bg1"/>
                </a:solidFill>
              </a:rPr>
              <a:t>: 2</a:t>
            </a:r>
            <a:r>
              <a:rPr lang="en-US" sz="1400" b="1" baseline="30000" dirty="0">
                <a:solidFill>
                  <a:schemeClr val="bg1"/>
                </a:solidFill>
              </a:rPr>
              <a:t>nd</a:t>
            </a:r>
            <a:r>
              <a:rPr lang="en-US" sz="1400" b="1" dirty="0">
                <a:solidFill>
                  <a:schemeClr val="bg1"/>
                </a:solidFill>
              </a:rPr>
              <a:t> Year (General –BIO)</a:t>
            </a:r>
          </a:p>
          <a:p>
            <a:pPr algn="ctr" defTabSz="685800" eaLnBrk="0" fontAlgn="base" hangingPunct="0">
              <a:lnSpc>
                <a:spcPct val="150000"/>
              </a:lnSpc>
              <a:spcBef>
                <a:spcPct val="0"/>
              </a:spcBef>
              <a:spcAft>
                <a:spcPct val="0"/>
              </a:spcAft>
            </a:pPr>
            <a:r>
              <a:rPr lang="en-US" sz="2000" b="1" cap="none" dirty="0" smtClean="0">
                <a:solidFill>
                  <a:schemeClr val="bg1"/>
                </a:solidFill>
                <a:latin typeface="Times New Roman" panose="02020603050405020304" pitchFamily="18" charset="0"/>
                <a:cs typeface="Times New Roman" panose="02020603050405020304" pitchFamily="18" charset="0"/>
              </a:rPr>
              <a:t>Prepared by:</a:t>
            </a:r>
            <a:r>
              <a:rPr lang="en-US" sz="2000" b="1" cap="none" dirty="0">
                <a:solidFill>
                  <a:schemeClr val="bg1"/>
                </a:solidFill>
                <a:latin typeface="Times New Roman" panose="02020603050405020304" pitchFamily="18" charset="0"/>
                <a:cs typeface="Times New Roman" panose="02020603050405020304" pitchFamily="18" charset="0"/>
              </a:rPr>
              <a:t/>
            </a:r>
            <a:br>
              <a:rPr lang="en-US" sz="2000" b="1" cap="none" dirty="0">
                <a:solidFill>
                  <a:schemeClr val="bg1"/>
                </a:solidFill>
                <a:latin typeface="Times New Roman" panose="02020603050405020304" pitchFamily="18" charset="0"/>
                <a:cs typeface="Times New Roman" panose="02020603050405020304" pitchFamily="18" charset="0"/>
              </a:rPr>
            </a:br>
            <a:r>
              <a:rPr lang="en-US" sz="2000" b="1" cap="none" dirty="0">
                <a:solidFill>
                  <a:schemeClr val="bg1"/>
                </a:solidFill>
                <a:latin typeface="Times New Roman" panose="02020603050405020304" pitchFamily="18" charset="0"/>
                <a:cs typeface="Times New Roman" panose="02020603050405020304" pitchFamily="18" charset="0"/>
              </a:rPr>
              <a:t>Dr. </a:t>
            </a:r>
            <a:r>
              <a:rPr lang="en-US" sz="2000" b="1" cap="none" dirty="0" err="1">
                <a:solidFill>
                  <a:schemeClr val="bg1"/>
                </a:solidFill>
                <a:latin typeface="Times New Roman" panose="02020603050405020304" pitchFamily="18" charset="0"/>
                <a:cs typeface="Times New Roman" panose="02020603050405020304" pitchFamily="18" charset="0"/>
              </a:rPr>
              <a:t>Haitham</a:t>
            </a:r>
            <a:r>
              <a:rPr lang="en-US" sz="2000" b="1" cap="none" dirty="0">
                <a:solidFill>
                  <a:schemeClr val="bg1"/>
                </a:solidFill>
                <a:latin typeface="Times New Roman" panose="02020603050405020304" pitchFamily="18" charset="0"/>
                <a:cs typeface="Times New Roman" panose="02020603050405020304" pitchFamily="18" charset="0"/>
              </a:rPr>
              <a:t> El-</a:t>
            </a:r>
            <a:r>
              <a:rPr lang="en-US" sz="2000" b="1" cap="none" dirty="0" err="1">
                <a:solidFill>
                  <a:schemeClr val="bg1"/>
                </a:solidFill>
                <a:latin typeface="Times New Roman" panose="02020603050405020304" pitchFamily="18" charset="0"/>
                <a:cs typeface="Times New Roman" panose="02020603050405020304" pitchFamily="18" charset="0"/>
              </a:rPr>
              <a:t>Ghareeb</a:t>
            </a:r>
            <a:r>
              <a:rPr lang="en-US" sz="2000" b="1" cap="none" dirty="0">
                <a:solidFill>
                  <a:schemeClr val="bg1"/>
                </a:solidFill>
                <a:latin typeface="Times New Roman" panose="02020603050405020304" pitchFamily="18" charset="0"/>
                <a:cs typeface="Times New Roman" panose="02020603050405020304" pitchFamily="18" charset="0"/>
              </a:rPr>
              <a:t>,</a:t>
            </a:r>
          </a:p>
          <a:p>
            <a:pPr algn="ctr" defTabSz="685800" eaLnBrk="0" fontAlgn="base" hangingPunct="0">
              <a:lnSpc>
                <a:spcPct val="150000"/>
              </a:lnSpc>
              <a:spcBef>
                <a:spcPct val="0"/>
              </a:spcBef>
              <a:spcAft>
                <a:spcPct val="0"/>
              </a:spcAft>
            </a:pPr>
            <a:r>
              <a:rPr lang="en-US" sz="2000" b="1" cap="none" dirty="0">
                <a:solidFill>
                  <a:schemeClr val="bg1"/>
                </a:solidFill>
                <a:latin typeface="Times New Roman" panose="02020603050405020304" pitchFamily="18" charset="0"/>
                <a:cs typeface="Times New Roman" panose="02020603050405020304" pitchFamily="18" charset="0"/>
              </a:rPr>
              <a:t>Dr.-Waleed Mohamed,</a:t>
            </a:r>
            <a:br>
              <a:rPr lang="en-US" sz="2000" b="1" cap="none" dirty="0">
                <a:solidFill>
                  <a:schemeClr val="bg1"/>
                </a:solidFill>
                <a:latin typeface="Times New Roman" panose="02020603050405020304" pitchFamily="18" charset="0"/>
                <a:cs typeface="Times New Roman" panose="02020603050405020304" pitchFamily="18" charset="0"/>
              </a:rPr>
            </a:br>
            <a:r>
              <a:rPr lang="en-US" sz="2000" b="1" cap="none" dirty="0">
                <a:solidFill>
                  <a:schemeClr val="bg1"/>
                </a:solidFill>
                <a:latin typeface="Times New Roman" panose="02020603050405020304" pitchFamily="18" charset="0"/>
                <a:cs typeface="Times New Roman" panose="02020603050405020304" pitchFamily="18" charset="0"/>
              </a:rPr>
              <a:t>Dr.-Ibrahim El-</a:t>
            </a:r>
            <a:r>
              <a:rPr lang="en-US" sz="2000" b="1" cap="none" dirty="0" err="1">
                <a:solidFill>
                  <a:schemeClr val="bg1"/>
                </a:solidFill>
                <a:latin typeface="Times New Roman" panose="02020603050405020304" pitchFamily="18" charset="0"/>
                <a:cs typeface="Times New Roman" panose="02020603050405020304" pitchFamily="18" charset="0"/>
              </a:rPr>
              <a:t>Hasnony</a:t>
            </a:r>
            <a:endParaRPr lang="en-US" sz="2000" b="1" cap="none" dirty="0">
              <a:solidFill>
                <a:schemeClr val="bg1"/>
              </a:solidFill>
              <a:latin typeface="Times New Roman" panose="02020603050405020304" pitchFamily="18" charset="0"/>
              <a:cs typeface="Times New Roman" panose="02020603050405020304" pitchFamily="18" charset="0"/>
            </a:endParaRPr>
          </a:p>
          <a:p>
            <a:pPr algn="ctr" defTabSz="685800" eaLnBrk="0" fontAlgn="base" hangingPunct="0">
              <a:lnSpc>
                <a:spcPct val="150000"/>
              </a:lnSpc>
              <a:spcBef>
                <a:spcPct val="0"/>
              </a:spcBef>
              <a:spcAft>
                <a:spcPct val="0"/>
              </a:spcAft>
            </a:pPr>
            <a:endParaRPr lang="en-US" sz="2000" b="1" cap="none" dirty="0">
              <a:solidFill>
                <a:schemeClr val="bg1"/>
              </a:solidFill>
              <a:latin typeface="Times New Roman" panose="02020603050405020304" pitchFamily="18" charset="0"/>
              <a:cs typeface="Times New Roman" panose="02020603050405020304" pitchFamily="18" charset="0"/>
            </a:endParaRPr>
          </a:p>
        </p:txBody>
      </p:sp>
      <p:pic>
        <p:nvPicPr>
          <p:cNvPr id="6" name="Picture 5" descr="Logo&#10;&#10;Description automatically generated">
            <a:extLst>
              <a:ext uri="{FF2B5EF4-FFF2-40B4-BE49-F238E27FC236}">
                <a16:creationId xmlns:a16="http://schemas.microsoft.com/office/drawing/2014/main" id="{38BA3B7A-16DD-43FB-B4E4-A617E0AF1E9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1805" y="1378028"/>
            <a:ext cx="1040802" cy="1028700"/>
          </a:xfrm>
          <a:prstGeom prst="rect">
            <a:avLst/>
          </a:prstGeom>
        </p:spPr>
      </p:pic>
      <p:sp>
        <p:nvSpPr>
          <p:cNvPr id="7" name="Rectangle 3">
            <a:extLst>
              <a:ext uri="{FF2B5EF4-FFF2-40B4-BE49-F238E27FC236}">
                <a16:creationId xmlns:a16="http://schemas.microsoft.com/office/drawing/2014/main" id="{A2F97E60-F597-46ED-9EAB-60EC86B9B537}"/>
              </a:ext>
            </a:extLst>
          </p:cNvPr>
          <p:cNvSpPr>
            <a:spLocks noChangeArrowheads="1"/>
          </p:cNvSpPr>
          <p:nvPr/>
        </p:nvSpPr>
        <p:spPr bwMode="auto">
          <a:xfrm>
            <a:off x="243640" y="147146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marL="0" marR="0" lvl="0" indent="0" algn="l" defTabSz="342900" rtl="0" eaLnBrk="1" fontAlgn="auto" latinLnBrk="0" hangingPunct="1">
              <a:lnSpc>
                <a:spcPct val="100000"/>
              </a:lnSpc>
              <a:spcBef>
                <a:spcPts val="0"/>
              </a:spcBef>
              <a:spcAft>
                <a:spcPts val="0"/>
              </a:spcAft>
              <a:buClrTx/>
              <a:buSzTx/>
              <a:buFont typeface="Times New Roman" panose="02020603050405020304" pitchFamily="18" charset="0"/>
              <a:buNone/>
              <a:tabLst/>
              <a:defRPr/>
            </a:pPr>
            <a:endParaRPr kumimoji="0" lang="en-US" sz="1350"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pic>
        <p:nvPicPr>
          <p:cNvPr id="5" name="Picture 4">
            <a:extLst>
              <a:ext uri="{FF2B5EF4-FFF2-40B4-BE49-F238E27FC236}">
                <a16:creationId xmlns:a16="http://schemas.microsoft.com/office/drawing/2014/main" id="{635D71B2-AACA-489A-8F54-3A76BCF731FE}"/>
              </a:ext>
            </a:extLst>
          </p:cNvPr>
          <p:cNvPicPr>
            <a:picLocks noChangeAspect="1"/>
          </p:cNvPicPr>
          <p:nvPr/>
        </p:nvPicPr>
        <p:blipFill>
          <a:blip r:embed="rId3"/>
          <a:stretch>
            <a:fillRect/>
          </a:stretch>
        </p:blipFill>
        <p:spPr>
          <a:xfrm>
            <a:off x="7017421" y="1438517"/>
            <a:ext cx="1047840" cy="1028700"/>
          </a:xfrm>
          <a:prstGeom prst="rect">
            <a:avLst/>
          </a:prstGeom>
        </p:spPr>
      </p:pic>
    </p:spTree>
    <p:extLst>
      <p:ext uri="{BB962C8B-B14F-4D97-AF65-F5344CB8AC3E}">
        <p14:creationId xmlns:p14="http://schemas.microsoft.com/office/powerpoint/2010/main" val="40449507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Scan converting a point</a:t>
            </a:r>
            <a:endParaRPr lang="en-US" dirty="0"/>
          </a:p>
        </p:txBody>
      </p:sp>
      <p:sp>
        <p:nvSpPr>
          <p:cNvPr id="3" name="Content Placeholder 2"/>
          <p:cNvSpPr>
            <a:spLocks noGrp="1"/>
          </p:cNvSpPr>
          <p:nvPr>
            <p:ph idx="1"/>
          </p:nvPr>
        </p:nvSpPr>
        <p:spPr>
          <a:xfrm>
            <a:off x="345584" y="1996895"/>
            <a:ext cx="8272211" cy="3678303"/>
          </a:xfrm>
        </p:spPr>
        <p:txBody>
          <a:bodyPr/>
          <a:lstStyle/>
          <a:p>
            <a:pPr>
              <a:lnSpc>
                <a:spcPct val="80000"/>
              </a:lnSpc>
            </a:pPr>
            <a:r>
              <a:rPr lang="en-US" sz="1600" dirty="0"/>
              <a:t>A mathematical point (x, y) where x and y are real numbers within an image area needs to be scan-converted to pixel at location (</a:t>
            </a:r>
            <a:r>
              <a:rPr lang="en-US" sz="1600" dirty="0" err="1"/>
              <a:t>x',y</a:t>
            </a:r>
            <a:r>
              <a:rPr lang="en-US" sz="1600" dirty="0"/>
              <a:t>').</a:t>
            </a:r>
          </a:p>
          <a:p>
            <a:pPr>
              <a:lnSpc>
                <a:spcPct val="80000"/>
              </a:lnSpc>
              <a:buFont typeface="Wingdings" panose="05000000000000000000" pitchFamily="2" charset="2"/>
              <a:buNone/>
            </a:pPr>
            <a:endParaRPr lang="en-US" sz="1600" dirty="0"/>
          </a:p>
          <a:p>
            <a:pPr>
              <a:lnSpc>
                <a:spcPct val="80000"/>
              </a:lnSpc>
            </a:pPr>
            <a:r>
              <a:rPr lang="en-US" sz="1600" dirty="0"/>
              <a:t>This may be done by making x' to be the integer part of x, and y' the integer part of y.</a:t>
            </a:r>
          </a:p>
          <a:p>
            <a:pPr>
              <a:lnSpc>
                <a:spcPct val="80000"/>
              </a:lnSpc>
            </a:pPr>
            <a:endParaRPr lang="en-US" sz="1600" dirty="0"/>
          </a:p>
          <a:p>
            <a:pPr>
              <a:lnSpc>
                <a:spcPct val="80000"/>
              </a:lnSpc>
            </a:pPr>
            <a:r>
              <a:rPr lang="en-US" sz="1600" dirty="0"/>
              <a:t>In other words, </a:t>
            </a:r>
            <a:r>
              <a:rPr lang="en-US" sz="1600" dirty="0">
                <a:solidFill>
                  <a:srgbClr val="C00000"/>
                </a:solidFill>
              </a:rPr>
              <a:t>x' = Floor(x) and y' = Floor(y),</a:t>
            </a:r>
            <a:r>
              <a:rPr lang="en-US" sz="1600" dirty="0"/>
              <a:t>  function </a:t>
            </a:r>
            <a:r>
              <a:rPr lang="en-US" sz="1600" b="1" i="1" u="sng" dirty="0"/>
              <a:t>Floor</a:t>
            </a:r>
            <a:r>
              <a:rPr lang="en-US" sz="1600" dirty="0"/>
              <a:t> returns the largest integer that is less than or equal to the argument.</a:t>
            </a:r>
          </a:p>
          <a:p>
            <a:pPr>
              <a:lnSpc>
                <a:spcPct val="80000"/>
              </a:lnSpc>
            </a:pPr>
            <a:endParaRPr lang="en-US" sz="1600" dirty="0"/>
          </a:p>
          <a:p>
            <a:pPr>
              <a:lnSpc>
                <a:spcPct val="80000"/>
              </a:lnSpc>
            </a:pPr>
            <a:r>
              <a:rPr lang="en-US" sz="1600" dirty="0"/>
              <a:t> All points that satisfy x' &lt;= x &lt; x' + 1 and y' &lt;= y &lt; y' + 1 are mapped to pixel (x' ,y'). </a:t>
            </a:r>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10</a:t>
            </a:fld>
            <a:endParaRPr lang="en-US"/>
          </a:p>
        </p:txBody>
      </p:sp>
    </p:spTree>
    <p:extLst>
      <p:ext uri="{BB962C8B-B14F-4D97-AF65-F5344CB8AC3E}">
        <p14:creationId xmlns:p14="http://schemas.microsoft.com/office/powerpoint/2010/main" val="2839289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Scan converting a point</a:t>
            </a:r>
            <a:endParaRPr lang="en-US" dirty="0"/>
          </a:p>
        </p:txBody>
      </p:sp>
      <p:sp>
        <p:nvSpPr>
          <p:cNvPr id="3" name="Content Placeholder 2"/>
          <p:cNvSpPr>
            <a:spLocks noGrp="1"/>
          </p:cNvSpPr>
          <p:nvPr>
            <p:ph idx="1"/>
          </p:nvPr>
        </p:nvSpPr>
        <p:spPr>
          <a:xfrm>
            <a:off x="345584" y="1819253"/>
            <a:ext cx="8272211" cy="3678303"/>
          </a:xfrm>
        </p:spPr>
        <p:txBody>
          <a:bodyPr/>
          <a:lstStyle/>
          <a:p>
            <a:r>
              <a:rPr lang="en-US" sz="1600" dirty="0"/>
              <a:t>A For example, point </a:t>
            </a:r>
            <a:r>
              <a:rPr lang="en-US" sz="1600" i="1" dirty="0"/>
              <a:t>P</a:t>
            </a:r>
            <a:r>
              <a:rPr lang="en-US" sz="1600" i="1" baseline="-25000" dirty="0"/>
              <a:t>1</a:t>
            </a:r>
            <a:r>
              <a:rPr lang="en-US" sz="1600" i="1" dirty="0"/>
              <a:t> </a:t>
            </a:r>
            <a:r>
              <a:rPr lang="en-US" sz="1600" dirty="0"/>
              <a:t>(1.7, 0.8) is represented by pixel (1,0). Point </a:t>
            </a:r>
            <a:r>
              <a:rPr lang="en-US" sz="1600" i="1" dirty="0"/>
              <a:t>P</a:t>
            </a:r>
            <a:r>
              <a:rPr lang="en-US" sz="1600" i="1" baseline="-25000" dirty="0"/>
              <a:t>2</a:t>
            </a:r>
            <a:r>
              <a:rPr lang="en-US" sz="1600" i="1" dirty="0"/>
              <a:t> (2.2, </a:t>
            </a:r>
            <a:r>
              <a:rPr lang="en-US" sz="1600" dirty="0"/>
              <a:t>1.3) and </a:t>
            </a:r>
            <a:r>
              <a:rPr lang="en-US" sz="1600" i="1" dirty="0"/>
              <a:t>P</a:t>
            </a:r>
            <a:r>
              <a:rPr lang="en-US" sz="1600" i="1" baseline="-25000" dirty="0"/>
              <a:t>3</a:t>
            </a:r>
            <a:r>
              <a:rPr lang="en-US" sz="1600" dirty="0"/>
              <a:t>(2.8, 1.9) are both represented by pixel </a:t>
            </a:r>
            <a:r>
              <a:rPr lang="en-US" sz="1600" i="1" dirty="0"/>
              <a:t>(2,1).</a:t>
            </a:r>
          </a:p>
          <a:p>
            <a:endParaRPr lang="en-US" sz="1600" i="1" dirty="0"/>
          </a:p>
          <a:p>
            <a:r>
              <a:rPr lang="en-US" sz="1600" dirty="0"/>
              <a:t>Another approach is to align the integer values in the coordinate system for (x, </a:t>
            </a:r>
            <a:r>
              <a:rPr lang="en-US" sz="1600" i="1" dirty="0"/>
              <a:t>y) by </a:t>
            </a:r>
            <a:r>
              <a:rPr lang="en-US" sz="1600" dirty="0"/>
              <a:t>making</a:t>
            </a:r>
            <a:r>
              <a:rPr lang="en-US" sz="1600" i="1" dirty="0"/>
              <a:t> </a:t>
            </a:r>
            <a:r>
              <a:rPr lang="en-US" sz="1600" i="1" dirty="0">
                <a:solidFill>
                  <a:srgbClr val="C00000"/>
                </a:solidFill>
              </a:rPr>
              <a:t>x' </a:t>
            </a:r>
            <a:r>
              <a:rPr lang="en-US" sz="1600" dirty="0">
                <a:solidFill>
                  <a:srgbClr val="C00000"/>
                </a:solidFill>
              </a:rPr>
              <a:t>= Floor(x+0.5) and </a:t>
            </a:r>
            <a:r>
              <a:rPr lang="en-US" sz="1600" i="1" dirty="0">
                <a:solidFill>
                  <a:srgbClr val="C00000"/>
                </a:solidFill>
              </a:rPr>
              <a:t>y' </a:t>
            </a:r>
            <a:r>
              <a:rPr lang="en-US" sz="1600" dirty="0">
                <a:solidFill>
                  <a:srgbClr val="C00000"/>
                </a:solidFill>
              </a:rPr>
              <a:t>= Floor(y+0.5).</a:t>
            </a:r>
          </a:p>
          <a:p>
            <a:endParaRPr lang="en-US" sz="1600" dirty="0"/>
          </a:p>
          <a:p>
            <a:r>
              <a:rPr lang="en-US" sz="1600" dirty="0"/>
              <a:t>All points that satisfy </a:t>
            </a:r>
            <a:r>
              <a:rPr lang="en-US" sz="1600" i="1" dirty="0"/>
              <a:t>x' </a:t>
            </a:r>
            <a:r>
              <a:rPr lang="en-US" sz="1600" dirty="0"/>
              <a:t>- 0.5 &lt;=x&lt; </a:t>
            </a:r>
            <a:r>
              <a:rPr lang="en-US" sz="1600" i="1" dirty="0"/>
              <a:t>x' </a:t>
            </a:r>
            <a:r>
              <a:rPr lang="en-US" sz="1600" dirty="0"/>
              <a:t>+ 0.5 and </a:t>
            </a:r>
            <a:r>
              <a:rPr lang="en-US" sz="1600" i="1" dirty="0"/>
              <a:t>y' </a:t>
            </a:r>
            <a:r>
              <a:rPr lang="en-US" sz="1600" dirty="0"/>
              <a:t>- 0.5 &lt;=y&lt; </a:t>
            </a:r>
            <a:r>
              <a:rPr lang="en-US" sz="1600" i="1" dirty="0"/>
              <a:t>y' </a:t>
            </a:r>
            <a:r>
              <a:rPr lang="en-US" sz="1600" dirty="0"/>
              <a:t>+ 0.5 are mapped to pixel </a:t>
            </a:r>
            <a:r>
              <a:rPr lang="en-US" sz="1600" i="1" dirty="0"/>
              <a:t>(</a:t>
            </a:r>
            <a:r>
              <a:rPr lang="en-US" sz="1600" dirty="0"/>
              <a:t>x</a:t>
            </a:r>
            <a:r>
              <a:rPr lang="en-US" sz="1600" i="1" dirty="0"/>
              <a:t>'</a:t>
            </a:r>
            <a:r>
              <a:rPr lang="en-US" sz="1600" dirty="0"/>
              <a:t>, </a:t>
            </a:r>
            <a:r>
              <a:rPr lang="en-US" sz="1600" i="1" dirty="0"/>
              <a:t>y').</a:t>
            </a:r>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11</a:t>
            </a:fld>
            <a:endParaRPr lang="en-US"/>
          </a:p>
        </p:txBody>
      </p:sp>
    </p:spTree>
    <p:extLst>
      <p:ext uri="{BB962C8B-B14F-4D97-AF65-F5344CB8AC3E}">
        <p14:creationId xmlns:p14="http://schemas.microsoft.com/office/powerpoint/2010/main" val="18247359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Scan converting a point</a:t>
            </a:r>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12</a:t>
            </a:fld>
            <a:endParaRPr lang="en-US"/>
          </a:p>
        </p:txBody>
      </p:sp>
      <p:pic>
        <p:nvPicPr>
          <p:cNvPr id="6" name="image21.png"/>
          <p:cNvPicPr/>
          <p:nvPr/>
        </p:nvPicPr>
        <p:blipFill>
          <a:blip r:embed="rId2"/>
          <a:srcRect/>
          <a:stretch>
            <a:fillRect/>
          </a:stretch>
        </p:blipFill>
        <p:spPr>
          <a:xfrm>
            <a:off x="435894" y="1990014"/>
            <a:ext cx="7757130" cy="1941906"/>
          </a:xfrm>
          <a:prstGeom prst="rect">
            <a:avLst/>
          </a:prstGeom>
          <a:ln/>
        </p:spPr>
      </p:pic>
    </p:spTree>
    <p:extLst>
      <p:ext uri="{BB962C8B-B14F-4D97-AF65-F5344CB8AC3E}">
        <p14:creationId xmlns:p14="http://schemas.microsoft.com/office/powerpoint/2010/main" val="33204488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Scan converting a line</a:t>
            </a:r>
            <a:endParaRPr lang="en-US" dirty="0"/>
          </a:p>
        </p:txBody>
      </p:sp>
      <p:sp>
        <p:nvSpPr>
          <p:cNvPr id="3" name="Content Placeholder 2"/>
          <p:cNvSpPr>
            <a:spLocks noGrp="1"/>
          </p:cNvSpPr>
          <p:nvPr>
            <p:ph idx="1"/>
          </p:nvPr>
        </p:nvSpPr>
        <p:spPr/>
        <p:txBody>
          <a:bodyPr/>
          <a:lstStyle/>
          <a:p>
            <a:r>
              <a:rPr lang="en-US" sz="1600" dirty="0" smtClean="0"/>
              <a:t>A line is </a:t>
            </a:r>
            <a:r>
              <a:rPr lang="en-US" sz="1600" dirty="0"/>
              <a:t>defined by its two endpoints and the line equation </a:t>
            </a:r>
            <a:r>
              <a:rPr lang="en-US" sz="1600" dirty="0">
                <a:solidFill>
                  <a:srgbClr val="C00000"/>
                </a:solidFill>
              </a:rPr>
              <a:t>y = </a:t>
            </a:r>
            <a:r>
              <a:rPr lang="en-US" sz="1600" i="1" dirty="0">
                <a:solidFill>
                  <a:srgbClr val="C00000"/>
                </a:solidFill>
              </a:rPr>
              <a:t>mx </a:t>
            </a:r>
            <a:r>
              <a:rPr lang="en-US" sz="1600" dirty="0">
                <a:solidFill>
                  <a:srgbClr val="C00000"/>
                </a:solidFill>
              </a:rPr>
              <a:t>+ </a:t>
            </a:r>
            <a:r>
              <a:rPr lang="en-US" sz="1600" i="1" dirty="0">
                <a:solidFill>
                  <a:srgbClr val="C00000"/>
                </a:solidFill>
              </a:rPr>
              <a:t>b, </a:t>
            </a:r>
            <a:r>
              <a:rPr lang="en-US" sz="1600" dirty="0"/>
              <a:t>where </a:t>
            </a:r>
            <a:r>
              <a:rPr lang="en-US" sz="1600" i="1" dirty="0"/>
              <a:t>m </a:t>
            </a:r>
            <a:r>
              <a:rPr lang="en-US" sz="1600" dirty="0"/>
              <a:t>is called the </a:t>
            </a:r>
            <a:r>
              <a:rPr lang="en-US" sz="1600" dirty="0">
                <a:solidFill>
                  <a:srgbClr val="FF0000"/>
                </a:solidFill>
              </a:rPr>
              <a:t>slope</a:t>
            </a:r>
            <a:r>
              <a:rPr lang="en-US" sz="1600" dirty="0"/>
              <a:t> and </a:t>
            </a:r>
            <a:r>
              <a:rPr lang="en-US" sz="1600" i="1" dirty="0"/>
              <a:t>b </a:t>
            </a:r>
            <a:r>
              <a:rPr lang="en-US" sz="1600" dirty="0"/>
              <a:t>the y </a:t>
            </a:r>
            <a:r>
              <a:rPr lang="en-US" sz="1600" dirty="0">
                <a:solidFill>
                  <a:srgbClr val="FF0000"/>
                </a:solidFill>
              </a:rPr>
              <a:t>intercept</a:t>
            </a:r>
            <a:r>
              <a:rPr lang="en-US" sz="1600" dirty="0"/>
              <a:t> of the line. </a:t>
            </a:r>
            <a:endParaRPr lang="en-US" sz="1600" dirty="0" smtClean="0"/>
          </a:p>
          <a:p>
            <a:endParaRPr lang="en-US" sz="1600" dirty="0"/>
          </a:p>
          <a:p>
            <a:endParaRPr lang="en-US" sz="1600" dirty="0" smtClean="0"/>
          </a:p>
          <a:p>
            <a:endParaRPr lang="en-US" sz="1600" dirty="0"/>
          </a:p>
          <a:p>
            <a:endParaRPr lang="en-US" sz="1600" dirty="0" smtClean="0"/>
          </a:p>
          <a:p>
            <a:endParaRPr lang="en-US" sz="1600" dirty="0"/>
          </a:p>
          <a:p>
            <a:pPr marL="731520" lvl="1" indent="-457200">
              <a:buFont typeface="+mj-lt"/>
              <a:buAutoNum type="arabicPeriod"/>
            </a:pPr>
            <a:endParaRPr lang="en-US" sz="1600" dirty="0" smtClean="0"/>
          </a:p>
          <a:p>
            <a:pPr marL="731520" lvl="1" indent="-457200">
              <a:buFont typeface="+mj-lt"/>
              <a:buAutoNum type="arabicPeriod"/>
            </a:pPr>
            <a:endParaRPr lang="en-US" sz="1600" dirty="0"/>
          </a:p>
          <a:p>
            <a:pPr marL="731520" lvl="1" indent="-457200">
              <a:buFont typeface="+mj-lt"/>
              <a:buAutoNum type="arabicPeriod"/>
            </a:pPr>
            <a:endParaRPr lang="en-US" sz="1600" dirty="0"/>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13</a:t>
            </a:fld>
            <a:endParaRPr lang="en-US"/>
          </a:p>
        </p:txBody>
      </p:sp>
      <p:pic>
        <p:nvPicPr>
          <p:cNvPr id="5" name="image29.png"/>
          <p:cNvPicPr/>
          <p:nvPr/>
        </p:nvPicPr>
        <p:blipFill>
          <a:blip r:embed="rId2"/>
          <a:srcRect/>
          <a:stretch>
            <a:fillRect/>
          </a:stretch>
        </p:blipFill>
        <p:spPr>
          <a:xfrm>
            <a:off x="633304" y="3365310"/>
            <a:ext cx="4740206" cy="2830838"/>
          </a:xfrm>
          <a:prstGeom prst="rect">
            <a:avLst/>
          </a:prstGeom>
          <a:ln/>
        </p:spPr>
      </p:pic>
      <p:sp>
        <p:nvSpPr>
          <p:cNvPr id="6" name="Rectangle 5"/>
          <p:cNvSpPr/>
          <p:nvPr/>
        </p:nvSpPr>
        <p:spPr>
          <a:xfrm>
            <a:off x="4572000" y="2995978"/>
            <a:ext cx="3946914" cy="369332"/>
          </a:xfrm>
          <a:prstGeom prst="rect">
            <a:avLst/>
          </a:prstGeom>
        </p:spPr>
        <p:txBody>
          <a:bodyPr wrap="none">
            <a:spAutoFit/>
          </a:bodyPr>
          <a:lstStyle/>
          <a:p>
            <a:r>
              <a:rPr lang="en-GB" b="1" dirty="0">
                <a:solidFill>
                  <a:srgbClr val="FF0000"/>
                </a:solidFill>
                <a:latin typeface="Times New Roman" panose="02020603050405020304" pitchFamily="18" charset="0"/>
                <a:ea typeface="Times New Roman" panose="02020603050405020304" pitchFamily="18" charset="0"/>
              </a:rPr>
              <a:t>Slope</a:t>
            </a:r>
            <a:r>
              <a:rPr lang="en-GB" dirty="0">
                <a:latin typeface="Times New Roman" panose="02020603050405020304" pitchFamily="18" charset="0"/>
                <a:ea typeface="Times New Roman" panose="02020603050405020304" pitchFamily="18" charset="0"/>
              </a:rPr>
              <a:t> = m = </a:t>
            </a:r>
            <a:r>
              <a:rPr lang="en-GB" dirty="0" err="1">
                <a:latin typeface="Times New Roman" panose="02020603050405020304" pitchFamily="18" charset="0"/>
                <a:ea typeface="Times New Roman" panose="02020603050405020304" pitchFamily="18" charset="0"/>
              </a:rPr>
              <a:t>dy</a:t>
            </a:r>
            <a:r>
              <a:rPr lang="en-GB" dirty="0">
                <a:latin typeface="Times New Roman" panose="02020603050405020304" pitchFamily="18" charset="0"/>
                <a:ea typeface="Times New Roman" panose="02020603050405020304" pitchFamily="18" charset="0"/>
              </a:rPr>
              <a:t>/dx = (y2 - y1) / (x2 - x1)</a:t>
            </a:r>
            <a:endParaRPr lang="en-US" dirty="0"/>
          </a:p>
        </p:txBody>
      </p:sp>
    </p:spTree>
    <p:extLst>
      <p:ext uri="{BB962C8B-B14F-4D97-AF65-F5344CB8AC3E}">
        <p14:creationId xmlns:p14="http://schemas.microsoft.com/office/powerpoint/2010/main" val="10957560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Scan converting a line</a:t>
            </a:r>
          </a:p>
        </p:txBody>
      </p:sp>
      <p:sp>
        <p:nvSpPr>
          <p:cNvPr id="3" name="Content Placeholder 2"/>
          <p:cNvSpPr>
            <a:spLocks noGrp="1"/>
          </p:cNvSpPr>
          <p:nvPr>
            <p:ph idx="1"/>
          </p:nvPr>
        </p:nvSpPr>
        <p:spPr>
          <a:xfrm>
            <a:off x="364421" y="1853119"/>
            <a:ext cx="8272211" cy="3678303"/>
          </a:xfrm>
        </p:spPr>
        <p:txBody>
          <a:bodyPr/>
          <a:lstStyle/>
          <a:p>
            <a:pPr lvl="0"/>
            <a:r>
              <a:rPr lang="en-GB" sz="1600" b="1" dirty="0">
                <a:solidFill>
                  <a:srgbClr val="FF0000"/>
                </a:solidFill>
              </a:rPr>
              <a:t>Horizontal Line:</a:t>
            </a:r>
            <a:endParaRPr lang="en-US" sz="1600" dirty="0">
              <a:solidFill>
                <a:srgbClr val="FF0000"/>
              </a:solidFill>
            </a:endParaRPr>
          </a:p>
          <a:p>
            <a:pPr lvl="0"/>
            <a:r>
              <a:rPr lang="en-GB" sz="1600" dirty="0"/>
              <a:t>Draw pixel P and increment x coordinate value by 1 to get the next pixel</a:t>
            </a:r>
            <a:r>
              <a:rPr lang="en-GB" sz="1600" dirty="0" smtClean="0"/>
              <a:t>.</a:t>
            </a:r>
          </a:p>
          <a:p>
            <a:pPr lvl="0"/>
            <a:endParaRPr lang="en-GB" dirty="0"/>
          </a:p>
          <a:p>
            <a:pPr lvl="0"/>
            <a:endParaRPr lang="en-GB" dirty="0" smtClean="0"/>
          </a:p>
          <a:p>
            <a:pPr lvl="0"/>
            <a:endParaRPr lang="en-GB" dirty="0"/>
          </a:p>
          <a:p>
            <a:pPr lvl="0"/>
            <a:endParaRPr lang="en-GB" dirty="0" smtClean="0"/>
          </a:p>
          <a:p>
            <a:pPr lvl="0"/>
            <a:endParaRPr lang="en-GB" dirty="0"/>
          </a:p>
          <a:p>
            <a:pPr lvl="0"/>
            <a:endParaRPr lang="en-GB" dirty="0" smtClean="0"/>
          </a:p>
          <a:p>
            <a:pPr lvl="0"/>
            <a:endParaRPr lang="en-GB" dirty="0"/>
          </a:p>
          <a:p>
            <a:pPr lvl="0"/>
            <a:endParaRPr lang="en-US" dirty="0"/>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14</a:t>
            </a:fld>
            <a:endParaRPr lang="en-US"/>
          </a:p>
        </p:txBody>
      </p:sp>
      <p:pic>
        <p:nvPicPr>
          <p:cNvPr id="5" name="image20.png" descr="Description: Screenshot_1.png"/>
          <p:cNvPicPr/>
          <p:nvPr/>
        </p:nvPicPr>
        <p:blipFill>
          <a:blip r:embed="rId2"/>
          <a:srcRect/>
          <a:stretch>
            <a:fillRect/>
          </a:stretch>
        </p:blipFill>
        <p:spPr>
          <a:xfrm>
            <a:off x="1550388" y="3143348"/>
            <a:ext cx="5900279" cy="3177915"/>
          </a:xfrm>
          <a:prstGeom prst="rect">
            <a:avLst/>
          </a:prstGeom>
          <a:ln/>
        </p:spPr>
      </p:pic>
    </p:spTree>
    <p:extLst>
      <p:ext uri="{BB962C8B-B14F-4D97-AF65-F5344CB8AC3E}">
        <p14:creationId xmlns:p14="http://schemas.microsoft.com/office/powerpoint/2010/main" val="36570903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Scan converting a line</a:t>
            </a:r>
          </a:p>
        </p:txBody>
      </p:sp>
      <p:sp>
        <p:nvSpPr>
          <p:cNvPr id="3" name="Content Placeholder 2"/>
          <p:cNvSpPr>
            <a:spLocks noGrp="1"/>
          </p:cNvSpPr>
          <p:nvPr>
            <p:ph idx="1"/>
          </p:nvPr>
        </p:nvSpPr>
        <p:spPr>
          <a:xfrm>
            <a:off x="271851" y="1909563"/>
            <a:ext cx="8272211" cy="3678303"/>
          </a:xfrm>
        </p:spPr>
        <p:txBody>
          <a:bodyPr/>
          <a:lstStyle/>
          <a:p>
            <a:pPr lvl="0"/>
            <a:r>
              <a:rPr lang="en-GB" sz="1600" b="1" dirty="0" smtClean="0">
                <a:solidFill>
                  <a:srgbClr val="FF0000"/>
                </a:solidFill>
              </a:rPr>
              <a:t>Vertical </a:t>
            </a:r>
            <a:r>
              <a:rPr lang="en-GB" sz="1600" b="1" dirty="0">
                <a:solidFill>
                  <a:srgbClr val="FF0000"/>
                </a:solidFill>
              </a:rPr>
              <a:t>Line:</a:t>
            </a:r>
            <a:endParaRPr lang="en-US" sz="1600" dirty="0">
              <a:solidFill>
                <a:srgbClr val="FF0000"/>
              </a:solidFill>
            </a:endParaRPr>
          </a:p>
          <a:p>
            <a:pPr lvl="0"/>
            <a:r>
              <a:rPr lang="en-GB" sz="1600" dirty="0"/>
              <a:t>Draw pixel P and increment y coordinate value by 1 to get the next pixel.</a:t>
            </a:r>
            <a:endParaRPr lang="en-US" sz="1600" dirty="0"/>
          </a:p>
          <a:p>
            <a:pPr lvl="0"/>
            <a:endParaRPr lang="en-GB" dirty="0"/>
          </a:p>
          <a:p>
            <a:pPr lvl="0"/>
            <a:endParaRPr lang="en-GB" dirty="0" smtClean="0"/>
          </a:p>
          <a:p>
            <a:pPr lvl="0"/>
            <a:endParaRPr lang="en-GB" dirty="0"/>
          </a:p>
          <a:p>
            <a:pPr lvl="0"/>
            <a:endParaRPr lang="en-GB" dirty="0" smtClean="0"/>
          </a:p>
          <a:p>
            <a:pPr lvl="0"/>
            <a:endParaRPr lang="en-GB" dirty="0"/>
          </a:p>
          <a:p>
            <a:pPr lvl="0"/>
            <a:endParaRPr lang="en-GB" dirty="0" smtClean="0"/>
          </a:p>
          <a:p>
            <a:pPr lvl="0"/>
            <a:endParaRPr lang="en-GB" dirty="0"/>
          </a:p>
          <a:p>
            <a:pPr lvl="0"/>
            <a:endParaRPr lang="en-US" dirty="0"/>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15</a:t>
            </a:fld>
            <a:endParaRPr lang="en-US"/>
          </a:p>
        </p:txBody>
      </p:sp>
      <p:pic>
        <p:nvPicPr>
          <p:cNvPr id="6" name="image27.png" descr="Description: Screenshot_1.png"/>
          <p:cNvPicPr/>
          <p:nvPr/>
        </p:nvPicPr>
        <p:blipFill>
          <a:blip r:embed="rId2"/>
          <a:srcRect/>
          <a:stretch>
            <a:fillRect/>
          </a:stretch>
        </p:blipFill>
        <p:spPr>
          <a:xfrm>
            <a:off x="1139472" y="3170018"/>
            <a:ext cx="6536971" cy="2786120"/>
          </a:xfrm>
          <a:prstGeom prst="rect">
            <a:avLst/>
          </a:prstGeom>
          <a:ln/>
        </p:spPr>
      </p:pic>
    </p:spTree>
    <p:extLst>
      <p:ext uri="{BB962C8B-B14F-4D97-AF65-F5344CB8AC3E}">
        <p14:creationId xmlns:p14="http://schemas.microsoft.com/office/powerpoint/2010/main" val="39203135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Scan converting a line</a:t>
            </a:r>
          </a:p>
        </p:txBody>
      </p:sp>
      <p:sp>
        <p:nvSpPr>
          <p:cNvPr id="3" name="Content Placeholder 2"/>
          <p:cNvSpPr>
            <a:spLocks noGrp="1"/>
          </p:cNvSpPr>
          <p:nvPr>
            <p:ph idx="1"/>
          </p:nvPr>
        </p:nvSpPr>
        <p:spPr>
          <a:xfrm>
            <a:off x="311717" y="1875697"/>
            <a:ext cx="8272211" cy="3678303"/>
          </a:xfrm>
        </p:spPr>
        <p:txBody>
          <a:bodyPr/>
          <a:lstStyle/>
          <a:p>
            <a:pPr lvl="0"/>
            <a:r>
              <a:rPr lang="en-GB" sz="1600" b="1" dirty="0" smtClean="0">
                <a:solidFill>
                  <a:srgbClr val="FF0000"/>
                </a:solidFill>
              </a:rPr>
              <a:t>diagonal </a:t>
            </a:r>
            <a:r>
              <a:rPr lang="en-GB" sz="1600" b="1" dirty="0">
                <a:solidFill>
                  <a:srgbClr val="FF0000"/>
                </a:solidFill>
              </a:rPr>
              <a:t>Line:</a:t>
            </a:r>
            <a:endParaRPr lang="en-US" sz="1600" dirty="0">
              <a:solidFill>
                <a:srgbClr val="FF0000"/>
              </a:solidFill>
            </a:endParaRPr>
          </a:p>
          <a:p>
            <a:pPr lvl="0"/>
            <a:r>
              <a:rPr lang="en-GB" sz="1600" dirty="0"/>
              <a:t>Draw pixel P and increment both x and y coordinate by 1 to get the next pixel.</a:t>
            </a:r>
            <a:endParaRPr lang="en-US" sz="1600" dirty="0"/>
          </a:p>
          <a:p>
            <a:pPr lvl="0"/>
            <a:endParaRPr lang="en-GB" dirty="0"/>
          </a:p>
          <a:p>
            <a:pPr lvl="0"/>
            <a:endParaRPr lang="en-GB" dirty="0" smtClean="0"/>
          </a:p>
          <a:p>
            <a:pPr lvl="0"/>
            <a:endParaRPr lang="en-GB" dirty="0"/>
          </a:p>
          <a:p>
            <a:pPr lvl="0"/>
            <a:endParaRPr lang="en-GB" dirty="0" smtClean="0"/>
          </a:p>
          <a:p>
            <a:pPr lvl="0"/>
            <a:endParaRPr lang="en-GB" dirty="0"/>
          </a:p>
          <a:p>
            <a:pPr lvl="0"/>
            <a:endParaRPr lang="en-GB" dirty="0" smtClean="0"/>
          </a:p>
          <a:p>
            <a:pPr lvl="0"/>
            <a:endParaRPr lang="en-GB" dirty="0"/>
          </a:p>
          <a:p>
            <a:pPr lvl="0"/>
            <a:endParaRPr lang="en-US" dirty="0"/>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16</a:t>
            </a:fld>
            <a:endParaRPr lang="en-US"/>
          </a:p>
        </p:txBody>
      </p:sp>
      <p:pic>
        <p:nvPicPr>
          <p:cNvPr id="6" name="image31.png" descr="Description: Screenshot_1.png"/>
          <p:cNvPicPr/>
          <p:nvPr/>
        </p:nvPicPr>
        <p:blipFill>
          <a:blip r:embed="rId2"/>
          <a:srcRect/>
          <a:stretch>
            <a:fillRect/>
          </a:stretch>
        </p:blipFill>
        <p:spPr>
          <a:xfrm>
            <a:off x="1253068" y="3253838"/>
            <a:ext cx="6084710" cy="2702300"/>
          </a:xfrm>
          <a:prstGeom prst="rect">
            <a:avLst/>
          </a:prstGeom>
          <a:ln/>
        </p:spPr>
      </p:pic>
    </p:spTree>
    <p:extLst>
      <p:ext uri="{BB962C8B-B14F-4D97-AF65-F5344CB8AC3E}">
        <p14:creationId xmlns:p14="http://schemas.microsoft.com/office/powerpoint/2010/main" val="15043228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Scan converting a line</a:t>
            </a:r>
          </a:p>
        </p:txBody>
      </p:sp>
      <p:sp>
        <p:nvSpPr>
          <p:cNvPr id="3" name="Content Placeholder 2"/>
          <p:cNvSpPr>
            <a:spLocks noGrp="1"/>
          </p:cNvSpPr>
          <p:nvPr>
            <p:ph idx="1"/>
          </p:nvPr>
        </p:nvSpPr>
        <p:spPr>
          <a:xfrm>
            <a:off x="300428" y="1853119"/>
            <a:ext cx="8272211" cy="3678303"/>
          </a:xfrm>
        </p:spPr>
        <p:txBody>
          <a:bodyPr/>
          <a:lstStyle/>
          <a:p>
            <a:pPr lvl="0"/>
            <a:r>
              <a:rPr lang="en-GB" sz="1600" b="1" dirty="0">
                <a:solidFill>
                  <a:srgbClr val="FF0000"/>
                </a:solidFill>
              </a:rPr>
              <a:t>To scan a line, we have two methods:</a:t>
            </a:r>
            <a:endParaRPr lang="en-US" sz="1600" dirty="0">
              <a:solidFill>
                <a:srgbClr val="FF0000"/>
              </a:solidFill>
            </a:endParaRPr>
          </a:p>
          <a:p>
            <a:pPr lvl="0"/>
            <a:r>
              <a:rPr lang="en-GB" sz="1600" dirty="0"/>
              <a:t>Direct use of the line equation</a:t>
            </a:r>
            <a:endParaRPr lang="en-US" sz="1600" dirty="0"/>
          </a:p>
          <a:p>
            <a:pPr lvl="0"/>
            <a:r>
              <a:rPr lang="en-GB" sz="1600" dirty="0"/>
              <a:t>DDA algorithm</a:t>
            </a:r>
            <a:endParaRPr lang="en-US" sz="1600" dirty="0"/>
          </a:p>
          <a:p>
            <a:pPr lvl="0"/>
            <a:r>
              <a:rPr lang="en-GB" sz="1600" dirty="0"/>
              <a:t>Bresenham's </a:t>
            </a:r>
            <a:r>
              <a:rPr lang="en-GB" sz="1600" dirty="0" smtClean="0"/>
              <a:t>Algorithm</a:t>
            </a:r>
          </a:p>
          <a:p>
            <a:pPr lvl="0"/>
            <a:endParaRPr lang="en-GB" sz="1600" dirty="0"/>
          </a:p>
          <a:p>
            <a:pPr lvl="0"/>
            <a:endParaRPr lang="en-GB" sz="1600" dirty="0" smtClean="0"/>
          </a:p>
          <a:p>
            <a:pPr lvl="0"/>
            <a:endParaRPr lang="en-GB" sz="1600" dirty="0"/>
          </a:p>
          <a:p>
            <a:pPr lvl="0"/>
            <a:endParaRPr lang="en-GB" sz="1600" dirty="0" smtClean="0"/>
          </a:p>
          <a:p>
            <a:pPr lvl="0"/>
            <a:endParaRPr lang="en-US" sz="1600" dirty="0"/>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17</a:t>
            </a:fld>
            <a:endParaRPr lang="en-US"/>
          </a:p>
        </p:txBody>
      </p:sp>
    </p:spTree>
    <p:extLst>
      <p:ext uri="{BB962C8B-B14F-4D97-AF65-F5344CB8AC3E}">
        <p14:creationId xmlns:p14="http://schemas.microsoft.com/office/powerpoint/2010/main" val="32302907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Slope intersect equation algorithm</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sz="1600" dirty="0"/>
              <a:t>Scan-convert  </a:t>
            </a:r>
            <a:r>
              <a:rPr lang="en-US" sz="1600" dirty="0">
                <a:solidFill>
                  <a:srgbClr val="FF0000"/>
                </a:solidFill>
              </a:rPr>
              <a:t>P</a:t>
            </a:r>
            <a:r>
              <a:rPr lang="en-US" sz="1600" baseline="-25000" dirty="0">
                <a:solidFill>
                  <a:srgbClr val="FF0000"/>
                </a:solidFill>
              </a:rPr>
              <a:t>1</a:t>
            </a:r>
            <a:r>
              <a:rPr lang="en-US" sz="1600" dirty="0"/>
              <a:t> and </a:t>
            </a:r>
            <a:r>
              <a:rPr lang="en-US" sz="1600" dirty="0">
                <a:solidFill>
                  <a:srgbClr val="FF0000"/>
                </a:solidFill>
              </a:rPr>
              <a:t>P</a:t>
            </a:r>
            <a:r>
              <a:rPr lang="en-US" sz="1600" baseline="-25000" dirty="0">
                <a:solidFill>
                  <a:srgbClr val="FF0000"/>
                </a:solidFill>
              </a:rPr>
              <a:t>2</a:t>
            </a:r>
            <a:r>
              <a:rPr lang="en-US" sz="1600" dirty="0"/>
              <a:t> to pixel coordinates (x</a:t>
            </a:r>
            <a:r>
              <a:rPr lang="en-US" sz="1600" baseline="-25000" dirty="0"/>
              <a:t>1</a:t>
            </a:r>
            <a:r>
              <a:rPr lang="en-US" sz="1600" dirty="0"/>
              <a:t>',y</a:t>
            </a:r>
            <a:r>
              <a:rPr lang="en-US" sz="1600" baseline="-25000" dirty="0"/>
              <a:t>1</a:t>
            </a:r>
            <a:r>
              <a:rPr lang="en-US" sz="1600" dirty="0"/>
              <a:t>'), and (x</a:t>
            </a:r>
            <a:r>
              <a:rPr lang="en-US" sz="1600" baseline="-25000" dirty="0"/>
              <a:t>2</a:t>
            </a:r>
            <a:r>
              <a:rPr lang="en-US" sz="1600" dirty="0"/>
              <a:t>' ,y</a:t>
            </a:r>
            <a:r>
              <a:rPr lang="en-US" sz="1600" baseline="-25000" dirty="0"/>
              <a:t>2</a:t>
            </a:r>
            <a:r>
              <a:rPr lang="en-US" sz="1600" dirty="0"/>
              <a:t>') respectively.</a:t>
            </a:r>
          </a:p>
          <a:p>
            <a:pPr marL="457200" indent="-457200">
              <a:buFont typeface="+mj-lt"/>
              <a:buAutoNum type="arabicPeriod"/>
            </a:pPr>
            <a:r>
              <a:rPr lang="en-US" sz="1600" dirty="0"/>
              <a:t>Calculate </a:t>
            </a:r>
            <a:r>
              <a:rPr lang="en-US" sz="1600" dirty="0">
                <a:solidFill>
                  <a:srgbClr val="FF0000"/>
                </a:solidFill>
              </a:rPr>
              <a:t>m</a:t>
            </a:r>
            <a:r>
              <a:rPr lang="en-US" sz="1600" dirty="0"/>
              <a:t> and </a:t>
            </a:r>
            <a:r>
              <a:rPr lang="en-US" sz="1600" dirty="0">
                <a:solidFill>
                  <a:srgbClr val="FF0000"/>
                </a:solidFill>
              </a:rPr>
              <a:t>b</a:t>
            </a:r>
          </a:p>
          <a:p>
            <a:pPr marL="731520" lvl="1" indent="-457200">
              <a:buFont typeface="+mj-lt"/>
              <a:buAutoNum type="arabicPeriod"/>
            </a:pPr>
            <a:r>
              <a:rPr lang="en-US" sz="1600" dirty="0"/>
              <a:t>Set m = (y</a:t>
            </a:r>
            <a:r>
              <a:rPr lang="en-US" sz="1600" baseline="-25000" dirty="0"/>
              <a:t>2</a:t>
            </a:r>
            <a:r>
              <a:rPr lang="en-US" sz="1600" dirty="0"/>
              <a:t>' -y</a:t>
            </a:r>
            <a:r>
              <a:rPr lang="en-US" sz="1600" baseline="-25000" dirty="0"/>
              <a:t>1</a:t>
            </a:r>
            <a:r>
              <a:rPr lang="en-US" sz="1600" dirty="0"/>
              <a:t>')/ (x</a:t>
            </a:r>
            <a:r>
              <a:rPr lang="en-US" sz="1600" baseline="-25000" dirty="0"/>
              <a:t>2</a:t>
            </a:r>
            <a:r>
              <a:rPr lang="en-US" sz="1600" dirty="0"/>
              <a:t>'-x</a:t>
            </a:r>
            <a:r>
              <a:rPr lang="en-US" sz="1600" baseline="-25000" dirty="0"/>
              <a:t>1</a:t>
            </a:r>
            <a:r>
              <a:rPr lang="en-US" sz="1600" dirty="0"/>
              <a:t>')  and b = y</a:t>
            </a:r>
            <a:r>
              <a:rPr lang="en-US" sz="1600" baseline="-25000" dirty="0"/>
              <a:t>1</a:t>
            </a:r>
            <a:r>
              <a:rPr lang="en-US" sz="1600" dirty="0"/>
              <a:t>' - mx</a:t>
            </a:r>
            <a:r>
              <a:rPr lang="en-US" sz="1600" baseline="-25000" dirty="0"/>
              <a:t>1</a:t>
            </a:r>
            <a:r>
              <a:rPr lang="en-US" sz="1600" dirty="0"/>
              <a:t>'.</a:t>
            </a:r>
          </a:p>
          <a:p>
            <a:pPr marL="457200" indent="-457200">
              <a:buFont typeface="+mj-lt"/>
              <a:buAutoNum type="arabicPeriod"/>
            </a:pPr>
            <a:r>
              <a:rPr lang="en-US" sz="1600" dirty="0" smtClean="0">
                <a:solidFill>
                  <a:srgbClr val="FF0000"/>
                </a:solidFill>
              </a:rPr>
              <a:t>Check the value of m </a:t>
            </a:r>
          </a:p>
          <a:p>
            <a:pPr marL="731520" lvl="1" indent="-457200">
              <a:buFont typeface="+mj-lt"/>
              <a:buAutoNum type="arabicPeriod"/>
            </a:pPr>
            <a:r>
              <a:rPr lang="en-US" sz="1600" dirty="0" smtClean="0"/>
              <a:t>If |m| &lt; =1, for every integer value of </a:t>
            </a:r>
            <a:r>
              <a:rPr lang="en-US" sz="1600" dirty="0" smtClean="0">
                <a:solidFill>
                  <a:srgbClr val="FF0000"/>
                </a:solidFill>
              </a:rPr>
              <a:t>x</a:t>
            </a:r>
            <a:r>
              <a:rPr lang="en-US" sz="1600" dirty="0" smtClean="0"/>
              <a:t> between and excluding x</a:t>
            </a:r>
            <a:r>
              <a:rPr lang="en-US" sz="1600" baseline="-25000" dirty="0" smtClean="0"/>
              <a:t>1</a:t>
            </a:r>
            <a:r>
              <a:rPr lang="en-US" sz="1600" dirty="0" smtClean="0"/>
              <a:t>' and x</a:t>
            </a:r>
            <a:r>
              <a:rPr lang="en-US" sz="1600" baseline="-25000" dirty="0" smtClean="0"/>
              <a:t>2</a:t>
            </a:r>
            <a:r>
              <a:rPr lang="en-US" sz="1600" dirty="0" smtClean="0"/>
              <a:t>', </a:t>
            </a:r>
            <a:r>
              <a:rPr lang="en-US" sz="1600" i="1" dirty="0" smtClean="0">
                <a:solidFill>
                  <a:srgbClr val="FF0000"/>
                </a:solidFill>
              </a:rPr>
              <a:t>calculate the corresponding value of y </a:t>
            </a:r>
            <a:r>
              <a:rPr lang="en-US" sz="1600" dirty="0" smtClean="0"/>
              <a:t>using the equation and scan-convert (x, </a:t>
            </a:r>
            <a:r>
              <a:rPr lang="en-US" sz="1600" i="1" dirty="0" smtClean="0"/>
              <a:t>y).</a:t>
            </a:r>
            <a:endParaRPr lang="en-US" sz="1600" dirty="0" smtClean="0"/>
          </a:p>
          <a:p>
            <a:pPr marL="731520" lvl="1" indent="-457200">
              <a:buFont typeface="+mj-lt"/>
              <a:buAutoNum type="arabicPeriod"/>
            </a:pPr>
            <a:r>
              <a:rPr lang="en-US" sz="1600" dirty="0" smtClean="0"/>
              <a:t> </a:t>
            </a:r>
            <a:r>
              <a:rPr lang="en-US" sz="1600" dirty="0"/>
              <a:t>If |m| &gt;1, for every integer value of </a:t>
            </a:r>
            <a:r>
              <a:rPr lang="en-US" sz="1600" dirty="0">
                <a:solidFill>
                  <a:srgbClr val="FF0000"/>
                </a:solidFill>
              </a:rPr>
              <a:t>y</a:t>
            </a:r>
            <a:r>
              <a:rPr lang="en-US" sz="1600" dirty="0"/>
              <a:t> between and excluding y</a:t>
            </a:r>
            <a:r>
              <a:rPr lang="en-US" sz="1600" baseline="-25000" dirty="0"/>
              <a:t>1</a:t>
            </a:r>
            <a:r>
              <a:rPr lang="en-US" sz="1600" dirty="0"/>
              <a:t>' and y</a:t>
            </a:r>
            <a:r>
              <a:rPr lang="en-US" sz="1600" baseline="-25000" dirty="0"/>
              <a:t>2</a:t>
            </a:r>
            <a:r>
              <a:rPr lang="en-US" sz="1600" dirty="0"/>
              <a:t>', </a:t>
            </a:r>
            <a:r>
              <a:rPr lang="en-US" sz="1600" i="1" dirty="0">
                <a:solidFill>
                  <a:srgbClr val="FF0000"/>
                </a:solidFill>
              </a:rPr>
              <a:t>calculate the corresponding value of x </a:t>
            </a:r>
            <a:r>
              <a:rPr lang="en-US" sz="1600" dirty="0"/>
              <a:t>using the equation and scan-convert (x, </a:t>
            </a:r>
            <a:r>
              <a:rPr lang="en-US" sz="1600" i="1" dirty="0"/>
              <a:t>y</a:t>
            </a:r>
            <a:r>
              <a:rPr lang="en-US" sz="1600" i="1" dirty="0" smtClean="0"/>
              <a:t>).</a:t>
            </a:r>
          </a:p>
          <a:p>
            <a:pPr marL="731520" lvl="1" indent="-457200">
              <a:buFont typeface="+mj-lt"/>
              <a:buAutoNum type="arabicPeriod"/>
            </a:pPr>
            <a:endParaRPr lang="en-US" sz="1600" i="1" dirty="0"/>
          </a:p>
          <a:p>
            <a:pPr marL="731520" lvl="1" indent="-457200">
              <a:buFont typeface="+mj-lt"/>
              <a:buAutoNum type="arabicPeriod"/>
            </a:pPr>
            <a:endParaRPr lang="en-US" sz="1600" i="1" dirty="0"/>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18</a:t>
            </a:fld>
            <a:endParaRPr lang="en-US"/>
          </a:p>
        </p:txBody>
      </p:sp>
    </p:spTree>
    <p:extLst>
      <p:ext uri="{BB962C8B-B14F-4D97-AF65-F5344CB8AC3E}">
        <p14:creationId xmlns:p14="http://schemas.microsoft.com/office/powerpoint/2010/main" val="15048393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Slope intersect equation algorithm</a:t>
            </a:r>
          </a:p>
        </p:txBody>
      </p:sp>
      <p:sp>
        <p:nvSpPr>
          <p:cNvPr id="3" name="Content Placeholder 2"/>
          <p:cNvSpPr>
            <a:spLocks noGrp="1"/>
          </p:cNvSpPr>
          <p:nvPr>
            <p:ph idx="1"/>
          </p:nvPr>
        </p:nvSpPr>
        <p:spPr>
          <a:xfrm>
            <a:off x="277850" y="1758697"/>
            <a:ext cx="8272211" cy="3678303"/>
          </a:xfrm>
        </p:spPr>
        <p:txBody>
          <a:bodyPr numCol="2"/>
          <a:lstStyle/>
          <a:p>
            <a:pPr lvl="0"/>
            <a:r>
              <a:rPr lang="en-GB" sz="1600" b="1" dirty="0">
                <a:solidFill>
                  <a:srgbClr val="FF0000"/>
                </a:solidFill>
              </a:rPr>
              <a:t>Example</a:t>
            </a:r>
            <a:r>
              <a:rPr lang="en-GB" sz="1600" dirty="0"/>
              <a:t>: A line with starting point as (0, 0) and ending point (6, 18) is given. Calculate value of intermediate points and slope of line.</a:t>
            </a:r>
            <a:endParaRPr lang="en-US" sz="1600" dirty="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19</a:t>
            </a:fld>
            <a:endParaRPr lang="en-US"/>
          </a:p>
        </p:txBody>
      </p:sp>
      <p:pic>
        <p:nvPicPr>
          <p:cNvPr id="5" name="image30.png"/>
          <p:cNvPicPr/>
          <p:nvPr/>
        </p:nvPicPr>
        <p:blipFill>
          <a:blip r:embed="rId2"/>
          <a:srcRect/>
          <a:stretch>
            <a:fillRect/>
          </a:stretch>
        </p:blipFill>
        <p:spPr>
          <a:xfrm>
            <a:off x="435970" y="2596000"/>
            <a:ext cx="4286109" cy="3895111"/>
          </a:xfrm>
          <a:prstGeom prst="rect">
            <a:avLst/>
          </a:prstGeom>
          <a:ln/>
        </p:spPr>
      </p:pic>
      <p:pic>
        <p:nvPicPr>
          <p:cNvPr id="6" name="Picture 5"/>
          <p:cNvPicPr>
            <a:picLocks noChangeAspect="1"/>
          </p:cNvPicPr>
          <p:nvPr/>
        </p:nvPicPr>
        <p:blipFill>
          <a:blip r:embed="rId3"/>
          <a:stretch>
            <a:fillRect/>
          </a:stretch>
        </p:blipFill>
        <p:spPr>
          <a:xfrm>
            <a:off x="4722078" y="2553260"/>
            <a:ext cx="4421921" cy="3402878"/>
          </a:xfrm>
          <a:prstGeom prst="rect">
            <a:avLst/>
          </a:prstGeom>
        </p:spPr>
      </p:pic>
    </p:spTree>
    <p:extLst>
      <p:ext uri="{BB962C8B-B14F-4D97-AF65-F5344CB8AC3E}">
        <p14:creationId xmlns:p14="http://schemas.microsoft.com/office/powerpoint/2010/main" val="34652745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3200" b="1" dirty="0" smtClean="0"/>
              <a:t>Scan </a:t>
            </a:r>
            <a:r>
              <a:rPr lang="en-US" sz="3200" b="1" dirty="0" smtClean="0"/>
              <a:t>Conversion </a:t>
            </a:r>
            <a:endParaRPr lang="en-US" sz="3200" b="1" dirty="0"/>
          </a:p>
        </p:txBody>
      </p:sp>
      <p:sp>
        <p:nvSpPr>
          <p:cNvPr id="4" name="Slide Number Placeholder 3"/>
          <p:cNvSpPr>
            <a:spLocks noGrp="1"/>
          </p:cNvSpPr>
          <p:nvPr>
            <p:ph type="sldNum" sz="quarter" idx="12"/>
          </p:nvPr>
        </p:nvSpPr>
        <p:spPr/>
        <p:txBody>
          <a:bodyPr/>
          <a:lstStyle/>
          <a:p>
            <a:fld id="{D2CBC6F9-63DC-418A-A30A-9A9F771FE38A}" type="slidenum">
              <a:rPr lang="en-US" smtClean="0"/>
              <a:t>2</a:t>
            </a:fld>
            <a:endParaRPr lang="en-US"/>
          </a:p>
        </p:txBody>
      </p:sp>
    </p:spTree>
    <p:extLst>
      <p:ext uri="{BB962C8B-B14F-4D97-AF65-F5344CB8AC3E}">
        <p14:creationId xmlns:p14="http://schemas.microsoft.com/office/powerpoint/2010/main" val="32617253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Dda</a:t>
            </a:r>
            <a:r>
              <a:rPr lang="en-US" dirty="0" smtClean="0"/>
              <a:t> algorithm</a:t>
            </a:r>
            <a:endParaRPr lang="en-US" dirty="0"/>
          </a:p>
        </p:txBody>
      </p:sp>
      <p:sp>
        <p:nvSpPr>
          <p:cNvPr id="3" name="Content Placeholder 2"/>
          <p:cNvSpPr>
            <a:spLocks noGrp="1"/>
          </p:cNvSpPr>
          <p:nvPr>
            <p:ph idx="1"/>
          </p:nvPr>
        </p:nvSpPr>
        <p:spPr>
          <a:xfrm>
            <a:off x="345584" y="1864408"/>
            <a:ext cx="8272211" cy="3678303"/>
          </a:xfrm>
        </p:spPr>
        <p:txBody>
          <a:bodyPr>
            <a:normAutofit/>
          </a:bodyPr>
          <a:lstStyle/>
          <a:p>
            <a:r>
              <a:rPr lang="en-US" sz="1600" dirty="0">
                <a:solidFill>
                  <a:srgbClr val="FF0000"/>
                </a:solidFill>
              </a:rPr>
              <a:t>The </a:t>
            </a:r>
            <a:r>
              <a:rPr lang="en-US" sz="1600" b="1" dirty="0">
                <a:solidFill>
                  <a:srgbClr val="FF0000"/>
                </a:solidFill>
              </a:rPr>
              <a:t>digital differential analyzer</a:t>
            </a:r>
            <a:r>
              <a:rPr lang="en-US" sz="1600" dirty="0">
                <a:solidFill>
                  <a:srgbClr val="FF0000"/>
                </a:solidFill>
              </a:rPr>
              <a:t> (DDA) </a:t>
            </a:r>
            <a:r>
              <a:rPr lang="en-US" sz="1600" dirty="0"/>
              <a:t>algorithm is an </a:t>
            </a:r>
            <a:r>
              <a:rPr lang="en-US" sz="1600" b="1" u="sng" dirty="0"/>
              <a:t>incremental scan-conversion</a:t>
            </a:r>
            <a:r>
              <a:rPr lang="en-US" sz="1600" dirty="0"/>
              <a:t> method. </a:t>
            </a:r>
          </a:p>
          <a:p>
            <a:r>
              <a:rPr lang="en-US" sz="1600" dirty="0"/>
              <a:t>It is characterized by performing calculations at each step </a:t>
            </a:r>
            <a:r>
              <a:rPr lang="en-US" sz="1600" i="1" dirty="0">
                <a:solidFill>
                  <a:srgbClr val="FF0000"/>
                </a:solidFill>
              </a:rPr>
              <a:t>using results from the preceding step.</a:t>
            </a:r>
          </a:p>
          <a:p>
            <a:pPr lvl="0"/>
            <a:r>
              <a:rPr lang="en-GB" sz="1600" dirty="0"/>
              <a:t>DDA is simply a scan conversion line drawing algorithm based on the parameters </a:t>
            </a:r>
            <a:r>
              <a:rPr lang="en-GB" sz="1600" dirty="0">
                <a:solidFill>
                  <a:srgbClr val="FF0000"/>
                </a:solidFill>
              </a:rPr>
              <a:t>∆x </a:t>
            </a:r>
            <a:r>
              <a:rPr lang="en-GB" sz="1600" dirty="0"/>
              <a:t>and</a:t>
            </a:r>
            <a:r>
              <a:rPr lang="en-GB" sz="1600" dirty="0">
                <a:solidFill>
                  <a:srgbClr val="FF0000"/>
                </a:solidFill>
              </a:rPr>
              <a:t> ∆y</a:t>
            </a:r>
            <a:r>
              <a:rPr lang="en-US" sz="1600" dirty="0" smtClean="0"/>
              <a:t>.</a:t>
            </a:r>
            <a:endParaRPr lang="en-US" sz="1600" b="1" dirty="0" smtClean="0"/>
          </a:p>
          <a:p>
            <a:endParaRPr lang="en-US" sz="1600" b="1" dirty="0"/>
          </a:p>
          <a:p>
            <a:endParaRPr lang="en-US" sz="1600" b="1" dirty="0" smtClean="0"/>
          </a:p>
          <a:p>
            <a:endParaRPr lang="en-US" sz="1600" b="1" dirty="0"/>
          </a:p>
          <a:p>
            <a:endParaRPr lang="en-US" sz="1600" dirty="0"/>
          </a:p>
          <a:p>
            <a:endParaRPr lang="en-US" sz="1600" dirty="0"/>
          </a:p>
        </p:txBody>
      </p:sp>
      <p:sp>
        <p:nvSpPr>
          <p:cNvPr id="4" name="Slide Number Placeholder 3"/>
          <p:cNvSpPr>
            <a:spLocks noGrp="1"/>
          </p:cNvSpPr>
          <p:nvPr>
            <p:ph type="sldNum" sz="quarter" idx="12"/>
          </p:nvPr>
        </p:nvSpPr>
        <p:spPr/>
        <p:txBody>
          <a:bodyPr/>
          <a:lstStyle/>
          <a:p>
            <a:fld id="{D2CBC6F9-63DC-418A-A30A-9A9F771FE38A}" type="slidenum">
              <a:rPr lang="en-US" smtClean="0"/>
              <a:t>20</a:t>
            </a:fld>
            <a:endParaRPr lang="en-US"/>
          </a:p>
        </p:txBody>
      </p:sp>
    </p:spTree>
    <p:extLst>
      <p:ext uri="{BB962C8B-B14F-4D97-AF65-F5344CB8AC3E}">
        <p14:creationId xmlns:p14="http://schemas.microsoft.com/office/powerpoint/2010/main" val="2878488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Dda</a:t>
            </a:r>
            <a:r>
              <a:rPr lang="en-US" dirty="0" smtClean="0"/>
              <a:t> algorithm</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35895" y="1975556"/>
                <a:ext cx="8272211" cy="4244621"/>
              </a:xfrm>
            </p:spPr>
            <p:txBody>
              <a:bodyPr>
                <a:normAutofit/>
              </a:bodyPr>
              <a:lstStyle/>
              <a:p>
                <a:pPr marL="457200" indent="-457200">
                  <a:buFont typeface="+mj-lt"/>
                  <a:buAutoNum type="arabicPeriod"/>
                </a:pPr>
                <a:r>
                  <a:rPr lang="en-US" sz="1600" dirty="0" smtClean="0"/>
                  <a:t>Scan-convert  </a:t>
                </a:r>
                <a:r>
                  <a:rPr lang="en-US" sz="1600" dirty="0">
                    <a:solidFill>
                      <a:srgbClr val="FF0000"/>
                    </a:solidFill>
                  </a:rPr>
                  <a:t>P</a:t>
                </a:r>
                <a:r>
                  <a:rPr lang="en-US" sz="1600" baseline="-25000" dirty="0">
                    <a:solidFill>
                      <a:srgbClr val="FF0000"/>
                    </a:solidFill>
                  </a:rPr>
                  <a:t>1</a:t>
                </a:r>
                <a:r>
                  <a:rPr lang="en-US" sz="1600" dirty="0"/>
                  <a:t> and </a:t>
                </a:r>
                <a:r>
                  <a:rPr lang="en-US" sz="1600" dirty="0">
                    <a:solidFill>
                      <a:srgbClr val="FF0000"/>
                    </a:solidFill>
                  </a:rPr>
                  <a:t>P</a:t>
                </a:r>
                <a:r>
                  <a:rPr lang="en-US" sz="1600" baseline="-25000" dirty="0">
                    <a:solidFill>
                      <a:srgbClr val="FF0000"/>
                    </a:solidFill>
                  </a:rPr>
                  <a:t>2</a:t>
                </a:r>
                <a:r>
                  <a:rPr lang="en-US" sz="1600" dirty="0"/>
                  <a:t> to pixel coordinates (x</a:t>
                </a:r>
                <a:r>
                  <a:rPr lang="en-US" sz="1600" baseline="-25000" dirty="0"/>
                  <a:t>1</a:t>
                </a:r>
                <a:r>
                  <a:rPr lang="en-US" sz="1600" dirty="0"/>
                  <a:t>',y</a:t>
                </a:r>
                <a:r>
                  <a:rPr lang="en-US" sz="1600" baseline="-25000" dirty="0"/>
                  <a:t>1</a:t>
                </a:r>
                <a:r>
                  <a:rPr lang="en-US" sz="1600" dirty="0"/>
                  <a:t>'), and (x</a:t>
                </a:r>
                <a:r>
                  <a:rPr lang="en-US" sz="1600" baseline="-25000" dirty="0"/>
                  <a:t>2</a:t>
                </a:r>
                <a:r>
                  <a:rPr lang="en-US" sz="1600" dirty="0"/>
                  <a:t>' ,y</a:t>
                </a:r>
                <a:r>
                  <a:rPr lang="en-US" sz="1600" baseline="-25000" dirty="0"/>
                  <a:t>2</a:t>
                </a:r>
                <a:r>
                  <a:rPr lang="en-US" sz="1600" dirty="0"/>
                  <a:t>') respectively.</a:t>
                </a:r>
              </a:p>
              <a:p>
                <a:pPr marL="457200" indent="-457200">
                  <a:buFont typeface="+mj-lt"/>
                  <a:buAutoNum type="arabicPeriod"/>
                </a:pPr>
                <a:r>
                  <a:rPr lang="en-US" sz="1600" dirty="0"/>
                  <a:t>Calculate </a:t>
                </a:r>
                <a:r>
                  <a:rPr lang="en-US" sz="1600" dirty="0">
                    <a:solidFill>
                      <a:srgbClr val="FF0000"/>
                    </a:solidFill>
                  </a:rPr>
                  <a:t>m</a:t>
                </a:r>
                <a:r>
                  <a:rPr lang="en-US" sz="1600" dirty="0"/>
                  <a:t> </a:t>
                </a:r>
              </a:p>
              <a:p>
                <a:pPr marL="731520" lvl="1" indent="-457200">
                  <a:buFont typeface="+mj-lt"/>
                  <a:buAutoNum type="arabicPeriod"/>
                </a:pPr>
                <a:r>
                  <a:rPr lang="en-US" sz="1600" dirty="0"/>
                  <a:t>Set m = (y</a:t>
                </a:r>
                <a:r>
                  <a:rPr lang="en-US" sz="1600" baseline="-25000" dirty="0"/>
                  <a:t>2</a:t>
                </a:r>
                <a:r>
                  <a:rPr lang="en-US" sz="1600" dirty="0"/>
                  <a:t>' -y</a:t>
                </a:r>
                <a:r>
                  <a:rPr lang="en-US" sz="1600" baseline="-25000" dirty="0"/>
                  <a:t>1</a:t>
                </a:r>
                <a:r>
                  <a:rPr lang="en-US" sz="1600" dirty="0"/>
                  <a:t>')/ (x</a:t>
                </a:r>
                <a:r>
                  <a:rPr lang="en-US" sz="1600" baseline="-25000" dirty="0"/>
                  <a:t>2</a:t>
                </a:r>
                <a:r>
                  <a:rPr lang="en-US" sz="1600" dirty="0"/>
                  <a:t>'-x</a:t>
                </a:r>
                <a:r>
                  <a:rPr lang="en-US" sz="1600" baseline="-25000" dirty="0"/>
                  <a:t>1</a:t>
                </a:r>
                <a:r>
                  <a:rPr lang="en-US" sz="1600" dirty="0"/>
                  <a:t>').</a:t>
                </a:r>
              </a:p>
              <a:p>
                <a:pPr marL="457200" indent="-457200">
                  <a:buFont typeface="+mj-lt"/>
                  <a:buAutoNum type="arabicPeriod"/>
                </a:pPr>
                <a:r>
                  <a:rPr lang="en-US" sz="1600" dirty="0"/>
                  <a:t>Check the value of </a:t>
                </a:r>
                <a:r>
                  <a:rPr lang="en-US" sz="1600" dirty="0">
                    <a:solidFill>
                      <a:srgbClr val="FF0000"/>
                    </a:solidFill>
                  </a:rPr>
                  <a:t>m</a:t>
                </a:r>
                <a:r>
                  <a:rPr lang="en-US" sz="1600" dirty="0"/>
                  <a:t> </a:t>
                </a:r>
              </a:p>
              <a:p>
                <a:pPr marL="731520" lvl="1" indent="-457200">
                  <a:buFont typeface="+mj-lt"/>
                  <a:buAutoNum type="arabicPeriod"/>
                </a:pPr>
                <a:r>
                  <a:rPr lang="en-US" sz="1600" dirty="0">
                    <a:solidFill>
                      <a:srgbClr val="FF0000"/>
                    </a:solidFill>
                  </a:rPr>
                  <a:t>If |m| &lt; =1</a:t>
                </a:r>
                <a:r>
                  <a:rPr lang="en-US" sz="1600" dirty="0"/>
                  <a:t>, for every integer value of</a:t>
                </a:r>
                <a:r>
                  <a:rPr lang="en-US" sz="1600" dirty="0">
                    <a:solidFill>
                      <a:srgbClr val="FF0000"/>
                    </a:solidFill>
                  </a:rPr>
                  <a:t> x </a:t>
                </a:r>
                <a:r>
                  <a:rPr lang="en-US" sz="1600" dirty="0"/>
                  <a:t>between and excluding x</a:t>
                </a:r>
                <a:r>
                  <a:rPr lang="en-US" sz="1600" baseline="-25000" dirty="0"/>
                  <a:t>1</a:t>
                </a:r>
                <a:r>
                  <a:rPr lang="en-US" sz="1600" dirty="0"/>
                  <a:t>' and x</a:t>
                </a:r>
                <a:r>
                  <a:rPr lang="en-US" sz="1600" baseline="-25000" dirty="0"/>
                  <a:t>2</a:t>
                </a:r>
                <a:r>
                  <a:rPr lang="en-US" sz="1600" dirty="0"/>
                  <a:t>', </a:t>
                </a:r>
                <a:r>
                  <a:rPr lang="en-GB" sz="1600" dirty="0"/>
                  <a:t>start with x=x1 and y=y1 and set </a:t>
                </a:r>
                <a:r>
                  <a:rPr lang="en-GB" sz="1600" dirty="0" smtClean="0"/>
                  <a:t> </a:t>
                </a:r>
                <a14:m>
                  <m:oMath xmlns:m="http://schemas.openxmlformats.org/officeDocument/2006/math">
                    <m:r>
                      <a:rPr lang="en-GB" sz="1600" i="1">
                        <a:latin typeface="Cambria Math" panose="02040503050406030204" pitchFamily="18" charset="0"/>
                      </a:rPr>
                      <m:t>∆</m:t>
                    </m:r>
                    <m:r>
                      <a:rPr lang="en-US" sz="1600" b="0" i="1" smtClean="0">
                        <a:latin typeface="Cambria Math" panose="02040503050406030204" pitchFamily="18" charset="0"/>
                      </a:rPr>
                      <m:t>𝑥</m:t>
                    </m:r>
                    <m:r>
                      <a:rPr lang="en-GB" sz="1600" i="1">
                        <a:latin typeface="Cambria Math" panose="02040503050406030204" pitchFamily="18" charset="0"/>
                      </a:rPr>
                      <m:t>=</m:t>
                    </m:r>
                  </m:oMath>
                </a14:m>
                <a:r>
                  <a:rPr lang="en-US" sz="1600" dirty="0" smtClean="0"/>
                  <a:t>1 and </a:t>
                </a:r>
                <a:r>
                  <a:rPr lang="en-US" sz="1600" dirty="0"/>
                  <a:t>calculate the corresponding value of y using the equation  </a:t>
                </a:r>
                <a:r>
                  <a:rPr lang="en-US" sz="1600" dirty="0">
                    <a:solidFill>
                      <a:srgbClr val="FF0000"/>
                    </a:solidFill>
                  </a:rPr>
                  <a:t>y</a:t>
                </a:r>
                <a:r>
                  <a:rPr lang="en-US" sz="1600" baseline="-25000" dirty="0">
                    <a:solidFill>
                      <a:srgbClr val="FF0000"/>
                    </a:solidFill>
                  </a:rPr>
                  <a:t>i+1</a:t>
                </a:r>
                <a:r>
                  <a:rPr lang="en-US" sz="1600" dirty="0">
                    <a:solidFill>
                      <a:srgbClr val="FF0000"/>
                    </a:solidFill>
                  </a:rPr>
                  <a:t> = </a:t>
                </a:r>
                <a:r>
                  <a:rPr lang="en-US" sz="1600" dirty="0" err="1">
                    <a:solidFill>
                      <a:srgbClr val="FF0000"/>
                    </a:solidFill>
                  </a:rPr>
                  <a:t>y</a:t>
                </a:r>
                <a:r>
                  <a:rPr lang="en-US" sz="1600" baseline="-25000" dirty="0" err="1">
                    <a:solidFill>
                      <a:srgbClr val="FF0000"/>
                    </a:solidFill>
                  </a:rPr>
                  <a:t>i</a:t>
                </a:r>
                <a:r>
                  <a:rPr lang="en-US" sz="1600" dirty="0">
                    <a:solidFill>
                      <a:srgbClr val="FF0000"/>
                    </a:solidFill>
                  </a:rPr>
                  <a:t> + </a:t>
                </a:r>
                <a:r>
                  <a:rPr lang="en-US" sz="1600" i="1" dirty="0">
                    <a:solidFill>
                      <a:srgbClr val="FF0000"/>
                    </a:solidFill>
                  </a:rPr>
                  <a:t>m </a:t>
                </a:r>
                <a:r>
                  <a:rPr lang="en-US" sz="1600" dirty="0">
                    <a:solidFill>
                      <a:srgbClr val="FF0000"/>
                    </a:solidFill>
                  </a:rPr>
                  <a:t> </a:t>
                </a:r>
                <a:r>
                  <a:rPr lang="en-US" sz="1600" dirty="0"/>
                  <a:t>and scan-convert (x, </a:t>
                </a:r>
                <a:r>
                  <a:rPr lang="en-US" sz="1600" i="1" dirty="0"/>
                  <a:t>y).</a:t>
                </a:r>
                <a:endParaRPr lang="en-US" sz="1600" dirty="0"/>
              </a:p>
              <a:p>
                <a:pPr marL="731520" lvl="1" indent="-457200">
                  <a:buFont typeface="+mj-lt"/>
                  <a:buAutoNum type="arabicPeriod"/>
                </a:pPr>
                <a:r>
                  <a:rPr lang="en-US" sz="1600" dirty="0"/>
                  <a:t> </a:t>
                </a:r>
                <a:r>
                  <a:rPr lang="en-US" sz="1600" dirty="0">
                    <a:solidFill>
                      <a:srgbClr val="FF0000"/>
                    </a:solidFill>
                  </a:rPr>
                  <a:t>If |m| &gt;1</a:t>
                </a:r>
                <a:r>
                  <a:rPr lang="en-US" sz="1600" dirty="0"/>
                  <a:t>, for every integer value of y between and excluding y</a:t>
                </a:r>
                <a:r>
                  <a:rPr lang="en-US" sz="1600" baseline="-25000" dirty="0"/>
                  <a:t>1</a:t>
                </a:r>
                <a:r>
                  <a:rPr lang="en-US" sz="1600" dirty="0"/>
                  <a:t>' and y</a:t>
                </a:r>
                <a:r>
                  <a:rPr lang="en-US" sz="1600" baseline="-25000" dirty="0"/>
                  <a:t>2</a:t>
                </a:r>
                <a:r>
                  <a:rPr lang="en-US" sz="1600" dirty="0"/>
                  <a:t>', </a:t>
                </a:r>
                <a:r>
                  <a:rPr lang="en-GB" sz="1600" dirty="0"/>
                  <a:t>Start with x=x1 and y=y1 </a:t>
                </a:r>
                <a:r>
                  <a:rPr lang="en-GB" sz="1600" dirty="0" smtClean="0"/>
                  <a:t>and </a:t>
                </a:r>
                <a14:m>
                  <m:oMath xmlns:m="http://schemas.openxmlformats.org/officeDocument/2006/math">
                    <m:r>
                      <a:rPr lang="en-GB" sz="1600" i="1">
                        <a:latin typeface="Cambria Math" panose="02040503050406030204" pitchFamily="18" charset="0"/>
                      </a:rPr>
                      <m:t>∆</m:t>
                    </m:r>
                    <m:r>
                      <a:rPr lang="en-GB" sz="1600" i="1">
                        <a:latin typeface="Cambria Math" panose="02040503050406030204" pitchFamily="18" charset="0"/>
                      </a:rPr>
                      <m:t>𝑦</m:t>
                    </m:r>
                    <m:r>
                      <a:rPr lang="en-GB" sz="1600" i="1">
                        <a:latin typeface="Cambria Math" panose="02040503050406030204" pitchFamily="18" charset="0"/>
                      </a:rPr>
                      <m:t>=</m:t>
                    </m:r>
                  </m:oMath>
                </a14:m>
                <a:r>
                  <a:rPr lang="en-GB" sz="1600" dirty="0" smtClean="0"/>
                  <a:t>1 and </a:t>
                </a:r>
                <a:r>
                  <a:rPr lang="en-US" sz="1600" dirty="0" smtClean="0"/>
                  <a:t>calculate </a:t>
                </a:r>
                <a:r>
                  <a:rPr lang="en-US" sz="1600" dirty="0"/>
                  <a:t>the corresponding value of x using the equation </a:t>
                </a:r>
                <a:r>
                  <a:rPr lang="en-US" sz="1600" dirty="0">
                    <a:solidFill>
                      <a:srgbClr val="FF0000"/>
                    </a:solidFill>
                  </a:rPr>
                  <a:t>x</a:t>
                </a:r>
                <a:r>
                  <a:rPr lang="en-US" sz="1600" baseline="-25000" dirty="0">
                    <a:solidFill>
                      <a:srgbClr val="FF0000"/>
                    </a:solidFill>
                  </a:rPr>
                  <a:t>i+1</a:t>
                </a:r>
                <a:r>
                  <a:rPr lang="en-US" sz="1600" dirty="0">
                    <a:solidFill>
                      <a:srgbClr val="FF0000"/>
                    </a:solidFill>
                  </a:rPr>
                  <a:t> = x</a:t>
                </a:r>
                <a:r>
                  <a:rPr lang="en-US" sz="1600" baseline="-25000" dirty="0">
                    <a:solidFill>
                      <a:srgbClr val="FF0000"/>
                    </a:solidFill>
                  </a:rPr>
                  <a:t>i</a:t>
                </a:r>
                <a:r>
                  <a:rPr lang="en-US" sz="1600" dirty="0">
                    <a:solidFill>
                      <a:srgbClr val="FF0000"/>
                    </a:solidFill>
                  </a:rPr>
                  <a:t> + 1/</a:t>
                </a:r>
                <a:r>
                  <a:rPr lang="en-US" sz="1600" i="1" dirty="0">
                    <a:solidFill>
                      <a:srgbClr val="FF0000"/>
                    </a:solidFill>
                  </a:rPr>
                  <a:t>m</a:t>
                </a:r>
                <a:r>
                  <a:rPr lang="en-US" sz="1600" dirty="0"/>
                  <a:t> and scan-convert (x, </a:t>
                </a:r>
                <a:r>
                  <a:rPr lang="en-US" sz="1600" i="1" dirty="0"/>
                  <a:t>y</a:t>
                </a:r>
                <a:r>
                  <a:rPr lang="en-US" sz="1600" i="1" dirty="0" smtClean="0"/>
                  <a:t>).</a:t>
                </a:r>
              </a:p>
              <a:p>
                <a:pPr marL="731520" lvl="1" indent="-457200">
                  <a:buFont typeface="+mj-lt"/>
                  <a:buAutoNum type="arabicPeriod"/>
                </a:pPr>
                <a:endParaRPr lang="en-US" sz="1600" i="1" dirty="0"/>
              </a:p>
              <a:p>
                <a:pPr lvl="0"/>
                <a:r>
                  <a:rPr lang="en-GB" sz="1600" dirty="0"/>
                  <a:t>This process continues until x reaches x</a:t>
                </a:r>
                <a:r>
                  <a:rPr lang="en-GB" sz="1600" baseline="-25000" dirty="0"/>
                  <a:t>2</a:t>
                </a:r>
                <a:r>
                  <a:rPr lang="en-GB" sz="1600" dirty="0"/>
                  <a:t>'</a:t>
                </a:r>
                <a:r>
                  <a:rPr lang="en-GB" sz="1600" i="1" dirty="0"/>
                  <a:t> </a:t>
                </a:r>
                <a:r>
                  <a:rPr lang="en-GB" sz="1600" dirty="0"/>
                  <a:t>(for the |m| &lt;= 1 case) or y reaches y</a:t>
                </a:r>
                <a:r>
                  <a:rPr lang="en-GB" sz="1600" baseline="-25000" dirty="0"/>
                  <a:t>2</a:t>
                </a:r>
                <a:r>
                  <a:rPr lang="en-GB" sz="1600" dirty="0"/>
                  <a:t>' (for the |m| &gt; 1 case) and all points found are scan-converted to pixel coordinates.</a:t>
                </a:r>
                <a:endParaRPr lang="en-US" sz="1600" dirty="0"/>
              </a:p>
              <a:p>
                <a:endParaRPr lang="en-US" sz="1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35895" y="1975556"/>
                <a:ext cx="8272211" cy="4244621"/>
              </a:xfrm>
              <a:blipFill>
                <a:blip r:embed="rId2"/>
                <a:stretch>
                  <a:fillRect l="-295" t="-2299" r="-59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2CBC6F9-63DC-418A-A30A-9A9F771FE38A}" type="slidenum">
              <a:rPr lang="en-US" smtClean="0"/>
              <a:t>21</a:t>
            </a:fld>
            <a:endParaRPr lang="en-US"/>
          </a:p>
        </p:txBody>
      </p:sp>
    </p:spTree>
    <p:extLst>
      <p:ext uri="{BB962C8B-B14F-4D97-AF65-F5344CB8AC3E}">
        <p14:creationId xmlns:p14="http://schemas.microsoft.com/office/powerpoint/2010/main" val="35706821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Dda</a:t>
            </a:r>
            <a:r>
              <a:rPr lang="en-US" dirty="0" smtClean="0"/>
              <a:t> example </a:t>
            </a:r>
            <a:endParaRPr lang="en-US" dirty="0"/>
          </a:p>
        </p:txBody>
      </p:sp>
      <p:sp>
        <p:nvSpPr>
          <p:cNvPr id="3" name="Content Placeholder 2"/>
          <p:cNvSpPr>
            <a:spLocks noGrp="1"/>
          </p:cNvSpPr>
          <p:nvPr>
            <p:ph idx="1"/>
          </p:nvPr>
        </p:nvSpPr>
        <p:spPr>
          <a:xfrm>
            <a:off x="435894" y="1996895"/>
            <a:ext cx="8272211" cy="3678303"/>
          </a:xfrm>
        </p:spPr>
        <p:txBody>
          <a:bodyPr>
            <a:noAutofit/>
          </a:bodyPr>
          <a:lstStyle/>
          <a:p>
            <a:r>
              <a:rPr lang="en-US" sz="1600" dirty="0"/>
              <a:t>Find pixels Coordinates in order to draw the line between starting point (0,1) and ending point (5,4) using </a:t>
            </a:r>
            <a:r>
              <a:rPr lang="en-US" sz="1600" dirty="0" smtClean="0">
                <a:solidFill>
                  <a:srgbClr val="FF0000"/>
                </a:solidFill>
              </a:rPr>
              <a:t>DDA</a:t>
            </a:r>
            <a:endParaRPr lang="en-US" sz="1600" dirty="0">
              <a:solidFill>
                <a:srgbClr val="FF0000"/>
              </a:solidFill>
            </a:endParaRPr>
          </a:p>
          <a:p>
            <a:pPr marL="0" indent="0" algn="ctr">
              <a:buNone/>
            </a:pPr>
            <a:r>
              <a:rPr lang="en-US" sz="1600" b="1" dirty="0">
                <a:solidFill>
                  <a:srgbClr val="FF0000"/>
                </a:solidFill>
              </a:rPr>
              <a:t>Solution </a:t>
            </a:r>
            <a:endParaRPr lang="en-US" sz="1600" dirty="0">
              <a:solidFill>
                <a:srgbClr val="FF0000"/>
              </a:solidFill>
            </a:endParaRPr>
          </a:p>
          <a:p>
            <a:r>
              <a:rPr lang="en-US" sz="1600" dirty="0"/>
              <a:t>slope m=</a:t>
            </a:r>
            <a:r>
              <a:rPr lang="en-US" sz="1600" dirty="0" err="1"/>
              <a:t>dy</a:t>
            </a:r>
            <a:r>
              <a:rPr lang="en-US" sz="1600" dirty="0"/>
              <a:t>/dx</a:t>
            </a:r>
          </a:p>
          <a:p>
            <a:r>
              <a:rPr lang="en-US" sz="1600" dirty="0" err="1"/>
              <a:t>dy</a:t>
            </a:r>
            <a:r>
              <a:rPr lang="en-US" sz="1600" dirty="0"/>
              <a:t>=4-1=3</a:t>
            </a:r>
          </a:p>
          <a:p>
            <a:r>
              <a:rPr lang="en-US" sz="1600" dirty="0"/>
              <a:t>dx=5-0=5</a:t>
            </a:r>
          </a:p>
          <a:p>
            <a:r>
              <a:rPr lang="en-US" sz="1600" dirty="0"/>
              <a:t>m= </a:t>
            </a:r>
            <a:r>
              <a:rPr lang="en-US" sz="1600" dirty="0" smtClean="0"/>
              <a:t>3/5 </a:t>
            </a:r>
            <a:r>
              <a:rPr lang="en-GB" dirty="0"/>
              <a:t>so |m| &lt;1</a:t>
            </a:r>
            <a:endParaRPr lang="en-US" dirty="0"/>
          </a:p>
          <a:p>
            <a:r>
              <a:rPr lang="en-US" sz="1600" dirty="0" smtClean="0"/>
              <a:t>y</a:t>
            </a:r>
            <a:r>
              <a:rPr lang="en-US" sz="1600" baseline="-25000" dirty="0" smtClean="0"/>
              <a:t>i+1</a:t>
            </a:r>
            <a:r>
              <a:rPr lang="en-US" sz="1600" dirty="0"/>
              <a:t>= </a:t>
            </a:r>
            <a:r>
              <a:rPr lang="en-US" sz="1600" dirty="0" err="1"/>
              <a:t>y</a:t>
            </a:r>
            <a:r>
              <a:rPr lang="en-US" sz="1600" baseline="-25000" dirty="0" err="1"/>
              <a:t>i</a:t>
            </a:r>
            <a:r>
              <a:rPr lang="en-US" sz="1600" dirty="0" err="1"/>
              <a:t>+m</a:t>
            </a:r>
            <a:endParaRPr lang="en-US" sz="1600" dirty="0"/>
          </a:p>
          <a:p>
            <a:r>
              <a:rPr lang="en-US" sz="1600" dirty="0"/>
              <a:t>and always increment  x by 1,the following table shows the result.</a:t>
            </a:r>
          </a:p>
          <a:p>
            <a:endParaRPr lang="en-US" sz="1600" dirty="0"/>
          </a:p>
        </p:txBody>
      </p:sp>
      <p:sp>
        <p:nvSpPr>
          <p:cNvPr id="4" name="Slide Number Placeholder 3"/>
          <p:cNvSpPr>
            <a:spLocks noGrp="1"/>
          </p:cNvSpPr>
          <p:nvPr>
            <p:ph type="sldNum" sz="quarter" idx="12"/>
          </p:nvPr>
        </p:nvSpPr>
        <p:spPr/>
        <p:txBody>
          <a:bodyPr/>
          <a:lstStyle/>
          <a:p>
            <a:fld id="{D2CBC6F9-63DC-418A-A30A-9A9F771FE38A}" type="slidenum">
              <a:rPr lang="en-US" smtClean="0"/>
              <a:t>22</a:t>
            </a:fld>
            <a:endParaRPr lang="en-US"/>
          </a:p>
        </p:txBody>
      </p:sp>
    </p:spTree>
    <p:extLst>
      <p:ext uri="{BB962C8B-B14F-4D97-AF65-F5344CB8AC3E}">
        <p14:creationId xmlns:p14="http://schemas.microsoft.com/office/powerpoint/2010/main" val="12054207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Dda</a:t>
            </a:r>
            <a:r>
              <a:rPr lang="en-US" dirty="0" smtClean="0"/>
              <a:t> example </a:t>
            </a:r>
            <a:endParaRPr lang="en-US" dirty="0"/>
          </a:p>
        </p:txBody>
      </p:sp>
      <p:pic>
        <p:nvPicPr>
          <p:cNvPr id="5" name="Content Placeholder 4"/>
          <p:cNvPicPr>
            <a:picLocks noGrp="1" noChangeAspect="1"/>
          </p:cNvPicPr>
          <p:nvPr>
            <p:ph idx="1"/>
          </p:nvPr>
        </p:nvPicPr>
        <p:blipFill>
          <a:blip r:embed="rId2"/>
          <a:stretch>
            <a:fillRect/>
          </a:stretch>
        </p:blipFill>
        <p:spPr>
          <a:xfrm>
            <a:off x="1155261" y="2247111"/>
            <a:ext cx="6993714" cy="3848889"/>
          </a:xfrm>
          <a:prstGeom prst="rect">
            <a:avLst/>
          </a:prstGeom>
        </p:spPr>
      </p:pic>
      <p:sp>
        <p:nvSpPr>
          <p:cNvPr id="4" name="Slide Number Placeholder 3"/>
          <p:cNvSpPr>
            <a:spLocks noGrp="1"/>
          </p:cNvSpPr>
          <p:nvPr>
            <p:ph type="sldNum" sz="quarter" idx="12"/>
          </p:nvPr>
        </p:nvSpPr>
        <p:spPr/>
        <p:txBody>
          <a:bodyPr/>
          <a:lstStyle/>
          <a:p>
            <a:fld id="{D2CBC6F9-63DC-418A-A30A-9A9F771FE38A}" type="slidenum">
              <a:rPr lang="en-US" smtClean="0"/>
              <a:t>23</a:t>
            </a:fld>
            <a:endParaRPr lang="en-US"/>
          </a:p>
        </p:txBody>
      </p:sp>
    </p:spTree>
    <p:extLst>
      <p:ext uri="{BB962C8B-B14F-4D97-AF65-F5344CB8AC3E}">
        <p14:creationId xmlns:p14="http://schemas.microsoft.com/office/powerpoint/2010/main" val="13021621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Dda</a:t>
            </a:r>
            <a:r>
              <a:rPr lang="en-US" dirty="0" smtClean="0"/>
              <a:t> algorithm</a:t>
            </a:r>
            <a:endParaRPr lang="en-US" dirty="0"/>
          </a:p>
        </p:txBody>
      </p:sp>
      <p:sp>
        <p:nvSpPr>
          <p:cNvPr id="3" name="Content Placeholder 2"/>
          <p:cNvSpPr>
            <a:spLocks noGrp="1"/>
          </p:cNvSpPr>
          <p:nvPr>
            <p:ph idx="1"/>
          </p:nvPr>
        </p:nvSpPr>
        <p:spPr>
          <a:xfrm>
            <a:off x="300429" y="1807964"/>
            <a:ext cx="8272211" cy="3678303"/>
          </a:xfrm>
        </p:spPr>
        <p:txBody>
          <a:bodyPr>
            <a:normAutofit lnSpcReduction="10000"/>
          </a:bodyPr>
          <a:lstStyle/>
          <a:p>
            <a:endParaRPr lang="en-US" dirty="0"/>
          </a:p>
          <a:p>
            <a:r>
              <a:rPr lang="en-US" sz="1600" dirty="0"/>
              <a:t>The </a:t>
            </a:r>
            <a:r>
              <a:rPr lang="en-US" sz="1600" b="1" dirty="0">
                <a:solidFill>
                  <a:srgbClr val="FF0000"/>
                </a:solidFill>
              </a:rPr>
              <a:t>DDA</a:t>
            </a:r>
            <a:r>
              <a:rPr lang="en-US" sz="1600" b="1" dirty="0"/>
              <a:t> </a:t>
            </a:r>
            <a:r>
              <a:rPr lang="en-US" sz="1600" dirty="0"/>
              <a:t>algorithm is faster than the slope-intercept line equation </a:t>
            </a:r>
            <a:r>
              <a:rPr lang="en-US" sz="1600" u="sng" dirty="0"/>
              <a:t>since it calculates points on the line without any floating-point multiplication</a:t>
            </a:r>
            <a:r>
              <a:rPr lang="en-US" sz="1600" dirty="0"/>
              <a:t>. However, a floating-point addition is still needed in determining each successive point</a:t>
            </a:r>
            <a:r>
              <a:rPr lang="en-US" sz="1600" dirty="0" smtClean="0"/>
              <a:t>.</a:t>
            </a:r>
          </a:p>
          <a:p>
            <a:pPr lvl="0"/>
            <a:r>
              <a:rPr lang="en-GB" sz="1600" b="1" dirty="0">
                <a:solidFill>
                  <a:srgbClr val="FF0000"/>
                </a:solidFill>
              </a:rPr>
              <a:t>Advantages:</a:t>
            </a:r>
            <a:endParaRPr lang="en-US" sz="1600" dirty="0">
              <a:solidFill>
                <a:srgbClr val="FF0000"/>
              </a:solidFill>
            </a:endParaRPr>
          </a:p>
          <a:p>
            <a:pPr lvl="0">
              <a:buFont typeface="Courier New" panose="02070309020205020404" pitchFamily="49" charset="0"/>
              <a:buChar char="o"/>
            </a:pPr>
            <a:r>
              <a:rPr lang="en-GB" sz="1600" dirty="0"/>
              <a:t>It is a faster algorithm.</a:t>
            </a:r>
            <a:endParaRPr lang="en-US" sz="1600" dirty="0"/>
          </a:p>
          <a:p>
            <a:pPr lvl="0">
              <a:buFont typeface="Courier New" panose="02070309020205020404" pitchFamily="49" charset="0"/>
              <a:buChar char="o"/>
            </a:pPr>
            <a:r>
              <a:rPr lang="en-GB" sz="1600" dirty="0"/>
              <a:t>It is a simple algorithm.</a:t>
            </a:r>
            <a:endParaRPr lang="en-US" sz="1600" dirty="0"/>
          </a:p>
          <a:p>
            <a:pPr lvl="0">
              <a:buFont typeface="Courier New" panose="02070309020205020404" pitchFamily="49" charset="0"/>
              <a:buChar char="o"/>
            </a:pPr>
            <a:r>
              <a:rPr lang="en-GB" sz="1600" dirty="0"/>
              <a:t>Require no special skills for implementation.</a:t>
            </a:r>
            <a:endParaRPr lang="en-US" sz="1600" dirty="0"/>
          </a:p>
          <a:p>
            <a:pPr lvl="0"/>
            <a:r>
              <a:rPr lang="en-GB" sz="1600" b="1" dirty="0">
                <a:solidFill>
                  <a:srgbClr val="FF0000"/>
                </a:solidFill>
              </a:rPr>
              <a:t>Disadvantages: </a:t>
            </a:r>
            <a:endParaRPr lang="en-US" sz="1600" dirty="0">
              <a:solidFill>
                <a:srgbClr val="FF0000"/>
              </a:solidFill>
            </a:endParaRPr>
          </a:p>
          <a:p>
            <a:pPr lvl="0">
              <a:buFont typeface="Courier New" panose="02070309020205020404" pitchFamily="49" charset="0"/>
              <a:buChar char="o"/>
            </a:pPr>
            <a:r>
              <a:rPr lang="en-GB" sz="1600" dirty="0"/>
              <a:t>Floating point arithmetic is time consuming.</a:t>
            </a:r>
            <a:endParaRPr lang="en-US" sz="1600" dirty="0"/>
          </a:p>
          <a:p>
            <a:pPr lvl="0">
              <a:buFont typeface="Courier New" panose="02070309020205020404" pitchFamily="49" charset="0"/>
              <a:buChar char="o"/>
            </a:pPr>
            <a:r>
              <a:rPr lang="en-GB" sz="1600" dirty="0"/>
              <a:t>Poor endpoint </a:t>
            </a:r>
            <a:r>
              <a:rPr lang="en-GB" sz="1600" dirty="0" smtClean="0"/>
              <a:t>accuracy</a:t>
            </a:r>
            <a:endParaRPr lang="en-US" sz="1600" dirty="0" smtClean="0"/>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24</a:t>
            </a:fld>
            <a:endParaRPr lang="en-US"/>
          </a:p>
        </p:txBody>
      </p:sp>
    </p:spTree>
    <p:extLst>
      <p:ext uri="{BB962C8B-B14F-4D97-AF65-F5344CB8AC3E}">
        <p14:creationId xmlns:p14="http://schemas.microsoft.com/office/powerpoint/2010/main" val="2444270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Bresenham’s Line </a:t>
            </a:r>
            <a:r>
              <a:rPr lang="en-GB" dirty="0" smtClean="0"/>
              <a:t>Algorithm</a:t>
            </a:r>
            <a:endParaRPr lang="en-US" dirty="0"/>
          </a:p>
        </p:txBody>
      </p:sp>
      <p:sp>
        <p:nvSpPr>
          <p:cNvPr id="3" name="Content Placeholder 2"/>
          <p:cNvSpPr>
            <a:spLocks noGrp="1"/>
          </p:cNvSpPr>
          <p:nvPr>
            <p:ph idx="1"/>
          </p:nvPr>
        </p:nvSpPr>
        <p:spPr>
          <a:xfrm>
            <a:off x="435895" y="1964267"/>
            <a:ext cx="8272211" cy="3894533"/>
          </a:xfrm>
        </p:spPr>
        <p:txBody>
          <a:bodyPr>
            <a:normAutofit/>
          </a:bodyPr>
          <a:lstStyle/>
          <a:p>
            <a:r>
              <a:rPr lang="en-GB" sz="1600" dirty="0"/>
              <a:t>A</a:t>
            </a:r>
            <a:r>
              <a:rPr lang="en-GB" sz="1600" dirty="0" smtClean="0"/>
              <a:t>n </a:t>
            </a:r>
            <a:r>
              <a:rPr lang="en-GB" sz="1600" dirty="0"/>
              <a:t>accurate and efficient raster line-generating algorithm, developed by </a:t>
            </a:r>
            <a:r>
              <a:rPr lang="en-GB" sz="1600" dirty="0">
                <a:solidFill>
                  <a:srgbClr val="FF0000"/>
                </a:solidFill>
              </a:rPr>
              <a:t>Bresenham</a:t>
            </a:r>
            <a:r>
              <a:rPr lang="en-GB" sz="1600" dirty="0"/>
              <a:t>, that uses </a:t>
            </a:r>
            <a:r>
              <a:rPr lang="en-GB" sz="1600" dirty="0">
                <a:solidFill>
                  <a:srgbClr val="FF0000"/>
                </a:solidFill>
              </a:rPr>
              <a:t>only incremental integer calculations</a:t>
            </a:r>
            <a:r>
              <a:rPr lang="en-GB" sz="1600" dirty="0"/>
              <a:t>. In addition, Bresenham’s line algorithm can be adapted to display </a:t>
            </a:r>
            <a:r>
              <a:rPr lang="en-GB" sz="1600" dirty="0">
                <a:solidFill>
                  <a:srgbClr val="FF0000"/>
                </a:solidFill>
              </a:rPr>
              <a:t>circles</a:t>
            </a:r>
            <a:r>
              <a:rPr lang="en-GB" sz="1600" dirty="0"/>
              <a:t> and other </a:t>
            </a:r>
            <a:r>
              <a:rPr lang="en-GB" sz="1600" dirty="0" smtClean="0">
                <a:solidFill>
                  <a:srgbClr val="FF0000"/>
                </a:solidFill>
              </a:rPr>
              <a:t>curves</a:t>
            </a:r>
          </a:p>
          <a:p>
            <a:r>
              <a:rPr lang="en-GB" sz="1600" dirty="0" smtClean="0"/>
              <a:t>We need </a:t>
            </a:r>
            <a:r>
              <a:rPr lang="en-GB" sz="1600" dirty="0"/>
              <a:t>to </a:t>
            </a:r>
            <a:r>
              <a:rPr lang="en-GB" sz="1600" dirty="0">
                <a:solidFill>
                  <a:srgbClr val="FF0000"/>
                </a:solidFill>
              </a:rPr>
              <a:t>decide</a:t>
            </a:r>
            <a:r>
              <a:rPr lang="en-GB" sz="1600" dirty="0"/>
              <a:t> which of </a:t>
            </a:r>
            <a:r>
              <a:rPr lang="en-GB" sz="1600" dirty="0">
                <a:solidFill>
                  <a:srgbClr val="FF0000"/>
                </a:solidFill>
              </a:rPr>
              <a:t>two</a:t>
            </a:r>
            <a:r>
              <a:rPr lang="en-GB" sz="1600" dirty="0"/>
              <a:t> possible pixel positions is </a:t>
            </a:r>
            <a:r>
              <a:rPr lang="en-GB" sz="1600" dirty="0">
                <a:solidFill>
                  <a:srgbClr val="FF0000"/>
                </a:solidFill>
              </a:rPr>
              <a:t>closer to the line path </a:t>
            </a:r>
            <a:r>
              <a:rPr lang="en-GB" sz="1600" dirty="0"/>
              <a:t>at each sample step. Starting from the left endpoint shown in the first figure, we need to determine at the next sample position whether to plot the pixel at position (11, 11) or the one at (11, 12). Similarly, the second figure shows a negative-slope line path starting from the left endpoint at pixel position (50, 50). In this one, do we select the next pixel position as (51, 50) or as (51, 49)?</a:t>
            </a:r>
            <a:endParaRPr lang="en-GB" sz="1600" dirty="0" smtClean="0"/>
          </a:p>
          <a:p>
            <a:endParaRPr lang="en-US" sz="1600" dirty="0" smtClean="0"/>
          </a:p>
          <a:p>
            <a:endParaRPr lang="en-US" sz="1600" dirty="0"/>
          </a:p>
          <a:p>
            <a:endParaRPr lang="en-US" sz="1600" dirty="0" smtClean="0"/>
          </a:p>
          <a:p>
            <a:endParaRPr lang="en-US" sz="1600" dirty="0"/>
          </a:p>
        </p:txBody>
      </p:sp>
      <p:sp>
        <p:nvSpPr>
          <p:cNvPr id="4" name="Slide Number Placeholder 3"/>
          <p:cNvSpPr>
            <a:spLocks noGrp="1"/>
          </p:cNvSpPr>
          <p:nvPr>
            <p:ph type="sldNum" sz="quarter" idx="12"/>
          </p:nvPr>
        </p:nvSpPr>
        <p:spPr/>
        <p:txBody>
          <a:bodyPr/>
          <a:lstStyle/>
          <a:p>
            <a:fld id="{D2CBC6F9-63DC-418A-A30A-9A9F771FE38A}" type="slidenum">
              <a:rPr lang="en-US" smtClean="0"/>
              <a:t>25</a:t>
            </a:fld>
            <a:endParaRPr lang="en-US"/>
          </a:p>
        </p:txBody>
      </p:sp>
      <p:pic>
        <p:nvPicPr>
          <p:cNvPr id="5" name="Picture 4"/>
          <p:cNvPicPr>
            <a:picLocks noChangeAspect="1"/>
          </p:cNvPicPr>
          <p:nvPr/>
        </p:nvPicPr>
        <p:blipFill>
          <a:blip r:embed="rId2"/>
          <a:stretch>
            <a:fillRect/>
          </a:stretch>
        </p:blipFill>
        <p:spPr>
          <a:xfrm>
            <a:off x="2093913" y="4388217"/>
            <a:ext cx="3970414" cy="1750483"/>
          </a:xfrm>
          <a:prstGeom prst="rect">
            <a:avLst/>
          </a:prstGeom>
        </p:spPr>
      </p:pic>
    </p:spTree>
    <p:extLst>
      <p:ext uri="{BB962C8B-B14F-4D97-AF65-F5344CB8AC3E}">
        <p14:creationId xmlns:p14="http://schemas.microsoft.com/office/powerpoint/2010/main" val="12982980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Bresenham’s Line </a:t>
            </a:r>
            <a:r>
              <a:rPr lang="en-GB" dirty="0" smtClean="0"/>
              <a:t>Algorithm</a:t>
            </a:r>
            <a:endParaRPr lang="en-US" dirty="0"/>
          </a:p>
        </p:txBody>
      </p:sp>
      <p:sp>
        <p:nvSpPr>
          <p:cNvPr id="3" name="Content Placeholder 2"/>
          <p:cNvSpPr>
            <a:spLocks noGrp="1"/>
          </p:cNvSpPr>
          <p:nvPr>
            <p:ph idx="1"/>
          </p:nvPr>
        </p:nvSpPr>
        <p:spPr>
          <a:xfrm>
            <a:off x="435895" y="1885244"/>
            <a:ext cx="8272211" cy="4070893"/>
          </a:xfrm>
        </p:spPr>
        <p:txBody>
          <a:bodyPr>
            <a:normAutofit lnSpcReduction="10000"/>
          </a:bodyPr>
          <a:lstStyle/>
          <a:p>
            <a:r>
              <a:rPr lang="en-GB" sz="1600" dirty="0">
                <a:solidFill>
                  <a:srgbClr val="FF0000"/>
                </a:solidFill>
              </a:rPr>
              <a:t>Let’s see Bresenham’s line drawing algorithm for |m| &lt; 1</a:t>
            </a:r>
            <a:endParaRPr lang="en-US" sz="1600" dirty="0">
              <a:solidFill>
                <a:srgbClr val="FF0000"/>
              </a:solidFill>
            </a:endParaRPr>
          </a:p>
          <a:p>
            <a:pPr marL="0" indent="0">
              <a:buNone/>
            </a:pPr>
            <a:r>
              <a:rPr lang="en-GB" sz="1600" dirty="0"/>
              <a:t>1. Input the two line endpoints and store the left endpoint in (x</a:t>
            </a:r>
            <a:r>
              <a:rPr lang="en-GB" sz="1600" baseline="-25000" dirty="0"/>
              <a:t>0</a:t>
            </a:r>
            <a:r>
              <a:rPr lang="en-GB" sz="1600" dirty="0"/>
              <a:t>, y</a:t>
            </a:r>
            <a:r>
              <a:rPr lang="en-GB" sz="1600" baseline="-25000" dirty="0"/>
              <a:t>0</a:t>
            </a:r>
            <a:r>
              <a:rPr lang="en-GB" sz="1600" dirty="0"/>
              <a:t>).</a:t>
            </a:r>
            <a:endParaRPr lang="en-US" sz="1600" dirty="0"/>
          </a:p>
          <a:p>
            <a:pPr marL="0" indent="0">
              <a:buNone/>
            </a:pPr>
            <a:r>
              <a:rPr lang="en-GB" sz="1600" dirty="0"/>
              <a:t>2. Load (x</a:t>
            </a:r>
            <a:r>
              <a:rPr lang="en-GB" sz="1600" baseline="-25000" dirty="0"/>
              <a:t>0</a:t>
            </a:r>
            <a:r>
              <a:rPr lang="en-GB" sz="1600" dirty="0"/>
              <a:t>, y</a:t>
            </a:r>
            <a:r>
              <a:rPr lang="en-GB" sz="1600" baseline="-25000" dirty="0"/>
              <a:t>0</a:t>
            </a:r>
            <a:r>
              <a:rPr lang="en-GB" sz="1600" dirty="0"/>
              <a:t>) into the frame buffer; that is, plot the first point.</a:t>
            </a:r>
            <a:endParaRPr lang="en-US" sz="1600" dirty="0"/>
          </a:p>
          <a:p>
            <a:pPr marL="0" indent="0">
              <a:buNone/>
            </a:pPr>
            <a:r>
              <a:rPr lang="en-GB" sz="1600" dirty="0"/>
              <a:t>3. Calculate constants </a:t>
            </a:r>
            <a:r>
              <a:rPr lang="en-GB" sz="1600" dirty="0" err="1">
                <a:solidFill>
                  <a:srgbClr val="FF0000"/>
                </a:solidFill>
              </a:rPr>
              <a:t>Δx</a:t>
            </a:r>
            <a:r>
              <a:rPr lang="en-GB" sz="1600" dirty="0"/>
              <a:t>, </a:t>
            </a:r>
            <a:r>
              <a:rPr lang="en-GB" sz="1600" dirty="0" err="1">
                <a:solidFill>
                  <a:srgbClr val="FF0000"/>
                </a:solidFill>
              </a:rPr>
              <a:t>Δy</a:t>
            </a:r>
            <a:r>
              <a:rPr lang="en-GB" sz="1600" dirty="0"/>
              <a:t>, </a:t>
            </a:r>
            <a:r>
              <a:rPr lang="en-GB" sz="1600" dirty="0">
                <a:solidFill>
                  <a:srgbClr val="FF0000"/>
                </a:solidFill>
              </a:rPr>
              <a:t>2Δy</a:t>
            </a:r>
            <a:r>
              <a:rPr lang="en-GB" sz="1600" dirty="0"/>
              <a:t>, and </a:t>
            </a:r>
            <a:r>
              <a:rPr lang="en-GB" sz="1600" dirty="0">
                <a:solidFill>
                  <a:srgbClr val="FF0000"/>
                </a:solidFill>
              </a:rPr>
              <a:t>2Δy − 2Δx</a:t>
            </a:r>
            <a:r>
              <a:rPr lang="en-GB" sz="1600" dirty="0"/>
              <a:t>, and obtain the starting value for the decision parameter as</a:t>
            </a:r>
            <a:endParaRPr lang="en-US" sz="1600" dirty="0"/>
          </a:p>
          <a:p>
            <a:pPr marL="0" indent="0">
              <a:buNone/>
            </a:pPr>
            <a:r>
              <a:rPr lang="en-GB" sz="1600" dirty="0" smtClean="0"/>
              <a:t>         </a:t>
            </a:r>
            <a:r>
              <a:rPr lang="en-GB" sz="1600" dirty="0" smtClean="0"/>
              <a:t>                                     </a:t>
            </a:r>
            <a:r>
              <a:rPr lang="en-GB" sz="1600" b="1" dirty="0" smtClean="0">
                <a:solidFill>
                  <a:srgbClr val="FF0000"/>
                </a:solidFill>
              </a:rPr>
              <a:t>p</a:t>
            </a:r>
            <a:r>
              <a:rPr lang="en-GB" sz="1600" b="1" baseline="-25000" dirty="0" smtClean="0">
                <a:solidFill>
                  <a:srgbClr val="FF0000"/>
                </a:solidFill>
              </a:rPr>
              <a:t>0</a:t>
            </a:r>
            <a:r>
              <a:rPr lang="en-GB" sz="1600" b="1" dirty="0" smtClean="0">
                <a:solidFill>
                  <a:srgbClr val="FF0000"/>
                </a:solidFill>
              </a:rPr>
              <a:t> </a:t>
            </a:r>
            <a:r>
              <a:rPr lang="en-GB" sz="1600" b="1" dirty="0">
                <a:solidFill>
                  <a:srgbClr val="FF0000"/>
                </a:solidFill>
              </a:rPr>
              <a:t>= 2Δy − </a:t>
            </a:r>
            <a:r>
              <a:rPr lang="en-GB" sz="1600" b="1" dirty="0" err="1">
                <a:solidFill>
                  <a:srgbClr val="FF0000"/>
                </a:solidFill>
              </a:rPr>
              <a:t>Δx</a:t>
            </a:r>
            <a:endParaRPr lang="en-US" sz="1600" b="1" dirty="0">
              <a:solidFill>
                <a:srgbClr val="FF0000"/>
              </a:solidFill>
            </a:endParaRPr>
          </a:p>
          <a:p>
            <a:pPr marL="0" indent="0">
              <a:buNone/>
            </a:pPr>
            <a:r>
              <a:rPr lang="en-GB" sz="1600" dirty="0"/>
              <a:t>4. At each </a:t>
            </a:r>
            <a:r>
              <a:rPr lang="en-GB" sz="1600" dirty="0" err="1"/>
              <a:t>x</a:t>
            </a:r>
            <a:r>
              <a:rPr lang="en-GB" sz="1600" baseline="-25000" dirty="0" err="1"/>
              <a:t>k</a:t>
            </a:r>
            <a:r>
              <a:rPr lang="en-GB" sz="1600" dirty="0"/>
              <a:t> along the line, starting at k = 0, perform the following test:</a:t>
            </a:r>
            <a:endParaRPr lang="en-US" sz="1600" dirty="0"/>
          </a:p>
          <a:p>
            <a:pPr marL="0" indent="0">
              <a:buNone/>
            </a:pPr>
            <a:r>
              <a:rPr lang="en-GB" sz="1600" dirty="0" smtClean="0"/>
              <a:t>        If </a:t>
            </a:r>
            <a:r>
              <a:rPr lang="en-GB" sz="1600" dirty="0" err="1"/>
              <a:t>p</a:t>
            </a:r>
            <a:r>
              <a:rPr lang="en-GB" sz="1600" baseline="-25000" dirty="0" err="1"/>
              <a:t>k</a:t>
            </a:r>
            <a:r>
              <a:rPr lang="en-GB" sz="1600" dirty="0"/>
              <a:t> &lt; 0, the next point to plot is (</a:t>
            </a:r>
            <a:r>
              <a:rPr lang="en-GB" sz="1600" dirty="0" err="1"/>
              <a:t>x</a:t>
            </a:r>
            <a:r>
              <a:rPr lang="en-GB" sz="1600" baseline="-25000" dirty="0" err="1"/>
              <a:t>k</a:t>
            </a:r>
            <a:r>
              <a:rPr lang="en-GB" sz="1600" baseline="-25000" dirty="0"/>
              <a:t> + 1</a:t>
            </a:r>
            <a:r>
              <a:rPr lang="en-GB" sz="1600" dirty="0"/>
              <a:t>, </a:t>
            </a:r>
            <a:r>
              <a:rPr lang="en-GB" sz="1600" dirty="0" err="1"/>
              <a:t>y</a:t>
            </a:r>
            <a:r>
              <a:rPr lang="en-GB" sz="1600" baseline="-25000" dirty="0" err="1"/>
              <a:t>k</a:t>
            </a:r>
            <a:r>
              <a:rPr lang="en-GB" sz="1600" dirty="0"/>
              <a:t>) and</a:t>
            </a:r>
            <a:endParaRPr lang="en-US" sz="1600" dirty="0"/>
          </a:p>
          <a:p>
            <a:pPr marL="0" indent="0">
              <a:buNone/>
            </a:pPr>
            <a:r>
              <a:rPr lang="en-US" sz="1600" dirty="0" smtClean="0"/>
              <a:t>                                           𝑝</a:t>
            </a:r>
            <a:r>
              <a:rPr lang="en-US" sz="1600" baseline="-25000" dirty="0" smtClean="0"/>
              <a:t>𝑘</a:t>
            </a:r>
            <a:r>
              <a:rPr lang="en-US" sz="1600" baseline="-25000" dirty="0"/>
              <a:t>+1</a:t>
            </a:r>
            <a:r>
              <a:rPr lang="en-US" sz="1600" dirty="0"/>
              <a:t> = 𝑝</a:t>
            </a:r>
            <a:r>
              <a:rPr lang="en-US" sz="1600" baseline="-25000" dirty="0"/>
              <a:t>𝑘</a:t>
            </a:r>
            <a:r>
              <a:rPr lang="en-US" sz="1600" dirty="0"/>
              <a:t> + 2Δ𝑦</a:t>
            </a:r>
          </a:p>
          <a:p>
            <a:pPr marL="0" indent="0">
              <a:buNone/>
            </a:pPr>
            <a:r>
              <a:rPr lang="en-GB" sz="1600" dirty="0" smtClean="0"/>
              <a:t>        Otherwise</a:t>
            </a:r>
            <a:r>
              <a:rPr lang="en-GB" sz="1600" dirty="0"/>
              <a:t>, the next point to plot is (</a:t>
            </a:r>
            <a:r>
              <a:rPr lang="en-GB" sz="1600" dirty="0" err="1"/>
              <a:t>x</a:t>
            </a:r>
            <a:r>
              <a:rPr lang="en-GB" sz="1600" baseline="-25000" dirty="0" err="1"/>
              <a:t>k</a:t>
            </a:r>
            <a:r>
              <a:rPr lang="en-GB" sz="1600" dirty="0"/>
              <a:t> + 1, </a:t>
            </a:r>
            <a:r>
              <a:rPr lang="en-GB" sz="1600" dirty="0" err="1"/>
              <a:t>y</a:t>
            </a:r>
            <a:r>
              <a:rPr lang="en-GB" sz="1600" baseline="-25000" dirty="0" err="1"/>
              <a:t>k</a:t>
            </a:r>
            <a:r>
              <a:rPr lang="en-GB" sz="1600" dirty="0"/>
              <a:t> + 1) and</a:t>
            </a:r>
            <a:endParaRPr lang="en-US" sz="1600" dirty="0"/>
          </a:p>
          <a:p>
            <a:pPr marL="0" indent="0">
              <a:buNone/>
            </a:pPr>
            <a:r>
              <a:rPr lang="en-US" sz="1600" dirty="0" smtClean="0"/>
              <a:t>                                            𝑝</a:t>
            </a:r>
            <a:r>
              <a:rPr lang="en-US" sz="1600" baseline="-25000" dirty="0" smtClean="0"/>
              <a:t>𝑘</a:t>
            </a:r>
            <a:r>
              <a:rPr lang="en-US" sz="1600" baseline="-25000" dirty="0"/>
              <a:t>+1</a:t>
            </a:r>
            <a:r>
              <a:rPr lang="en-US" sz="1600" dirty="0"/>
              <a:t> = 𝑝</a:t>
            </a:r>
            <a:r>
              <a:rPr lang="en-US" sz="1600" baseline="-25000" dirty="0"/>
              <a:t>𝑘</a:t>
            </a:r>
            <a:r>
              <a:rPr lang="en-US" sz="1600" dirty="0"/>
              <a:t> + 2Δ𝑦 − 2Δ𝑥</a:t>
            </a:r>
          </a:p>
          <a:p>
            <a:pPr marL="0" indent="0">
              <a:buNone/>
            </a:pPr>
            <a:r>
              <a:rPr lang="en-GB" sz="1600" dirty="0"/>
              <a:t>5. Repeat step-4 </a:t>
            </a:r>
            <a:r>
              <a:rPr lang="en-GB" sz="1600" dirty="0" err="1"/>
              <a:t>Δx</a:t>
            </a:r>
            <a:r>
              <a:rPr lang="en-GB" sz="1600" dirty="0"/>
              <a:t> times.</a:t>
            </a:r>
            <a:endParaRPr lang="en-US" sz="1600" dirty="0"/>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26</a:t>
            </a:fld>
            <a:endParaRPr lang="en-US"/>
          </a:p>
        </p:txBody>
      </p:sp>
    </p:spTree>
    <p:extLst>
      <p:ext uri="{BB962C8B-B14F-4D97-AF65-F5344CB8AC3E}">
        <p14:creationId xmlns:p14="http://schemas.microsoft.com/office/powerpoint/2010/main" val="10074540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Bresenham’s Line </a:t>
            </a:r>
            <a:r>
              <a:rPr lang="en-GB" dirty="0" smtClean="0"/>
              <a:t>Algorithm</a:t>
            </a:r>
            <a:endParaRPr lang="en-US" dirty="0"/>
          </a:p>
        </p:txBody>
      </p:sp>
      <p:sp>
        <p:nvSpPr>
          <p:cNvPr id="3" name="Content Placeholder 2"/>
          <p:cNvSpPr>
            <a:spLocks noGrp="1"/>
          </p:cNvSpPr>
          <p:nvPr>
            <p:ph idx="1"/>
          </p:nvPr>
        </p:nvSpPr>
        <p:spPr>
          <a:xfrm>
            <a:off x="232694" y="1816273"/>
            <a:ext cx="8272211" cy="3678303"/>
          </a:xfrm>
        </p:spPr>
        <p:txBody>
          <a:bodyPr/>
          <a:lstStyle/>
          <a:p>
            <a:r>
              <a:rPr lang="en-GB" sz="1600" dirty="0"/>
              <a:t> For a line with positive slope greater than 1.0, we interchange the roles of the x and y directions. That is, we step along the y direction in unit steps and calculate successive x values nearest the line path. Also, we could revise the program to plot pixels starting from either endpoint. If the initial position for a line with positive slope is the right endpoint, both x and y decrease as we step from right to left</a:t>
            </a:r>
            <a:r>
              <a:rPr lang="en-GB" sz="1600" dirty="0" smtClean="0"/>
              <a:t>.</a:t>
            </a:r>
          </a:p>
          <a:p>
            <a:endParaRPr lang="en-GB" sz="1600" dirty="0"/>
          </a:p>
          <a:p>
            <a:endParaRPr lang="en-GB" sz="1600" dirty="0" smtClean="0"/>
          </a:p>
          <a:p>
            <a:endParaRPr lang="en-GB" sz="1600" dirty="0"/>
          </a:p>
          <a:p>
            <a:endParaRPr lang="en-GB" sz="1600" dirty="0" smtClean="0"/>
          </a:p>
          <a:p>
            <a:endParaRPr lang="en-US" sz="1600" dirty="0"/>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27</a:t>
            </a:fld>
            <a:endParaRPr lang="en-US"/>
          </a:p>
        </p:txBody>
      </p:sp>
    </p:spTree>
    <p:extLst>
      <p:ext uri="{BB962C8B-B14F-4D97-AF65-F5344CB8AC3E}">
        <p14:creationId xmlns:p14="http://schemas.microsoft.com/office/powerpoint/2010/main" val="7533421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Bresenham’s Line </a:t>
            </a:r>
            <a:r>
              <a:rPr lang="en-GB" dirty="0" smtClean="0"/>
              <a:t>Algorithm</a:t>
            </a:r>
            <a:endParaRPr lang="en-US" dirty="0"/>
          </a:p>
        </p:txBody>
      </p:sp>
      <p:sp>
        <p:nvSpPr>
          <p:cNvPr id="3" name="Content Placeholder 2"/>
          <p:cNvSpPr>
            <a:spLocks noGrp="1"/>
          </p:cNvSpPr>
          <p:nvPr>
            <p:ph idx="1"/>
          </p:nvPr>
        </p:nvSpPr>
        <p:spPr>
          <a:xfrm>
            <a:off x="435894" y="2372408"/>
            <a:ext cx="8272211" cy="3678303"/>
          </a:xfrm>
        </p:spPr>
        <p:txBody>
          <a:bodyPr>
            <a:normAutofit/>
          </a:bodyPr>
          <a:lstStyle/>
          <a:p>
            <a:r>
              <a:rPr lang="en-GB" sz="1600" b="1" dirty="0">
                <a:solidFill>
                  <a:srgbClr val="FF0000"/>
                </a:solidFill>
              </a:rPr>
              <a:t>Example</a:t>
            </a:r>
            <a:r>
              <a:rPr lang="en-GB" sz="1600" b="1" dirty="0"/>
              <a:t> </a:t>
            </a:r>
            <a:endParaRPr lang="en-US" sz="1600" dirty="0"/>
          </a:p>
          <a:p>
            <a:r>
              <a:rPr lang="en-GB" sz="1600" b="1" dirty="0"/>
              <a:t>Digitize the line with endpoints (20, 10) and (30, 18</a:t>
            </a:r>
            <a:r>
              <a:rPr lang="en-GB" sz="1600" b="1" dirty="0" smtClean="0"/>
              <a:t>).</a:t>
            </a:r>
          </a:p>
          <a:p>
            <a:r>
              <a:rPr lang="en-GB" sz="1600" dirty="0"/>
              <a:t>This line has a slope of 0.8, with </a:t>
            </a:r>
            <a:r>
              <a:rPr lang="en-GB" sz="1600" dirty="0" err="1"/>
              <a:t>Δx</a:t>
            </a:r>
            <a:r>
              <a:rPr lang="en-GB" sz="1600" dirty="0"/>
              <a:t> = 10, </a:t>
            </a:r>
            <a:r>
              <a:rPr lang="en-GB" sz="1600" dirty="0" err="1"/>
              <a:t>Δy</a:t>
            </a:r>
            <a:r>
              <a:rPr lang="en-GB" sz="1600" dirty="0"/>
              <a:t> = </a:t>
            </a:r>
            <a:r>
              <a:rPr lang="en-GB" sz="1600" dirty="0" smtClean="0"/>
              <a:t>8</a:t>
            </a:r>
          </a:p>
          <a:p>
            <a:r>
              <a:rPr lang="en-GB" sz="1600" dirty="0" smtClean="0"/>
              <a:t>The </a:t>
            </a:r>
            <a:r>
              <a:rPr lang="en-GB" sz="1600" dirty="0"/>
              <a:t>initial decision parameter has the value</a:t>
            </a:r>
            <a:endParaRPr lang="en-US" sz="1600" dirty="0"/>
          </a:p>
          <a:p>
            <a:r>
              <a:rPr lang="en-GB" sz="1600" dirty="0" smtClean="0"/>
              <a:t>                                           p</a:t>
            </a:r>
            <a:r>
              <a:rPr lang="en-GB" sz="1600" baseline="-25000" dirty="0" smtClean="0"/>
              <a:t>0</a:t>
            </a:r>
            <a:r>
              <a:rPr lang="en-GB" sz="1600" dirty="0" smtClean="0"/>
              <a:t> = </a:t>
            </a:r>
            <a:r>
              <a:rPr lang="en-GB" sz="1600" dirty="0">
                <a:solidFill>
                  <a:schemeClr val="tx1"/>
                </a:solidFill>
              </a:rPr>
              <a:t>2Δy − </a:t>
            </a:r>
            <a:r>
              <a:rPr lang="en-GB" sz="1600" dirty="0" err="1" smtClean="0">
                <a:solidFill>
                  <a:schemeClr val="tx1"/>
                </a:solidFill>
              </a:rPr>
              <a:t>Δx</a:t>
            </a:r>
            <a:r>
              <a:rPr lang="en-GB" sz="1600" dirty="0" smtClean="0">
                <a:solidFill>
                  <a:schemeClr val="tx1"/>
                </a:solidFill>
              </a:rPr>
              <a:t>=6</a:t>
            </a:r>
            <a:endParaRPr lang="en-US" sz="1600" dirty="0" smtClean="0">
              <a:solidFill>
                <a:schemeClr val="tx1"/>
              </a:solidFill>
            </a:endParaRPr>
          </a:p>
          <a:p>
            <a:r>
              <a:rPr lang="en-GB" sz="1600" dirty="0"/>
              <a:t> </a:t>
            </a:r>
            <a:endParaRPr lang="en-US" sz="1600" dirty="0"/>
          </a:p>
          <a:p>
            <a:r>
              <a:rPr lang="en-GB" sz="1600" dirty="0"/>
              <a:t>and the increments for calculating successive decision parameters are</a:t>
            </a:r>
            <a:endParaRPr lang="en-US" sz="1600" dirty="0"/>
          </a:p>
          <a:p>
            <a:r>
              <a:rPr lang="en-GB" sz="1600" dirty="0" smtClean="0"/>
              <a:t>                                          </a:t>
            </a:r>
            <a:r>
              <a:rPr lang="en-GB" sz="1600" dirty="0" smtClean="0"/>
              <a:t>2</a:t>
            </a:r>
            <a:r>
              <a:rPr lang="en-GB" sz="1600" dirty="0">
                <a:solidFill>
                  <a:schemeClr val="tx1"/>
                </a:solidFill>
              </a:rPr>
              <a:t>Δ</a:t>
            </a:r>
            <a:r>
              <a:rPr lang="en-GB" sz="1600" dirty="0" smtClean="0"/>
              <a:t>y </a:t>
            </a:r>
            <a:r>
              <a:rPr lang="en-GB" sz="1600" dirty="0"/>
              <a:t>= 16, </a:t>
            </a:r>
            <a:r>
              <a:rPr lang="en-GB" sz="1600" dirty="0" smtClean="0"/>
              <a:t>2</a:t>
            </a:r>
            <a:r>
              <a:rPr lang="en-GB" sz="1600" dirty="0">
                <a:solidFill>
                  <a:schemeClr val="tx1"/>
                </a:solidFill>
              </a:rPr>
              <a:t>Δ</a:t>
            </a:r>
            <a:r>
              <a:rPr lang="en-GB" sz="1600" dirty="0" smtClean="0"/>
              <a:t>y </a:t>
            </a:r>
            <a:r>
              <a:rPr lang="en-GB" sz="1600" dirty="0"/>
              <a:t>− </a:t>
            </a:r>
            <a:r>
              <a:rPr lang="en-GB" sz="1600" dirty="0" smtClean="0"/>
              <a:t>2</a:t>
            </a:r>
            <a:r>
              <a:rPr lang="en-GB" sz="1600" dirty="0">
                <a:solidFill>
                  <a:schemeClr val="tx1"/>
                </a:solidFill>
              </a:rPr>
              <a:t>Δ</a:t>
            </a:r>
            <a:r>
              <a:rPr lang="en-GB" sz="1600" dirty="0" smtClean="0"/>
              <a:t>x </a:t>
            </a:r>
            <a:r>
              <a:rPr lang="en-GB" sz="1600" dirty="0"/>
              <a:t>= −4</a:t>
            </a:r>
            <a:endParaRPr lang="en-US" sz="1600" dirty="0"/>
          </a:p>
          <a:p>
            <a:r>
              <a:rPr lang="en-GB" sz="1600" dirty="0"/>
              <a:t>We plot the initial point (x</a:t>
            </a:r>
            <a:r>
              <a:rPr lang="en-GB" sz="1600" baseline="-25000" dirty="0"/>
              <a:t>0</a:t>
            </a:r>
            <a:r>
              <a:rPr lang="en-GB" sz="1600" dirty="0"/>
              <a:t>, y</a:t>
            </a:r>
            <a:r>
              <a:rPr lang="en-GB" sz="1600" baseline="-25000" dirty="0"/>
              <a:t>0</a:t>
            </a:r>
            <a:r>
              <a:rPr lang="en-GB" sz="1600" dirty="0"/>
              <a:t>) = (20, 10), and determine successive pixel positions along the line path from the decision parameter as follows</a:t>
            </a:r>
            <a:endParaRPr lang="en-US" sz="1600" dirty="0"/>
          </a:p>
          <a:p>
            <a:endParaRPr lang="en-US" sz="1600" dirty="0" smtClean="0"/>
          </a:p>
          <a:p>
            <a:endParaRPr lang="en-US" sz="1600" dirty="0"/>
          </a:p>
          <a:p>
            <a:endParaRPr lang="en-US" sz="1600" dirty="0"/>
          </a:p>
        </p:txBody>
      </p:sp>
      <p:sp>
        <p:nvSpPr>
          <p:cNvPr id="4" name="Slide Number Placeholder 3"/>
          <p:cNvSpPr>
            <a:spLocks noGrp="1"/>
          </p:cNvSpPr>
          <p:nvPr>
            <p:ph type="sldNum" sz="quarter" idx="12"/>
          </p:nvPr>
        </p:nvSpPr>
        <p:spPr/>
        <p:txBody>
          <a:bodyPr/>
          <a:lstStyle/>
          <a:p>
            <a:fld id="{D2CBC6F9-63DC-418A-A30A-9A9F771FE38A}" type="slidenum">
              <a:rPr lang="en-US" smtClean="0"/>
              <a:t>28</a:t>
            </a:fld>
            <a:endParaRPr lang="en-US"/>
          </a:p>
        </p:txBody>
      </p:sp>
    </p:spTree>
    <p:extLst>
      <p:ext uri="{BB962C8B-B14F-4D97-AF65-F5344CB8AC3E}">
        <p14:creationId xmlns:p14="http://schemas.microsoft.com/office/powerpoint/2010/main" val="5644082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Bresenham’s Line </a:t>
            </a:r>
            <a:r>
              <a:rPr lang="en-GB" dirty="0" smtClean="0"/>
              <a:t>Algorithm</a:t>
            </a:r>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29</a:t>
            </a:fld>
            <a:endParaRPr lang="en-US"/>
          </a:p>
        </p:txBody>
      </p:sp>
      <p:pic>
        <p:nvPicPr>
          <p:cNvPr id="5" name="image5.png"/>
          <p:cNvPicPr/>
          <p:nvPr/>
        </p:nvPicPr>
        <p:blipFill>
          <a:blip r:embed="rId2"/>
          <a:srcRect/>
          <a:stretch>
            <a:fillRect/>
          </a:stretch>
        </p:blipFill>
        <p:spPr>
          <a:xfrm>
            <a:off x="753532" y="2592916"/>
            <a:ext cx="7954573" cy="3243440"/>
          </a:xfrm>
          <a:prstGeom prst="rect">
            <a:avLst/>
          </a:prstGeom>
          <a:ln/>
        </p:spPr>
      </p:pic>
    </p:spTree>
    <p:extLst>
      <p:ext uri="{BB962C8B-B14F-4D97-AF65-F5344CB8AC3E}">
        <p14:creationId xmlns:p14="http://schemas.microsoft.com/office/powerpoint/2010/main" val="16092331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Scan conversion</a:t>
            </a:r>
            <a:endParaRPr lang="en-US" dirty="0"/>
          </a:p>
        </p:txBody>
      </p:sp>
      <p:sp>
        <p:nvSpPr>
          <p:cNvPr id="3" name="Content Placeholder 2"/>
          <p:cNvSpPr>
            <a:spLocks noGrp="1"/>
          </p:cNvSpPr>
          <p:nvPr>
            <p:ph idx="1"/>
          </p:nvPr>
        </p:nvSpPr>
        <p:spPr/>
        <p:txBody>
          <a:bodyPr>
            <a:normAutofit fontScale="25000" lnSpcReduction="20000"/>
          </a:bodyPr>
          <a:lstStyle/>
          <a:p>
            <a:pPr>
              <a:lnSpc>
                <a:spcPct val="120000"/>
              </a:lnSpc>
            </a:pPr>
            <a:r>
              <a:rPr lang="en-US" sz="6400" dirty="0"/>
              <a:t>Many pictures, from </a:t>
            </a:r>
            <a:r>
              <a:rPr lang="en-US" sz="6400" i="1" dirty="0"/>
              <a:t>2D </a:t>
            </a:r>
            <a:r>
              <a:rPr lang="en-US" sz="6400" dirty="0"/>
              <a:t>drawings to projected </a:t>
            </a:r>
            <a:r>
              <a:rPr lang="en-US" sz="6400" i="1" dirty="0"/>
              <a:t>views </a:t>
            </a:r>
            <a:r>
              <a:rPr lang="en-US" sz="6400" dirty="0"/>
              <a:t>of 3D objects, consist </a:t>
            </a:r>
            <a:r>
              <a:rPr lang="en-US" sz="6400" dirty="0">
                <a:solidFill>
                  <a:srgbClr val="FF0000"/>
                </a:solidFill>
              </a:rPr>
              <a:t>of graphical primitives </a:t>
            </a:r>
            <a:r>
              <a:rPr lang="en-US" sz="6400" dirty="0"/>
              <a:t>such as points, lines, circles, filled polygons, etc. </a:t>
            </a:r>
          </a:p>
          <a:p>
            <a:pPr>
              <a:lnSpc>
                <a:spcPct val="120000"/>
              </a:lnSpc>
            </a:pPr>
            <a:r>
              <a:rPr lang="en-US" sz="6400" dirty="0" smtClean="0"/>
              <a:t>A </a:t>
            </a:r>
            <a:r>
              <a:rPr lang="en-US" sz="6400" dirty="0">
                <a:solidFill>
                  <a:srgbClr val="FF0000"/>
                </a:solidFill>
              </a:rPr>
              <a:t>line</a:t>
            </a:r>
            <a:r>
              <a:rPr lang="en-US" sz="6400" dirty="0"/>
              <a:t> is defined by its two endpoints and the line equation. A </a:t>
            </a:r>
            <a:r>
              <a:rPr lang="en-US" sz="6400" dirty="0">
                <a:solidFill>
                  <a:srgbClr val="FF0000"/>
                </a:solidFill>
              </a:rPr>
              <a:t>circle</a:t>
            </a:r>
            <a:r>
              <a:rPr lang="en-US" sz="6400" dirty="0"/>
              <a:t> is defined by its radius, center position, and circle equation. </a:t>
            </a:r>
          </a:p>
          <a:p>
            <a:pPr>
              <a:lnSpc>
                <a:spcPct val="120000"/>
              </a:lnSpc>
            </a:pPr>
            <a:endParaRPr lang="ar-EG" sz="6400" dirty="0" smtClean="0"/>
          </a:p>
          <a:p>
            <a:pPr>
              <a:lnSpc>
                <a:spcPct val="120000"/>
              </a:lnSpc>
            </a:pPr>
            <a:r>
              <a:rPr lang="en-US" sz="6400" dirty="0"/>
              <a:t>It is the responsibility of the graphics system or the application program to convert each primitive from its </a:t>
            </a:r>
            <a:r>
              <a:rPr lang="en-US" sz="6400" dirty="0">
                <a:solidFill>
                  <a:srgbClr val="FF0000"/>
                </a:solidFill>
              </a:rPr>
              <a:t>geometric definition into a set of pixels </a:t>
            </a:r>
            <a:r>
              <a:rPr lang="en-US" sz="6400" dirty="0"/>
              <a:t>that make up  the </a:t>
            </a:r>
            <a:r>
              <a:rPr lang="en-US" sz="6400" u="sng" dirty="0"/>
              <a:t>primitives in the image space.</a:t>
            </a:r>
          </a:p>
          <a:p>
            <a:pPr>
              <a:lnSpc>
                <a:spcPct val="120000"/>
              </a:lnSpc>
            </a:pPr>
            <a:r>
              <a:rPr lang="en-US" sz="6400" dirty="0"/>
              <a:t>Most device that are used to produce images are raster devices, that is,  use rectangular arrays of dots (pixels) to display the image. </a:t>
            </a:r>
            <a:endParaRPr lang="en-US" sz="6400" u="sng" dirty="0"/>
          </a:p>
          <a:p>
            <a:pPr>
              <a:lnSpc>
                <a:spcPct val="120000"/>
              </a:lnSpc>
            </a:pPr>
            <a:r>
              <a:rPr lang="en-US" sz="6400" dirty="0">
                <a:solidFill>
                  <a:srgbClr val="FF0000"/>
                </a:solidFill>
              </a:rPr>
              <a:t>Scan conversion </a:t>
            </a:r>
            <a:r>
              <a:rPr lang="en-US" sz="6400" dirty="0"/>
              <a:t>or rasterization is </a:t>
            </a:r>
            <a:r>
              <a:rPr lang="en-US" sz="6400" u="sng" dirty="0"/>
              <a:t>the process of converting the primitives from its geometric definition into a set of pixels that make the primitive in image space</a:t>
            </a:r>
            <a:r>
              <a:rPr lang="en-US" u="sng" dirty="0"/>
              <a:t>. </a:t>
            </a:r>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3</a:t>
            </a:fld>
            <a:endParaRPr lang="en-US"/>
          </a:p>
        </p:txBody>
      </p:sp>
    </p:spTree>
    <p:extLst>
      <p:ext uri="{BB962C8B-B14F-4D97-AF65-F5344CB8AC3E}">
        <p14:creationId xmlns:p14="http://schemas.microsoft.com/office/powerpoint/2010/main" val="35747123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Bresenham’s Line </a:t>
            </a:r>
            <a:r>
              <a:rPr lang="en-GB" dirty="0" smtClean="0"/>
              <a:t>Algorithm</a:t>
            </a:r>
            <a:endParaRPr lang="en-US" dirty="0"/>
          </a:p>
        </p:txBody>
      </p:sp>
      <p:sp>
        <p:nvSpPr>
          <p:cNvPr id="3" name="Content Placeholder 2"/>
          <p:cNvSpPr>
            <a:spLocks noGrp="1"/>
          </p:cNvSpPr>
          <p:nvPr>
            <p:ph idx="1"/>
          </p:nvPr>
        </p:nvSpPr>
        <p:spPr>
          <a:xfrm>
            <a:off x="277851" y="1715956"/>
            <a:ext cx="8272211" cy="3678303"/>
          </a:xfrm>
        </p:spPr>
        <p:txBody>
          <a:bodyPr/>
          <a:lstStyle/>
          <a:p>
            <a:r>
              <a:rPr lang="en-GB" sz="1600" dirty="0"/>
              <a:t>A plot of the pixels generated along this line path is shown</a:t>
            </a:r>
            <a:endParaRPr lang="en-US" sz="1600" dirty="0"/>
          </a:p>
          <a:p>
            <a:pPr marL="0" indent="0">
              <a:buNone/>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30</a:t>
            </a:fld>
            <a:endParaRPr lang="en-US"/>
          </a:p>
        </p:txBody>
      </p:sp>
      <p:pic>
        <p:nvPicPr>
          <p:cNvPr id="5" name="image19.png"/>
          <p:cNvPicPr/>
          <p:nvPr/>
        </p:nvPicPr>
        <p:blipFill>
          <a:blip r:embed="rId2"/>
          <a:srcRect/>
          <a:stretch>
            <a:fillRect/>
          </a:stretch>
        </p:blipFill>
        <p:spPr>
          <a:xfrm>
            <a:off x="1477767" y="2489772"/>
            <a:ext cx="4767545" cy="3741694"/>
          </a:xfrm>
          <a:prstGeom prst="rect">
            <a:avLst/>
          </a:prstGeom>
          <a:ln/>
        </p:spPr>
      </p:pic>
    </p:spTree>
    <p:extLst>
      <p:ext uri="{BB962C8B-B14F-4D97-AF65-F5344CB8AC3E}">
        <p14:creationId xmlns:p14="http://schemas.microsoft.com/office/powerpoint/2010/main" val="199497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Bresenham’s</a:t>
            </a:r>
            <a:r>
              <a:rPr lang="en-GB" dirty="0"/>
              <a:t> Line Algorithm</a:t>
            </a:r>
            <a:endParaRPr lang="en-US" dirty="0"/>
          </a:p>
        </p:txBody>
      </p:sp>
      <p:sp>
        <p:nvSpPr>
          <p:cNvPr id="3" name="Content Placeholder 2"/>
          <p:cNvSpPr>
            <a:spLocks noGrp="1"/>
          </p:cNvSpPr>
          <p:nvPr>
            <p:ph idx="1"/>
          </p:nvPr>
        </p:nvSpPr>
        <p:spPr/>
        <p:txBody>
          <a:bodyPr/>
          <a:lstStyle/>
          <a:p>
            <a:r>
              <a:rPr lang="en-US" sz="1600" b="1" i="1" dirty="0">
                <a:solidFill>
                  <a:srgbClr val="FF0000"/>
                </a:solidFill>
              </a:rPr>
              <a:t>The advantages of </a:t>
            </a:r>
            <a:r>
              <a:rPr lang="en-US" sz="1600" b="1" i="1" dirty="0" err="1">
                <a:solidFill>
                  <a:srgbClr val="FF0000"/>
                </a:solidFill>
              </a:rPr>
              <a:t>Bresenham</a:t>
            </a:r>
            <a:r>
              <a:rPr lang="en-US" sz="1600" b="1" i="1" dirty="0">
                <a:solidFill>
                  <a:srgbClr val="FF0000"/>
                </a:solidFill>
              </a:rPr>
              <a:t> Line Drawing Algorithm are-</a:t>
            </a:r>
            <a:endParaRPr lang="en-US" sz="1600" dirty="0">
              <a:solidFill>
                <a:srgbClr val="FF0000"/>
              </a:solidFill>
            </a:endParaRPr>
          </a:p>
          <a:p>
            <a:pPr fontAlgn="base"/>
            <a:r>
              <a:rPr lang="en-US" sz="1600" dirty="0"/>
              <a:t>It is easy to implement.</a:t>
            </a:r>
          </a:p>
          <a:p>
            <a:pPr fontAlgn="base"/>
            <a:r>
              <a:rPr lang="en-US" sz="1600" dirty="0"/>
              <a:t>It is fast and incremental.</a:t>
            </a:r>
          </a:p>
          <a:p>
            <a:pPr fontAlgn="base"/>
            <a:r>
              <a:rPr lang="en-US" sz="1600" dirty="0"/>
              <a:t>It executes fast but less faster than DDA Algorithm.</a:t>
            </a:r>
          </a:p>
          <a:p>
            <a:pPr fontAlgn="base"/>
            <a:r>
              <a:rPr lang="en-US" sz="1600" dirty="0"/>
              <a:t>The points generated by this algorithm are more accurate than the DDA Algorithm.</a:t>
            </a:r>
          </a:p>
          <a:p>
            <a:pPr fontAlgn="base"/>
            <a:r>
              <a:rPr lang="en-US" sz="1600" dirty="0"/>
              <a:t>It uses fixed points only.</a:t>
            </a:r>
          </a:p>
          <a:p>
            <a:r>
              <a:rPr lang="en-US" sz="1600" b="1" i="1" dirty="0">
                <a:solidFill>
                  <a:srgbClr val="FF0000"/>
                </a:solidFill>
              </a:rPr>
              <a:t>The disadvantages of </a:t>
            </a:r>
            <a:r>
              <a:rPr lang="en-US" sz="1600" b="1" i="1" dirty="0" err="1">
                <a:solidFill>
                  <a:srgbClr val="FF0000"/>
                </a:solidFill>
              </a:rPr>
              <a:t>Bresenham</a:t>
            </a:r>
            <a:r>
              <a:rPr lang="en-US" sz="1600" b="1" i="1" dirty="0">
                <a:solidFill>
                  <a:srgbClr val="FF0000"/>
                </a:solidFill>
              </a:rPr>
              <a:t> Line Drawing Algorithm are-</a:t>
            </a:r>
            <a:endParaRPr lang="en-US" sz="1600" dirty="0">
              <a:solidFill>
                <a:srgbClr val="FF0000"/>
              </a:solidFill>
            </a:endParaRPr>
          </a:p>
          <a:p>
            <a:pPr fontAlgn="base"/>
            <a:r>
              <a:rPr lang="en-US" sz="1600" dirty="0"/>
              <a:t>Though it improves the accuracy of generated points but still the resulting line is not smooth.</a:t>
            </a:r>
          </a:p>
          <a:p>
            <a:pPr fontAlgn="base"/>
            <a:r>
              <a:rPr lang="en-US" sz="1600" dirty="0" smtClean="0"/>
              <a:t>It </a:t>
            </a:r>
            <a:r>
              <a:rPr lang="en-US" sz="1600" dirty="0"/>
              <a:t>can not handle diminishing </a:t>
            </a:r>
            <a:r>
              <a:rPr lang="en-US" sz="1600" dirty="0" err="1"/>
              <a:t>jaggies</a:t>
            </a:r>
            <a:r>
              <a:rPr lang="en-US" sz="1600" dirty="0"/>
              <a:t>.</a:t>
            </a:r>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31</a:t>
            </a:fld>
            <a:endParaRPr lang="en-US"/>
          </a:p>
        </p:txBody>
      </p:sp>
    </p:spTree>
    <p:extLst>
      <p:ext uri="{BB962C8B-B14F-4D97-AF65-F5344CB8AC3E}">
        <p14:creationId xmlns:p14="http://schemas.microsoft.com/office/powerpoint/2010/main" val="1641862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Scan converting a circle</a:t>
            </a:r>
            <a:endParaRPr lang="en-US" dirty="0"/>
          </a:p>
        </p:txBody>
      </p:sp>
      <p:sp>
        <p:nvSpPr>
          <p:cNvPr id="3" name="Content Placeholder 2"/>
          <p:cNvSpPr>
            <a:spLocks noGrp="1"/>
          </p:cNvSpPr>
          <p:nvPr>
            <p:ph idx="1"/>
          </p:nvPr>
        </p:nvSpPr>
        <p:spPr>
          <a:xfrm>
            <a:off x="323007" y="1912710"/>
            <a:ext cx="8272211" cy="3678303"/>
          </a:xfrm>
        </p:spPr>
        <p:txBody>
          <a:bodyPr>
            <a:normAutofit/>
          </a:bodyPr>
          <a:lstStyle/>
          <a:p>
            <a:r>
              <a:rPr lang="en-US" sz="1600" dirty="0">
                <a:solidFill>
                  <a:srgbClr val="FF0000"/>
                </a:solidFill>
              </a:rPr>
              <a:t>To draw a circle we need two things</a:t>
            </a:r>
            <a:r>
              <a:rPr lang="en-US" sz="1600" dirty="0"/>
              <a:t>, the coordinates of the </a:t>
            </a:r>
            <a:r>
              <a:rPr lang="en-US" sz="1600" dirty="0">
                <a:solidFill>
                  <a:srgbClr val="FF0000"/>
                </a:solidFill>
              </a:rPr>
              <a:t>center</a:t>
            </a:r>
            <a:r>
              <a:rPr lang="en-US" sz="1600" dirty="0"/>
              <a:t> and the </a:t>
            </a:r>
            <a:r>
              <a:rPr lang="en-US" sz="1600" dirty="0">
                <a:solidFill>
                  <a:srgbClr val="FF0000"/>
                </a:solidFill>
              </a:rPr>
              <a:t>radius</a:t>
            </a:r>
            <a:r>
              <a:rPr lang="en-US" sz="1600" dirty="0"/>
              <a:t> of the circle.</a:t>
            </a:r>
          </a:p>
          <a:p>
            <a:r>
              <a:rPr lang="en-US" sz="1600" dirty="0">
                <a:solidFill>
                  <a:srgbClr val="FF0000"/>
                </a:solidFill>
              </a:rPr>
              <a:t>The radius </a:t>
            </a:r>
            <a:r>
              <a:rPr lang="en-US" sz="1600" dirty="0"/>
              <a:t>of a circle is the length of the line from the center to any point on its edge.</a:t>
            </a:r>
          </a:p>
          <a:p>
            <a:r>
              <a:rPr lang="en-US" sz="1600" dirty="0"/>
              <a:t>For any point on the circle (</a:t>
            </a:r>
            <a:r>
              <a:rPr lang="en-US" sz="1600" dirty="0" err="1"/>
              <a:t>x,y</a:t>
            </a:r>
            <a:r>
              <a:rPr lang="en-US" sz="1600" dirty="0"/>
              <a:t>) and the center at point (</a:t>
            </a:r>
            <a:r>
              <a:rPr lang="en-US" sz="1600" dirty="0" err="1"/>
              <a:t>x</a:t>
            </a:r>
            <a:r>
              <a:rPr lang="en-US" sz="1600" baseline="-25000" dirty="0" err="1"/>
              <a:t>c</a:t>
            </a:r>
            <a:r>
              <a:rPr lang="en-US" sz="1600" dirty="0" err="1"/>
              <a:t>,y</a:t>
            </a:r>
            <a:r>
              <a:rPr lang="en-US" sz="1600" baseline="-25000" dirty="0" err="1"/>
              <a:t>c</a:t>
            </a:r>
            <a:r>
              <a:rPr lang="en-US" sz="1600" dirty="0"/>
              <a:t>), the equation of the circle is</a:t>
            </a:r>
          </a:p>
          <a:p>
            <a:pPr marL="0" indent="0" algn="ctr">
              <a:buNone/>
            </a:pPr>
            <a:r>
              <a:rPr lang="en-US" sz="1600" b="1" i="1" dirty="0"/>
              <a:t>(x-x</a:t>
            </a:r>
            <a:r>
              <a:rPr lang="en-US" sz="1600" b="1" i="1" baseline="-25000" dirty="0"/>
              <a:t>c</a:t>
            </a:r>
            <a:r>
              <a:rPr lang="en-US" sz="1600" b="1" i="1" dirty="0"/>
              <a:t>)</a:t>
            </a:r>
            <a:r>
              <a:rPr lang="en-US" sz="1600" b="1" i="1" baseline="30000" dirty="0"/>
              <a:t>2</a:t>
            </a:r>
            <a:r>
              <a:rPr lang="en-US" sz="1600" b="1" i="1" dirty="0"/>
              <a:t>+ (y-</a:t>
            </a:r>
            <a:r>
              <a:rPr lang="en-US" sz="1600" b="1" i="1" dirty="0" err="1"/>
              <a:t>y</a:t>
            </a:r>
            <a:r>
              <a:rPr lang="en-US" sz="1600" b="1" i="1" baseline="-25000" dirty="0" err="1"/>
              <a:t>c</a:t>
            </a:r>
            <a:r>
              <a:rPr lang="en-US" sz="1600" b="1" i="1" dirty="0"/>
              <a:t>) </a:t>
            </a:r>
            <a:r>
              <a:rPr lang="en-US" sz="1600" b="1" i="1" baseline="30000" dirty="0"/>
              <a:t>2</a:t>
            </a:r>
            <a:r>
              <a:rPr lang="en-US" sz="1600" b="1" i="1" dirty="0"/>
              <a:t>- r</a:t>
            </a:r>
            <a:r>
              <a:rPr lang="en-US" sz="1600" b="1" i="1" baseline="30000" dirty="0"/>
              <a:t>2</a:t>
            </a:r>
            <a:r>
              <a:rPr lang="en-US" sz="1600" b="1" i="1" dirty="0"/>
              <a:t> = 0</a:t>
            </a:r>
            <a:endParaRPr lang="en-US" sz="1600" dirty="0"/>
          </a:p>
          <a:p>
            <a:r>
              <a:rPr lang="en-US" sz="1600" dirty="0"/>
              <a:t>Here </a:t>
            </a:r>
            <a:r>
              <a:rPr lang="en-US" sz="1600" b="1" dirty="0"/>
              <a:t>r</a:t>
            </a:r>
            <a:r>
              <a:rPr lang="en-US" sz="1600" dirty="0"/>
              <a:t> is the radius of the circle. If the circle has origin (0,0) as its center then the above equation can be reduced to</a:t>
            </a:r>
          </a:p>
          <a:p>
            <a:pPr marL="0" indent="0" algn="ctr">
              <a:buNone/>
            </a:pPr>
            <a:r>
              <a:rPr lang="en-US" sz="1600" b="1" i="1" dirty="0"/>
              <a:t>x</a:t>
            </a:r>
            <a:r>
              <a:rPr lang="en-US" sz="1600" b="1" i="1" baseline="30000" dirty="0"/>
              <a:t>2</a:t>
            </a:r>
            <a:r>
              <a:rPr lang="en-US" sz="1600" b="1" i="1" dirty="0"/>
              <a:t> + y</a:t>
            </a:r>
            <a:r>
              <a:rPr lang="en-US" sz="1600" b="1" i="1" baseline="30000" dirty="0"/>
              <a:t>2</a:t>
            </a:r>
            <a:r>
              <a:rPr lang="en-US" sz="1600" b="1" i="1" dirty="0"/>
              <a:t> = </a:t>
            </a:r>
            <a:r>
              <a:rPr lang="en-US" sz="1600" b="1" i="1" dirty="0" smtClean="0"/>
              <a:t>r</a:t>
            </a:r>
            <a:r>
              <a:rPr lang="en-US" sz="1600" b="1" i="1" baseline="30000" dirty="0" smtClean="0"/>
              <a:t>2  </a:t>
            </a:r>
          </a:p>
          <a:p>
            <a:pPr marL="0" indent="0" algn="ctr">
              <a:buNone/>
            </a:pPr>
            <a:endParaRPr lang="en-US" sz="1600" b="1" i="1" baseline="30000" dirty="0"/>
          </a:p>
          <a:p>
            <a:pPr marL="0" indent="0" algn="ctr">
              <a:buNone/>
            </a:pPr>
            <a:endParaRPr lang="en-US" sz="1600" b="1" i="1" baseline="30000" dirty="0" smtClean="0"/>
          </a:p>
          <a:p>
            <a:pPr marL="0" indent="0" algn="ctr">
              <a:buNone/>
            </a:pPr>
            <a:endParaRPr lang="en-US" sz="1600" dirty="0"/>
          </a:p>
          <a:p>
            <a:endParaRPr lang="en-US" sz="1600" dirty="0"/>
          </a:p>
        </p:txBody>
      </p:sp>
      <p:sp>
        <p:nvSpPr>
          <p:cNvPr id="4" name="Slide Number Placeholder 3"/>
          <p:cNvSpPr>
            <a:spLocks noGrp="1"/>
          </p:cNvSpPr>
          <p:nvPr>
            <p:ph type="sldNum" sz="quarter" idx="12"/>
          </p:nvPr>
        </p:nvSpPr>
        <p:spPr/>
        <p:txBody>
          <a:bodyPr/>
          <a:lstStyle/>
          <a:p>
            <a:fld id="{D2CBC6F9-63DC-418A-A30A-9A9F771FE38A}" type="slidenum">
              <a:rPr lang="en-US" smtClean="0"/>
              <a:t>32</a:t>
            </a:fld>
            <a:endParaRPr lang="en-US"/>
          </a:p>
        </p:txBody>
      </p:sp>
      <p:pic>
        <p:nvPicPr>
          <p:cNvPr id="5" name="image33.png"/>
          <p:cNvPicPr/>
          <p:nvPr/>
        </p:nvPicPr>
        <p:blipFill>
          <a:blip r:embed="rId2"/>
          <a:srcRect/>
          <a:stretch>
            <a:fillRect/>
          </a:stretch>
        </p:blipFill>
        <p:spPr>
          <a:xfrm>
            <a:off x="5867850" y="3751860"/>
            <a:ext cx="2418194" cy="2204277"/>
          </a:xfrm>
          <a:prstGeom prst="rect">
            <a:avLst/>
          </a:prstGeom>
          <a:ln/>
        </p:spPr>
      </p:pic>
    </p:spTree>
    <p:extLst>
      <p:ext uri="{BB962C8B-B14F-4D97-AF65-F5344CB8AC3E}">
        <p14:creationId xmlns:p14="http://schemas.microsoft.com/office/powerpoint/2010/main" val="18499160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Scan converting a circle</a:t>
            </a:r>
            <a:endParaRPr lang="en-US" dirty="0"/>
          </a:p>
        </p:txBody>
      </p:sp>
      <p:sp>
        <p:nvSpPr>
          <p:cNvPr id="3" name="Content Placeholder 2"/>
          <p:cNvSpPr>
            <a:spLocks noGrp="1"/>
          </p:cNvSpPr>
          <p:nvPr>
            <p:ph idx="1"/>
          </p:nvPr>
        </p:nvSpPr>
        <p:spPr/>
        <p:txBody>
          <a:bodyPr/>
          <a:lstStyle/>
          <a:p>
            <a:pPr>
              <a:lnSpc>
                <a:spcPct val="90000"/>
              </a:lnSpc>
            </a:pPr>
            <a:r>
              <a:rPr lang="en-US" sz="1600" dirty="0"/>
              <a:t>A circle is a </a:t>
            </a:r>
            <a:r>
              <a:rPr lang="en-US" sz="1600" dirty="0">
                <a:solidFill>
                  <a:srgbClr val="FF0000"/>
                </a:solidFill>
              </a:rPr>
              <a:t>symmetrical</a:t>
            </a:r>
            <a:r>
              <a:rPr lang="en-US" sz="1600" dirty="0"/>
              <a:t> figure. </a:t>
            </a:r>
          </a:p>
          <a:p>
            <a:pPr>
              <a:lnSpc>
                <a:spcPct val="90000"/>
              </a:lnSpc>
            </a:pPr>
            <a:r>
              <a:rPr lang="en-US" sz="1600" dirty="0"/>
              <a:t>Any circle-generating algorithm can take </a:t>
            </a:r>
            <a:r>
              <a:rPr lang="en-US" sz="1600" dirty="0">
                <a:solidFill>
                  <a:srgbClr val="FF0000"/>
                </a:solidFill>
              </a:rPr>
              <a:t>advantage of the circle's symmetry </a:t>
            </a:r>
            <a:r>
              <a:rPr lang="en-US" sz="1600" dirty="0"/>
              <a:t>to plot eight points for each value that the algorithm calculates. </a:t>
            </a:r>
          </a:p>
          <a:p>
            <a:pPr>
              <a:lnSpc>
                <a:spcPct val="90000"/>
              </a:lnSpc>
            </a:pPr>
            <a:r>
              <a:rPr lang="en-US" sz="1600" b="1" u="sng" dirty="0"/>
              <a:t>Eight-way</a:t>
            </a:r>
            <a:r>
              <a:rPr lang="en-US" sz="1600" dirty="0"/>
              <a:t> symmetry is used by reflecting each calculated point around each 45 axis.</a:t>
            </a:r>
          </a:p>
          <a:p>
            <a:pPr>
              <a:lnSpc>
                <a:spcPct val="90000"/>
              </a:lnSpc>
            </a:pPr>
            <a:r>
              <a:rPr lang="en-US" sz="1600" dirty="0"/>
              <a:t>If point were calculated with a circle algorithm, </a:t>
            </a:r>
            <a:r>
              <a:rPr lang="en-US" sz="1600" b="1" u="sng" dirty="0"/>
              <a:t>seven more points</a:t>
            </a:r>
            <a:r>
              <a:rPr lang="en-US" sz="1600" dirty="0"/>
              <a:t> could be found by reflection. </a:t>
            </a:r>
          </a:p>
          <a:p>
            <a:pPr>
              <a:lnSpc>
                <a:spcPct val="90000"/>
              </a:lnSpc>
            </a:pPr>
            <a:r>
              <a:rPr lang="en-US" sz="1600" dirty="0"/>
              <a:t>The reflection is accomplished by reversing the x, y coordinates</a:t>
            </a:r>
            <a:r>
              <a:rPr lang="en-US" sz="1600" dirty="0" smtClean="0"/>
              <a:t>.</a:t>
            </a:r>
          </a:p>
          <a:p>
            <a:pPr>
              <a:lnSpc>
                <a:spcPct val="90000"/>
              </a:lnSpc>
            </a:pPr>
            <a:endParaRPr lang="en-US" sz="1600" dirty="0"/>
          </a:p>
          <a:p>
            <a:pPr>
              <a:lnSpc>
                <a:spcPct val="90000"/>
              </a:lnSpc>
            </a:pPr>
            <a:endParaRPr lang="en-US" sz="1600" dirty="0" smtClean="0"/>
          </a:p>
          <a:p>
            <a:pPr>
              <a:lnSpc>
                <a:spcPct val="90000"/>
              </a:lnSpc>
            </a:pPr>
            <a:endParaRPr lang="en-US" sz="1600" dirty="0"/>
          </a:p>
          <a:p>
            <a:pPr>
              <a:lnSpc>
                <a:spcPct val="90000"/>
              </a:lnSpc>
            </a:pPr>
            <a:endParaRPr lang="en-US" sz="1600" dirty="0" smtClean="0"/>
          </a:p>
          <a:p>
            <a:pPr>
              <a:lnSpc>
                <a:spcPct val="90000"/>
              </a:lnSpc>
            </a:pPr>
            <a:endParaRPr lang="en-US" sz="1600" dirty="0"/>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33</a:t>
            </a:fld>
            <a:endParaRPr lang="en-US"/>
          </a:p>
        </p:txBody>
      </p:sp>
    </p:spTree>
    <p:extLst>
      <p:ext uri="{BB962C8B-B14F-4D97-AF65-F5344CB8AC3E}">
        <p14:creationId xmlns:p14="http://schemas.microsoft.com/office/powerpoint/2010/main" val="2892166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Scan converting a circle</a:t>
            </a:r>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34</a:t>
            </a:fld>
            <a:endParaRPr lang="en-US"/>
          </a:p>
        </p:txBody>
      </p:sp>
      <p:pic>
        <p:nvPicPr>
          <p:cNvPr id="5"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5578" y="2094582"/>
            <a:ext cx="3812864" cy="1553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roup 50"/>
          <p:cNvGrpSpPr>
            <a:grpSpLocks/>
          </p:cNvGrpSpPr>
          <p:nvPr/>
        </p:nvGrpSpPr>
        <p:grpSpPr bwMode="auto">
          <a:xfrm>
            <a:off x="4489029" y="2458709"/>
            <a:ext cx="4414837" cy="3571875"/>
            <a:chOff x="1449" y="1930"/>
            <a:chExt cx="2781" cy="2250"/>
          </a:xfrm>
        </p:grpSpPr>
        <p:grpSp>
          <p:nvGrpSpPr>
            <p:cNvPr id="7" name="Group 38"/>
            <p:cNvGrpSpPr>
              <a:grpSpLocks/>
            </p:cNvGrpSpPr>
            <p:nvPr/>
          </p:nvGrpSpPr>
          <p:grpSpPr bwMode="auto">
            <a:xfrm>
              <a:off x="1449" y="1930"/>
              <a:ext cx="2781" cy="2250"/>
              <a:chOff x="1178" y="1494"/>
              <a:chExt cx="2781" cy="2250"/>
            </a:xfrm>
          </p:grpSpPr>
          <p:grpSp>
            <p:nvGrpSpPr>
              <p:cNvPr id="13" name="Group 6"/>
              <p:cNvGrpSpPr>
                <a:grpSpLocks/>
              </p:cNvGrpSpPr>
              <p:nvPr/>
            </p:nvGrpSpPr>
            <p:grpSpPr bwMode="auto">
              <a:xfrm>
                <a:off x="1477" y="1494"/>
                <a:ext cx="2250" cy="2250"/>
                <a:chOff x="1477" y="1494"/>
                <a:chExt cx="2250" cy="2250"/>
              </a:xfrm>
            </p:grpSpPr>
            <p:sp>
              <p:nvSpPr>
                <p:cNvPr id="31" name="Line 4"/>
                <p:cNvSpPr>
                  <a:spLocks noChangeShapeType="1"/>
                </p:cNvSpPr>
                <p:nvPr/>
              </p:nvSpPr>
              <p:spPr bwMode="auto">
                <a:xfrm flipV="1">
                  <a:off x="2602" y="1494"/>
                  <a:ext cx="0" cy="2250"/>
                </a:xfrm>
                <a:prstGeom prst="line">
                  <a:avLst/>
                </a:prstGeom>
                <a:noFill/>
                <a:ln w="12700">
                  <a:solidFill>
                    <a:schemeClr val="tx1"/>
                  </a:solidFill>
                  <a:round/>
                  <a:headEnd type="triangle" w="med" len="med"/>
                  <a:tailEnd type="triangle" w="med" len="med"/>
                </a:ln>
              </p:spPr>
              <p:txBody>
                <a:bodyPr wrap="none"/>
                <a:lstStyle/>
                <a:p>
                  <a:endParaRPr lang="en-US"/>
                </a:p>
              </p:txBody>
            </p:sp>
            <p:sp>
              <p:nvSpPr>
                <p:cNvPr id="32" name="Line 5"/>
                <p:cNvSpPr>
                  <a:spLocks noChangeShapeType="1"/>
                </p:cNvSpPr>
                <p:nvPr/>
              </p:nvSpPr>
              <p:spPr bwMode="auto">
                <a:xfrm rot="5400000" flipV="1">
                  <a:off x="2602" y="1494"/>
                  <a:ext cx="0" cy="2250"/>
                </a:xfrm>
                <a:prstGeom prst="line">
                  <a:avLst/>
                </a:prstGeom>
                <a:noFill/>
                <a:ln w="12700">
                  <a:solidFill>
                    <a:schemeClr val="tx1"/>
                  </a:solidFill>
                  <a:round/>
                  <a:headEnd type="triangle" w="med" len="med"/>
                  <a:tailEnd type="triangle" w="med" len="med"/>
                </a:ln>
              </p:spPr>
              <p:txBody>
                <a:bodyPr wrap="none"/>
                <a:lstStyle/>
                <a:p>
                  <a:endParaRPr lang="en-US"/>
                </a:p>
              </p:txBody>
            </p:sp>
          </p:grpSp>
          <p:sp>
            <p:nvSpPr>
              <p:cNvPr id="14" name="Oval 7"/>
              <p:cNvSpPr>
                <a:spLocks noChangeArrowheads="1"/>
              </p:cNvSpPr>
              <p:nvPr/>
            </p:nvSpPr>
            <p:spPr bwMode="auto">
              <a:xfrm>
                <a:off x="1728" y="1737"/>
                <a:ext cx="1746" cy="1746"/>
              </a:xfrm>
              <a:prstGeom prst="ellipse">
                <a:avLst/>
              </a:prstGeom>
              <a:noFill/>
              <a:ln w="25400">
                <a:solidFill>
                  <a:srgbClr val="000080"/>
                </a:solidFill>
                <a:round/>
                <a:headEnd/>
                <a:tailEnd/>
              </a:ln>
            </p:spPr>
            <p:txBody>
              <a:bodyPr wrap="none" anchor="ctr"/>
              <a:lstStyle/>
              <a:p>
                <a:endParaRPr lang="en-US"/>
              </a:p>
            </p:txBody>
          </p:sp>
          <p:sp>
            <p:nvSpPr>
              <p:cNvPr id="15" name="Oval 12"/>
              <p:cNvSpPr>
                <a:spLocks noChangeArrowheads="1"/>
              </p:cNvSpPr>
              <p:nvPr/>
            </p:nvSpPr>
            <p:spPr bwMode="auto">
              <a:xfrm>
                <a:off x="2816" y="1739"/>
                <a:ext cx="77" cy="77"/>
              </a:xfrm>
              <a:prstGeom prst="ellipse">
                <a:avLst/>
              </a:prstGeom>
              <a:solidFill>
                <a:srgbClr val="FF6600"/>
              </a:solidFill>
              <a:ln w="12700">
                <a:solidFill>
                  <a:schemeClr val="tx1"/>
                </a:solidFill>
                <a:round/>
                <a:headEnd/>
                <a:tailEnd/>
              </a:ln>
            </p:spPr>
            <p:txBody>
              <a:bodyPr wrap="none" anchor="ctr"/>
              <a:lstStyle/>
              <a:p>
                <a:endParaRPr lang="en-US"/>
              </a:p>
            </p:txBody>
          </p:sp>
          <p:sp>
            <p:nvSpPr>
              <p:cNvPr id="16" name="Oval 13"/>
              <p:cNvSpPr>
                <a:spLocks noChangeArrowheads="1"/>
              </p:cNvSpPr>
              <p:nvPr/>
            </p:nvSpPr>
            <p:spPr bwMode="auto">
              <a:xfrm>
                <a:off x="2321" y="1739"/>
                <a:ext cx="77" cy="77"/>
              </a:xfrm>
              <a:prstGeom prst="ellipse">
                <a:avLst/>
              </a:prstGeom>
              <a:solidFill>
                <a:srgbClr val="FF6600"/>
              </a:solidFill>
              <a:ln w="12700">
                <a:solidFill>
                  <a:schemeClr val="tx1"/>
                </a:solidFill>
                <a:round/>
                <a:headEnd/>
                <a:tailEnd/>
              </a:ln>
            </p:spPr>
            <p:txBody>
              <a:bodyPr wrap="none" anchor="ctr"/>
              <a:lstStyle/>
              <a:p>
                <a:endParaRPr lang="en-US"/>
              </a:p>
            </p:txBody>
          </p:sp>
          <p:sp>
            <p:nvSpPr>
              <p:cNvPr id="17" name="Oval 18"/>
              <p:cNvSpPr>
                <a:spLocks noChangeArrowheads="1"/>
              </p:cNvSpPr>
              <p:nvPr/>
            </p:nvSpPr>
            <p:spPr bwMode="auto">
              <a:xfrm>
                <a:off x="2816" y="3407"/>
                <a:ext cx="77" cy="77"/>
              </a:xfrm>
              <a:prstGeom prst="ellipse">
                <a:avLst/>
              </a:prstGeom>
              <a:solidFill>
                <a:srgbClr val="FF6600"/>
              </a:solidFill>
              <a:ln w="12700">
                <a:solidFill>
                  <a:schemeClr val="tx1"/>
                </a:solidFill>
                <a:round/>
                <a:headEnd/>
                <a:tailEnd/>
              </a:ln>
            </p:spPr>
            <p:txBody>
              <a:bodyPr wrap="none" anchor="ctr"/>
              <a:lstStyle/>
              <a:p>
                <a:endParaRPr lang="en-US"/>
              </a:p>
            </p:txBody>
          </p:sp>
          <p:sp>
            <p:nvSpPr>
              <p:cNvPr id="18" name="Oval 19"/>
              <p:cNvSpPr>
                <a:spLocks noChangeArrowheads="1"/>
              </p:cNvSpPr>
              <p:nvPr/>
            </p:nvSpPr>
            <p:spPr bwMode="auto">
              <a:xfrm>
                <a:off x="2321" y="3407"/>
                <a:ext cx="77" cy="77"/>
              </a:xfrm>
              <a:prstGeom prst="ellipse">
                <a:avLst/>
              </a:prstGeom>
              <a:solidFill>
                <a:srgbClr val="FF6600"/>
              </a:solidFill>
              <a:ln w="12700">
                <a:solidFill>
                  <a:schemeClr val="tx1"/>
                </a:solidFill>
                <a:round/>
                <a:headEnd/>
                <a:tailEnd/>
              </a:ln>
            </p:spPr>
            <p:txBody>
              <a:bodyPr wrap="none" anchor="ctr"/>
              <a:lstStyle/>
              <a:p>
                <a:endParaRPr lang="en-US"/>
              </a:p>
            </p:txBody>
          </p:sp>
          <p:sp>
            <p:nvSpPr>
              <p:cNvPr id="19" name="Oval 20"/>
              <p:cNvSpPr>
                <a:spLocks noChangeArrowheads="1"/>
              </p:cNvSpPr>
              <p:nvPr/>
            </p:nvSpPr>
            <p:spPr bwMode="auto">
              <a:xfrm rot="5400000">
                <a:off x="1724" y="2831"/>
                <a:ext cx="77" cy="77"/>
              </a:xfrm>
              <a:prstGeom prst="ellipse">
                <a:avLst/>
              </a:prstGeom>
              <a:solidFill>
                <a:srgbClr val="FF6600"/>
              </a:solidFill>
              <a:ln w="12700">
                <a:solidFill>
                  <a:schemeClr val="tx1"/>
                </a:solidFill>
                <a:round/>
                <a:headEnd/>
                <a:tailEnd/>
              </a:ln>
            </p:spPr>
            <p:txBody>
              <a:bodyPr wrap="none" anchor="ctr"/>
              <a:lstStyle/>
              <a:p>
                <a:endParaRPr lang="en-US"/>
              </a:p>
            </p:txBody>
          </p:sp>
          <p:sp>
            <p:nvSpPr>
              <p:cNvPr id="20" name="Oval 21"/>
              <p:cNvSpPr>
                <a:spLocks noChangeArrowheads="1"/>
              </p:cNvSpPr>
              <p:nvPr/>
            </p:nvSpPr>
            <p:spPr bwMode="auto">
              <a:xfrm rot="5400000">
                <a:off x="1724" y="2336"/>
                <a:ext cx="77" cy="77"/>
              </a:xfrm>
              <a:prstGeom prst="ellipse">
                <a:avLst/>
              </a:prstGeom>
              <a:solidFill>
                <a:srgbClr val="FF6600"/>
              </a:solidFill>
              <a:ln w="12700">
                <a:solidFill>
                  <a:schemeClr val="tx1"/>
                </a:solidFill>
                <a:round/>
                <a:headEnd/>
                <a:tailEnd/>
              </a:ln>
            </p:spPr>
            <p:txBody>
              <a:bodyPr wrap="none" anchor="ctr"/>
              <a:lstStyle/>
              <a:p>
                <a:endParaRPr lang="en-US"/>
              </a:p>
            </p:txBody>
          </p:sp>
          <p:sp>
            <p:nvSpPr>
              <p:cNvPr id="21" name="Oval 23"/>
              <p:cNvSpPr>
                <a:spLocks noChangeArrowheads="1"/>
              </p:cNvSpPr>
              <p:nvPr/>
            </p:nvSpPr>
            <p:spPr bwMode="auto">
              <a:xfrm rot="5400000">
                <a:off x="3396" y="2831"/>
                <a:ext cx="77" cy="77"/>
              </a:xfrm>
              <a:prstGeom prst="ellipse">
                <a:avLst/>
              </a:prstGeom>
              <a:solidFill>
                <a:srgbClr val="FF6600"/>
              </a:solidFill>
              <a:ln w="12700">
                <a:solidFill>
                  <a:schemeClr val="tx1"/>
                </a:solidFill>
                <a:round/>
                <a:headEnd/>
                <a:tailEnd/>
              </a:ln>
            </p:spPr>
            <p:txBody>
              <a:bodyPr wrap="none" anchor="ctr"/>
              <a:lstStyle/>
              <a:p>
                <a:endParaRPr lang="en-US"/>
              </a:p>
            </p:txBody>
          </p:sp>
          <p:sp>
            <p:nvSpPr>
              <p:cNvPr id="22" name="Oval 24"/>
              <p:cNvSpPr>
                <a:spLocks noChangeArrowheads="1"/>
              </p:cNvSpPr>
              <p:nvPr/>
            </p:nvSpPr>
            <p:spPr bwMode="auto">
              <a:xfrm rot="5400000">
                <a:off x="3396" y="2336"/>
                <a:ext cx="77" cy="77"/>
              </a:xfrm>
              <a:prstGeom prst="ellipse">
                <a:avLst/>
              </a:prstGeom>
              <a:solidFill>
                <a:srgbClr val="FF6600"/>
              </a:solidFill>
              <a:ln w="12700">
                <a:solidFill>
                  <a:schemeClr val="tx1"/>
                </a:solidFill>
                <a:round/>
                <a:headEnd/>
                <a:tailEnd/>
              </a:ln>
            </p:spPr>
            <p:txBody>
              <a:bodyPr wrap="none" anchor="ctr"/>
              <a:lstStyle/>
              <a:p>
                <a:endParaRPr lang="en-US"/>
              </a:p>
            </p:txBody>
          </p:sp>
          <p:sp>
            <p:nvSpPr>
              <p:cNvPr id="23" name="Text Box 29"/>
              <p:cNvSpPr txBox="1">
                <a:spLocks noChangeArrowheads="1"/>
              </p:cNvSpPr>
              <p:nvPr/>
            </p:nvSpPr>
            <p:spPr bwMode="auto">
              <a:xfrm>
                <a:off x="2847" y="1529"/>
                <a:ext cx="488" cy="269"/>
              </a:xfrm>
              <a:prstGeom prst="rect">
                <a:avLst/>
              </a:prstGeom>
              <a:noFill/>
              <a:ln w="12700">
                <a:noFill/>
                <a:miter lim="800000"/>
                <a:headEnd/>
                <a:tailEnd/>
              </a:ln>
            </p:spPr>
            <p:txBody>
              <a:bodyPr wrap="none">
                <a:spAutoFit/>
              </a:bodyPr>
              <a:lstStyle/>
              <a:p>
                <a:r>
                  <a:rPr lang="en-IE" sz="2200" b="1" i="1">
                    <a:solidFill>
                      <a:srgbClr val="FF6600"/>
                    </a:solidFill>
                    <a:latin typeface="Times New Roman" pitchFamily="18" charset="0"/>
                  </a:rPr>
                  <a:t>(x, y)</a:t>
                </a:r>
                <a:endParaRPr lang="en-US" sz="2200" b="1" i="1">
                  <a:solidFill>
                    <a:srgbClr val="FF6600"/>
                  </a:solidFill>
                  <a:latin typeface="Times New Roman" pitchFamily="18" charset="0"/>
                </a:endParaRPr>
              </a:p>
            </p:txBody>
          </p:sp>
          <p:sp>
            <p:nvSpPr>
              <p:cNvPr id="24" name="Text Box 30"/>
              <p:cNvSpPr txBox="1">
                <a:spLocks noChangeArrowheads="1"/>
              </p:cNvSpPr>
              <p:nvPr/>
            </p:nvSpPr>
            <p:spPr bwMode="auto">
              <a:xfrm>
                <a:off x="3440" y="2165"/>
                <a:ext cx="488" cy="269"/>
              </a:xfrm>
              <a:prstGeom prst="rect">
                <a:avLst/>
              </a:prstGeom>
              <a:noFill/>
              <a:ln w="12700">
                <a:noFill/>
                <a:miter lim="800000"/>
                <a:headEnd/>
                <a:tailEnd/>
              </a:ln>
            </p:spPr>
            <p:txBody>
              <a:bodyPr wrap="none">
                <a:spAutoFit/>
              </a:bodyPr>
              <a:lstStyle/>
              <a:p>
                <a:r>
                  <a:rPr lang="en-IE" sz="2200" b="1" i="1">
                    <a:solidFill>
                      <a:srgbClr val="FF6600"/>
                    </a:solidFill>
                    <a:latin typeface="Times New Roman" pitchFamily="18" charset="0"/>
                  </a:rPr>
                  <a:t>(y, x)</a:t>
                </a:r>
                <a:endParaRPr lang="en-US" sz="2200" b="1" i="1">
                  <a:solidFill>
                    <a:srgbClr val="FF6600"/>
                  </a:solidFill>
                  <a:latin typeface="Times New Roman" pitchFamily="18" charset="0"/>
                </a:endParaRPr>
              </a:p>
            </p:txBody>
          </p:sp>
          <p:sp>
            <p:nvSpPr>
              <p:cNvPr id="25" name="Text Box 31"/>
              <p:cNvSpPr txBox="1">
                <a:spLocks noChangeArrowheads="1"/>
              </p:cNvSpPr>
              <p:nvPr/>
            </p:nvSpPr>
            <p:spPr bwMode="auto">
              <a:xfrm>
                <a:off x="3412" y="2807"/>
                <a:ext cx="547" cy="269"/>
              </a:xfrm>
              <a:prstGeom prst="rect">
                <a:avLst/>
              </a:prstGeom>
              <a:noFill/>
              <a:ln w="12700">
                <a:noFill/>
                <a:miter lim="800000"/>
                <a:headEnd/>
                <a:tailEnd/>
              </a:ln>
            </p:spPr>
            <p:txBody>
              <a:bodyPr wrap="none">
                <a:spAutoFit/>
              </a:bodyPr>
              <a:lstStyle/>
              <a:p>
                <a:r>
                  <a:rPr lang="en-IE" sz="2200" b="1" i="1">
                    <a:solidFill>
                      <a:srgbClr val="FF6600"/>
                    </a:solidFill>
                    <a:latin typeface="Times New Roman" pitchFamily="18" charset="0"/>
                  </a:rPr>
                  <a:t>(y, -x)</a:t>
                </a:r>
                <a:endParaRPr lang="en-US" sz="2200" b="1" i="1">
                  <a:solidFill>
                    <a:srgbClr val="FF6600"/>
                  </a:solidFill>
                  <a:latin typeface="Times New Roman" pitchFamily="18" charset="0"/>
                </a:endParaRPr>
              </a:p>
            </p:txBody>
          </p:sp>
          <p:sp>
            <p:nvSpPr>
              <p:cNvPr id="26" name="Text Box 32"/>
              <p:cNvSpPr txBox="1">
                <a:spLocks noChangeArrowheads="1"/>
              </p:cNvSpPr>
              <p:nvPr/>
            </p:nvSpPr>
            <p:spPr bwMode="auto">
              <a:xfrm>
                <a:off x="2847" y="3393"/>
                <a:ext cx="547" cy="269"/>
              </a:xfrm>
              <a:prstGeom prst="rect">
                <a:avLst/>
              </a:prstGeom>
              <a:noFill/>
              <a:ln w="12700">
                <a:noFill/>
                <a:miter lim="800000"/>
                <a:headEnd/>
                <a:tailEnd/>
              </a:ln>
            </p:spPr>
            <p:txBody>
              <a:bodyPr wrap="none">
                <a:spAutoFit/>
              </a:bodyPr>
              <a:lstStyle/>
              <a:p>
                <a:r>
                  <a:rPr lang="en-IE" sz="2200" b="1" i="1">
                    <a:solidFill>
                      <a:srgbClr val="FF6600"/>
                    </a:solidFill>
                    <a:latin typeface="Times New Roman" pitchFamily="18" charset="0"/>
                  </a:rPr>
                  <a:t>(x, -y)</a:t>
                </a:r>
                <a:endParaRPr lang="en-US" sz="2200" b="1" i="1">
                  <a:solidFill>
                    <a:srgbClr val="FF6600"/>
                  </a:solidFill>
                  <a:latin typeface="Times New Roman" pitchFamily="18" charset="0"/>
                </a:endParaRPr>
              </a:p>
            </p:txBody>
          </p:sp>
          <p:sp>
            <p:nvSpPr>
              <p:cNvPr id="27" name="Text Box 33"/>
              <p:cNvSpPr txBox="1">
                <a:spLocks noChangeArrowheads="1"/>
              </p:cNvSpPr>
              <p:nvPr/>
            </p:nvSpPr>
            <p:spPr bwMode="auto">
              <a:xfrm>
                <a:off x="1794" y="3393"/>
                <a:ext cx="606" cy="269"/>
              </a:xfrm>
              <a:prstGeom prst="rect">
                <a:avLst/>
              </a:prstGeom>
              <a:noFill/>
              <a:ln w="12700">
                <a:noFill/>
                <a:miter lim="800000"/>
                <a:headEnd/>
                <a:tailEnd/>
              </a:ln>
            </p:spPr>
            <p:txBody>
              <a:bodyPr wrap="none">
                <a:spAutoFit/>
              </a:bodyPr>
              <a:lstStyle/>
              <a:p>
                <a:r>
                  <a:rPr lang="en-IE" sz="2200" b="1" i="1">
                    <a:solidFill>
                      <a:srgbClr val="FF6600"/>
                    </a:solidFill>
                    <a:latin typeface="Times New Roman" pitchFamily="18" charset="0"/>
                  </a:rPr>
                  <a:t>(-x, -y)</a:t>
                </a:r>
                <a:endParaRPr lang="en-US" sz="2200" b="1" i="1">
                  <a:solidFill>
                    <a:srgbClr val="FF6600"/>
                  </a:solidFill>
                  <a:latin typeface="Times New Roman" pitchFamily="18" charset="0"/>
                </a:endParaRPr>
              </a:p>
            </p:txBody>
          </p:sp>
          <p:sp>
            <p:nvSpPr>
              <p:cNvPr id="28" name="Text Box 34"/>
              <p:cNvSpPr txBox="1">
                <a:spLocks noChangeArrowheads="1"/>
              </p:cNvSpPr>
              <p:nvPr/>
            </p:nvSpPr>
            <p:spPr bwMode="auto">
              <a:xfrm>
                <a:off x="1178" y="2807"/>
                <a:ext cx="606" cy="269"/>
              </a:xfrm>
              <a:prstGeom prst="rect">
                <a:avLst/>
              </a:prstGeom>
              <a:noFill/>
              <a:ln w="12700">
                <a:noFill/>
                <a:miter lim="800000"/>
                <a:headEnd/>
                <a:tailEnd/>
              </a:ln>
            </p:spPr>
            <p:txBody>
              <a:bodyPr wrap="none">
                <a:spAutoFit/>
              </a:bodyPr>
              <a:lstStyle/>
              <a:p>
                <a:r>
                  <a:rPr lang="en-IE" sz="2200" b="1" i="1">
                    <a:solidFill>
                      <a:srgbClr val="FF6600"/>
                    </a:solidFill>
                    <a:latin typeface="Times New Roman" pitchFamily="18" charset="0"/>
                  </a:rPr>
                  <a:t>(-y, -x)</a:t>
                </a:r>
                <a:endParaRPr lang="en-US" sz="2200" b="1" i="1">
                  <a:solidFill>
                    <a:srgbClr val="FF6600"/>
                  </a:solidFill>
                  <a:latin typeface="Times New Roman" pitchFamily="18" charset="0"/>
                </a:endParaRPr>
              </a:p>
            </p:txBody>
          </p:sp>
          <p:sp>
            <p:nvSpPr>
              <p:cNvPr id="29" name="Text Box 35"/>
              <p:cNvSpPr txBox="1">
                <a:spLocks noChangeArrowheads="1"/>
              </p:cNvSpPr>
              <p:nvPr/>
            </p:nvSpPr>
            <p:spPr bwMode="auto">
              <a:xfrm>
                <a:off x="1232" y="2165"/>
                <a:ext cx="547" cy="269"/>
              </a:xfrm>
              <a:prstGeom prst="rect">
                <a:avLst/>
              </a:prstGeom>
              <a:noFill/>
              <a:ln w="12700">
                <a:noFill/>
                <a:miter lim="800000"/>
                <a:headEnd/>
                <a:tailEnd/>
              </a:ln>
            </p:spPr>
            <p:txBody>
              <a:bodyPr wrap="none">
                <a:spAutoFit/>
              </a:bodyPr>
              <a:lstStyle/>
              <a:p>
                <a:r>
                  <a:rPr lang="en-IE" sz="2200" b="1" i="1" dirty="0">
                    <a:solidFill>
                      <a:srgbClr val="FF6600"/>
                    </a:solidFill>
                    <a:latin typeface="Times New Roman" pitchFamily="18" charset="0"/>
                  </a:rPr>
                  <a:t>(-y, x)</a:t>
                </a:r>
                <a:endParaRPr lang="en-US" sz="2200" b="1" i="1" dirty="0">
                  <a:solidFill>
                    <a:srgbClr val="FF6600"/>
                  </a:solidFill>
                  <a:latin typeface="Times New Roman" pitchFamily="18" charset="0"/>
                </a:endParaRPr>
              </a:p>
            </p:txBody>
          </p:sp>
          <p:sp>
            <p:nvSpPr>
              <p:cNvPr id="30" name="Text Box 36"/>
              <p:cNvSpPr txBox="1">
                <a:spLocks noChangeArrowheads="1"/>
              </p:cNvSpPr>
              <p:nvPr/>
            </p:nvSpPr>
            <p:spPr bwMode="auto">
              <a:xfrm>
                <a:off x="1853" y="1529"/>
                <a:ext cx="547" cy="269"/>
              </a:xfrm>
              <a:prstGeom prst="rect">
                <a:avLst/>
              </a:prstGeom>
              <a:noFill/>
              <a:ln w="12700">
                <a:noFill/>
                <a:miter lim="800000"/>
                <a:headEnd/>
                <a:tailEnd/>
              </a:ln>
            </p:spPr>
            <p:txBody>
              <a:bodyPr wrap="none">
                <a:spAutoFit/>
              </a:bodyPr>
              <a:lstStyle/>
              <a:p>
                <a:r>
                  <a:rPr lang="en-IE" sz="2200" b="1" i="1" dirty="0">
                    <a:solidFill>
                      <a:srgbClr val="FF6600"/>
                    </a:solidFill>
                    <a:latin typeface="Times New Roman" pitchFamily="18" charset="0"/>
                  </a:rPr>
                  <a:t>(-x, y)</a:t>
                </a:r>
                <a:endParaRPr lang="en-US" sz="2200" b="1" i="1" dirty="0">
                  <a:solidFill>
                    <a:srgbClr val="FF6600"/>
                  </a:solidFill>
                  <a:latin typeface="Times New Roman" pitchFamily="18" charset="0"/>
                </a:endParaRPr>
              </a:p>
            </p:txBody>
          </p:sp>
        </p:grpSp>
        <p:sp>
          <p:nvSpPr>
            <p:cNvPr id="8" name="Line 39"/>
            <p:cNvSpPr>
              <a:spLocks noChangeShapeType="1"/>
            </p:cNvSpPr>
            <p:nvPr/>
          </p:nvSpPr>
          <p:spPr bwMode="auto">
            <a:xfrm flipV="1">
              <a:off x="2201" y="2392"/>
              <a:ext cx="1335" cy="1335"/>
            </a:xfrm>
            <a:prstGeom prst="line">
              <a:avLst/>
            </a:prstGeom>
            <a:noFill/>
            <a:ln w="25400">
              <a:solidFill>
                <a:srgbClr val="99CCFF"/>
              </a:solidFill>
              <a:round/>
              <a:headEnd/>
              <a:tailEnd/>
            </a:ln>
          </p:spPr>
          <p:txBody>
            <a:bodyPr wrap="none"/>
            <a:lstStyle/>
            <a:p>
              <a:endParaRPr lang="en-US"/>
            </a:p>
          </p:txBody>
        </p:sp>
        <p:sp>
          <p:nvSpPr>
            <p:cNvPr id="9" name="Line 43"/>
            <p:cNvSpPr>
              <a:spLocks noChangeShapeType="1"/>
            </p:cNvSpPr>
            <p:nvPr/>
          </p:nvSpPr>
          <p:spPr bwMode="auto">
            <a:xfrm>
              <a:off x="3491" y="3028"/>
              <a:ext cx="0" cy="60"/>
            </a:xfrm>
            <a:prstGeom prst="line">
              <a:avLst/>
            </a:prstGeom>
            <a:noFill/>
            <a:ln w="25400">
              <a:solidFill>
                <a:srgbClr val="99CCFF"/>
              </a:solidFill>
              <a:round/>
              <a:headEnd/>
              <a:tailEnd/>
            </a:ln>
          </p:spPr>
          <p:txBody>
            <a:bodyPr wrap="none"/>
            <a:lstStyle/>
            <a:p>
              <a:endParaRPr lang="en-US"/>
            </a:p>
          </p:txBody>
        </p:sp>
        <p:sp>
          <p:nvSpPr>
            <p:cNvPr id="10" name="Line 46"/>
            <p:cNvSpPr>
              <a:spLocks noChangeShapeType="1"/>
            </p:cNvSpPr>
            <p:nvPr/>
          </p:nvSpPr>
          <p:spPr bwMode="auto">
            <a:xfrm flipH="1" flipV="1">
              <a:off x="2201" y="2392"/>
              <a:ext cx="1335" cy="1335"/>
            </a:xfrm>
            <a:prstGeom prst="line">
              <a:avLst/>
            </a:prstGeom>
            <a:noFill/>
            <a:ln w="25400">
              <a:solidFill>
                <a:srgbClr val="99CCFF"/>
              </a:solidFill>
              <a:round/>
              <a:headEnd/>
              <a:tailEnd/>
            </a:ln>
          </p:spPr>
          <p:txBody>
            <a:bodyPr wrap="none"/>
            <a:lstStyle/>
            <a:p>
              <a:endParaRPr lang="en-US"/>
            </a:p>
          </p:txBody>
        </p:sp>
        <p:sp>
          <p:nvSpPr>
            <p:cNvPr id="11" name="Line 48"/>
            <p:cNvSpPr>
              <a:spLocks noChangeShapeType="1"/>
            </p:cNvSpPr>
            <p:nvPr/>
          </p:nvSpPr>
          <p:spPr bwMode="auto">
            <a:xfrm flipH="1" flipV="1">
              <a:off x="2871" y="2107"/>
              <a:ext cx="0" cy="1874"/>
            </a:xfrm>
            <a:prstGeom prst="line">
              <a:avLst/>
            </a:prstGeom>
            <a:noFill/>
            <a:ln w="25400">
              <a:solidFill>
                <a:srgbClr val="99CCFF"/>
              </a:solidFill>
              <a:round/>
              <a:headEnd/>
              <a:tailEnd/>
            </a:ln>
          </p:spPr>
          <p:txBody>
            <a:bodyPr wrap="none"/>
            <a:lstStyle/>
            <a:p>
              <a:endParaRPr lang="en-US"/>
            </a:p>
          </p:txBody>
        </p:sp>
        <p:sp>
          <p:nvSpPr>
            <p:cNvPr id="12" name="Line 49"/>
            <p:cNvSpPr>
              <a:spLocks noChangeShapeType="1"/>
            </p:cNvSpPr>
            <p:nvPr/>
          </p:nvSpPr>
          <p:spPr bwMode="auto">
            <a:xfrm rot="5400000" flipH="1" flipV="1">
              <a:off x="2871" y="2124"/>
              <a:ext cx="0" cy="1874"/>
            </a:xfrm>
            <a:prstGeom prst="line">
              <a:avLst/>
            </a:prstGeom>
            <a:noFill/>
            <a:ln w="25400">
              <a:solidFill>
                <a:srgbClr val="99CCFF"/>
              </a:solidFill>
              <a:round/>
              <a:headEnd/>
              <a:tailEnd/>
            </a:ln>
          </p:spPr>
          <p:txBody>
            <a:bodyPr wrap="none"/>
            <a:lstStyle/>
            <a:p>
              <a:endParaRPr lang="en-US"/>
            </a:p>
          </p:txBody>
        </p:sp>
      </p:grpSp>
    </p:spTree>
    <p:extLst>
      <p:ext uri="{BB962C8B-B14F-4D97-AF65-F5344CB8AC3E}">
        <p14:creationId xmlns:p14="http://schemas.microsoft.com/office/powerpoint/2010/main" val="30934369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Scan converting a circle </a:t>
            </a:r>
            <a:endParaRPr lang="en-US" dirty="0"/>
          </a:p>
        </p:txBody>
      </p:sp>
      <p:sp>
        <p:nvSpPr>
          <p:cNvPr id="3" name="Content Placeholder 2"/>
          <p:cNvSpPr>
            <a:spLocks noGrp="1"/>
          </p:cNvSpPr>
          <p:nvPr>
            <p:ph idx="1"/>
          </p:nvPr>
        </p:nvSpPr>
        <p:spPr/>
        <p:txBody>
          <a:bodyPr/>
          <a:lstStyle/>
          <a:p>
            <a:r>
              <a:rPr lang="en-US" sz="1600" dirty="0"/>
              <a:t>There are </a:t>
            </a:r>
            <a:r>
              <a:rPr lang="en-US" sz="1600" b="1" u="sng" dirty="0"/>
              <a:t>two standard methods</a:t>
            </a:r>
            <a:r>
              <a:rPr lang="en-US" sz="1600" dirty="0"/>
              <a:t> of mathematically defining a circle centered at the origin.</a:t>
            </a:r>
          </a:p>
          <a:p>
            <a:pPr marL="731520" lvl="1" indent="-457200">
              <a:buFont typeface="+mj-lt"/>
              <a:buAutoNum type="arabicPeriod"/>
            </a:pPr>
            <a:r>
              <a:rPr lang="en-US" sz="1600" dirty="0"/>
              <a:t>Polynomial method </a:t>
            </a:r>
          </a:p>
          <a:p>
            <a:pPr marL="731520" lvl="1" indent="-457200">
              <a:buFont typeface="+mj-lt"/>
              <a:buAutoNum type="arabicPeriod"/>
            </a:pPr>
            <a:r>
              <a:rPr lang="en-US" sz="1600" dirty="0"/>
              <a:t>Trigonometric method </a:t>
            </a:r>
            <a:endParaRPr lang="ar-EG" sz="1600" dirty="0" smtClean="0"/>
          </a:p>
          <a:p>
            <a:pPr marL="731520" lvl="1" indent="-457200">
              <a:buFont typeface="+mj-lt"/>
              <a:buAutoNum type="arabicPeriod"/>
            </a:pPr>
            <a:r>
              <a:rPr lang="en-US" sz="1600" dirty="0" smtClean="0"/>
              <a:t>Midpoint circle algorithm</a:t>
            </a:r>
            <a:endParaRPr lang="en-US" sz="1600"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35</a:t>
            </a:fld>
            <a:endParaRPr lang="en-US"/>
          </a:p>
        </p:txBody>
      </p:sp>
    </p:spTree>
    <p:extLst>
      <p:ext uri="{BB962C8B-B14F-4D97-AF65-F5344CB8AC3E}">
        <p14:creationId xmlns:p14="http://schemas.microsoft.com/office/powerpoint/2010/main" val="28993970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Polynomial</a:t>
            </a:r>
            <a:r>
              <a:rPr lang="en-US" dirty="0" smtClean="0"/>
              <a:t> method </a:t>
            </a:r>
            <a:endParaRPr lang="en-US" dirty="0"/>
          </a:p>
        </p:txBody>
      </p:sp>
      <p:sp>
        <p:nvSpPr>
          <p:cNvPr id="3" name="Content Placeholder 2"/>
          <p:cNvSpPr>
            <a:spLocks noGrp="1"/>
          </p:cNvSpPr>
          <p:nvPr>
            <p:ph idx="1"/>
          </p:nvPr>
        </p:nvSpPr>
        <p:spPr>
          <a:xfrm>
            <a:off x="435894" y="5956138"/>
            <a:ext cx="7315659" cy="452331"/>
          </a:xfrm>
        </p:spPr>
        <p:txBody>
          <a:bodyPr>
            <a:noAutofit/>
          </a:bodyPr>
          <a:lstStyle/>
          <a:p>
            <a:pPr lvl="0"/>
            <a:r>
              <a:rPr lang="en-GB" sz="1600" dirty="0">
                <a:solidFill>
                  <a:srgbClr val="FF0000"/>
                </a:solidFill>
              </a:rPr>
              <a:t>Assume that there is a circle with its centre at origin (0, 0). </a:t>
            </a:r>
            <a:r>
              <a:rPr lang="en-GB" sz="1600" dirty="0"/>
              <a:t>Let the coordinates of a point on the circle and </a:t>
            </a:r>
            <a:r>
              <a:rPr lang="en-GB" sz="1600" dirty="0">
                <a:solidFill>
                  <a:srgbClr val="FF0000"/>
                </a:solidFill>
              </a:rPr>
              <a:t>r</a:t>
            </a:r>
            <a:r>
              <a:rPr lang="en-GB" sz="1600" dirty="0"/>
              <a:t> be its radius </a:t>
            </a:r>
            <a:endParaRPr lang="ar-EG" sz="1600" dirty="0" smtClean="0"/>
          </a:p>
          <a:p>
            <a:pPr lvl="0"/>
            <a:endParaRPr lang="ar-EG" sz="1600" dirty="0"/>
          </a:p>
          <a:p>
            <a:pPr lvl="0"/>
            <a:endParaRPr lang="ar-EG" sz="1600" dirty="0" smtClean="0"/>
          </a:p>
          <a:p>
            <a:pPr lvl="0"/>
            <a:endParaRPr lang="ar-EG" sz="1600" dirty="0"/>
          </a:p>
          <a:p>
            <a:pPr lvl="0"/>
            <a:endParaRPr lang="ar-EG" sz="1600" dirty="0" smtClean="0"/>
          </a:p>
          <a:p>
            <a:pPr lvl="0"/>
            <a:endParaRPr lang="ar-EG" sz="1600" dirty="0" smtClean="0"/>
          </a:p>
          <a:p>
            <a:pPr lvl="0"/>
            <a:endParaRPr lang="ar-EG" sz="1600" dirty="0" smtClean="0"/>
          </a:p>
          <a:p>
            <a:pPr lvl="0"/>
            <a:endParaRPr lang="ar-EG" sz="1600" dirty="0"/>
          </a:p>
          <a:p>
            <a:pPr lvl="0"/>
            <a:endParaRPr lang="ar-EG" sz="1600" dirty="0" smtClean="0"/>
          </a:p>
          <a:p>
            <a:pPr lvl="0"/>
            <a:endParaRPr lang="ar-EG" sz="1600" dirty="0"/>
          </a:p>
          <a:p>
            <a:pPr lvl="0"/>
            <a:endParaRPr lang="ar-EG" sz="1600" dirty="0" smtClean="0"/>
          </a:p>
          <a:p>
            <a:pPr lvl="0"/>
            <a:endParaRPr lang="ar-EG" sz="1600" dirty="0"/>
          </a:p>
          <a:p>
            <a:pPr lvl="0"/>
            <a:endParaRPr lang="ar-EG" sz="1600" dirty="0" smtClean="0"/>
          </a:p>
          <a:p>
            <a:pPr lvl="0"/>
            <a:endParaRPr lang="ar-EG" sz="1600" dirty="0"/>
          </a:p>
          <a:p>
            <a:pPr lvl="0"/>
            <a:endParaRPr lang="ar-EG" sz="1600" dirty="0" smtClean="0"/>
          </a:p>
          <a:p>
            <a:pPr lvl="0"/>
            <a:endParaRPr lang="ar-EG" sz="1600" dirty="0" smtClean="0"/>
          </a:p>
          <a:p>
            <a:endParaRPr lang="ar-EG" sz="1600" dirty="0" smtClean="0"/>
          </a:p>
          <a:p>
            <a:endParaRPr lang="ar-EG" sz="1600" dirty="0"/>
          </a:p>
          <a:p>
            <a:endParaRPr lang="ar-EG" sz="1600" dirty="0" smtClean="0"/>
          </a:p>
          <a:p>
            <a:endParaRPr lang="ar-EG" sz="1600" dirty="0"/>
          </a:p>
          <a:p>
            <a:endParaRPr lang="ar-EG" sz="1600" dirty="0" smtClean="0"/>
          </a:p>
          <a:p>
            <a:endParaRPr lang="ar-EG" sz="1600" dirty="0"/>
          </a:p>
          <a:p>
            <a:endParaRPr lang="en-US" sz="1600" dirty="0" smtClean="0"/>
          </a:p>
          <a:p>
            <a:pPr marL="0" indent="0">
              <a:buNone/>
            </a:pPr>
            <a:endParaRPr lang="en-US" sz="1600" dirty="0"/>
          </a:p>
        </p:txBody>
      </p:sp>
      <p:sp>
        <p:nvSpPr>
          <p:cNvPr id="4" name="Slide Number Placeholder 3"/>
          <p:cNvSpPr>
            <a:spLocks noGrp="1"/>
          </p:cNvSpPr>
          <p:nvPr>
            <p:ph type="sldNum" sz="quarter" idx="12"/>
          </p:nvPr>
        </p:nvSpPr>
        <p:spPr/>
        <p:txBody>
          <a:bodyPr/>
          <a:lstStyle/>
          <a:p>
            <a:fld id="{D2CBC6F9-63DC-418A-A30A-9A9F771FE38A}" type="slidenum">
              <a:rPr lang="en-US" smtClean="0"/>
              <a:t>36</a:t>
            </a:fld>
            <a:endParaRPr lang="en-US"/>
          </a:p>
        </p:txBody>
      </p:sp>
      <p:pic>
        <p:nvPicPr>
          <p:cNvPr id="9" name="image25.png"/>
          <p:cNvPicPr/>
          <p:nvPr/>
        </p:nvPicPr>
        <p:blipFill>
          <a:blip r:embed="rId2"/>
          <a:srcRect/>
          <a:stretch>
            <a:fillRect/>
          </a:stretch>
        </p:blipFill>
        <p:spPr>
          <a:xfrm>
            <a:off x="435894" y="2374609"/>
            <a:ext cx="6057900" cy="2378075"/>
          </a:xfrm>
          <a:prstGeom prst="rect">
            <a:avLst/>
          </a:prstGeom>
          <a:ln/>
        </p:spPr>
      </p:pic>
      <p:pic>
        <p:nvPicPr>
          <p:cNvPr id="10" name="image28.png"/>
          <p:cNvPicPr/>
          <p:nvPr/>
        </p:nvPicPr>
        <p:blipFill>
          <a:blip r:embed="rId3"/>
          <a:srcRect/>
          <a:stretch>
            <a:fillRect/>
          </a:stretch>
        </p:blipFill>
        <p:spPr>
          <a:xfrm>
            <a:off x="4885903" y="2646994"/>
            <a:ext cx="3531872" cy="2333073"/>
          </a:xfrm>
          <a:prstGeom prst="rect">
            <a:avLst/>
          </a:prstGeom>
          <a:ln/>
        </p:spPr>
      </p:pic>
      <p:sp>
        <p:nvSpPr>
          <p:cNvPr id="11" name="TextBox 10"/>
          <p:cNvSpPr txBox="1"/>
          <p:nvPr/>
        </p:nvSpPr>
        <p:spPr>
          <a:xfrm>
            <a:off x="435894" y="4933966"/>
            <a:ext cx="5829439" cy="1846659"/>
          </a:xfrm>
          <a:prstGeom prst="rect">
            <a:avLst/>
          </a:prstGeom>
          <a:noFill/>
        </p:spPr>
        <p:txBody>
          <a:bodyPr wrap="square" rtlCol="0">
            <a:spAutoFit/>
          </a:bodyPr>
          <a:lstStyle/>
          <a:p>
            <a:pPr lvl="1"/>
            <a:r>
              <a:rPr lang="en-GB" sz="1600" b="1" u="sng" dirty="0"/>
              <a:t>Advantages:</a:t>
            </a:r>
            <a:endParaRPr lang="en-US" sz="1600" dirty="0"/>
          </a:p>
          <a:p>
            <a:pPr lvl="2"/>
            <a:r>
              <a:rPr lang="en-GB" sz="1600" dirty="0"/>
              <a:t>Easy to understand</a:t>
            </a:r>
            <a:endParaRPr lang="en-US" sz="1600" dirty="0"/>
          </a:p>
          <a:p>
            <a:pPr lvl="2"/>
            <a:r>
              <a:rPr lang="en-GB" sz="1600" dirty="0"/>
              <a:t>Fair to implement  </a:t>
            </a:r>
            <a:endParaRPr lang="en-US" sz="1600" dirty="0"/>
          </a:p>
          <a:p>
            <a:r>
              <a:rPr lang="en-GB" sz="1600" dirty="0"/>
              <a:t> </a:t>
            </a:r>
            <a:endParaRPr lang="en-US" sz="1600" dirty="0"/>
          </a:p>
          <a:p>
            <a:pPr lvl="1"/>
            <a:r>
              <a:rPr lang="en-GB" sz="1600" b="1" u="sng" dirty="0"/>
              <a:t>Disadvantages: </a:t>
            </a:r>
            <a:endParaRPr lang="en-US" sz="1600" dirty="0"/>
          </a:p>
          <a:p>
            <a:pPr lvl="2"/>
            <a:r>
              <a:rPr lang="en-GB" sz="1600" dirty="0"/>
              <a:t>Consume time for calculations square root and square </a:t>
            </a:r>
            <a:endParaRPr lang="en-US" sz="1600" dirty="0"/>
          </a:p>
          <a:p>
            <a:endParaRPr lang="en-US" dirty="0"/>
          </a:p>
        </p:txBody>
      </p:sp>
    </p:spTree>
    <p:extLst>
      <p:ext uri="{BB962C8B-B14F-4D97-AF65-F5344CB8AC3E}">
        <p14:creationId xmlns:p14="http://schemas.microsoft.com/office/powerpoint/2010/main" val="13832349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Rectangle 2"/>
          <p:cNvSpPr>
            <a:spLocks noGrp="1" noChangeArrowheads="1"/>
          </p:cNvSpPr>
          <p:nvPr>
            <p:ph type="title"/>
          </p:nvPr>
        </p:nvSpPr>
        <p:spPr/>
        <p:txBody>
          <a:bodyPr>
            <a:normAutofit/>
          </a:bodyPr>
          <a:lstStyle/>
          <a:p>
            <a:pPr eaLnBrk="1" hangingPunct="1"/>
            <a:r>
              <a:rPr lang="en-IE" dirty="0"/>
              <a:t>A Simple Circle Drawing Algorithm (cont…)</a:t>
            </a:r>
            <a:endParaRPr lang="en-US" dirty="0"/>
          </a:p>
        </p:txBody>
      </p:sp>
      <p:graphicFrame>
        <p:nvGraphicFramePr>
          <p:cNvPr id="10242" name="Object 590"/>
          <p:cNvGraphicFramePr>
            <a:graphicFrameLocks noChangeAspect="1"/>
          </p:cNvGraphicFramePr>
          <p:nvPr/>
        </p:nvGraphicFramePr>
        <p:xfrm>
          <a:off x="5294313" y="2206230"/>
          <a:ext cx="2849562" cy="475059"/>
        </p:xfrm>
        <a:graphic>
          <a:graphicData uri="http://schemas.openxmlformats.org/presentationml/2006/ole">
            <mc:AlternateContent xmlns:mc="http://schemas.openxmlformats.org/markup-compatibility/2006">
              <mc:Choice xmlns:v="urn:schemas-microsoft-com:vml" Requires="v">
                <p:oleObj spid="_x0000_s6316" name="Equation" r:id="rId3" imgW="1257120" imgH="279360" progId="Equation.3">
                  <p:embed/>
                </p:oleObj>
              </mc:Choice>
              <mc:Fallback>
                <p:oleObj name="Equation" r:id="rId3" imgW="1257120" imgH="279360" progId="Equation.3">
                  <p:embed/>
                  <p:pic>
                    <p:nvPicPr>
                      <p:cNvPr id="10242" name="Object 5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4313" y="2206230"/>
                        <a:ext cx="2849562" cy="475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591"/>
          <p:cNvGraphicFramePr>
            <a:graphicFrameLocks noChangeAspect="1"/>
          </p:cNvGraphicFramePr>
          <p:nvPr/>
        </p:nvGraphicFramePr>
        <p:xfrm>
          <a:off x="5343525" y="2749154"/>
          <a:ext cx="2763838" cy="453628"/>
        </p:xfrm>
        <a:graphic>
          <a:graphicData uri="http://schemas.openxmlformats.org/presentationml/2006/ole">
            <mc:AlternateContent xmlns:mc="http://schemas.openxmlformats.org/markup-compatibility/2006">
              <mc:Choice xmlns:v="urn:schemas-microsoft-com:vml" Requires="v">
                <p:oleObj spid="_x0000_s6317" name="Equation" r:id="rId5" imgW="1218960" imgH="266400" progId="Equation.3">
                  <p:embed/>
                </p:oleObj>
              </mc:Choice>
              <mc:Fallback>
                <p:oleObj name="Equation" r:id="rId5" imgW="1218960" imgH="266400" progId="Equation.3">
                  <p:embed/>
                  <p:pic>
                    <p:nvPicPr>
                      <p:cNvPr id="10243" name="Object 59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43525" y="2749154"/>
                        <a:ext cx="2763838" cy="4536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592"/>
          <p:cNvGraphicFramePr>
            <a:graphicFrameLocks noChangeAspect="1"/>
          </p:cNvGraphicFramePr>
          <p:nvPr/>
        </p:nvGraphicFramePr>
        <p:xfrm>
          <a:off x="5313365" y="3270648"/>
          <a:ext cx="2879725" cy="453628"/>
        </p:xfrm>
        <a:graphic>
          <a:graphicData uri="http://schemas.openxmlformats.org/presentationml/2006/ole">
            <mc:AlternateContent xmlns:mc="http://schemas.openxmlformats.org/markup-compatibility/2006">
              <mc:Choice xmlns:v="urn:schemas-microsoft-com:vml" Requires="v">
                <p:oleObj spid="_x0000_s6318" name="Equation" r:id="rId7" imgW="1269720" imgH="266400" progId="Equation.3">
                  <p:embed/>
                </p:oleObj>
              </mc:Choice>
              <mc:Fallback>
                <p:oleObj name="Equation" r:id="rId7" imgW="1269720" imgH="266400" progId="Equation.3">
                  <p:embed/>
                  <p:pic>
                    <p:nvPicPr>
                      <p:cNvPr id="10244" name="Object 59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13365" y="3270648"/>
                        <a:ext cx="2879725" cy="4536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5" name="Object 593"/>
          <p:cNvGraphicFramePr>
            <a:graphicFrameLocks noChangeAspect="1"/>
          </p:cNvGraphicFramePr>
          <p:nvPr/>
        </p:nvGraphicFramePr>
        <p:xfrm>
          <a:off x="5281613" y="4335067"/>
          <a:ext cx="2908300" cy="475059"/>
        </p:xfrm>
        <a:graphic>
          <a:graphicData uri="http://schemas.openxmlformats.org/presentationml/2006/ole">
            <mc:AlternateContent xmlns:mc="http://schemas.openxmlformats.org/markup-compatibility/2006">
              <mc:Choice xmlns:v="urn:schemas-microsoft-com:vml" Requires="v">
                <p:oleObj spid="_x0000_s6319" name="Equation" r:id="rId9" imgW="1282680" imgH="279360" progId="Equation.3">
                  <p:embed/>
                </p:oleObj>
              </mc:Choice>
              <mc:Fallback>
                <p:oleObj name="Equation" r:id="rId9" imgW="1282680" imgH="279360" progId="Equation.3">
                  <p:embed/>
                  <p:pic>
                    <p:nvPicPr>
                      <p:cNvPr id="10245" name="Object 59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81613" y="4335067"/>
                        <a:ext cx="2908300" cy="475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6" name="Object 594"/>
          <p:cNvGraphicFramePr>
            <a:graphicFrameLocks noChangeAspect="1"/>
          </p:cNvGraphicFramePr>
          <p:nvPr/>
        </p:nvGraphicFramePr>
        <p:xfrm>
          <a:off x="5254625" y="4858941"/>
          <a:ext cx="2967038" cy="476250"/>
        </p:xfrm>
        <a:graphic>
          <a:graphicData uri="http://schemas.openxmlformats.org/presentationml/2006/ole">
            <mc:AlternateContent xmlns:mc="http://schemas.openxmlformats.org/markup-compatibility/2006">
              <mc:Choice xmlns:v="urn:schemas-microsoft-com:vml" Requires="v">
                <p:oleObj spid="_x0000_s6320" name="Equation" r:id="rId11" imgW="1307880" imgH="279360" progId="Equation.3">
                  <p:embed/>
                </p:oleObj>
              </mc:Choice>
              <mc:Fallback>
                <p:oleObj name="Equation" r:id="rId11" imgW="1307880" imgH="279360" progId="Equation.3">
                  <p:embed/>
                  <p:pic>
                    <p:nvPicPr>
                      <p:cNvPr id="10246" name="Object 59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54625" y="4858941"/>
                        <a:ext cx="2967038"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598"/>
          <p:cNvGrpSpPr>
            <a:grpSpLocks/>
          </p:cNvGrpSpPr>
          <p:nvPr/>
        </p:nvGrpSpPr>
        <p:grpSpPr bwMode="auto">
          <a:xfrm>
            <a:off x="6721477" y="3783808"/>
            <a:ext cx="130175" cy="421481"/>
            <a:chOff x="4342" y="2798"/>
            <a:chExt cx="82" cy="354"/>
          </a:xfrm>
        </p:grpSpPr>
        <p:sp>
          <p:nvSpPr>
            <p:cNvPr id="10250" name="Oval 595"/>
            <p:cNvSpPr>
              <a:spLocks noChangeArrowheads="1"/>
            </p:cNvSpPr>
            <p:nvPr/>
          </p:nvSpPr>
          <p:spPr bwMode="auto">
            <a:xfrm>
              <a:off x="4342" y="2798"/>
              <a:ext cx="82" cy="82"/>
            </a:xfrm>
            <a:prstGeom prst="ellipse">
              <a:avLst/>
            </a:prstGeom>
            <a:solidFill>
              <a:schemeClr val="tx1"/>
            </a:solidFill>
            <a:ln w="12700">
              <a:noFill/>
              <a:round/>
              <a:headEnd/>
              <a:tailEnd/>
            </a:ln>
          </p:spPr>
          <p:txBody>
            <a:bodyPr wrap="none" anchor="ctr"/>
            <a:lstStyle/>
            <a:p>
              <a:endParaRPr lang="en-US"/>
            </a:p>
          </p:txBody>
        </p:sp>
        <p:sp>
          <p:nvSpPr>
            <p:cNvPr id="10251" name="Oval 596"/>
            <p:cNvSpPr>
              <a:spLocks noChangeArrowheads="1"/>
            </p:cNvSpPr>
            <p:nvPr/>
          </p:nvSpPr>
          <p:spPr bwMode="auto">
            <a:xfrm>
              <a:off x="4342" y="2934"/>
              <a:ext cx="82" cy="82"/>
            </a:xfrm>
            <a:prstGeom prst="ellipse">
              <a:avLst/>
            </a:prstGeom>
            <a:solidFill>
              <a:schemeClr val="tx1"/>
            </a:solidFill>
            <a:ln w="12700">
              <a:noFill/>
              <a:round/>
              <a:headEnd/>
              <a:tailEnd/>
            </a:ln>
          </p:spPr>
          <p:txBody>
            <a:bodyPr wrap="none" anchor="ctr"/>
            <a:lstStyle/>
            <a:p>
              <a:endParaRPr lang="en-US"/>
            </a:p>
          </p:txBody>
        </p:sp>
        <p:sp>
          <p:nvSpPr>
            <p:cNvPr id="10252" name="Oval 597"/>
            <p:cNvSpPr>
              <a:spLocks noChangeArrowheads="1"/>
            </p:cNvSpPr>
            <p:nvPr/>
          </p:nvSpPr>
          <p:spPr bwMode="auto">
            <a:xfrm>
              <a:off x="4342" y="3070"/>
              <a:ext cx="82" cy="82"/>
            </a:xfrm>
            <a:prstGeom prst="ellipse">
              <a:avLst/>
            </a:prstGeom>
            <a:solidFill>
              <a:schemeClr val="tx1"/>
            </a:solidFill>
            <a:ln w="12700">
              <a:noFill/>
              <a:round/>
              <a:headEnd/>
              <a:tailEnd/>
            </a:ln>
          </p:spPr>
          <p:txBody>
            <a:bodyPr wrap="none" anchor="ctr"/>
            <a:lstStyle/>
            <a:p>
              <a:endParaRPr lang="en-US"/>
            </a:p>
          </p:txBody>
        </p:sp>
      </p:grpSp>
      <p:pic>
        <p:nvPicPr>
          <p:cNvPr id="596" name="Content Placeholder 4"/>
          <p:cNvPicPr>
            <a:picLocks noGrp="1"/>
          </p:cNvPicPr>
          <p:nvPr>
            <p:ph sz="quarter" idx="1"/>
          </p:nvPr>
        </p:nvPicPr>
        <p:blipFill>
          <a:blip r:embed="rId13"/>
          <a:srcRect/>
          <a:stretch>
            <a:fillRect/>
          </a:stretch>
        </p:blipFill>
        <p:spPr bwMode="auto">
          <a:xfrm>
            <a:off x="457201" y="2206230"/>
            <a:ext cx="4719263" cy="2962275"/>
          </a:xfrm>
          <a:prstGeom prst="rect">
            <a:avLst/>
          </a:prstGeom>
          <a:noFill/>
          <a:ln w="9525">
            <a:noFill/>
            <a:miter lim="800000"/>
            <a:headEnd/>
            <a:tailEnd/>
          </a:ln>
        </p:spPr>
      </p:pic>
    </p:spTree>
    <p:extLst>
      <p:ext uri="{BB962C8B-B14F-4D97-AF65-F5344CB8AC3E}">
        <p14:creationId xmlns:p14="http://schemas.microsoft.com/office/powerpoint/2010/main" val="24682615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sz="quarter" idx="1"/>
              </p:nvPr>
            </p:nvSpPr>
            <p:spPr>
              <a:xfrm>
                <a:off x="289140" y="1492886"/>
                <a:ext cx="8272211" cy="3678303"/>
              </a:xfrm>
            </p:spPr>
            <p:txBody>
              <a:bodyPr/>
              <a:lstStyle/>
              <a:p>
                <a:r>
                  <a:rPr lang="en-GB" b="1" u="sng" dirty="0">
                    <a:solidFill>
                      <a:srgbClr val="FF0000"/>
                    </a:solidFill>
                  </a:rPr>
                  <a:t>From the shape</a:t>
                </a:r>
                <a:r>
                  <a:rPr lang="en-GB" b="1" u="sng" dirty="0" smtClean="0">
                    <a:solidFill>
                      <a:srgbClr val="FF0000"/>
                    </a:solidFill>
                  </a:rPr>
                  <a:t>:</a:t>
                </a:r>
                <a:endParaRPr lang="ar-EG" b="1" u="sng" dirty="0" smtClean="0">
                  <a:solidFill>
                    <a:srgbClr val="FF0000"/>
                  </a:solidFill>
                </a:endParaRPr>
              </a:p>
              <a:p>
                <a:endParaRPr lang="ar-EG" b="1" u="sng" dirty="0" smtClean="0"/>
              </a:p>
              <a:p>
                <a:endParaRPr lang="ar-EG" b="1" u="sng" dirty="0"/>
              </a:p>
              <a:p>
                <a:r>
                  <a:rPr lang="en-GB" b="1" dirty="0" smtClean="0"/>
                  <a:t>where </a:t>
                </a:r>
                <a:r>
                  <a:rPr lang="en-GB" b="1" dirty="0"/>
                  <a:t>(</a:t>
                </a:r>
                <a:r>
                  <a:rPr lang="en-GB" b="1" dirty="0" err="1"/>
                  <a:t>x</a:t>
                </a:r>
                <a:r>
                  <a:rPr lang="en-GB" b="1" baseline="-25000" dirty="0" err="1"/>
                  <a:t>c</a:t>
                </a:r>
                <a:r>
                  <a:rPr lang="en-GB" b="1" dirty="0" err="1"/>
                  <a:t>,y</a:t>
                </a:r>
                <a:r>
                  <a:rPr lang="en-GB" b="1" baseline="-25000" dirty="0" err="1"/>
                  <a:t>c</a:t>
                </a:r>
                <a:r>
                  <a:rPr lang="en-GB" b="1" dirty="0"/>
                  <a:t>) are the </a:t>
                </a:r>
                <a:r>
                  <a:rPr lang="en-GB" b="1" dirty="0" err="1"/>
                  <a:t>center</a:t>
                </a:r>
                <a:r>
                  <a:rPr lang="en-GB" b="1" dirty="0"/>
                  <a:t> position</a:t>
                </a:r>
                <a:endParaRPr lang="en-US" b="1" dirty="0"/>
              </a:p>
              <a:p>
                <a:r>
                  <a:rPr lang="en-GB" b="1" dirty="0"/>
                  <a:t>This method scan converts a circle by stepping</a:t>
                </a:r>
                <a:r>
                  <a:rPr lang="ar-EG" b="1" dirty="0" smtClean="0"/>
                  <a:t> </a:t>
                </a:r>
                <a14:m>
                  <m:oMath xmlns:m="http://schemas.openxmlformats.org/officeDocument/2006/math">
                    <m:r>
                      <a:rPr lang="en-GB" b="1" i="1">
                        <a:latin typeface="Cambria Math" panose="02040503050406030204" pitchFamily="18" charset="0"/>
                      </a:rPr>
                      <m:t>𝜽</m:t>
                    </m:r>
                  </m:oMath>
                </a14:m>
                <a:r>
                  <a:rPr lang="en-GB" b="1" dirty="0"/>
                  <a:t> from 0 to </a:t>
                </a:r>
                <a14:m>
                  <m:oMath xmlns:m="http://schemas.openxmlformats.org/officeDocument/2006/math">
                    <m:r>
                      <a:rPr lang="en-GB" b="1" i="1">
                        <a:latin typeface="Cambria Math" panose="02040503050406030204" pitchFamily="18" charset="0"/>
                      </a:rPr>
                      <m:t>𝝅</m:t>
                    </m:r>
                    <m:r>
                      <a:rPr lang="en-GB" b="1" i="1">
                        <a:latin typeface="Cambria Math" panose="02040503050406030204" pitchFamily="18" charset="0"/>
                      </a:rPr>
                      <m:t>/</m:t>
                    </m:r>
                    <m:r>
                      <a:rPr lang="en-GB" b="1" i="1">
                        <a:latin typeface="Cambria Math" panose="02040503050406030204" pitchFamily="18" charset="0"/>
                      </a:rPr>
                      <m:t>𝟒</m:t>
                    </m:r>
                  </m:oMath>
                </a14:m>
                <a:r>
                  <a:rPr lang="en-GB" b="1" dirty="0"/>
                  <a:t> and then calculating each value of x and y.</a:t>
                </a:r>
                <a:endParaRPr lang="en-US" b="1" dirty="0"/>
              </a:p>
              <a:p>
                <a:endParaRPr lang="ar-EG" b="1" u="sng" dirty="0" smtClean="0"/>
              </a:p>
              <a:p>
                <a:endParaRPr lang="en-US" dirty="0"/>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sz="quarter" idx="1"/>
              </p:nvPr>
            </p:nvSpPr>
            <p:spPr>
              <a:xfrm>
                <a:off x="289140" y="1492886"/>
                <a:ext cx="8272211" cy="3678303"/>
              </a:xfrm>
              <a:blipFill>
                <a:blip r:embed="rId2"/>
                <a:stretch>
                  <a:fillRect/>
                </a:stretch>
              </a:blipFill>
            </p:spPr>
            <p:txBody>
              <a:bodyPr/>
              <a:lstStyle/>
              <a:p>
                <a:r>
                  <a:rPr lang="en-US">
                    <a:noFill/>
                  </a:rPr>
                  <a:t> </a:t>
                </a:r>
              </a:p>
            </p:txBody>
          </p:sp>
        </mc:Fallback>
      </mc:AlternateContent>
      <p:sp>
        <p:nvSpPr>
          <p:cNvPr id="4" name="Title 3"/>
          <p:cNvSpPr>
            <a:spLocks noGrp="1"/>
          </p:cNvSpPr>
          <p:nvPr>
            <p:ph type="title"/>
          </p:nvPr>
        </p:nvSpPr>
        <p:spPr/>
        <p:txBody>
          <a:bodyPr>
            <a:normAutofit/>
          </a:bodyPr>
          <a:lstStyle/>
          <a:p>
            <a:r>
              <a:rPr lang="en-US" dirty="0" smtClean="0"/>
              <a:t>Trigonometric method </a:t>
            </a:r>
            <a:endParaRPr lang="en-US" dirty="0"/>
          </a:p>
        </p:txBody>
      </p:sp>
      <p:pic>
        <p:nvPicPr>
          <p:cNvPr id="13" name="image7.png"/>
          <p:cNvPicPr/>
          <p:nvPr/>
        </p:nvPicPr>
        <p:blipFill>
          <a:blip r:embed="rId3"/>
          <a:srcRect/>
          <a:stretch>
            <a:fillRect/>
          </a:stretch>
        </p:blipFill>
        <p:spPr>
          <a:xfrm>
            <a:off x="1198098" y="2352274"/>
            <a:ext cx="1666010" cy="680156"/>
          </a:xfrm>
          <a:prstGeom prst="rect">
            <a:avLst/>
          </a:prstGeom>
          <a:ln/>
        </p:spPr>
      </p:pic>
      <p:pic>
        <p:nvPicPr>
          <p:cNvPr id="14" name="image36.png"/>
          <p:cNvPicPr/>
          <p:nvPr/>
        </p:nvPicPr>
        <p:blipFill>
          <a:blip r:embed="rId4"/>
          <a:srcRect/>
          <a:stretch>
            <a:fillRect/>
          </a:stretch>
        </p:blipFill>
        <p:spPr>
          <a:xfrm>
            <a:off x="5167554" y="3898299"/>
            <a:ext cx="2846971" cy="1892901"/>
          </a:xfrm>
          <a:prstGeom prst="rect">
            <a:avLst/>
          </a:prstGeom>
          <a:ln/>
        </p:spPr>
      </p:pic>
      <p:pic>
        <p:nvPicPr>
          <p:cNvPr id="15" name="image38.png"/>
          <p:cNvPicPr/>
          <p:nvPr/>
        </p:nvPicPr>
        <p:blipFill>
          <a:blip r:embed="rId5"/>
          <a:srcRect/>
          <a:stretch>
            <a:fillRect/>
          </a:stretch>
        </p:blipFill>
        <p:spPr>
          <a:xfrm>
            <a:off x="538867" y="4163709"/>
            <a:ext cx="4378960" cy="1007480"/>
          </a:xfrm>
          <a:prstGeom prst="rect">
            <a:avLst/>
          </a:prstGeom>
          <a:ln/>
        </p:spPr>
      </p:pic>
      <p:pic>
        <p:nvPicPr>
          <p:cNvPr id="16" name="image37.png"/>
          <p:cNvPicPr/>
          <p:nvPr/>
        </p:nvPicPr>
        <p:blipFill>
          <a:blip r:embed="rId6"/>
          <a:srcRect/>
          <a:stretch>
            <a:fillRect/>
          </a:stretch>
        </p:blipFill>
        <p:spPr>
          <a:xfrm>
            <a:off x="538866" y="5185376"/>
            <a:ext cx="4484689" cy="1012224"/>
          </a:xfrm>
          <a:prstGeom prst="rect">
            <a:avLst/>
          </a:prstGeom>
          <a:ln/>
        </p:spPr>
      </p:pic>
    </p:spTree>
    <p:extLst>
      <p:ext uri="{BB962C8B-B14F-4D97-AF65-F5344CB8AC3E}">
        <p14:creationId xmlns:p14="http://schemas.microsoft.com/office/powerpoint/2010/main" val="2346479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Midpoint circle algorithm</a:t>
            </a:r>
            <a:endParaRPr lang="en-US" dirty="0"/>
          </a:p>
        </p:txBody>
      </p:sp>
      <p:sp>
        <p:nvSpPr>
          <p:cNvPr id="3" name="Content Placeholder 2"/>
          <p:cNvSpPr>
            <a:spLocks noGrp="1"/>
          </p:cNvSpPr>
          <p:nvPr>
            <p:ph idx="1"/>
          </p:nvPr>
        </p:nvSpPr>
        <p:spPr/>
        <p:txBody>
          <a:bodyPr>
            <a:normAutofit/>
          </a:bodyPr>
          <a:lstStyle/>
          <a:p>
            <a:r>
              <a:rPr lang="en-GB" sz="1600" dirty="0" smtClean="0"/>
              <a:t>we </a:t>
            </a:r>
            <a:r>
              <a:rPr lang="en-GB" sz="1600" dirty="0"/>
              <a:t>sample at </a:t>
            </a:r>
            <a:r>
              <a:rPr lang="en-GB" sz="1600" dirty="0">
                <a:solidFill>
                  <a:srgbClr val="FF0000"/>
                </a:solidFill>
              </a:rPr>
              <a:t>unit intervals </a:t>
            </a:r>
            <a:r>
              <a:rPr lang="en-GB" sz="1600" dirty="0"/>
              <a:t>and determine the </a:t>
            </a:r>
            <a:r>
              <a:rPr lang="en-GB" sz="1600" dirty="0">
                <a:solidFill>
                  <a:srgbClr val="FF0000"/>
                </a:solidFill>
              </a:rPr>
              <a:t>closest pixel position to the specified circle path at each </a:t>
            </a:r>
            <a:r>
              <a:rPr lang="en-GB" sz="1600" dirty="0" smtClean="0">
                <a:solidFill>
                  <a:srgbClr val="FF0000"/>
                </a:solidFill>
              </a:rPr>
              <a:t>step. </a:t>
            </a:r>
          </a:p>
          <a:p>
            <a:r>
              <a:rPr lang="en-GB" sz="1600" dirty="0" smtClean="0"/>
              <a:t>For </a:t>
            </a:r>
            <a:r>
              <a:rPr lang="en-GB" sz="1600" dirty="0"/>
              <a:t>a given </a:t>
            </a:r>
            <a:r>
              <a:rPr lang="en-GB" sz="1600" dirty="0">
                <a:solidFill>
                  <a:srgbClr val="FF0000"/>
                </a:solidFill>
              </a:rPr>
              <a:t>radius r </a:t>
            </a:r>
            <a:r>
              <a:rPr lang="en-GB" sz="1600" dirty="0"/>
              <a:t>and screen </a:t>
            </a:r>
            <a:r>
              <a:rPr lang="en-GB" sz="1600" dirty="0" err="1">
                <a:solidFill>
                  <a:srgbClr val="FF0000"/>
                </a:solidFill>
              </a:rPr>
              <a:t>center</a:t>
            </a:r>
            <a:r>
              <a:rPr lang="en-GB" sz="1600" dirty="0">
                <a:solidFill>
                  <a:srgbClr val="FF0000"/>
                </a:solidFill>
              </a:rPr>
              <a:t> position (x</a:t>
            </a:r>
            <a:r>
              <a:rPr lang="en-GB" sz="1600" baseline="-25000" dirty="0">
                <a:solidFill>
                  <a:srgbClr val="FF0000"/>
                </a:solidFill>
              </a:rPr>
              <a:t>c</a:t>
            </a:r>
            <a:r>
              <a:rPr lang="en-GB" sz="1600" dirty="0">
                <a:solidFill>
                  <a:srgbClr val="FF0000"/>
                </a:solidFill>
              </a:rPr>
              <a:t> , </a:t>
            </a:r>
            <a:r>
              <a:rPr lang="en-GB" sz="1600" dirty="0" err="1">
                <a:solidFill>
                  <a:srgbClr val="FF0000"/>
                </a:solidFill>
              </a:rPr>
              <a:t>y</a:t>
            </a:r>
            <a:r>
              <a:rPr lang="en-GB" sz="1600" baseline="-25000" dirty="0" err="1">
                <a:solidFill>
                  <a:srgbClr val="FF0000"/>
                </a:solidFill>
              </a:rPr>
              <a:t>c</a:t>
            </a:r>
            <a:r>
              <a:rPr lang="en-GB" sz="1600" dirty="0">
                <a:solidFill>
                  <a:srgbClr val="FF0000"/>
                </a:solidFill>
              </a:rPr>
              <a:t> ), </a:t>
            </a:r>
            <a:r>
              <a:rPr lang="en-GB" sz="1600" dirty="0"/>
              <a:t>we can first set up our algorithm to calculate pixel positions around a circle path </a:t>
            </a:r>
            <a:r>
              <a:rPr lang="en-GB" sz="1600" dirty="0" err="1"/>
              <a:t>centered</a:t>
            </a:r>
            <a:r>
              <a:rPr lang="en-GB" sz="1600" dirty="0"/>
              <a:t> at the coordinate </a:t>
            </a:r>
            <a:r>
              <a:rPr lang="en-GB" sz="1600" dirty="0">
                <a:solidFill>
                  <a:srgbClr val="FF0000"/>
                </a:solidFill>
              </a:rPr>
              <a:t>origin (0, 0). </a:t>
            </a:r>
            <a:r>
              <a:rPr lang="en-GB" sz="1600" dirty="0"/>
              <a:t>Then each calculated position (x, y) is moved to its proper screen position by adding x</a:t>
            </a:r>
            <a:r>
              <a:rPr lang="en-GB" sz="1600" baseline="-25000" dirty="0"/>
              <a:t>c</a:t>
            </a:r>
            <a:r>
              <a:rPr lang="en-GB" sz="1600" dirty="0"/>
              <a:t> to x and </a:t>
            </a:r>
            <a:r>
              <a:rPr lang="en-GB" sz="1600" dirty="0" err="1"/>
              <a:t>y</a:t>
            </a:r>
            <a:r>
              <a:rPr lang="en-GB" sz="1600" baseline="-25000" dirty="0" err="1"/>
              <a:t>c</a:t>
            </a:r>
            <a:r>
              <a:rPr lang="en-GB" sz="1600" dirty="0"/>
              <a:t> to y</a:t>
            </a:r>
            <a:r>
              <a:rPr lang="en-GB" sz="1600" dirty="0" smtClean="0"/>
              <a:t>.</a:t>
            </a:r>
          </a:p>
          <a:p>
            <a:r>
              <a:rPr lang="en-GB" sz="1600" dirty="0" smtClean="0"/>
              <a:t> </a:t>
            </a:r>
            <a:r>
              <a:rPr lang="en-GB" sz="1600" dirty="0"/>
              <a:t>Along the circle section from </a:t>
            </a:r>
            <a:r>
              <a:rPr lang="en-GB" sz="1600" dirty="0">
                <a:solidFill>
                  <a:srgbClr val="FF0000"/>
                </a:solidFill>
              </a:rPr>
              <a:t>x = 0 to x = y </a:t>
            </a:r>
            <a:r>
              <a:rPr lang="en-GB" sz="1600" dirty="0"/>
              <a:t>in the first quadrant, the slope of the curve varies from 0 to −1.0. </a:t>
            </a:r>
            <a:endParaRPr lang="en-GB" sz="1600" dirty="0" smtClean="0"/>
          </a:p>
          <a:p>
            <a:r>
              <a:rPr lang="en-GB" sz="1600" dirty="0" smtClean="0"/>
              <a:t>Therefore</a:t>
            </a:r>
            <a:r>
              <a:rPr lang="en-GB" sz="1600" dirty="0"/>
              <a:t>, we can take unit steps in the positive x direction over this octant and use a decision parameter to determine which of the two possible pixel positions in any column is vertically closer to the circle path. </a:t>
            </a:r>
            <a:endParaRPr lang="en-GB" sz="1600" dirty="0" smtClean="0"/>
          </a:p>
          <a:p>
            <a:r>
              <a:rPr lang="en-GB" sz="1600" dirty="0" smtClean="0"/>
              <a:t>Positions </a:t>
            </a:r>
            <a:r>
              <a:rPr lang="en-GB" sz="1600" dirty="0"/>
              <a:t>in the other seven octants are then obtained by symmetry. To apply the midpoint method, we define a circle function as</a:t>
            </a:r>
            <a:endParaRPr lang="en-US" sz="1600" dirty="0"/>
          </a:p>
        </p:txBody>
      </p:sp>
      <p:sp>
        <p:nvSpPr>
          <p:cNvPr id="4" name="Slide Number Placeholder 3"/>
          <p:cNvSpPr>
            <a:spLocks noGrp="1"/>
          </p:cNvSpPr>
          <p:nvPr>
            <p:ph type="sldNum" sz="quarter" idx="12"/>
          </p:nvPr>
        </p:nvSpPr>
        <p:spPr/>
        <p:txBody>
          <a:bodyPr/>
          <a:lstStyle/>
          <a:p>
            <a:fld id="{D2CBC6F9-63DC-418A-A30A-9A9F771FE38A}" type="slidenum">
              <a:rPr lang="en-US" smtClean="0"/>
              <a:t>39</a:t>
            </a:fld>
            <a:endParaRPr lang="en-US"/>
          </a:p>
        </p:txBody>
      </p:sp>
      <p:pic>
        <p:nvPicPr>
          <p:cNvPr id="5" name="image3.png"/>
          <p:cNvPicPr/>
          <p:nvPr/>
        </p:nvPicPr>
        <p:blipFill>
          <a:blip r:embed="rId2"/>
          <a:srcRect/>
          <a:stretch>
            <a:fillRect/>
          </a:stretch>
        </p:blipFill>
        <p:spPr>
          <a:xfrm>
            <a:off x="3389854" y="5866285"/>
            <a:ext cx="1951580" cy="333793"/>
          </a:xfrm>
          <a:prstGeom prst="rect">
            <a:avLst/>
          </a:prstGeom>
          <a:ln/>
        </p:spPr>
      </p:pic>
    </p:spTree>
    <p:extLst>
      <p:ext uri="{BB962C8B-B14F-4D97-AF65-F5344CB8AC3E}">
        <p14:creationId xmlns:p14="http://schemas.microsoft.com/office/powerpoint/2010/main" val="28199960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Scan conversion </a:t>
            </a:r>
            <a:endParaRPr lang="en-US" dirty="0"/>
          </a:p>
        </p:txBody>
      </p:sp>
      <p:sp>
        <p:nvSpPr>
          <p:cNvPr id="3" name="Content Placeholder 2"/>
          <p:cNvSpPr>
            <a:spLocks noGrp="1"/>
          </p:cNvSpPr>
          <p:nvPr>
            <p:ph idx="1"/>
          </p:nvPr>
        </p:nvSpPr>
        <p:spPr>
          <a:xfrm>
            <a:off x="435894" y="1971862"/>
            <a:ext cx="8272211" cy="4166838"/>
          </a:xfrm>
        </p:spPr>
        <p:txBody>
          <a:bodyPr>
            <a:normAutofit/>
          </a:bodyPr>
          <a:lstStyle/>
          <a:p>
            <a:pPr lvl="0"/>
            <a:r>
              <a:rPr lang="en-GB" sz="1600" dirty="0" smtClean="0">
                <a:solidFill>
                  <a:srgbClr val="FF0000"/>
                </a:solidFill>
              </a:rPr>
              <a:t>Scan conversion: </a:t>
            </a:r>
            <a:r>
              <a:rPr lang="en-GB" sz="1600" dirty="0" smtClean="0"/>
              <a:t>is </a:t>
            </a:r>
            <a:r>
              <a:rPr lang="en-GB" sz="1600" dirty="0"/>
              <a:t>a process of representing graphics objects as a collection of pixels. The graphics objects are continuous. The pixels used are discrete. Each pixel can have either on or off state.</a:t>
            </a:r>
            <a:endParaRPr lang="en-US" sz="1600" dirty="0"/>
          </a:p>
          <a:p>
            <a:pPr lvl="0"/>
            <a:r>
              <a:rPr lang="en-GB" sz="1600" dirty="0"/>
              <a:t>The circuitry of the video display device of the computer is capable of </a:t>
            </a:r>
            <a:r>
              <a:rPr lang="en-GB" sz="1600" dirty="0">
                <a:solidFill>
                  <a:srgbClr val="FF0000"/>
                </a:solidFill>
              </a:rPr>
              <a:t>converting binary values (0, 1) into a pixel on and pixel off information</a:t>
            </a:r>
            <a:r>
              <a:rPr lang="en-GB" sz="1600" dirty="0"/>
              <a:t>. 0 is represented by pixel off. 1 is represented using pixel on. Using this ability, graphics computers represent pictures having discrete dots.</a:t>
            </a:r>
            <a:endParaRPr lang="en-US" sz="1600" dirty="0"/>
          </a:p>
          <a:p>
            <a:pPr lvl="0"/>
            <a:r>
              <a:rPr lang="en-GB" sz="1600" dirty="0"/>
              <a:t>Any model of graphics can be reproduced with a dense matrix of dots or points. Most human beings think of graphics objects as points, lines, circles, ellipses. For generating graphical objects, many algorithms have been developed.</a:t>
            </a:r>
            <a:endParaRPr lang="en-US" sz="1600" dirty="0"/>
          </a:p>
          <a:p>
            <a:pPr lvl="0"/>
            <a:r>
              <a:rPr lang="en-GB" sz="1600" b="1" dirty="0">
                <a:solidFill>
                  <a:srgbClr val="FF0000"/>
                </a:solidFill>
              </a:rPr>
              <a:t>Advantage of developing algorithms for scan conversion</a:t>
            </a:r>
            <a:endParaRPr lang="en-US" sz="1600" dirty="0">
              <a:solidFill>
                <a:srgbClr val="FF0000"/>
              </a:solidFill>
            </a:endParaRPr>
          </a:p>
          <a:p>
            <a:pPr marL="512763" lvl="0" indent="-165100">
              <a:buFont typeface="Courier New" panose="02070309020205020404" pitchFamily="49" charset="0"/>
              <a:buChar char="o"/>
            </a:pPr>
            <a:r>
              <a:rPr lang="en-GB" sz="1600" dirty="0"/>
              <a:t>Algorithms can generate graphics objects at a faster rate.</a:t>
            </a:r>
            <a:endParaRPr lang="en-US" sz="1600" dirty="0"/>
          </a:p>
          <a:p>
            <a:pPr marL="512763" lvl="0" indent="-165100">
              <a:buFont typeface="Courier New" panose="02070309020205020404" pitchFamily="49" charset="0"/>
              <a:buChar char="o"/>
            </a:pPr>
            <a:r>
              <a:rPr lang="en-GB" sz="1600" dirty="0"/>
              <a:t>Using algorithms memory can be used efficiently.</a:t>
            </a:r>
            <a:endParaRPr lang="en-US" sz="1600" dirty="0"/>
          </a:p>
          <a:p>
            <a:pPr marL="512763" lvl="0" indent="-165100">
              <a:buFont typeface="Courier New" panose="02070309020205020404" pitchFamily="49" charset="0"/>
              <a:buChar char="o"/>
            </a:pPr>
            <a:r>
              <a:rPr lang="en-GB" sz="1600" dirty="0"/>
              <a:t>Algorithms can develop a higher level of graphical objects.</a:t>
            </a:r>
            <a:endParaRPr lang="en-US" sz="1600" dirty="0"/>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4</a:t>
            </a:fld>
            <a:endParaRPr lang="en-US"/>
          </a:p>
        </p:txBody>
      </p:sp>
    </p:spTree>
    <p:extLst>
      <p:ext uri="{BB962C8B-B14F-4D97-AF65-F5344CB8AC3E}">
        <p14:creationId xmlns:p14="http://schemas.microsoft.com/office/powerpoint/2010/main" val="36416340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Midpoint circle algorithm</a:t>
            </a:r>
          </a:p>
        </p:txBody>
      </p:sp>
      <p:sp>
        <p:nvSpPr>
          <p:cNvPr id="3" name="Content Placeholder 2"/>
          <p:cNvSpPr>
            <a:spLocks noGrp="1"/>
          </p:cNvSpPr>
          <p:nvPr>
            <p:ph idx="1"/>
          </p:nvPr>
        </p:nvSpPr>
        <p:spPr>
          <a:xfrm>
            <a:off x="435895" y="2180497"/>
            <a:ext cx="8272211" cy="4354118"/>
          </a:xfrm>
        </p:spPr>
        <p:txBody>
          <a:bodyPr>
            <a:normAutofit/>
          </a:bodyPr>
          <a:lstStyle/>
          <a:p>
            <a:pPr algn="just"/>
            <a:r>
              <a:rPr lang="en-GB" sz="1600" dirty="0"/>
              <a:t>Any point (x, y) on the boundary of the circle with radius r satisfies the equation </a:t>
            </a:r>
            <a:r>
              <a:rPr lang="en-GB" sz="1600" dirty="0" err="1"/>
              <a:t>f</a:t>
            </a:r>
            <a:r>
              <a:rPr lang="en-GB" sz="1600" baseline="-25000" dirty="0" err="1"/>
              <a:t>circ</a:t>
            </a:r>
            <a:r>
              <a:rPr lang="en-GB" sz="1600" dirty="0"/>
              <a:t> (x, y) = 0. If the point is in the interior of the circle, the circle function is negative; and if the point is outside the circle, the circle function is positive. To summarize, the relative position of any point (x, y) can be determined by checking the sign of the circle function as follows:</a:t>
            </a:r>
            <a:endParaRPr lang="en-US" sz="1600" dirty="0"/>
          </a:p>
          <a:p>
            <a:endParaRPr lang="en-US" dirty="0" smtClean="0"/>
          </a:p>
          <a:p>
            <a:endParaRPr lang="en-US" dirty="0"/>
          </a:p>
          <a:p>
            <a:endParaRPr lang="en-US" dirty="0" smtClean="0"/>
          </a:p>
          <a:p>
            <a:endParaRPr lang="en-US" dirty="0" smtClean="0"/>
          </a:p>
          <a:p>
            <a:endParaRPr lang="en-US" dirty="0"/>
          </a:p>
          <a:p>
            <a:endParaRPr lang="en-US" dirty="0" smtClean="0"/>
          </a:p>
          <a:p>
            <a:pPr algn="just"/>
            <a:r>
              <a:rPr lang="en-GB" sz="1600" dirty="0" smtClean="0"/>
              <a:t>In </a:t>
            </a:r>
            <a:r>
              <a:rPr lang="en-GB" sz="1600" dirty="0"/>
              <a:t>the above equation, we calculate for the mid positions between pixels near the circular path at each sampling step and we set up incremental calculation for this function as we did in the line algorithm. Below figure shows the midpoint between the two candidate pixels at sampling position 𝑥</a:t>
            </a:r>
            <a:r>
              <a:rPr lang="en-US" sz="1600" baseline="-25000" dirty="0"/>
              <a:t>𝑘</a:t>
            </a:r>
            <a:r>
              <a:rPr lang="en-GB" sz="1600" baseline="-25000" dirty="0"/>
              <a:t> + 1.</a:t>
            </a:r>
            <a:r>
              <a:rPr lang="en-US" sz="1600" baseline="-25000" dirty="0"/>
              <a:t> </a:t>
            </a:r>
            <a:endParaRPr lang="en-US" sz="1600"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40</a:t>
            </a:fld>
            <a:endParaRPr lang="en-US"/>
          </a:p>
        </p:txBody>
      </p:sp>
      <p:pic>
        <p:nvPicPr>
          <p:cNvPr id="5" name="image13.png"/>
          <p:cNvPicPr/>
          <p:nvPr/>
        </p:nvPicPr>
        <p:blipFill>
          <a:blip r:embed="rId2"/>
          <a:srcRect/>
          <a:stretch>
            <a:fillRect/>
          </a:stretch>
        </p:blipFill>
        <p:spPr>
          <a:xfrm>
            <a:off x="2218961" y="3521840"/>
            <a:ext cx="4025722" cy="804833"/>
          </a:xfrm>
          <a:prstGeom prst="rect">
            <a:avLst/>
          </a:prstGeom>
          <a:ln/>
        </p:spPr>
      </p:pic>
    </p:spTree>
    <p:extLst>
      <p:ext uri="{BB962C8B-B14F-4D97-AF65-F5344CB8AC3E}">
        <p14:creationId xmlns:p14="http://schemas.microsoft.com/office/powerpoint/2010/main" val="29037132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Midpoint circle algorithm</a:t>
            </a:r>
          </a:p>
        </p:txBody>
      </p:sp>
      <p:sp>
        <p:nvSpPr>
          <p:cNvPr id="4" name="Slide Number Placeholder 3"/>
          <p:cNvSpPr>
            <a:spLocks noGrp="1"/>
          </p:cNvSpPr>
          <p:nvPr>
            <p:ph type="sldNum" sz="quarter" idx="12"/>
          </p:nvPr>
        </p:nvSpPr>
        <p:spPr/>
        <p:txBody>
          <a:bodyPr/>
          <a:lstStyle/>
          <a:p>
            <a:fld id="{D2CBC6F9-63DC-418A-A30A-9A9F771FE38A}" type="slidenum">
              <a:rPr lang="en-US" smtClean="0"/>
              <a:t>41</a:t>
            </a:fld>
            <a:endParaRPr lang="en-US"/>
          </a:p>
        </p:txBody>
      </p:sp>
      <p:pic>
        <p:nvPicPr>
          <p:cNvPr id="5" name="image35.png"/>
          <p:cNvPicPr>
            <a:picLocks noGrp="1"/>
          </p:cNvPicPr>
          <p:nvPr>
            <p:ph idx="1"/>
          </p:nvPr>
        </p:nvPicPr>
        <p:blipFill>
          <a:blip r:embed="rId2"/>
          <a:srcRect/>
          <a:stretch>
            <a:fillRect/>
          </a:stretch>
        </p:blipFill>
        <p:spPr>
          <a:xfrm>
            <a:off x="1659790" y="1993143"/>
            <a:ext cx="5400675" cy="2638425"/>
          </a:xfrm>
          <a:prstGeom prst="rect">
            <a:avLst/>
          </a:prstGeom>
          <a:ln/>
        </p:spPr>
      </p:pic>
      <p:sp>
        <p:nvSpPr>
          <p:cNvPr id="6" name="Rectangle 5"/>
          <p:cNvSpPr/>
          <p:nvPr/>
        </p:nvSpPr>
        <p:spPr>
          <a:xfrm>
            <a:off x="825191" y="4860914"/>
            <a:ext cx="7984272" cy="865878"/>
          </a:xfrm>
          <a:prstGeom prst="rect">
            <a:avLst/>
          </a:prstGeom>
        </p:spPr>
        <p:txBody>
          <a:bodyPr wrap="square">
            <a:spAutoFit/>
          </a:bodyPr>
          <a:lstStyle/>
          <a:p>
            <a:pPr marL="95250" marR="0" algn="just">
              <a:lnSpc>
                <a:spcPct val="107000"/>
              </a:lnSpc>
              <a:spcBef>
                <a:spcPts val="600"/>
              </a:spcBef>
              <a:spcAft>
                <a:spcPts val="600"/>
              </a:spcAft>
            </a:pPr>
            <a:r>
              <a:rPr lang="en-GB" sz="1600" dirty="0">
                <a:latin typeface="+mj-lt"/>
                <a:ea typeface="Times New Roman" panose="02020603050405020304" pitchFamily="18" charset="0"/>
              </a:rPr>
              <a:t>Assuming we have just plotted the pixel at </a:t>
            </a:r>
            <a:r>
              <a:rPr lang="en-GB" sz="1600" dirty="0">
                <a:solidFill>
                  <a:srgbClr val="000000"/>
                </a:solidFill>
                <a:latin typeface="+mj-lt"/>
                <a:ea typeface="Calibri" panose="020F0502020204030204" pitchFamily="34" charset="0"/>
              </a:rPr>
              <a:t>(</a:t>
            </a:r>
            <a:r>
              <a:rPr lang="en-GB" sz="1600" dirty="0">
                <a:solidFill>
                  <a:srgbClr val="000000"/>
                </a:solidFill>
                <a:latin typeface="+mj-lt"/>
                <a:ea typeface="Calibri" panose="020F0502020204030204" pitchFamily="34" charset="0"/>
                <a:cs typeface="Cambria Math" panose="02040503050406030204" pitchFamily="18" charset="0"/>
              </a:rPr>
              <a:t>𝑥</a:t>
            </a:r>
            <a:r>
              <a:rPr lang="en-GB" sz="1600" baseline="-25000" dirty="0">
                <a:solidFill>
                  <a:srgbClr val="000000"/>
                </a:solidFill>
                <a:latin typeface="+mj-lt"/>
                <a:ea typeface="Calibri" panose="020F0502020204030204" pitchFamily="34" charset="0"/>
                <a:cs typeface="Cambria Math" panose="02040503050406030204" pitchFamily="18" charset="0"/>
              </a:rPr>
              <a:t>𝑘</a:t>
            </a:r>
            <a:r>
              <a:rPr lang="en-GB" sz="1600" dirty="0">
                <a:solidFill>
                  <a:srgbClr val="000000"/>
                </a:solidFill>
                <a:latin typeface="+mj-lt"/>
                <a:ea typeface="Calibri" panose="020F0502020204030204" pitchFamily="34" charset="0"/>
              </a:rPr>
              <a:t>, </a:t>
            </a:r>
            <a:r>
              <a:rPr lang="en-GB" sz="1600" dirty="0">
                <a:solidFill>
                  <a:srgbClr val="000000"/>
                </a:solidFill>
                <a:latin typeface="+mj-lt"/>
                <a:ea typeface="Calibri" panose="020F0502020204030204" pitchFamily="34" charset="0"/>
                <a:cs typeface="Cambria Math" panose="02040503050406030204" pitchFamily="18" charset="0"/>
              </a:rPr>
              <a:t>𝑦</a:t>
            </a:r>
            <a:r>
              <a:rPr lang="en-GB" sz="1600" baseline="-25000" dirty="0">
                <a:solidFill>
                  <a:srgbClr val="000000"/>
                </a:solidFill>
                <a:latin typeface="+mj-lt"/>
                <a:ea typeface="Calibri" panose="020F0502020204030204" pitchFamily="34" charset="0"/>
                <a:cs typeface="Cambria Math" panose="02040503050406030204" pitchFamily="18" charset="0"/>
              </a:rPr>
              <a:t>𝑘</a:t>
            </a:r>
            <a:r>
              <a:rPr lang="en-GB" sz="1600" dirty="0">
                <a:solidFill>
                  <a:srgbClr val="000000"/>
                </a:solidFill>
                <a:latin typeface="+mj-lt"/>
                <a:ea typeface="Calibri" panose="020F0502020204030204" pitchFamily="34" charset="0"/>
              </a:rPr>
              <a:t>)</a:t>
            </a:r>
            <a:r>
              <a:rPr lang="en-GB" sz="1600" dirty="0">
                <a:latin typeface="+mj-lt"/>
                <a:ea typeface="Times New Roman" panose="02020603050405020304" pitchFamily="18" charset="0"/>
              </a:rPr>
              <a:t> and next we need to determine whether the pixel at position </a:t>
            </a:r>
            <a:r>
              <a:rPr lang="en-GB" sz="1600" dirty="0">
                <a:solidFill>
                  <a:srgbClr val="000000"/>
                </a:solidFill>
                <a:latin typeface="+mj-lt"/>
                <a:ea typeface="Calibri" panose="020F0502020204030204" pitchFamily="34" charset="0"/>
              </a:rPr>
              <a:t>(</a:t>
            </a:r>
            <a:r>
              <a:rPr lang="en-GB" sz="1600" dirty="0">
                <a:solidFill>
                  <a:srgbClr val="000000"/>
                </a:solidFill>
                <a:latin typeface="+mj-lt"/>
                <a:ea typeface="Calibri" panose="020F0502020204030204" pitchFamily="34" charset="0"/>
                <a:cs typeface="Cambria Math" panose="02040503050406030204" pitchFamily="18" charset="0"/>
              </a:rPr>
              <a:t>𝑥</a:t>
            </a:r>
            <a:r>
              <a:rPr lang="en-GB" sz="1600" baseline="-25000" dirty="0">
                <a:solidFill>
                  <a:srgbClr val="000000"/>
                </a:solidFill>
                <a:latin typeface="+mj-lt"/>
                <a:ea typeface="Calibri" panose="020F0502020204030204" pitchFamily="34" charset="0"/>
                <a:cs typeface="Cambria Math" panose="02040503050406030204" pitchFamily="18" charset="0"/>
              </a:rPr>
              <a:t>𝑘</a:t>
            </a:r>
            <a:r>
              <a:rPr lang="en-GB" sz="1600" baseline="-25000" dirty="0">
                <a:solidFill>
                  <a:srgbClr val="000000"/>
                </a:solidFill>
                <a:latin typeface="+mj-lt"/>
                <a:ea typeface="Calibri" panose="020F0502020204030204" pitchFamily="34" charset="0"/>
              </a:rPr>
              <a:t> + 1</a:t>
            </a:r>
            <a:r>
              <a:rPr lang="en-GB" sz="1600" dirty="0">
                <a:solidFill>
                  <a:srgbClr val="000000"/>
                </a:solidFill>
                <a:latin typeface="+mj-lt"/>
                <a:ea typeface="Calibri" panose="020F0502020204030204" pitchFamily="34" charset="0"/>
              </a:rPr>
              <a:t>, </a:t>
            </a:r>
            <a:r>
              <a:rPr lang="en-GB" sz="1600" dirty="0">
                <a:solidFill>
                  <a:srgbClr val="000000"/>
                </a:solidFill>
                <a:latin typeface="+mj-lt"/>
                <a:ea typeface="Calibri" panose="020F0502020204030204" pitchFamily="34" charset="0"/>
                <a:cs typeface="Cambria Math" panose="02040503050406030204" pitchFamily="18" charset="0"/>
              </a:rPr>
              <a:t>𝑦</a:t>
            </a:r>
            <a:r>
              <a:rPr lang="en-GB" sz="1600" baseline="-25000" dirty="0">
                <a:solidFill>
                  <a:srgbClr val="000000"/>
                </a:solidFill>
                <a:latin typeface="+mj-lt"/>
                <a:ea typeface="Calibri" panose="020F0502020204030204" pitchFamily="34" charset="0"/>
                <a:cs typeface="Cambria Math" panose="02040503050406030204" pitchFamily="18" charset="0"/>
              </a:rPr>
              <a:t>𝑘</a:t>
            </a:r>
            <a:r>
              <a:rPr lang="en-GB" sz="1600" dirty="0">
                <a:solidFill>
                  <a:srgbClr val="000000"/>
                </a:solidFill>
                <a:latin typeface="+mj-lt"/>
                <a:ea typeface="Calibri" panose="020F0502020204030204" pitchFamily="34" charset="0"/>
              </a:rPr>
              <a:t>)</a:t>
            </a:r>
            <a:r>
              <a:rPr lang="en-GB" sz="1600" dirty="0">
                <a:latin typeface="+mj-lt"/>
                <a:ea typeface="Times New Roman" panose="02020603050405020304" pitchFamily="18" charset="0"/>
              </a:rPr>
              <a:t> or the one at position</a:t>
            </a:r>
            <a:r>
              <a:rPr lang="ar-SA" sz="1600" dirty="0">
                <a:latin typeface="+mj-lt"/>
                <a:ea typeface="Times New Roman" panose="02020603050405020304" pitchFamily="18" charset="0"/>
                <a:cs typeface="Times New Roman" panose="02020603050405020304" pitchFamily="18" charset="0"/>
              </a:rPr>
              <a:t>) </a:t>
            </a:r>
            <a:r>
              <a:rPr lang="en-GB" sz="1600" dirty="0">
                <a:solidFill>
                  <a:srgbClr val="000000"/>
                </a:solidFill>
                <a:latin typeface="+mj-lt"/>
                <a:ea typeface="Calibri" panose="020F0502020204030204" pitchFamily="34" charset="0"/>
                <a:cs typeface="Cambria Math" panose="02040503050406030204" pitchFamily="18" charset="0"/>
              </a:rPr>
              <a:t>𝑥</a:t>
            </a:r>
            <a:r>
              <a:rPr lang="en-GB" sz="1600" baseline="-25000" dirty="0">
                <a:solidFill>
                  <a:srgbClr val="000000"/>
                </a:solidFill>
                <a:latin typeface="+mj-lt"/>
                <a:ea typeface="Calibri" panose="020F0502020204030204" pitchFamily="34" charset="0"/>
                <a:cs typeface="Cambria Math" panose="02040503050406030204" pitchFamily="18" charset="0"/>
              </a:rPr>
              <a:t>𝑘</a:t>
            </a:r>
            <a:r>
              <a:rPr lang="en-GB" sz="1600" baseline="-25000" dirty="0">
                <a:solidFill>
                  <a:srgbClr val="000000"/>
                </a:solidFill>
                <a:latin typeface="+mj-lt"/>
                <a:ea typeface="Calibri" panose="020F0502020204030204" pitchFamily="34" charset="0"/>
              </a:rPr>
              <a:t> + 1</a:t>
            </a:r>
            <a:r>
              <a:rPr lang="en-GB" sz="1600" dirty="0">
                <a:solidFill>
                  <a:srgbClr val="000000"/>
                </a:solidFill>
                <a:latin typeface="+mj-lt"/>
                <a:ea typeface="Calibri" panose="020F0502020204030204" pitchFamily="34" charset="0"/>
              </a:rPr>
              <a:t>, </a:t>
            </a:r>
            <a:r>
              <a:rPr lang="en-GB" sz="1600" dirty="0">
                <a:solidFill>
                  <a:srgbClr val="000000"/>
                </a:solidFill>
                <a:latin typeface="+mj-lt"/>
                <a:ea typeface="Calibri" panose="020F0502020204030204" pitchFamily="34" charset="0"/>
                <a:cs typeface="Cambria Math" panose="02040503050406030204" pitchFamily="18" charset="0"/>
              </a:rPr>
              <a:t>𝑦</a:t>
            </a:r>
            <a:r>
              <a:rPr lang="en-GB" sz="1600" baseline="-25000" dirty="0">
                <a:solidFill>
                  <a:srgbClr val="000000"/>
                </a:solidFill>
                <a:latin typeface="+mj-lt"/>
                <a:ea typeface="Calibri" panose="020F0502020204030204" pitchFamily="34" charset="0"/>
                <a:cs typeface="Cambria Math" panose="02040503050406030204" pitchFamily="18" charset="0"/>
              </a:rPr>
              <a:t>𝑘</a:t>
            </a:r>
            <a:r>
              <a:rPr lang="en-GB" sz="1600" baseline="-25000" dirty="0">
                <a:solidFill>
                  <a:srgbClr val="000000"/>
                </a:solidFill>
                <a:latin typeface="+mj-lt"/>
                <a:ea typeface="Calibri" panose="020F0502020204030204" pitchFamily="34" charset="0"/>
              </a:rPr>
              <a:t> − 1</a:t>
            </a:r>
            <a:r>
              <a:rPr lang="en-GB" sz="1600" dirty="0">
                <a:solidFill>
                  <a:srgbClr val="000000"/>
                </a:solidFill>
                <a:latin typeface="+mj-lt"/>
                <a:ea typeface="Calibri" panose="020F0502020204030204" pitchFamily="34" charset="0"/>
              </a:rPr>
              <a:t>) </a:t>
            </a:r>
            <a:r>
              <a:rPr lang="en-GB" sz="1600" dirty="0">
                <a:latin typeface="+mj-lt"/>
                <a:ea typeface="Times New Roman" panose="02020603050405020304" pitchFamily="18" charset="0"/>
              </a:rPr>
              <a:t>is closer to circle boundary.</a:t>
            </a:r>
            <a:endParaRPr lang="en-US" sz="1600" dirty="0">
              <a:effectLst/>
              <a:latin typeface="+mj-lt"/>
              <a:ea typeface="Calibri" panose="020F0502020204030204" pitchFamily="34" charset="0"/>
            </a:endParaRPr>
          </a:p>
        </p:txBody>
      </p:sp>
    </p:spTree>
    <p:extLst>
      <p:ext uri="{BB962C8B-B14F-4D97-AF65-F5344CB8AC3E}">
        <p14:creationId xmlns:p14="http://schemas.microsoft.com/office/powerpoint/2010/main" val="30498584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Midpoint circle algorithm</a:t>
            </a:r>
          </a:p>
        </p:txBody>
      </p:sp>
      <p:sp>
        <p:nvSpPr>
          <p:cNvPr id="3" name="Content Placeholder 2"/>
          <p:cNvSpPr>
            <a:spLocks noGrp="1"/>
          </p:cNvSpPr>
          <p:nvPr>
            <p:ph idx="1"/>
          </p:nvPr>
        </p:nvSpPr>
        <p:spPr>
          <a:xfrm>
            <a:off x="435895" y="1806498"/>
            <a:ext cx="8272211" cy="4861931"/>
          </a:xfrm>
        </p:spPr>
        <p:txBody>
          <a:bodyPr>
            <a:normAutofit fontScale="70000" lnSpcReduction="20000"/>
          </a:bodyPr>
          <a:lstStyle/>
          <a:p>
            <a:r>
              <a:rPr lang="en-GB" sz="2000" b="1" dirty="0">
                <a:solidFill>
                  <a:srgbClr val="FF0000"/>
                </a:solidFill>
              </a:rPr>
              <a:t>Algorithm for Midpoint Circle Generation</a:t>
            </a:r>
            <a:endParaRPr lang="en-US" sz="2000" dirty="0">
              <a:solidFill>
                <a:srgbClr val="FF0000"/>
              </a:solidFill>
            </a:endParaRPr>
          </a:p>
          <a:p>
            <a:pPr marL="0" indent="0">
              <a:buNone/>
            </a:pPr>
            <a:r>
              <a:rPr lang="en-GB" sz="2000" dirty="0"/>
              <a:t>1. Input </a:t>
            </a:r>
            <a:r>
              <a:rPr lang="en-GB" sz="2000" dirty="0">
                <a:solidFill>
                  <a:srgbClr val="FF0000"/>
                </a:solidFill>
              </a:rPr>
              <a:t>radius </a:t>
            </a:r>
            <a:r>
              <a:rPr lang="en-US" sz="2000" dirty="0">
                <a:solidFill>
                  <a:srgbClr val="FF0000"/>
                </a:solidFill>
              </a:rPr>
              <a:t>r</a:t>
            </a:r>
            <a:r>
              <a:rPr lang="en-GB" sz="2000" dirty="0">
                <a:solidFill>
                  <a:srgbClr val="FF0000"/>
                </a:solidFill>
              </a:rPr>
              <a:t> </a:t>
            </a:r>
            <a:r>
              <a:rPr lang="en-GB" sz="2000" dirty="0"/>
              <a:t>and circle </a:t>
            </a:r>
            <a:r>
              <a:rPr lang="en-GB" sz="2000" dirty="0" err="1">
                <a:solidFill>
                  <a:srgbClr val="FF0000"/>
                </a:solidFill>
              </a:rPr>
              <a:t>center</a:t>
            </a:r>
            <a:r>
              <a:rPr lang="en-GB" sz="2000" dirty="0">
                <a:solidFill>
                  <a:srgbClr val="FF0000"/>
                </a:solidFill>
              </a:rPr>
              <a:t> (𝑥</a:t>
            </a:r>
            <a:r>
              <a:rPr lang="en-GB" sz="2000" baseline="-25000" dirty="0">
                <a:solidFill>
                  <a:srgbClr val="FF0000"/>
                </a:solidFill>
              </a:rPr>
              <a:t>𝑐</a:t>
            </a:r>
            <a:r>
              <a:rPr lang="en-GB" sz="2000" dirty="0">
                <a:solidFill>
                  <a:srgbClr val="FF0000"/>
                </a:solidFill>
              </a:rPr>
              <a:t>, 𝑦</a:t>
            </a:r>
            <a:r>
              <a:rPr lang="en-GB" sz="2000" baseline="-25000" dirty="0">
                <a:solidFill>
                  <a:srgbClr val="FF0000"/>
                </a:solidFill>
              </a:rPr>
              <a:t>𝑐</a:t>
            </a:r>
            <a:r>
              <a:rPr lang="en-GB" sz="2000" dirty="0">
                <a:solidFill>
                  <a:srgbClr val="FF0000"/>
                </a:solidFill>
              </a:rPr>
              <a:t>) </a:t>
            </a:r>
            <a:r>
              <a:rPr lang="en-GB" sz="2000" dirty="0"/>
              <a:t>and obtain the first point on the circumference of a circle </a:t>
            </a:r>
            <a:r>
              <a:rPr lang="en-GB" sz="2000" dirty="0" smtClean="0"/>
              <a:t>centred </a:t>
            </a:r>
            <a:r>
              <a:rPr lang="en-GB" sz="2000" dirty="0"/>
              <a:t>on the origin as</a:t>
            </a:r>
            <a:endParaRPr lang="en-US" sz="2000" dirty="0"/>
          </a:p>
          <a:p>
            <a:pPr marL="0" indent="0">
              <a:buNone/>
            </a:pPr>
            <a:r>
              <a:rPr lang="en-US" sz="2000" dirty="0" smtClean="0"/>
              <a:t>                                                     (</a:t>
            </a:r>
            <a:r>
              <a:rPr lang="en-US" sz="2000" dirty="0"/>
              <a:t>𝑥</a:t>
            </a:r>
            <a:r>
              <a:rPr lang="en-US" sz="2000" baseline="-25000" dirty="0"/>
              <a:t>0</a:t>
            </a:r>
            <a:r>
              <a:rPr lang="en-US" sz="2000" dirty="0"/>
              <a:t>, 𝑦</a:t>
            </a:r>
            <a:r>
              <a:rPr lang="en-US" sz="2000" baseline="-25000" dirty="0"/>
              <a:t>0</a:t>
            </a:r>
            <a:r>
              <a:rPr lang="en-US" sz="2000" dirty="0"/>
              <a:t>) = (0, 𝑟)</a:t>
            </a:r>
          </a:p>
          <a:p>
            <a:pPr marL="0" indent="0">
              <a:buNone/>
            </a:pPr>
            <a:r>
              <a:rPr lang="en-GB" sz="2000" dirty="0"/>
              <a:t>2. calculate the initial value of the </a:t>
            </a:r>
            <a:r>
              <a:rPr lang="en-GB" sz="2000" dirty="0">
                <a:solidFill>
                  <a:srgbClr val="FF0000"/>
                </a:solidFill>
              </a:rPr>
              <a:t>decision parameter </a:t>
            </a:r>
            <a:r>
              <a:rPr lang="en-GB" sz="2000" dirty="0"/>
              <a:t>as </a:t>
            </a:r>
            <a:endParaRPr lang="en-US" sz="2000" dirty="0"/>
          </a:p>
          <a:p>
            <a:pPr marL="0" indent="0">
              <a:buNone/>
            </a:pPr>
            <a:r>
              <a:rPr lang="en-US" sz="2000" dirty="0" smtClean="0"/>
              <a:t>                                                       𝑝</a:t>
            </a:r>
            <a:r>
              <a:rPr lang="en-US" sz="2000" baseline="-25000" dirty="0"/>
              <a:t>0</a:t>
            </a:r>
            <a:r>
              <a:rPr lang="en-US" sz="2000" dirty="0"/>
              <a:t> = 5/4 − 𝑟</a:t>
            </a:r>
          </a:p>
          <a:p>
            <a:pPr marL="0" indent="0">
              <a:buNone/>
            </a:pPr>
            <a:r>
              <a:rPr lang="en-GB" sz="2000" dirty="0"/>
              <a:t>3. At each </a:t>
            </a:r>
            <a:r>
              <a:rPr lang="en-GB" sz="2000" dirty="0" err="1"/>
              <a:t>x</a:t>
            </a:r>
            <a:r>
              <a:rPr lang="en-GB" sz="2000" baseline="-25000" dirty="0" err="1"/>
              <a:t>k</a:t>
            </a:r>
            <a:r>
              <a:rPr lang="en-GB" sz="2000" dirty="0"/>
              <a:t> position, starting at k = 0, perform the following test:</a:t>
            </a:r>
            <a:endParaRPr lang="en-US" sz="2000" dirty="0"/>
          </a:p>
          <a:p>
            <a:pPr marL="0" indent="0">
              <a:buNone/>
            </a:pPr>
            <a:r>
              <a:rPr lang="en-GB" sz="2000" dirty="0" smtClean="0"/>
              <a:t>       If </a:t>
            </a:r>
            <a:r>
              <a:rPr lang="en-GB" sz="2000" dirty="0" err="1"/>
              <a:t>p</a:t>
            </a:r>
            <a:r>
              <a:rPr lang="en-GB" sz="2000" baseline="-25000" dirty="0" err="1"/>
              <a:t>x</a:t>
            </a:r>
            <a:r>
              <a:rPr lang="en-GB" sz="2000" dirty="0"/>
              <a:t> &lt; 0, the next point along the circle </a:t>
            </a:r>
            <a:r>
              <a:rPr lang="en-GB" sz="2000" dirty="0" err="1"/>
              <a:t>centered</a:t>
            </a:r>
            <a:r>
              <a:rPr lang="en-GB" sz="2000" dirty="0"/>
              <a:t> on (0, 0) is (𝑥</a:t>
            </a:r>
            <a:r>
              <a:rPr lang="en-GB" sz="2000" baseline="-25000" dirty="0"/>
              <a:t>𝑘 + 1</a:t>
            </a:r>
            <a:r>
              <a:rPr lang="en-GB" sz="2000" dirty="0"/>
              <a:t>, 𝑦</a:t>
            </a:r>
            <a:r>
              <a:rPr lang="en-GB" sz="2000" baseline="-25000" dirty="0"/>
              <a:t>𝑘</a:t>
            </a:r>
            <a:r>
              <a:rPr lang="en-GB" sz="2000" dirty="0"/>
              <a:t>) &amp;</a:t>
            </a:r>
            <a:endParaRPr lang="en-US" sz="2000" dirty="0"/>
          </a:p>
          <a:p>
            <a:pPr marL="0" indent="0">
              <a:buNone/>
            </a:pPr>
            <a:r>
              <a:rPr lang="en-US" sz="2000" dirty="0" smtClean="0"/>
              <a:t>                                                      𝑝</a:t>
            </a:r>
            <a:r>
              <a:rPr lang="en-US" sz="2000" baseline="-25000" dirty="0" smtClean="0"/>
              <a:t>𝑘</a:t>
            </a:r>
            <a:r>
              <a:rPr lang="en-US" sz="2000" baseline="-25000" dirty="0"/>
              <a:t>+1</a:t>
            </a:r>
            <a:r>
              <a:rPr lang="en-US" sz="2000" dirty="0"/>
              <a:t> = 𝑝</a:t>
            </a:r>
            <a:r>
              <a:rPr lang="en-US" sz="2000" baseline="-25000" dirty="0"/>
              <a:t>𝑘</a:t>
            </a:r>
            <a:r>
              <a:rPr lang="en-US" sz="2000" dirty="0"/>
              <a:t> + 2𝑥</a:t>
            </a:r>
            <a:r>
              <a:rPr lang="en-US" sz="2000" baseline="-25000" dirty="0"/>
              <a:t>𝑘+1</a:t>
            </a:r>
            <a:r>
              <a:rPr lang="en-US" sz="2000" dirty="0"/>
              <a:t> + 1</a:t>
            </a:r>
          </a:p>
          <a:p>
            <a:pPr marL="0" indent="0">
              <a:buNone/>
            </a:pPr>
            <a:r>
              <a:rPr lang="en-US" sz="2000" dirty="0" smtClean="0"/>
              <a:t>       Otherwise</a:t>
            </a:r>
            <a:r>
              <a:rPr lang="en-US" sz="2000" dirty="0"/>
              <a:t>, the next point along the circle is (𝑥</a:t>
            </a:r>
            <a:r>
              <a:rPr lang="en-US" sz="2000" baseline="-25000" dirty="0"/>
              <a:t>𝑘 + 1</a:t>
            </a:r>
            <a:r>
              <a:rPr lang="en-US" sz="2000" dirty="0"/>
              <a:t>, 𝑦</a:t>
            </a:r>
            <a:r>
              <a:rPr lang="en-US" sz="2000" baseline="-25000" dirty="0"/>
              <a:t>𝑘 − 1</a:t>
            </a:r>
            <a:r>
              <a:rPr lang="en-US" sz="2000" dirty="0"/>
              <a:t>) &amp;</a:t>
            </a:r>
          </a:p>
          <a:p>
            <a:pPr marL="0" indent="0">
              <a:buNone/>
            </a:pPr>
            <a:r>
              <a:rPr lang="en-US" sz="2000" dirty="0" smtClean="0"/>
              <a:t>                                                      𝑝</a:t>
            </a:r>
            <a:r>
              <a:rPr lang="en-US" sz="2000" baseline="-25000" dirty="0" smtClean="0"/>
              <a:t>𝑘</a:t>
            </a:r>
            <a:r>
              <a:rPr lang="en-US" sz="2000" baseline="-25000" dirty="0"/>
              <a:t>+1</a:t>
            </a:r>
            <a:r>
              <a:rPr lang="en-US" sz="2000" dirty="0"/>
              <a:t> = 𝑝</a:t>
            </a:r>
            <a:r>
              <a:rPr lang="en-US" sz="2000" baseline="-25000" dirty="0"/>
              <a:t>𝑘</a:t>
            </a:r>
            <a:r>
              <a:rPr lang="en-US" sz="2000" dirty="0"/>
              <a:t> + 2𝑥</a:t>
            </a:r>
            <a:r>
              <a:rPr lang="en-US" sz="2000" baseline="-25000" dirty="0"/>
              <a:t>𝑘+1</a:t>
            </a:r>
            <a:r>
              <a:rPr lang="en-US" sz="2000" dirty="0"/>
              <a:t> + 1 − 2𝑦</a:t>
            </a:r>
            <a:r>
              <a:rPr lang="en-US" sz="2000" baseline="-25000" dirty="0"/>
              <a:t>𝑘+1</a:t>
            </a:r>
            <a:endParaRPr lang="en-US" sz="2000" dirty="0"/>
          </a:p>
          <a:p>
            <a:pPr marL="0" indent="0">
              <a:buNone/>
            </a:pPr>
            <a:r>
              <a:rPr lang="en-US" sz="2000" dirty="0"/>
              <a:t>                   </a:t>
            </a:r>
            <a:r>
              <a:rPr lang="en-US" sz="2000" dirty="0" smtClean="0"/>
              <a:t>         </a:t>
            </a:r>
            <a:r>
              <a:rPr lang="en-US" sz="2000" dirty="0"/>
              <a:t>  Where 2𝑥</a:t>
            </a:r>
            <a:r>
              <a:rPr lang="en-US" sz="2000" baseline="-25000" dirty="0"/>
              <a:t>𝑘+1</a:t>
            </a:r>
            <a:r>
              <a:rPr lang="en-US" sz="2000" dirty="0"/>
              <a:t> = 2𝑥</a:t>
            </a:r>
            <a:r>
              <a:rPr lang="en-US" sz="2000" baseline="-25000" dirty="0"/>
              <a:t>𝑘</a:t>
            </a:r>
            <a:r>
              <a:rPr lang="en-US" sz="2000" dirty="0"/>
              <a:t> + 2, &amp; 2𝑦</a:t>
            </a:r>
            <a:r>
              <a:rPr lang="en-US" sz="2000" baseline="-25000" dirty="0"/>
              <a:t>𝑘+1</a:t>
            </a:r>
            <a:r>
              <a:rPr lang="en-US" sz="2000" dirty="0"/>
              <a:t> = 2𝑦</a:t>
            </a:r>
            <a:r>
              <a:rPr lang="en-US" sz="2000" baseline="-25000" dirty="0"/>
              <a:t>𝑘</a:t>
            </a:r>
            <a:r>
              <a:rPr lang="en-US" sz="2000" dirty="0"/>
              <a:t> − 2</a:t>
            </a:r>
          </a:p>
          <a:p>
            <a:pPr marL="0" indent="0">
              <a:buNone/>
            </a:pPr>
            <a:r>
              <a:rPr lang="en-GB" sz="2000" dirty="0"/>
              <a:t>4. Determine symmetry points in the other seven octants.</a:t>
            </a:r>
            <a:endParaRPr lang="en-US" sz="2000" dirty="0"/>
          </a:p>
          <a:p>
            <a:pPr marL="0" indent="0">
              <a:buNone/>
            </a:pPr>
            <a:r>
              <a:rPr lang="en-GB" sz="2000" dirty="0"/>
              <a:t>5. Move each calculated pixel position (x, y) onto the circular path </a:t>
            </a:r>
            <a:r>
              <a:rPr lang="en-GB" sz="2000" dirty="0" err="1"/>
              <a:t>centered</a:t>
            </a:r>
            <a:r>
              <a:rPr lang="en-GB" sz="2000" dirty="0"/>
              <a:t> on (𝑥</a:t>
            </a:r>
            <a:r>
              <a:rPr lang="en-GB" sz="2000" baseline="-25000" dirty="0"/>
              <a:t>𝑐</a:t>
            </a:r>
            <a:r>
              <a:rPr lang="en-GB" sz="2000" dirty="0"/>
              <a:t>, 𝑦</a:t>
            </a:r>
            <a:r>
              <a:rPr lang="en-GB" sz="2000" baseline="-25000" dirty="0"/>
              <a:t>𝑐</a:t>
            </a:r>
            <a:r>
              <a:rPr lang="en-GB" sz="2000" dirty="0"/>
              <a:t>) and plot the coordinate values:</a:t>
            </a:r>
            <a:endParaRPr lang="en-US" sz="2000" dirty="0"/>
          </a:p>
          <a:p>
            <a:pPr marL="0" indent="0">
              <a:buNone/>
            </a:pPr>
            <a:r>
              <a:rPr lang="en-US" sz="2000" dirty="0" smtClean="0"/>
              <a:t>                                                  𝑥 </a:t>
            </a:r>
            <a:r>
              <a:rPr lang="en-US" sz="2000" dirty="0"/>
              <a:t>= 𝑥 + 𝑥</a:t>
            </a:r>
            <a:r>
              <a:rPr lang="en-US" sz="2000" baseline="-25000" dirty="0"/>
              <a:t>𝑐</a:t>
            </a:r>
            <a:r>
              <a:rPr lang="en-US" sz="2000" dirty="0"/>
              <a:t>, 𝑦 = 𝑦 + 𝑦</a:t>
            </a:r>
            <a:r>
              <a:rPr lang="en-US" sz="2000" baseline="-25000" dirty="0"/>
              <a:t>𝑐</a:t>
            </a:r>
            <a:endParaRPr lang="en-US" sz="2000" dirty="0"/>
          </a:p>
          <a:p>
            <a:pPr marL="0" indent="0">
              <a:buNone/>
            </a:pPr>
            <a:r>
              <a:rPr lang="en-GB" sz="2000" dirty="0"/>
              <a:t>6. Repeat steps 3 through 5 until 𝑥 ≥ 𝑦.</a:t>
            </a:r>
            <a:endParaRPr lang="en-US" sz="2000" dirty="0"/>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42</a:t>
            </a:fld>
            <a:endParaRPr lang="en-US"/>
          </a:p>
        </p:txBody>
      </p:sp>
    </p:spTree>
    <p:extLst>
      <p:ext uri="{BB962C8B-B14F-4D97-AF65-F5344CB8AC3E}">
        <p14:creationId xmlns:p14="http://schemas.microsoft.com/office/powerpoint/2010/main" val="9706256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Midpoint circle algorithm</a:t>
            </a:r>
          </a:p>
        </p:txBody>
      </p:sp>
      <p:sp>
        <p:nvSpPr>
          <p:cNvPr id="3" name="Content Placeholder 2"/>
          <p:cNvSpPr>
            <a:spLocks noGrp="1"/>
          </p:cNvSpPr>
          <p:nvPr>
            <p:ph idx="1"/>
          </p:nvPr>
        </p:nvSpPr>
        <p:spPr/>
        <p:txBody>
          <a:bodyPr/>
          <a:lstStyle/>
          <a:p>
            <a:r>
              <a:rPr lang="en-GB" sz="1600" b="1" dirty="0"/>
              <a:t>Example</a:t>
            </a:r>
            <a:r>
              <a:rPr lang="en-GB" sz="1600" dirty="0"/>
              <a:t>:</a:t>
            </a:r>
            <a:endParaRPr lang="en-US" sz="1600" dirty="0"/>
          </a:p>
          <a:p>
            <a:r>
              <a:rPr lang="en-GB" sz="1600" dirty="0"/>
              <a:t>Given a circle radius </a:t>
            </a:r>
            <a:r>
              <a:rPr lang="en-GB" sz="1600" dirty="0">
                <a:solidFill>
                  <a:srgbClr val="FF0000"/>
                </a:solidFill>
              </a:rPr>
              <a:t>r = 10</a:t>
            </a:r>
            <a:r>
              <a:rPr lang="en-GB" sz="1600" dirty="0"/>
              <a:t>, we demonstrate the midpoint circle algorithm by determining positions along the circle octant in the first quadrant from </a:t>
            </a:r>
            <a:r>
              <a:rPr lang="en-GB" sz="1600" dirty="0">
                <a:solidFill>
                  <a:srgbClr val="FF0000"/>
                </a:solidFill>
              </a:rPr>
              <a:t>x = 0 to x = y. </a:t>
            </a:r>
            <a:r>
              <a:rPr lang="en-GB" sz="1600" dirty="0"/>
              <a:t>The initial value of the decision parameter is </a:t>
            </a:r>
            <a:endParaRPr lang="en-US" sz="1600" dirty="0"/>
          </a:p>
          <a:p>
            <a:r>
              <a:rPr lang="en-GB" sz="1600" dirty="0"/>
              <a:t>p</a:t>
            </a:r>
            <a:r>
              <a:rPr lang="en-GB" sz="1600" baseline="-25000" dirty="0"/>
              <a:t>0</a:t>
            </a:r>
            <a:r>
              <a:rPr lang="en-GB" sz="1600" dirty="0"/>
              <a:t> = 1 − r = −9 </a:t>
            </a:r>
            <a:endParaRPr lang="en-US" sz="1600" dirty="0"/>
          </a:p>
          <a:p>
            <a:r>
              <a:rPr lang="en-GB" sz="1600" dirty="0"/>
              <a:t>For the circle cantered on the coordinate origin, the initial point is (x</a:t>
            </a:r>
            <a:r>
              <a:rPr lang="en-GB" sz="1600" baseline="-25000" dirty="0"/>
              <a:t>0</a:t>
            </a:r>
            <a:r>
              <a:rPr lang="en-GB" sz="1600" dirty="0"/>
              <a:t>, y</a:t>
            </a:r>
            <a:r>
              <a:rPr lang="en-GB" sz="1600" baseline="-25000" dirty="0"/>
              <a:t>0</a:t>
            </a:r>
            <a:r>
              <a:rPr lang="en-GB" sz="1600" dirty="0"/>
              <a:t>) = (0,10), and initial increment terms for calculating the decision parameters are </a:t>
            </a:r>
            <a:endParaRPr lang="en-US" sz="1600" dirty="0"/>
          </a:p>
          <a:p>
            <a:r>
              <a:rPr lang="en-GB" sz="1600" dirty="0"/>
              <a:t>2x</a:t>
            </a:r>
            <a:r>
              <a:rPr lang="en-GB" sz="1600" baseline="-25000" dirty="0"/>
              <a:t>0</a:t>
            </a:r>
            <a:r>
              <a:rPr lang="en-GB" sz="1600" dirty="0"/>
              <a:t> = 0, 2y</a:t>
            </a:r>
            <a:r>
              <a:rPr lang="en-GB" sz="1600" baseline="-25000" dirty="0"/>
              <a:t>0</a:t>
            </a:r>
            <a:r>
              <a:rPr lang="en-GB" sz="1600" dirty="0"/>
              <a:t> = 20</a:t>
            </a:r>
            <a:endParaRPr lang="en-US" sz="1600" dirty="0"/>
          </a:p>
          <a:p>
            <a:r>
              <a:rPr lang="en-GB" sz="1600" dirty="0"/>
              <a:t>Successive midpoint decision parameter values and the corresponding coordinate positions along the circle path are listed in the following table:</a:t>
            </a:r>
            <a:endParaRPr lang="en-US" sz="1600" dirty="0"/>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43</a:t>
            </a:fld>
            <a:endParaRPr lang="en-US"/>
          </a:p>
        </p:txBody>
      </p:sp>
    </p:spTree>
    <p:extLst>
      <p:ext uri="{BB962C8B-B14F-4D97-AF65-F5344CB8AC3E}">
        <p14:creationId xmlns:p14="http://schemas.microsoft.com/office/powerpoint/2010/main" val="29388684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Midpoint circle algorithm</a:t>
            </a:r>
          </a:p>
        </p:txBody>
      </p:sp>
      <p:sp>
        <p:nvSpPr>
          <p:cNvPr id="4" name="Slide Number Placeholder 3"/>
          <p:cNvSpPr>
            <a:spLocks noGrp="1"/>
          </p:cNvSpPr>
          <p:nvPr>
            <p:ph type="sldNum" sz="quarter" idx="12"/>
          </p:nvPr>
        </p:nvSpPr>
        <p:spPr/>
        <p:txBody>
          <a:bodyPr/>
          <a:lstStyle/>
          <a:p>
            <a:fld id="{D2CBC6F9-63DC-418A-A30A-9A9F771FE38A}" type="slidenum">
              <a:rPr lang="en-US" smtClean="0"/>
              <a:t>44</a:t>
            </a:fld>
            <a:endParaRPr lang="en-US"/>
          </a:p>
        </p:txBody>
      </p:sp>
      <p:pic>
        <p:nvPicPr>
          <p:cNvPr id="5" name="image2.png"/>
          <p:cNvPicPr>
            <a:picLocks noGrp="1"/>
          </p:cNvPicPr>
          <p:nvPr>
            <p:ph idx="1"/>
          </p:nvPr>
        </p:nvPicPr>
        <p:blipFill>
          <a:blip r:embed="rId2"/>
          <a:srcRect/>
          <a:stretch>
            <a:fillRect/>
          </a:stretch>
        </p:blipFill>
        <p:spPr>
          <a:xfrm>
            <a:off x="1137191" y="2336626"/>
            <a:ext cx="3390204" cy="2135014"/>
          </a:xfrm>
          <a:prstGeom prst="rect">
            <a:avLst/>
          </a:prstGeom>
          <a:ln/>
        </p:spPr>
      </p:pic>
      <p:pic>
        <p:nvPicPr>
          <p:cNvPr id="6" name="image17.png"/>
          <p:cNvPicPr/>
          <p:nvPr/>
        </p:nvPicPr>
        <p:blipFill>
          <a:blip r:embed="rId3"/>
          <a:srcRect/>
          <a:stretch>
            <a:fillRect/>
          </a:stretch>
        </p:blipFill>
        <p:spPr>
          <a:xfrm>
            <a:off x="5253385" y="2669869"/>
            <a:ext cx="3310751" cy="2816531"/>
          </a:xfrm>
          <a:prstGeom prst="rect">
            <a:avLst/>
          </a:prstGeom>
          <a:ln/>
        </p:spPr>
      </p:pic>
    </p:spTree>
    <p:extLst>
      <p:ext uri="{BB962C8B-B14F-4D97-AF65-F5344CB8AC3E}">
        <p14:creationId xmlns:p14="http://schemas.microsoft.com/office/powerpoint/2010/main" val="2331268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Polygons</a:t>
            </a:r>
          </a:p>
        </p:txBody>
      </p:sp>
      <p:pic>
        <p:nvPicPr>
          <p:cNvPr id="5" name="Content Placeholder 4" descr="images"/>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561673" y="2505504"/>
            <a:ext cx="6123397" cy="2543603"/>
          </a:xfrm>
          <a:prstGeom prst="rect">
            <a:avLst/>
          </a:prstGeom>
          <a:noFill/>
          <a:ln>
            <a:noFill/>
          </a:ln>
        </p:spPr>
      </p:pic>
    </p:spTree>
    <p:extLst>
      <p:ext uri="{BB962C8B-B14F-4D97-AF65-F5344CB8AC3E}">
        <p14:creationId xmlns:p14="http://schemas.microsoft.com/office/powerpoint/2010/main" val="10086483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sz="1600" dirty="0"/>
              <a:t>Convex polygons are the simplest type of polygon to fill. Lines connecting any two points </a:t>
            </a:r>
            <a:r>
              <a:rPr lang="en-US" sz="1600" dirty="0">
                <a:solidFill>
                  <a:srgbClr val="C00000"/>
                </a:solidFill>
              </a:rPr>
              <a:t>on the boundary of the polygon are still inside the polygon</a:t>
            </a:r>
            <a:r>
              <a:rPr lang="en-US" sz="1600" dirty="0" smtClean="0">
                <a:solidFill>
                  <a:srgbClr val="C00000"/>
                </a:solidFill>
              </a:rPr>
              <a:t>.</a:t>
            </a:r>
          </a:p>
          <a:p>
            <a:endParaRPr lang="en-US" sz="1600" dirty="0">
              <a:solidFill>
                <a:srgbClr val="C00000"/>
              </a:solidFill>
            </a:endParaRPr>
          </a:p>
          <a:p>
            <a:r>
              <a:rPr lang="en-US" sz="1600" dirty="0"/>
              <a:t>Concave polygons are a superset of convex polygons, having fewer restrictions than convex polygons.  Lines connecting any two points </a:t>
            </a:r>
            <a:r>
              <a:rPr lang="en-US" sz="1600" dirty="0">
                <a:solidFill>
                  <a:srgbClr val="C00000"/>
                </a:solidFill>
              </a:rPr>
              <a:t>on the boundary of the polygon</a:t>
            </a:r>
            <a:r>
              <a:rPr lang="en-US" sz="1600" dirty="0"/>
              <a:t> </a:t>
            </a:r>
            <a:r>
              <a:rPr lang="en-US" sz="1600" dirty="0">
                <a:solidFill>
                  <a:srgbClr val="C00000"/>
                </a:solidFill>
              </a:rPr>
              <a:t>may crosses outside the polygon</a:t>
            </a:r>
            <a:r>
              <a:rPr lang="en-US" sz="1600" dirty="0"/>
              <a:t>.</a:t>
            </a:r>
          </a:p>
          <a:p>
            <a:endParaRPr lang="en-US" dirty="0"/>
          </a:p>
        </p:txBody>
      </p:sp>
      <p:sp>
        <p:nvSpPr>
          <p:cNvPr id="4" name="Title 3"/>
          <p:cNvSpPr>
            <a:spLocks noGrp="1"/>
          </p:cNvSpPr>
          <p:nvPr>
            <p:ph type="title"/>
          </p:nvPr>
        </p:nvSpPr>
        <p:spPr/>
        <p:txBody>
          <a:bodyPr>
            <a:normAutofit/>
          </a:bodyPr>
          <a:lstStyle/>
          <a:p>
            <a:r>
              <a:rPr lang="en-US" dirty="0"/>
              <a:t>Polygons</a:t>
            </a:r>
          </a:p>
        </p:txBody>
      </p:sp>
    </p:spTree>
    <p:extLst>
      <p:ext uri="{BB962C8B-B14F-4D97-AF65-F5344CB8AC3E}">
        <p14:creationId xmlns:p14="http://schemas.microsoft.com/office/powerpoint/2010/main" val="2571149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sz="1600" dirty="0"/>
              <a:t>A polygon scan conversion is the process of converting a polygon edge into data which can be used by the polygon filling routine. The process is essentially a </a:t>
            </a:r>
            <a:r>
              <a:rPr lang="en-US" sz="1600" i="1" dirty="0">
                <a:solidFill>
                  <a:srgbClr val="FF0000"/>
                </a:solidFill>
              </a:rPr>
              <a:t>single case of the line drawing algorithm. </a:t>
            </a:r>
            <a:endParaRPr lang="en-US" sz="1600" i="1" dirty="0" smtClean="0">
              <a:solidFill>
                <a:srgbClr val="FF0000"/>
              </a:solidFill>
            </a:endParaRPr>
          </a:p>
          <a:p>
            <a:r>
              <a:rPr lang="en-US" sz="1600" dirty="0" smtClean="0"/>
              <a:t>A </a:t>
            </a:r>
            <a:r>
              <a:rPr lang="en-US" sz="1600" dirty="0"/>
              <a:t>polygon edge is calculated as if it were a line, but the line is not drawn to the screen. Instead the information is saved in a buffer for use later. </a:t>
            </a:r>
            <a:endParaRPr lang="en-US" sz="1600" dirty="0" smtClean="0"/>
          </a:p>
          <a:p>
            <a:endParaRPr lang="en-US" dirty="0" smtClean="0"/>
          </a:p>
          <a:p>
            <a:endParaRPr lang="en-US" dirty="0"/>
          </a:p>
          <a:p>
            <a:endParaRPr lang="en-US" dirty="0" smtClean="0"/>
          </a:p>
          <a:p>
            <a:endParaRPr lang="en-US" dirty="0"/>
          </a:p>
          <a:p>
            <a:endParaRPr lang="en-US" dirty="0" smtClean="0"/>
          </a:p>
          <a:p>
            <a:endParaRPr lang="en-US" dirty="0"/>
          </a:p>
        </p:txBody>
      </p:sp>
      <p:sp>
        <p:nvSpPr>
          <p:cNvPr id="4" name="Title 3"/>
          <p:cNvSpPr>
            <a:spLocks noGrp="1"/>
          </p:cNvSpPr>
          <p:nvPr>
            <p:ph type="title"/>
          </p:nvPr>
        </p:nvSpPr>
        <p:spPr/>
        <p:txBody>
          <a:bodyPr>
            <a:normAutofit/>
          </a:bodyPr>
          <a:lstStyle/>
          <a:p>
            <a:r>
              <a:rPr lang="en-US" dirty="0"/>
              <a:t>Scan converting a polygon </a:t>
            </a:r>
          </a:p>
        </p:txBody>
      </p:sp>
      <p:pic>
        <p:nvPicPr>
          <p:cNvPr id="6" name="Picture 5"/>
          <p:cNvPicPr>
            <a:picLocks noChangeAspect="1"/>
          </p:cNvPicPr>
          <p:nvPr/>
        </p:nvPicPr>
        <p:blipFill>
          <a:blip r:embed="rId2"/>
          <a:stretch>
            <a:fillRect/>
          </a:stretch>
        </p:blipFill>
        <p:spPr>
          <a:xfrm>
            <a:off x="1586057" y="4019648"/>
            <a:ext cx="5700898" cy="1395596"/>
          </a:xfrm>
          <a:prstGeom prst="rect">
            <a:avLst/>
          </a:prstGeom>
        </p:spPr>
      </p:pic>
    </p:spTree>
    <p:extLst>
      <p:ext uri="{BB962C8B-B14F-4D97-AF65-F5344CB8AC3E}">
        <p14:creationId xmlns:p14="http://schemas.microsoft.com/office/powerpoint/2010/main" val="28253609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marL="457200" indent="-457200">
              <a:buFont typeface="+mj-lt"/>
              <a:buAutoNum type="arabicPeriod"/>
            </a:pPr>
            <a:r>
              <a:rPr lang="en-US" sz="1600" dirty="0"/>
              <a:t>Set the initial variables: </a:t>
            </a:r>
            <a:r>
              <a:rPr lang="en-US" sz="1600" dirty="0" smtClean="0"/>
              <a:t>(x1,y1)= upper left corner, </a:t>
            </a:r>
            <a:r>
              <a:rPr lang="en-US" sz="1600" dirty="0"/>
              <a:t>(</a:t>
            </a:r>
            <a:r>
              <a:rPr lang="en-US" sz="1600" dirty="0" smtClean="0"/>
              <a:t>x2,y2)= lower right corner</a:t>
            </a:r>
          </a:p>
          <a:p>
            <a:pPr marL="457200" indent="-457200">
              <a:buFont typeface="+mj-lt"/>
              <a:buAutoNum type="arabicPeriod"/>
            </a:pPr>
            <a:r>
              <a:rPr lang="en-US" sz="1600" dirty="0" smtClean="0"/>
              <a:t>Plot line from (x1,y1) to (x2,y1) </a:t>
            </a:r>
          </a:p>
          <a:p>
            <a:pPr marL="457200" indent="-457200">
              <a:buFont typeface="+mj-lt"/>
              <a:buAutoNum type="arabicPeriod"/>
            </a:pPr>
            <a:r>
              <a:rPr lang="en-US" sz="1600" dirty="0"/>
              <a:t>Plot line from (x1,y1) to (</a:t>
            </a:r>
            <a:r>
              <a:rPr lang="en-US" sz="1600" dirty="0" smtClean="0"/>
              <a:t>x1,y2) </a:t>
            </a:r>
            <a:endParaRPr lang="en-US" sz="1600" dirty="0"/>
          </a:p>
          <a:p>
            <a:pPr marL="457200" indent="-457200">
              <a:buFont typeface="+mj-lt"/>
              <a:buAutoNum type="arabicPeriod"/>
            </a:pPr>
            <a:r>
              <a:rPr lang="en-US" sz="1600" dirty="0"/>
              <a:t>Plot line from (</a:t>
            </a:r>
            <a:r>
              <a:rPr lang="en-US" sz="1600" dirty="0" smtClean="0"/>
              <a:t>x2,y1</a:t>
            </a:r>
            <a:r>
              <a:rPr lang="en-US" sz="1600" dirty="0"/>
              <a:t>) to (</a:t>
            </a:r>
            <a:r>
              <a:rPr lang="en-US" sz="1600" dirty="0" smtClean="0"/>
              <a:t>x2,y2) </a:t>
            </a:r>
            <a:endParaRPr lang="en-US" sz="1600" dirty="0"/>
          </a:p>
          <a:p>
            <a:pPr marL="457200" indent="-457200">
              <a:buFont typeface="+mj-lt"/>
              <a:buAutoNum type="arabicPeriod"/>
            </a:pPr>
            <a:r>
              <a:rPr lang="en-US" sz="1600" dirty="0"/>
              <a:t>Plot line from (</a:t>
            </a:r>
            <a:r>
              <a:rPr lang="en-US" sz="1600" dirty="0" smtClean="0"/>
              <a:t>x1,y2) </a:t>
            </a:r>
            <a:r>
              <a:rPr lang="en-US" sz="1600" dirty="0"/>
              <a:t>to (</a:t>
            </a:r>
            <a:r>
              <a:rPr lang="en-US" sz="1600" dirty="0" smtClean="0"/>
              <a:t>x2,y2) </a:t>
            </a:r>
            <a:endParaRPr lang="en-US" sz="1600" dirty="0"/>
          </a:p>
          <a:p>
            <a:pPr marL="457200" indent="-457200">
              <a:buFont typeface="+mj-lt"/>
              <a:buAutoNum type="arabicPeriod"/>
            </a:pPr>
            <a:endParaRPr lang="en-US" dirty="0" smtClean="0"/>
          </a:p>
          <a:p>
            <a:endParaRPr lang="en-US" dirty="0"/>
          </a:p>
          <a:p>
            <a:endParaRPr lang="en-US" dirty="0"/>
          </a:p>
          <a:p>
            <a:endParaRPr lang="en-US" dirty="0"/>
          </a:p>
        </p:txBody>
      </p:sp>
      <p:sp>
        <p:nvSpPr>
          <p:cNvPr id="4" name="Title 3"/>
          <p:cNvSpPr>
            <a:spLocks noGrp="1"/>
          </p:cNvSpPr>
          <p:nvPr>
            <p:ph type="title"/>
          </p:nvPr>
        </p:nvSpPr>
        <p:spPr/>
        <p:txBody>
          <a:bodyPr>
            <a:normAutofit/>
          </a:bodyPr>
          <a:lstStyle/>
          <a:p>
            <a:r>
              <a:rPr lang="en-US" dirty="0" smtClean="0"/>
              <a:t>Rectangle algorithm </a:t>
            </a:r>
            <a:endParaRPr lang="en-US" dirty="0"/>
          </a:p>
        </p:txBody>
      </p:sp>
    </p:spTree>
    <p:extLst>
      <p:ext uri="{BB962C8B-B14F-4D97-AF65-F5344CB8AC3E}">
        <p14:creationId xmlns:p14="http://schemas.microsoft.com/office/powerpoint/2010/main" val="41646745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sz="1600" dirty="0"/>
              <a:t>Usefulness of curves in Computer </a:t>
            </a:r>
            <a:r>
              <a:rPr lang="en-US" sz="1600" dirty="0" smtClean="0"/>
              <a:t>Graphics.</a:t>
            </a:r>
          </a:p>
          <a:p>
            <a:pPr marL="731520" lvl="1" indent="-457200">
              <a:buFont typeface="+mj-lt"/>
              <a:buAutoNum type="arabicPeriod"/>
            </a:pPr>
            <a:r>
              <a:rPr lang="en-US" sz="1600" b="1" dirty="0"/>
              <a:t>Modeling</a:t>
            </a:r>
          </a:p>
          <a:p>
            <a:pPr marL="731520" lvl="1" indent="-457200">
              <a:buFont typeface="+mj-lt"/>
              <a:buAutoNum type="arabicPeriod"/>
            </a:pPr>
            <a:r>
              <a:rPr lang="en-US" sz="1600" b="1" dirty="0"/>
              <a:t>Animation</a:t>
            </a:r>
          </a:p>
          <a:p>
            <a:pPr marL="731520" lvl="1" indent="-457200">
              <a:buFont typeface="+mj-lt"/>
              <a:buAutoNum type="arabicPeriod"/>
            </a:pPr>
            <a:r>
              <a:rPr lang="en-US" sz="1600" b="1" dirty="0" smtClean="0"/>
              <a:t>Fonts</a:t>
            </a:r>
            <a:endParaRPr lang="en-US" sz="1600" b="1"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Title 3"/>
          <p:cNvSpPr>
            <a:spLocks noGrp="1"/>
          </p:cNvSpPr>
          <p:nvPr>
            <p:ph type="title"/>
          </p:nvPr>
        </p:nvSpPr>
        <p:spPr/>
        <p:txBody>
          <a:bodyPr>
            <a:normAutofit/>
          </a:bodyPr>
          <a:lstStyle/>
          <a:p>
            <a:r>
              <a:rPr lang="en-US" dirty="0" smtClean="0"/>
              <a:t>Curves </a:t>
            </a:r>
            <a:endParaRPr lang="en-US" dirty="0"/>
          </a:p>
        </p:txBody>
      </p:sp>
    </p:spTree>
    <p:extLst>
      <p:ext uri="{BB962C8B-B14F-4D97-AF65-F5344CB8AC3E}">
        <p14:creationId xmlns:p14="http://schemas.microsoft.com/office/powerpoint/2010/main" val="36875417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objective of this chapter</a:t>
            </a:r>
            <a:endParaRPr lang="en-US" dirty="0"/>
          </a:p>
        </p:txBody>
      </p:sp>
      <p:sp>
        <p:nvSpPr>
          <p:cNvPr id="3" name="Content Placeholder 2"/>
          <p:cNvSpPr>
            <a:spLocks noGrp="1"/>
          </p:cNvSpPr>
          <p:nvPr>
            <p:ph idx="1"/>
          </p:nvPr>
        </p:nvSpPr>
        <p:spPr/>
        <p:txBody>
          <a:bodyPr/>
          <a:lstStyle/>
          <a:p>
            <a:r>
              <a:rPr lang="en-US" sz="1600" dirty="0"/>
              <a:t>To understand the basic idea of different scan conversion algorithms.</a:t>
            </a:r>
          </a:p>
          <a:p>
            <a:r>
              <a:rPr lang="en-US" sz="1600" dirty="0"/>
              <a:t>To learn point, line, circle ellipse, arc, and polygon scan conversion algorithms</a:t>
            </a:r>
            <a:r>
              <a:rPr lang="en-US" sz="1600" dirty="0" smtClean="0"/>
              <a:t>.</a:t>
            </a:r>
          </a:p>
          <a:p>
            <a:endParaRPr lang="en-US" sz="1600" dirty="0"/>
          </a:p>
          <a:p>
            <a:endParaRPr lang="en-US" sz="1600" dirty="0" smtClean="0"/>
          </a:p>
          <a:p>
            <a:endParaRPr lang="en-US" sz="1600" dirty="0"/>
          </a:p>
          <a:p>
            <a:endParaRPr lang="en-US" sz="1600" dirty="0" smtClean="0"/>
          </a:p>
          <a:p>
            <a:endParaRPr lang="en-US" sz="1600" dirty="0"/>
          </a:p>
          <a:p>
            <a:endParaRPr lang="en-US" sz="1600" dirty="0"/>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5</a:t>
            </a:fld>
            <a:endParaRPr lang="en-US"/>
          </a:p>
        </p:txBody>
      </p:sp>
    </p:spTree>
    <p:extLst>
      <p:ext uri="{BB962C8B-B14F-4D97-AF65-F5344CB8AC3E}">
        <p14:creationId xmlns:p14="http://schemas.microsoft.com/office/powerpoint/2010/main" val="13442996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Usefulness of curves in modeling</a:t>
            </a:r>
            <a:endParaRPr lang="en-US" dirty="0"/>
          </a:p>
        </p:txBody>
      </p:sp>
      <p:pic>
        <p:nvPicPr>
          <p:cNvPr id="4" name="Picture 2" descr="File:Dolphin triangle mesh.png"/>
          <p:cNvPicPr>
            <a:picLocks noGrp="1" noChangeAspect="1" noChangeArrowheads="1"/>
          </p:cNvPicPr>
          <p:nvPr>
            <p:ph sz="quarter" idx="1"/>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1828800" y="2286001"/>
            <a:ext cx="4529138" cy="2793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76975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7" name="Rectangle 3"/>
          <p:cNvSpPr>
            <a:spLocks noGrp="1" noChangeArrowheads="1"/>
          </p:cNvSpPr>
          <p:nvPr>
            <p:ph sz="quarter" idx="1"/>
          </p:nvPr>
        </p:nvSpPr>
        <p:spPr/>
        <p:txBody>
          <a:bodyPr/>
          <a:lstStyle/>
          <a:p>
            <a:r>
              <a:rPr lang="en-US" sz="1600" dirty="0"/>
              <a:t>Provide a “track” for </a:t>
            </a:r>
            <a:r>
              <a:rPr lang="en-US" sz="1600" dirty="0" smtClean="0"/>
              <a:t>objects</a:t>
            </a:r>
            <a:endParaRPr lang="ar-EG" sz="1600" dirty="0" smtClean="0"/>
          </a:p>
          <a:p>
            <a:endParaRPr lang="ar-EG" dirty="0"/>
          </a:p>
          <a:p>
            <a:endParaRPr lang="ar-EG" dirty="0" smtClean="0"/>
          </a:p>
          <a:p>
            <a:endParaRPr lang="ar-EG" dirty="0"/>
          </a:p>
          <a:p>
            <a:endParaRPr lang="ar-EG" dirty="0" smtClean="0"/>
          </a:p>
          <a:p>
            <a:endParaRPr lang="ar-EG" dirty="0"/>
          </a:p>
          <a:p>
            <a:endParaRPr lang="ar-EG" dirty="0" smtClean="0"/>
          </a:p>
          <a:p>
            <a:endParaRPr lang="ar-EG" dirty="0"/>
          </a:p>
          <a:p>
            <a:endParaRPr lang="ar-EG" dirty="0" smtClean="0"/>
          </a:p>
          <a:p>
            <a:endParaRPr lang="ar-EG" dirty="0"/>
          </a:p>
          <a:p>
            <a:endParaRPr lang="ar-EG" dirty="0" smtClean="0"/>
          </a:p>
          <a:p>
            <a:endParaRPr lang="en-US" dirty="0"/>
          </a:p>
        </p:txBody>
      </p:sp>
      <p:sp>
        <p:nvSpPr>
          <p:cNvPr id="441346" name="Rectangle 2"/>
          <p:cNvSpPr>
            <a:spLocks noGrp="1" noChangeArrowheads="1"/>
          </p:cNvSpPr>
          <p:nvPr>
            <p:ph type="title"/>
          </p:nvPr>
        </p:nvSpPr>
        <p:spPr/>
        <p:txBody>
          <a:bodyPr>
            <a:normAutofit/>
          </a:bodyPr>
          <a:lstStyle/>
          <a:p>
            <a:r>
              <a:rPr lang="en-US" dirty="0"/>
              <a:t>Usefulness of curves in </a:t>
            </a:r>
            <a:r>
              <a:rPr lang="en-US" dirty="0" smtClean="0"/>
              <a:t>animation</a:t>
            </a:r>
            <a:endParaRPr lang="en-US" dirty="0"/>
          </a:p>
        </p:txBody>
      </p:sp>
      <p:pic>
        <p:nvPicPr>
          <p:cNvPr id="441348" name="Picture 4" descr="spline_fly0c"/>
          <p:cNvPicPr>
            <a:picLocks noChangeAspect="1" noChangeArrowheads="1"/>
          </p:cNvPicPr>
          <p:nvPr/>
        </p:nvPicPr>
        <p:blipFill>
          <a:blip r:embed="rId3"/>
          <a:srcRect/>
          <a:stretch>
            <a:fillRect/>
          </a:stretch>
        </p:blipFill>
        <p:spPr bwMode="auto">
          <a:xfrm>
            <a:off x="1543051" y="2747695"/>
            <a:ext cx="2571750" cy="2624405"/>
          </a:xfrm>
          <a:prstGeom prst="rect">
            <a:avLst/>
          </a:prstGeom>
          <a:noFill/>
        </p:spPr>
      </p:pic>
      <p:pic>
        <p:nvPicPr>
          <p:cNvPr id="441349" name="Picture 5" descr="spline_flys"/>
          <p:cNvPicPr>
            <a:picLocks noChangeAspect="1" noChangeArrowheads="1"/>
          </p:cNvPicPr>
          <p:nvPr/>
        </p:nvPicPr>
        <p:blipFill>
          <a:blip r:embed="rId4"/>
          <a:srcRect/>
          <a:stretch>
            <a:fillRect/>
          </a:stretch>
        </p:blipFill>
        <p:spPr bwMode="auto">
          <a:xfrm>
            <a:off x="4572000" y="2228850"/>
            <a:ext cx="3086100" cy="3257550"/>
          </a:xfrm>
          <a:prstGeom prst="rect">
            <a:avLst/>
          </a:prstGeom>
          <a:noFill/>
        </p:spPr>
      </p:pic>
    </p:spTree>
    <p:extLst>
      <p:ext uri="{BB962C8B-B14F-4D97-AF65-F5344CB8AC3E}">
        <p14:creationId xmlns:p14="http://schemas.microsoft.com/office/powerpoint/2010/main" val="16251572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lvl="0"/>
            <a:r>
              <a:rPr lang="en-US" sz="1600" dirty="0" smtClean="0"/>
              <a:t> Curve are widely used (</a:t>
            </a:r>
            <a:r>
              <a:rPr lang="en-US" sz="1600" b="1" dirty="0" smtClean="0"/>
              <a:t>Adobe, Microsoft</a:t>
            </a:r>
            <a:r>
              <a:rPr lang="en-US" sz="1600" dirty="0" smtClean="0"/>
              <a:t>) for font definition</a:t>
            </a:r>
            <a:endParaRPr lang="ar-EG" sz="1600" dirty="0" smtClean="0"/>
          </a:p>
          <a:p>
            <a:pPr lvl="0"/>
            <a:endParaRPr lang="ar-EG" sz="900" dirty="0"/>
          </a:p>
          <a:p>
            <a:pPr lvl="0"/>
            <a:endParaRPr lang="ar-EG" sz="900" dirty="0" smtClean="0"/>
          </a:p>
          <a:p>
            <a:pPr lvl="0"/>
            <a:endParaRPr lang="ar-EG" sz="900" dirty="0"/>
          </a:p>
          <a:p>
            <a:pPr lvl="0"/>
            <a:endParaRPr lang="ar-EG" sz="900" dirty="0" smtClean="0"/>
          </a:p>
          <a:p>
            <a:pPr lvl="0"/>
            <a:endParaRPr lang="ar-EG" sz="900" dirty="0"/>
          </a:p>
          <a:p>
            <a:pPr lvl="0"/>
            <a:endParaRPr lang="ar-EG" sz="900" dirty="0" smtClean="0"/>
          </a:p>
          <a:p>
            <a:pPr lvl="0"/>
            <a:endParaRPr lang="ar-EG" sz="900" dirty="0"/>
          </a:p>
          <a:p>
            <a:pPr lvl="0"/>
            <a:endParaRPr lang="ar-EG" sz="900" dirty="0" smtClean="0"/>
          </a:p>
          <a:p>
            <a:pPr lvl="0"/>
            <a:endParaRPr lang="ar-EG" sz="900" dirty="0"/>
          </a:p>
          <a:p>
            <a:pPr lvl="0"/>
            <a:endParaRPr lang="ar-EG" sz="900" dirty="0" smtClean="0"/>
          </a:p>
          <a:p>
            <a:pPr lvl="0"/>
            <a:endParaRPr lang="ar-EG" sz="900" dirty="0"/>
          </a:p>
          <a:p>
            <a:pPr lvl="0"/>
            <a:endParaRPr lang="ar-EG" sz="900" dirty="0" smtClean="0"/>
          </a:p>
          <a:p>
            <a:pPr lvl="0"/>
            <a:endParaRPr lang="en-US" sz="900" dirty="0"/>
          </a:p>
          <a:p>
            <a:endParaRPr lang="en-US" dirty="0"/>
          </a:p>
        </p:txBody>
      </p:sp>
      <p:sp>
        <p:nvSpPr>
          <p:cNvPr id="3" name="Title 2"/>
          <p:cNvSpPr>
            <a:spLocks noGrp="1"/>
          </p:cNvSpPr>
          <p:nvPr>
            <p:ph type="title"/>
          </p:nvPr>
        </p:nvSpPr>
        <p:spPr/>
        <p:txBody>
          <a:bodyPr>
            <a:normAutofit/>
          </a:bodyPr>
          <a:lstStyle/>
          <a:p>
            <a:r>
              <a:rPr lang="en-US" dirty="0" smtClean="0"/>
              <a:t>Usefulness of curves in Fonts</a:t>
            </a:r>
            <a:endParaRPr lang="en-US" dirty="0"/>
          </a:p>
        </p:txBody>
      </p:sp>
      <p:pic>
        <p:nvPicPr>
          <p:cNvPr id="4" name="Picture 2" descr="http://miphol.com/muse/2008/04/25/Bezier-courbes-anim.gif"/>
          <p:cNvPicPr>
            <a:picLocks noChangeAspect="1" noChangeArrowheads="1" noCrop="1"/>
          </p:cNvPicPr>
          <p:nvPr>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3257550" y="2571751"/>
            <a:ext cx="2971800" cy="277891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388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1" name="Rectangle 3"/>
          <p:cNvSpPr>
            <a:spLocks noGrp="1" noChangeArrowheads="1"/>
          </p:cNvSpPr>
          <p:nvPr>
            <p:ph sz="quarter" idx="1"/>
          </p:nvPr>
        </p:nvSpPr>
        <p:spPr>
          <a:xfrm>
            <a:off x="500634" y="702156"/>
            <a:ext cx="6286500" cy="3943350"/>
          </a:xfrm>
        </p:spPr>
        <p:txBody>
          <a:bodyPr>
            <a:normAutofit/>
          </a:bodyPr>
          <a:lstStyle/>
          <a:p>
            <a:r>
              <a:rPr lang="en-US" sz="1600" dirty="0"/>
              <a:t>Specify every point along a curve?  </a:t>
            </a:r>
          </a:p>
          <a:p>
            <a:pPr lvl="1"/>
            <a:r>
              <a:rPr lang="en-US" sz="1600" dirty="0"/>
              <a:t>Used sometimes as “freehand drawing mode” in 2D applications</a:t>
            </a:r>
          </a:p>
          <a:p>
            <a:pPr lvl="1"/>
            <a:r>
              <a:rPr lang="en-US" sz="1600" dirty="0"/>
              <a:t>Hard to get </a:t>
            </a:r>
            <a:r>
              <a:rPr lang="en-US" sz="1600" dirty="0" smtClean="0"/>
              <a:t>exact </a:t>
            </a:r>
            <a:r>
              <a:rPr lang="en-US" sz="1600" dirty="0"/>
              <a:t>results</a:t>
            </a:r>
          </a:p>
          <a:p>
            <a:pPr>
              <a:spcBef>
                <a:spcPct val="50000"/>
              </a:spcBef>
            </a:pPr>
            <a:r>
              <a:rPr lang="en-US" sz="1600" dirty="0" smtClean="0"/>
              <a:t>Specify </a:t>
            </a:r>
            <a:r>
              <a:rPr lang="en-US" sz="1600" dirty="0"/>
              <a:t>a curve using a small number of “control points</a:t>
            </a:r>
            <a:r>
              <a:rPr lang="en-US" sz="1600" dirty="0" smtClean="0"/>
              <a:t>”</a:t>
            </a:r>
            <a:endParaRPr lang="en-US" sz="1600" dirty="0"/>
          </a:p>
        </p:txBody>
      </p:sp>
      <p:sp>
        <p:nvSpPr>
          <p:cNvPr id="498690" name="Rectangle 2"/>
          <p:cNvSpPr>
            <a:spLocks noGrp="1" noChangeArrowheads="1"/>
          </p:cNvSpPr>
          <p:nvPr>
            <p:ph type="title"/>
          </p:nvPr>
        </p:nvSpPr>
        <p:spPr/>
        <p:txBody>
          <a:bodyPr>
            <a:normAutofit/>
          </a:bodyPr>
          <a:lstStyle/>
          <a:p>
            <a:r>
              <a:rPr lang="en-US" dirty="0"/>
              <a:t>How to represent </a:t>
            </a:r>
            <a:r>
              <a:rPr lang="en-US" dirty="0" smtClean="0"/>
              <a:t>curves?</a:t>
            </a:r>
            <a:endParaRPr lang="en-US" dirty="0"/>
          </a:p>
        </p:txBody>
      </p:sp>
      <p:pic>
        <p:nvPicPr>
          <p:cNvPr id="498693" name="Picture 5" descr="page044"/>
          <p:cNvPicPr>
            <a:picLocks noChangeAspect="1" noChangeArrowheads="1"/>
          </p:cNvPicPr>
          <p:nvPr/>
        </p:nvPicPr>
        <p:blipFill>
          <a:blip r:embed="rId3"/>
          <a:srcRect/>
          <a:stretch>
            <a:fillRect/>
          </a:stretch>
        </p:blipFill>
        <p:spPr bwMode="auto">
          <a:xfrm>
            <a:off x="1638729" y="3897438"/>
            <a:ext cx="1914525" cy="1914525"/>
          </a:xfrm>
          <a:prstGeom prst="rect">
            <a:avLst/>
          </a:prstGeom>
          <a:noFill/>
        </p:spPr>
      </p:pic>
      <p:pic>
        <p:nvPicPr>
          <p:cNvPr id="498694" name="Picture 6" descr="page045"/>
          <p:cNvPicPr>
            <a:picLocks noChangeAspect="1" noChangeArrowheads="1"/>
          </p:cNvPicPr>
          <p:nvPr/>
        </p:nvPicPr>
        <p:blipFill>
          <a:blip r:embed="rId4"/>
          <a:srcRect/>
          <a:stretch>
            <a:fillRect/>
          </a:stretch>
        </p:blipFill>
        <p:spPr bwMode="auto">
          <a:xfrm>
            <a:off x="4239696" y="3897438"/>
            <a:ext cx="1914525" cy="1914525"/>
          </a:xfrm>
          <a:prstGeom prst="rect">
            <a:avLst/>
          </a:prstGeom>
          <a:noFill/>
        </p:spPr>
      </p:pic>
    </p:spTree>
    <p:extLst>
      <p:ext uri="{BB962C8B-B14F-4D97-AF65-F5344CB8AC3E}">
        <p14:creationId xmlns:p14="http://schemas.microsoft.com/office/powerpoint/2010/main" val="5703564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7" name="Rectangle 3"/>
          <p:cNvSpPr>
            <a:spLocks noGrp="1" noChangeArrowheads="1"/>
          </p:cNvSpPr>
          <p:nvPr>
            <p:ph sz="quarter" idx="1"/>
          </p:nvPr>
        </p:nvSpPr>
        <p:spPr>
          <a:xfrm>
            <a:off x="430623" y="1226686"/>
            <a:ext cx="8272211" cy="3678303"/>
          </a:xfrm>
        </p:spPr>
        <p:txBody>
          <a:bodyPr/>
          <a:lstStyle/>
          <a:p>
            <a:r>
              <a:rPr lang="en-US" sz="1600" dirty="0" smtClean="0"/>
              <a:t>Mathematically we treat </a:t>
            </a:r>
            <a:r>
              <a:rPr lang="en-US" sz="1600" dirty="0"/>
              <a:t>it as a function, </a:t>
            </a:r>
            <a:r>
              <a:rPr lang="en-US" sz="1600" b="1" dirty="0" smtClean="0">
                <a:latin typeface="Times" pitchFamily="1" charset="0"/>
              </a:rPr>
              <a:t>x</a:t>
            </a:r>
            <a:r>
              <a:rPr lang="en-US" sz="1600" i="1" dirty="0" smtClean="0">
                <a:latin typeface="Times" pitchFamily="1" charset="0"/>
              </a:rPr>
              <a:t>(t</a:t>
            </a:r>
            <a:r>
              <a:rPr lang="en-US" sz="1600" i="1" dirty="0">
                <a:latin typeface="Times" pitchFamily="1" charset="0"/>
              </a:rPr>
              <a:t>)</a:t>
            </a:r>
            <a:endParaRPr lang="en-US" sz="1600" dirty="0">
              <a:latin typeface="Times" pitchFamily="1" charset="0"/>
            </a:endParaRPr>
          </a:p>
          <a:p>
            <a:pPr lvl="1"/>
            <a:r>
              <a:rPr lang="en-US" sz="1600" dirty="0"/>
              <a:t>Given a value of </a:t>
            </a:r>
            <a:r>
              <a:rPr lang="en-US" sz="1600" i="1" dirty="0">
                <a:latin typeface="Times" pitchFamily="1" charset="0"/>
              </a:rPr>
              <a:t>t</a:t>
            </a:r>
            <a:r>
              <a:rPr lang="en-US" sz="1600" dirty="0"/>
              <a:t>, computes a point </a:t>
            </a:r>
            <a:r>
              <a:rPr lang="en-US" sz="1600" b="1" dirty="0" smtClean="0">
                <a:latin typeface="Times" pitchFamily="1" charset="0"/>
              </a:rPr>
              <a:t>x</a:t>
            </a:r>
            <a:endParaRPr lang="en-US" sz="1600" dirty="0"/>
          </a:p>
          <a:p>
            <a:pPr lvl="1"/>
            <a:r>
              <a:rPr lang="en-US" sz="1600" dirty="0"/>
              <a:t>Can think of the function as moving a point along the curve</a:t>
            </a:r>
          </a:p>
          <a:p>
            <a:pPr lvl="1">
              <a:buFont typeface="Wingdings" pitchFamily="1" charset="2"/>
              <a:buNone/>
            </a:pPr>
            <a:endParaRPr lang="en-US" dirty="0"/>
          </a:p>
        </p:txBody>
      </p:sp>
      <p:sp>
        <p:nvSpPr>
          <p:cNvPr id="507906" name="Rectangle 2"/>
          <p:cNvSpPr>
            <a:spLocks noGrp="1" noChangeArrowheads="1"/>
          </p:cNvSpPr>
          <p:nvPr>
            <p:ph type="title"/>
          </p:nvPr>
        </p:nvSpPr>
        <p:spPr/>
        <p:txBody>
          <a:bodyPr>
            <a:normAutofit/>
          </a:bodyPr>
          <a:lstStyle/>
          <a:p>
            <a:r>
              <a:rPr lang="en-US"/>
              <a:t>What is a curve, anyway?</a:t>
            </a:r>
          </a:p>
        </p:txBody>
      </p:sp>
      <p:sp>
        <p:nvSpPr>
          <p:cNvPr id="507908" name="Freeform 4"/>
          <p:cNvSpPr>
            <a:spLocks/>
          </p:cNvSpPr>
          <p:nvPr/>
        </p:nvSpPr>
        <p:spPr bwMode="auto">
          <a:xfrm>
            <a:off x="2743200" y="3429000"/>
            <a:ext cx="2686050" cy="1200150"/>
          </a:xfrm>
          <a:custGeom>
            <a:avLst/>
            <a:gdLst/>
            <a:ahLst/>
            <a:cxnLst>
              <a:cxn ang="0">
                <a:pos x="0" y="1008"/>
              </a:cxn>
              <a:cxn ang="0">
                <a:pos x="288" y="336"/>
              </a:cxn>
              <a:cxn ang="0">
                <a:pos x="1296" y="432"/>
              </a:cxn>
              <a:cxn ang="0">
                <a:pos x="2256" y="0"/>
              </a:cxn>
            </a:cxnLst>
            <a:rect l="0" t="0" r="r" b="b"/>
            <a:pathLst>
              <a:path w="2256" h="1008">
                <a:moveTo>
                  <a:pt x="0" y="1008"/>
                </a:moveTo>
                <a:cubicBezTo>
                  <a:pt x="36" y="720"/>
                  <a:pt x="72" y="432"/>
                  <a:pt x="288" y="336"/>
                </a:cubicBezTo>
                <a:cubicBezTo>
                  <a:pt x="504" y="240"/>
                  <a:pt x="968" y="488"/>
                  <a:pt x="1296" y="432"/>
                </a:cubicBezTo>
                <a:cubicBezTo>
                  <a:pt x="1624" y="376"/>
                  <a:pt x="2096" y="64"/>
                  <a:pt x="2256" y="0"/>
                </a:cubicBezTo>
              </a:path>
            </a:pathLst>
          </a:custGeom>
          <a:noFill/>
          <a:ln w="9525" cap="rnd">
            <a:solidFill>
              <a:schemeClr val="tx1"/>
            </a:solidFill>
            <a:prstDash val="sysDot"/>
            <a:round/>
            <a:headEnd/>
            <a:tailEnd type="triangle" w="med" len="med"/>
          </a:ln>
          <a:effectLst/>
        </p:spPr>
        <p:txBody>
          <a:bodyPr wrap="none" anchor="ctr"/>
          <a:lstStyle/>
          <a:p>
            <a:endParaRPr lang="en-US" sz="1350"/>
          </a:p>
        </p:txBody>
      </p:sp>
      <p:sp>
        <p:nvSpPr>
          <p:cNvPr id="507909" name="Line 5"/>
          <p:cNvSpPr>
            <a:spLocks noChangeShapeType="1"/>
          </p:cNvSpPr>
          <p:nvPr/>
        </p:nvSpPr>
        <p:spPr bwMode="auto">
          <a:xfrm>
            <a:off x="2114550" y="5600700"/>
            <a:ext cx="742950" cy="0"/>
          </a:xfrm>
          <a:prstGeom prst="line">
            <a:avLst/>
          </a:prstGeom>
          <a:noFill/>
          <a:ln w="22225">
            <a:solidFill>
              <a:schemeClr val="folHlink"/>
            </a:solidFill>
            <a:round/>
            <a:headEnd/>
            <a:tailEnd type="triangle" w="med" len="med"/>
          </a:ln>
          <a:effectLst/>
        </p:spPr>
        <p:txBody>
          <a:bodyPr wrap="none" anchor="ctr"/>
          <a:lstStyle/>
          <a:p>
            <a:endParaRPr lang="en-US" sz="1350"/>
          </a:p>
        </p:txBody>
      </p:sp>
      <p:sp>
        <p:nvSpPr>
          <p:cNvPr id="507910" name="Line 6"/>
          <p:cNvSpPr>
            <a:spLocks noChangeShapeType="1"/>
          </p:cNvSpPr>
          <p:nvPr/>
        </p:nvSpPr>
        <p:spPr bwMode="auto">
          <a:xfrm rot="-5400000">
            <a:off x="1743075" y="5229225"/>
            <a:ext cx="742950" cy="0"/>
          </a:xfrm>
          <a:prstGeom prst="line">
            <a:avLst/>
          </a:prstGeom>
          <a:noFill/>
          <a:ln w="22225">
            <a:solidFill>
              <a:schemeClr val="tx2"/>
            </a:solidFill>
            <a:round/>
            <a:headEnd/>
            <a:tailEnd type="triangle" w="med" len="med"/>
          </a:ln>
          <a:effectLst/>
        </p:spPr>
        <p:txBody>
          <a:bodyPr wrap="none" anchor="ctr"/>
          <a:lstStyle/>
          <a:p>
            <a:endParaRPr lang="en-US" sz="1350"/>
          </a:p>
        </p:txBody>
      </p:sp>
      <p:sp>
        <p:nvSpPr>
          <p:cNvPr id="507911" name="Freeform 7"/>
          <p:cNvSpPr>
            <a:spLocks/>
          </p:cNvSpPr>
          <p:nvPr/>
        </p:nvSpPr>
        <p:spPr bwMode="auto">
          <a:xfrm>
            <a:off x="2121695" y="5117307"/>
            <a:ext cx="519113" cy="483394"/>
          </a:xfrm>
          <a:custGeom>
            <a:avLst/>
            <a:gdLst/>
            <a:ahLst/>
            <a:cxnLst>
              <a:cxn ang="0">
                <a:pos x="0" y="406"/>
              </a:cxn>
              <a:cxn ang="0">
                <a:pos x="436" y="0"/>
              </a:cxn>
            </a:cxnLst>
            <a:rect l="0" t="0" r="r" b="b"/>
            <a:pathLst>
              <a:path w="436" h="406">
                <a:moveTo>
                  <a:pt x="0" y="406"/>
                </a:moveTo>
                <a:lnTo>
                  <a:pt x="436" y="0"/>
                </a:lnTo>
              </a:path>
            </a:pathLst>
          </a:custGeom>
          <a:noFill/>
          <a:ln w="22225">
            <a:solidFill>
              <a:srgbClr val="336633"/>
            </a:solidFill>
            <a:round/>
            <a:headEnd type="none" w="med" len="med"/>
            <a:tailEnd type="triangle" w="med" len="med"/>
          </a:ln>
          <a:effectLst/>
        </p:spPr>
        <p:txBody>
          <a:bodyPr wrap="none" anchor="ctr"/>
          <a:lstStyle/>
          <a:p>
            <a:endParaRPr lang="en-US" sz="1350"/>
          </a:p>
        </p:txBody>
      </p:sp>
      <p:sp>
        <p:nvSpPr>
          <p:cNvPr id="507912" name="Oval 8"/>
          <p:cNvSpPr>
            <a:spLocks noChangeAspect="1" noChangeArrowheads="1"/>
          </p:cNvSpPr>
          <p:nvPr/>
        </p:nvSpPr>
        <p:spPr bwMode="auto">
          <a:xfrm>
            <a:off x="2719388" y="4560094"/>
            <a:ext cx="69056" cy="69056"/>
          </a:xfrm>
          <a:prstGeom prst="ellipse">
            <a:avLst/>
          </a:prstGeom>
          <a:solidFill>
            <a:schemeClr val="tx1"/>
          </a:solidFill>
          <a:ln w="9525">
            <a:solidFill>
              <a:schemeClr val="tx1"/>
            </a:solidFill>
            <a:round/>
            <a:headEnd/>
            <a:tailEnd/>
          </a:ln>
          <a:effectLst/>
        </p:spPr>
        <p:txBody>
          <a:bodyPr wrap="none" anchor="ctr"/>
          <a:lstStyle/>
          <a:p>
            <a:pPr algn="ctr"/>
            <a:endParaRPr lang="en-US" sz="1350"/>
          </a:p>
        </p:txBody>
      </p:sp>
      <p:sp>
        <p:nvSpPr>
          <p:cNvPr id="507913" name="Oval 9"/>
          <p:cNvSpPr>
            <a:spLocks noChangeAspect="1" noChangeArrowheads="1"/>
          </p:cNvSpPr>
          <p:nvPr/>
        </p:nvSpPr>
        <p:spPr bwMode="auto">
          <a:xfrm>
            <a:off x="3112294" y="3789760"/>
            <a:ext cx="69056" cy="69056"/>
          </a:xfrm>
          <a:prstGeom prst="ellipse">
            <a:avLst/>
          </a:prstGeom>
          <a:solidFill>
            <a:schemeClr val="tx1"/>
          </a:solidFill>
          <a:ln w="9525">
            <a:solidFill>
              <a:schemeClr val="tx1"/>
            </a:solidFill>
            <a:round/>
            <a:headEnd/>
            <a:tailEnd/>
          </a:ln>
          <a:effectLst/>
        </p:spPr>
        <p:txBody>
          <a:bodyPr wrap="none" anchor="ctr"/>
          <a:lstStyle/>
          <a:p>
            <a:pPr algn="ctr"/>
            <a:endParaRPr lang="en-US" sz="1350"/>
          </a:p>
        </p:txBody>
      </p:sp>
      <p:sp>
        <p:nvSpPr>
          <p:cNvPr id="507914" name="Oval 10"/>
          <p:cNvSpPr>
            <a:spLocks noChangeAspect="1" noChangeArrowheads="1"/>
          </p:cNvSpPr>
          <p:nvPr/>
        </p:nvSpPr>
        <p:spPr bwMode="auto">
          <a:xfrm>
            <a:off x="4582717" y="3811192"/>
            <a:ext cx="69056" cy="69056"/>
          </a:xfrm>
          <a:prstGeom prst="ellipse">
            <a:avLst/>
          </a:prstGeom>
          <a:solidFill>
            <a:schemeClr val="tx1"/>
          </a:solidFill>
          <a:ln w="9525">
            <a:solidFill>
              <a:schemeClr val="tx1"/>
            </a:solidFill>
            <a:round/>
            <a:headEnd/>
            <a:tailEnd/>
          </a:ln>
          <a:effectLst/>
        </p:spPr>
        <p:txBody>
          <a:bodyPr wrap="none" anchor="ctr"/>
          <a:lstStyle/>
          <a:p>
            <a:pPr algn="ctr"/>
            <a:endParaRPr lang="en-US" sz="1350"/>
          </a:p>
        </p:txBody>
      </p:sp>
      <p:sp>
        <p:nvSpPr>
          <p:cNvPr id="507916" name="Rectangle 12"/>
          <p:cNvSpPr>
            <a:spLocks noChangeArrowheads="1"/>
          </p:cNvSpPr>
          <p:nvPr/>
        </p:nvSpPr>
        <p:spPr bwMode="auto">
          <a:xfrm>
            <a:off x="2780110" y="5581650"/>
            <a:ext cx="235962" cy="230832"/>
          </a:xfrm>
          <a:prstGeom prst="rect">
            <a:avLst/>
          </a:prstGeom>
          <a:noFill/>
          <a:ln w="9525">
            <a:noFill/>
            <a:miter lim="800000"/>
            <a:headEnd/>
            <a:tailEnd/>
          </a:ln>
          <a:effectLst/>
        </p:spPr>
        <p:txBody>
          <a:bodyPr wrap="none">
            <a:spAutoFit/>
          </a:bodyPr>
          <a:lstStyle/>
          <a:p>
            <a:r>
              <a:rPr lang="en-US" sz="900" i="1">
                <a:solidFill>
                  <a:schemeClr val="folHlink"/>
                </a:solidFill>
              </a:rPr>
              <a:t>x</a:t>
            </a:r>
          </a:p>
        </p:txBody>
      </p:sp>
      <p:sp>
        <p:nvSpPr>
          <p:cNvPr id="507917" name="Rectangle 13"/>
          <p:cNvSpPr>
            <a:spLocks noChangeArrowheads="1"/>
          </p:cNvSpPr>
          <p:nvPr/>
        </p:nvSpPr>
        <p:spPr bwMode="auto">
          <a:xfrm>
            <a:off x="2616994" y="5070872"/>
            <a:ext cx="227948" cy="230832"/>
          </a:xfrm>
          <a:prstGeom prst="rect">
            <a:avLst/>
          </a:prstGeom>
          <a:noFill/>
          <a:ln w="9525">
            <a:noFill/>
            <a:miter lim="800000"/>
            <a:headEnd/>
            <a:tailEnd/>
          </a:ln>
          <a:effectLst/>
        </p:spPr>
        <p:txBody>
          <a:bodyPr wrap="none">
            <a:spAutoFit/>
          </a:bodyPr>
          <a:lstStyle/>
          <a:p>
            <a:r>
              <a:rPr lang="en-US" sz="900" i="1">
                <a:solidFill>
                  <a:srgbClr val="336633"/>
                </a:solidFill>
              </a:rPr>
              <a:t>y</a:t>
            </a:r>
            <a:endParaRPr lang="en-US" sz="900">
              <a:solidFill>
                <a:srgbClr val="336633"/>
              </a:solidFill>
            </a:endParaRPr>
          </a:p>
        </p:txBody>
      </p:sp>
      <p:sp>
        <p:nvSpPr>
          <p:cNvPr id="507918" name="Rectangle 14"/>
          <p:cNvSpPr>
            <a:spLocks noChangeArrowheads="1"/>
          </p:cNvSpPr>
          <p:nvPr/>
        </p:nvSpPr>
        <p:spPr bwMode="auto">
          <a:xfrm>
            <a:off x="1914525" y="4780360"/>
            <a:ext cx="235962" cy="230832"/>
          </a:xfrm>
          <a:prstGeom prst="rect">
            <a:avLst/>
          </a:prstGeom>
          <a:noFill/>
          <a:ln w="9525">
            <a:noFill/>
            <a:miter lim="800000"/>
            <a:headEnd/>
            <a:tailEnd/>
          </a:ln>
          <a:effectLst/>
        </p:spPr>
        <p:txBody>
          <a:bodyPr wrap="none">
            <a:spAutoFit/>
          </a:bodyPr>
          <a:lstStyle/>
          <a:p>
            <a:r>
              <a:rPr lang="en-US" sz="900" i="1">
                <a:solidFill>
                  <a:schemeClr val="tx2"/>
                </a:solidFill>
              </a:rPr>
              <a:t>z</a:t>
            </a:r>
            <a:endParaRPr lang="en-US" sz="900">
              <a:solidFill>
                <a:schemeClr val="tx2"/>
              </a:solidFill>
            </a:endParaRPr>
          </a:p>
        </p:txBody>
      </p:sp>
      <p:sp>
        <p:nvSpPr>
          <p:cNvPr id="507919" name="Rectangle 15"/>
          <p:cNvSpPr>
            <a:spLocks noChangeArrowheads="1"/>
          </p:cNvSpPr>
          <p:nvPr/>
        </p:nvSpPr>
        <p:spPr bwMode="auto">
          <a:xfrm>
            <a:off x="4394598" y="5043489"/>
            <a:ext cx="550151" cy="276999"/>
          </a:xfrm>
          <a:prstGeom prst="rect">
            <a:avLst/>
          </a:prstGeom>
          <a:noFill/>
          <a:ln w="9525">
            <a:noFill/>
            <a:miter lim="800000"/>
            <a:headEnd/>
            <a:tailEnd/>
          </a:ln>
          <a:effectLst/>
        </p:spPr>
        <p:txBody>
          <a:bodyPr wrap="none">
            <a:spAutoFit/>
          </a:bodyPr>
          <a:lstStyle/>
          <a:p>
            <a:r>
              <a:rPr lang="en-US" sz="1200" b="1" dirty="0"/>
              <a:t>x</a:t>
            </a:r>
            <a:r>
              <a:rPr lang="en-US" sz="1200" i="1" dirty="0"/>
              <a:t>(0.0)</a:t>
            </a:r>
            <a:endParaRPr lang="en-US" sz="1200" dirty="0"/>
          </a:p>
        </p:txBody>
      </p:sp>
      <p:sp>
        <p:nvSpPr>
          <p:cNvPr id="507920" name="Rectangle 16"/>
          <p:cNvSpPr>
            <a:spLocks noChangeArrowheads="1"/>
          </p:cNvSpPr>
          <p:nvPr/>
        </p:nvSpPr>
        <p:spPr bwMode="auto">
          <a:xfrm>
            <a:off x="2731294" y="5179219"/>
            <a:ext cx="242374" cy="230832"/>
          </a:xfrm>
          <a:prstGeom prst="rect">
            <a:avLst/>
          </a:prstGeom>
          <a:noFill/>
          <a:ln w="9525">
            <a:noFill/>
            <a:miter lim="800000"/>
            <a:headEnd/>
            <a:tailEnd/>
          </a:ln>
          <a:effectLst/>
        </p:spPr>
        <p:txBody>
          <a:bodyPr wrap="none">
            <a:spAutoFit/>
          </a:bodyPr>
          <a:lstStyle/>
          <a:p>
            <a:r>
              <a:rPr lang="en-US" sz="900" dirty="0"/>
              <a:t>y</a:t>
            </a:r>
          </a:p>
        </p:txBody>
      </p:sp>
      <p:sp>
        <p:nvSpPr>
          <p:cNvPr id="507921" name="Rectangle 17"/>
          <p:cNvSpPr>
            <a:spLocks noChangeArrowheads="1"/>
          </p:cNvSpPr>
          <p:nvPr/>
        </p:nvSpPr>
        <p:spPr bwMode="auto">
          <a:xfrm>
            <a:off x="5329239" y="5043489"/>
            <a:ext cx="550151" cy="276999"/>
          </a:xfrm>
          <a:prstGeom prst="rect">
            <a:avLst/>
          </a:prstGeom>
          <a:noFill/>
          <a:ln w="9525">
            <a:noFill/>
            <a:miter lim="800000"/>
            <a:headEnd/>
            <a:tailEnd/>
          </a:ln>
          <a:effectLst/>
        </p:spPr>
        <p:txBody>
          <a:bodyPr wrap="none">
            <a:spAutoFit/>
          </a:bodyPr>
          <a:lstStyle/>
          <a:p>
            <a:r>
              <a:rPr lang="en-US" sz="1200" b="1" dirty="0"/>
              <a:t>x</a:t>
            </a:r>
            <a:r>
              <a:rPr lang="en-US" sz="1200" i="1" dirty="0"/>
              <a:t>(0.5)</a:t>
            </a:r>
            <a:endParaRPr lang="en-US" sz="1200" dirty="0"/>
          </a:p>
        </p:txBody>
      </p:sp>
      <p:sp>
        <p:nvSpPr>
          <p:cNvPr id="507922" name="Rectangle 18"/>
          <p:cNvSpPr>
            <a:spLocks noChangeArrowheads="1"/>
          </p:cNvSpPr>
          <p:nvPr/>
        </p:nvSpPr>
        <p:spPr bwMode="auto">
          <a:xfrm>
            <a:off x="6263880" y="5043489"/>
            <a:ext cx="550151" cy="276999"/>
          </a:xfrm>
          <a:prstGeom prst="rect">
            <a:avLst/>
          </a:prstGeom>
          <a:noFill/>
          <a:ln w="9525">
            <a:noFill/>
            <a:miter lim="800000"/>
            <a:headEnd/>
            <a:tailEnd/>
          </a:ln>
          <a:effectLst/>
        </p:spPr>
        <p:txBody>
          <a:bodyPr wrap="none">
            <a:spAutoFit/>
          </a:bodyPr>
          <a:lstStyle/>
          <a:p>
            <a:r>
              <a:rPr lang="en-US" sz="1200" b="1" dirty="0"/>
              <a:t>x</a:t>
            </a:r>
            <a:r>
              <a:rPr lang="en-US" sz="1200" i="1" dirty="0"/>
              <a:t>(1.0)</a:t>
            </a:r>
            <a:endParaRPr lang="en-US" sz="1200" dirty="0"/>
          </a:p>
        </p:txBody>
      </p:sp>
      <p:sp>
        <p:nvSpPr>
          <p:cNvPr id="507923" name="Rectangle 19"/>
          <p:cNvSpPr>
            <a:spLocks noChangeArrowheads="1"/>
          </p:cNvSpPr>
          <p:nvPr/>
        </p:nvSpPr>
        <p:spPr bwMode="auto">
          <a:xfrm>
            <a:off x="5444729" y="3281364"/>
            <a:ext cx="402674" cy="276999"/>
          </a:xfrm>
          <a:prstGeom prst="rect">
            <a:avLst/>
          </a:prstGeom>
          <a:noFill/>
          <a:ln w="9525">
            <a:noFill/>
            <a:miter lim="800000"/>
            <a:headEnd/>
            <a:tailEnd/>
          </a:ln>
          <a:effectLst/>
        </p:spPr>
        <p:txBody>
          <a:bodyPr wrap="none">
            <a:spAutoFit/>
          </a:bodyPr>
          <a:lstStyle/>
          <a:p>
            <a:r>
              <a:rPr lang="en-US" sz="1200" b="1" dirty="0"/>
              <a:t>x</a:t>
            </a:r>
            <a:r>
              <a:rPr lang="en-US" sz="1200" i="1" dirty="0"/>
              <a:t>(t)</a:t>
            </a:r>
            <a:endParaRPr lang="en-US" sz="1200" dirty="0"/>
          </a:p>
        </p:txBody>
      </p:sp>
      <p:cxnSp>
        <p:nvCxnSpPr>
          <p:cNvPr id="507926" name="AutoShape 22"/>
          <p:cNvCxnSpPr>
            <a:cxnSpLocks noChangeShapeType="1"/>
            <a:stCxn id="507919" idx="1"/>
            <a:endCxn id="507912" idx="6"/>
          </p:cNvCxnSpPr>
          <p:nvPr/>
        </p:nvCxnSpPr>
        <p:spPr bwMode="auto">
          <a:xfrm rot="10800000">
            <a:off x="2788446" y="4594622"/>
            <a:ext cx="1606153" cy="587366"/>
          </a:xfrm>
          <a:prstGeom prst="curvedConnector3">
            <a:avLst>
              <a:gd name="adj1" fmla="val 50000"/>
            </a:avLst>
          </a:prstGeom>
          <a:noFill/>
          <a:ln w="9525">
            <a:solidFill>
              <a:schemeClr val="tx1"/>
            </a:solidFill>
            <a:round/>
            <a:headEnd/>
            <a:tailEnd type="arrow" w="med" len="med"/>
          </a:ln>
          <a:effectLst/>
        </p:spPr>
      </p:cxnSp>
      <p:cxnSp>
        <p:nvCxnSpPr>
          <p:cNvPr id="507927" name="AutoShape 23"/>
          <p:cNvCxnSpPr>
            <a:cxnSpLocks noChangeShapeType="1"/>
            <a:stCxn id="507921" idx="0"/>
            <a:endCxn id="507913" idx="5"/>
          </p:cNvCxnSpPr>
          <p:nvPr/>
        </p:nvCxnSpPr>
        <p:spPr bwMode="auto">
          <a:xfrm rot="16200000" flipV="1">
            <a:off x="3796396" y="3223547"/>
            <a:ext cx="1194785" cy="2445099"/>
          </a:xfrm>
          <a:prstGeom prst="curvedConnector3">
            <a:avLst>
              <a:gd name="adj1" fmla="val 50000"/>
            </a:avLst>
          </a:prstGeom>
          <a:noFill/>
          <a:ln w="9525">
            <a:solidFill>
              <a:schemeClr val="tx1"/>
            </a:solidFill>
            <a:round/>
            <a:headEnd/>
            <a:tailEnd type="arrow" w="med" len="med"/>
          </a:ln>
          <a:effectLst/>
        </p:spPr>
      </p:cxnSp>
      <p:cxnSp>
        <p:nvCxnSpPr>
          <p:cNvPr id="507928" name="AutoShape 24"/>
          <p:cNvCxnSpPr>
            <a:cxnSpLocks noChangeShapeType="1"/>
            <a:stCxn id="507922" idx="0"/>
            <a:endCxn id="507914" idx="4"/>
          </p:cNvCxnSpPr>
          <p:nvPr/>
        </p:nvCxnSpPr>
        <p:spPr bwMode="auto">
          <a:xfrm rot="16200000" flipV="1">
            <a:off x="5002491" y="3495002"/>
            <a:ext cx="1163240" cy="1933732"/>
          </a:xfrm>
          <a:prstGeom prst="curvedConnector3">
            <a:avLst>
              <a:gd name="adj1" fmla="val 50000"/>
            </a:avLst>
          </a:prstGeom>
          <a:noFill/>
          <a:ln w="9525">
            <a:solidFill>
              <a:schemeClr val="tx1"/>
            </a:solidFill>
            <a:round/>
            <a:headEnd/>
            <a:tailEnd type="arrow" w="med" len="med"/>
          </a:ln>
          <a:effectLst/>
        </p:spPr>
      </p:cxnSp>
    </p:spTree>
    <p:extLst>
      <p:ext uri="{BB962C8B-B14F-4D97-AF65-F5344CB8AC3E}">
        <p14:creationId xmlns:p14="http://schemas.microsoft.com/office/powerpoint/2010/main" val="47341933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5" name="Rectangle 3"/>
          <p:cNvSpPr>
            <a:spLocks noGrp="1" noChangeArrowheads="1"/>
          </p:cNvSpPr>
          <p:nvPr>
            <p:ph sz="quarter" idx="1"/>
          </p:nvPr>
        </p:nvSpPr>
        <p:spPr/>
        <p:txBody>
          <a:bodyPr>
            <a:normAutofit fontScale="92500" lnSpcReduction="20000"/>
          </a:bodyPr>
          <a:lstStyle/>
          <a:p>
            <a:pPr>
              <a:lnSpc>
                <a:spcPct val="90000"/>
              </a:lnSpc>
              <a:buNone/>
            </a:pPr>
            <a:endParaRPr lang="en-US" sz="1500" dirty="0"/>
          </a:p>
          <a:p>
            <a:pPr>
              <a:lnSpc>
                <a:spcPct val="90000"/>
              </a:lnSpc>
            </a:pPr>
            <a:endParaRPr lang="en-US" sz="1500" dirty="0"/>
          </a:p>
          <a:p>
            <a:pPr>
              <a:lnSpc>
                <a:spcPct val="80000"/>
              </a:lnSpc>
            </a:pPr>
            <a:r>
              <a:rPr lang="en-US" sz="1500" dirty="0"/>
              <a:t>Linear:</a:t>
            </a:r>
          </a:p>
          <a:p>
            <a:pPr lvl="1">
              <a:lnSpc>
                <a:spcPct val="80000"/>
              </a:lnSpc>
              <a:buFont typeface="Wingdings" pitchFamily="1" charset="2"/>
              <a:buNone/>
            </a:pPr>
            <a:r>
              <a:rPr lang="en-US" sz="1350" dirty="0"/>
              <a:t>(1</a:t>
            </a:r>
            <a:r>
              <a:rPr lang="en-US" sz="1350" baseline="30000" dirty="0"/>
              <a:t>st</a:t>
            </a:r>
            <a:r>
              <a:rPr lang="en-US" sz="1350" dirty="0"/>
              <a:t> order)</a:t>
            </a:r>
          </a:p>
          <a:p>
            <a:pPr>
              <a:lnSpc>
                <a:spcPct val="80000"/>
              </a:lnSpc>
            </a:pPr>
            <a:endParaRPr lang="en-US" sz="1500" dirty="0"/>
          </a:p>
          <a:p>
            <a:pPr>
              <a:lnSpc>
                <a:spcPct val="80000"/>
              </a:lnSpc>
            </a:pPr>
            <a:r>
              <a:rPr lang="en-US" sz="1500" dirty="0"/>
              <a:t>Quadratic:</a:t>
            </a:r>
          </a:p>
          <a:p>
            <a:pPr lvl="1">
              <a:lnSpc>
                <a:spcPct val="80000"/>
              </a:lnSpc>
              <a:buFont typeface="Wingdings" pitchFamily="1" charset="2"/>
              <a:buNone/>
            </a:pPr>
            <a:r>
              <a:rPr lang="en-US" sz="1350" dirty="0"/>
              <a:t>(2</a:t>
            </a:r>
            <a:r>
              <a:rPr lang="en-US" sz="1350" baseline="30000" dirty="0"/>
              <a:t>nd</a:t>
            </a:r>
            <a:r>
              <a:rPr lang="en-US" sz="1350" dirty="0"/>
              <a:t> order)</a:t>
            </a:r>
          </a:p>
          <a:p>
            <a:pPr>
              <a:lnSpc>
                <a:spcPct val="80000"/>
              </a:lnSpc>
            </a:pPr>
            <a:endParaRPr lang="en-US" sz="1500" dirty="0"/>
          </a:p>
          <a:p>
            <a:pPr>
              <a:lnSpc>
                <a:spcPct val="80000"/>
              </a:lnSpc>
            </a:pPr>
            <a:r>
              <a:rPr lang="en-US" sz="1500" dirty="0"/>
              <a:t>Cubic:</a:t>
            </a:r>
          </a:p>
          <a:p>
            <a:pPr lvl="1">
              <a:lnSpc>
                <a:spcPct val="80000"/>
              </a:lnSpc>
              <a:buFont typeface="Wingdings" pitchFamily="1" charset="2"/>
              <a:buNone/>
            </a:pPr>
            <a:r>
              <a:rPr lang="en-US" sz="1350" dirty="0"/>
              <a:t>(3</a:t>
            </a:r>
            <a:r>
              <a:rPr lang="en-US" sz="1350" baseline="30000" dirty="0"/>
              <a:t>rd</a:t>
            </a:r>
            <a:r>
              <a:rPr lang="en-US" sz="1350" dirty="0"/>
              <a:t> order)</a:t>
            </a:r>
          </a:p>
          <a:p>
            <a:pPr>
              <a:lnSpc>
                <a:spcPct val="90000"/>
              </a:lnSpc>
            </a:pPr>
            <a:endParaRPr lang="en-US" sz="1500" dirty="0"/>
          </a:p>
          <a:p>
            <a:pPr>
              <a:lnSpc>
                <a:spcPct val="90000"/>
              </a:lnSpc>
              <a:buFont typeface="Wingdings" pitchFamily="1" charset="2"/>
              <a:buNone/>
            </a:pPr>
            <a:r>
              <a:rPr lang="en-US" sz="1500" dirty="0"/>
              <a:t>	</a:t>
            </a:r>
          </a:p>
          <a:p>
            <a:pPr>
              <a:lnSpc>
                <a:spcPct val="90000"/>
              </a:lnSpc>
            </a:pPr>
            <a:endParaRPr lang="en-US" sz="1500" dirty="0"/>
          </a:p>
          <a:p>
            <a:pPr>
              <a:lnSpc>
                <a:spcPct val="90000"/>
              </a:lnSpc>
            </a:pPr>
            <a:endParaRPr lang="en-US" sz="1500" dirty="0"/>
          </a:p>
          <a:p>
            <a:pPr>
              <a:lnSpc>
                <a:spcPct val="90000"/>
              </a:lnSpc>
            </a:pPr>
            <a:r>
              <a:rPr lang="en-US" sz="1500" dirty="0"/>
              <a:t>We usually define the curve for 0 </a:t>
            </a:r>
            <a:r>
              <a:rPr lang="en-US" sz="1500" dirty="0">
                <a:cs typeface="Arial" charset="0"/>
              </a:rPr>
              <a:t>≤</a:t>
            </a:r>
            <a:r>
              <a:rPr lang="en-US" sz="1500" dirty="0"/>
              <a:t> </a:t>
            </a:r>
            <a:r>
              <a:rPr lang="en-US" sz="1500" i="1" dirty="0"/>
              <a:t>t</a:t>
            </a:r>
            <a:r>
              <a:rPr lang="en-US" sz="1500" dirty="0"/>
              <a:t> </a:t>
            </a:r>
            <a:r>
              <a:rPr lang="en-US" sz="1500" dirty="0">
                <a:cs typeface="Arial" charset="0"/>
              </a:rPr>
              <a:t>≤</a:t>
            </a:r>
            <a:r>
              <a:rPr lang="en-US" sz="1500" dirty="0"/>
              <a:t> 1</a:t>
            </a:r>
          </a:p>
        </p:txBody>
      </p:sp>
      <p:sp>
        <p:nvSpPr>
          <p:cNvPr id="346114" name="Rectangle 2"/>
          <p:cNvSpPr>
            <a:spLocks noGrp="1" noChangeArrowheads="1"/>
          </p:cNvSpPr>
          <p:nvPr>
            <p:ph type="title"/>
          </p:nvPr>
        </p:nvSpPr>
        <p:spPr/>
        <p:txBody>
          <a:bodyPr>
            <a:normAutofit/>
          </a:bodyPr>
          <a:lstStyle/>
          <a:p>
            <a:r>
              <a:rPr lang="en-US" dirty="0" smtClean="0"/>
              <a:t>Types of Curve Curves</a:t>
            </a:r>
            <a:endParaRPr lang="en-US" dirty="0"/>
          </a:p>
        </p:txBody>
      </p:sp>
      <p:sp>
        <p:nvSpPr>
          <p:cNvPr id="346117" name="Freeform 5"/>
          <p:cNvSpPr>
            <a:spLocks/>
          </p:cNvSpPr>
          <p:nvPr/>
        </p:nvSpPr>
        <p:spPr bwMode="auto">
          <a:xfrm>
            <a:off x="4935361" y="3194756"/>
            <a:ext cx="734616" cy="434578"/>
          </a:xfrm>
          <a:custGeom>
            <a:avLst/>
            <a:gdLst/>
            <a:ahLst/>
            <a:cxnLst>
              <a:cxn ang="0">
                <a:pos x="0" y="365"/>
              </a:cxn>
              <a:cxn ang="0">
                <a:pos x="563" y="302"/>
              </a:cxn>
              <a:cxn ang="0">
                <a:pos x="322" y="0"/>
              </a:cxn>
            </a:cxnLst>
            <a:rect l="0" t="0" r="r" b="b"/>
            <a:pathLst>
              <a:path w="617" h="365">
                <a:moveTo>
                  <a:pt x="0" y="365"/>
                </a:moveTo>
                <a:cubicBezTo>
                  <a:pt x="94" y="355"/>
                  <a:pt x="509" y="363"/>
                  <a:pt x="563" y="302"/>
                </a:cubicBezTo>
                <a:cubicBezTo>
                  <a:pt x="617" y="241"/>
                  <a:pt x="372" y="63"/>
                  <a:pt x="322" y="0"/>
                </a:cubicBezTo>
              </a:path>
            </a:pathLst>
          </a:custGeom>
          <a:noFill/>
          <a:ln w="9525">
            <a:solidFill>
              <a:schemeClr val="tx1"/>
            </a:solidFill>
            <a:round/>
            <a:headEnd/>
            <a:tailEnd/>
          </a:ln>
          <a:effectLst/>
        </p:spPr>
        <p:txBody>
          <a:bodyPr wrap="none"/>
          <a:lstStyle/>
          <a:p>
            <a:endParaRPr lang="en-US" sz="1350"/>
          </a:p>
        </p:txBody>
      </p:sp>
      <p:sp>
        <p:nvSpPr>
          <p:cNvPr id="346118" name="Freeform 6"/>
          <p:cNvSpPr>
            <a:spLocks/>
          </p:cNvSpPr>
          <p:nvPr/>
        </p:nvSpPr>
        <p:spPr bwMode="auto">
          <a:xfrm>
            <a:off x="4899644" y="4052006"/>
            <a:ext cx="859631" cy="585788"/>
          </a:xfrm>
          <a:custGeom>
            <a:avLst/>
            <a:gdLst/>
            <a:ahLst/>
            <a:cxnLst>
              <a:cxn ang="0">
                <a:pos x="0" y="443"/>
              </a:cxn>
              <a:cxn ang="0">
                <a:pos x="632" y="6"/>
              </a:cxn>
              <a:cxn ang="0">
                <a:pos x="542" y="482"/>
              </a:cxn>
              <a:cxn ang="0">
                <a:pos x="129" y="68"/>
              </a:cxn>
            </a:cxnLst>
            <a:rect l="0" t="0" r="r" b="b"/>
            <a:pathLst>
              <a:path w="722" h="492">
                <a:moveTo>
                  <a:pt x="0" y="443"/>
                </a:moveTo>
                <a:cubicBezTo>
                  <a:pt x="105" y="371"/>
                  <a:pt x="542" y="0"/>
                  <a:pt x="632" y="6"/>
                </a:cubicBezTo>
                <a:cubicBezTo>
                  <a:pt x="722" y="12"/>
                  <a:pt x="626" y="472"/>
                  <a:pt x="542" y="482"/>
                </a:cubicBezTo>
                <a:cubicBezTo>
                  <a:pt x="458" y="492"/>
                  <a:pt x="215" y="154"/>
                  <a:pt x="129" y="68"/>
                </a:cubicBezTo>
              </a:path>
            </a:pathLst>
          </a:custGeom>
          <a:noFill/>
          <a:ln w="9525">
            <a:solidFill>
              <a:schemeClr val="tx1"/>
            </a:solidFill>
            <a:round/>
            <a:headEnd/>
            <a:tailEnd/>
          </a:ln>
          <a:effectLst/>
        </p:spPr>
        <p:txBody>
          <a:bodyPr wrap="none"/>
          <a:lstStyle/>
          <a:p>
            <a:endParaRPr lang="en-US" sz="1350"/>
          </a:p>
        </p:txBody>
      </p:sp>
      <p:sp>
        <p:nvSpPr>
          <p:cNvPr id="346119" name="Line 7"/>
          <p:cNvSpPr>
            <a:spLocks noChangeShapeType="1"/>
          </p:cNvSpPr>
          <p:nvPr/>
        </p:nvSpPr>
        <p:spPr bwMode="auto">
          <a:xfrm flipV="1">
            <a:off x="4825824" y="2456569"/>
            <a:ext cx="857250" cy="628650"/>
          </a:xfrm>
          <a:prstGeom prst="line">
            <a:avLst/>
          </a:prstGeom>
          <a:noFill/>
          <a:ln w="9525">
            <a:solidFill>
              <a:schemeClr val="tx1"/>
            </a:solidFill>
            <a:round/>
            <a:headEnd/>
            <a:tailEnd/>
          </a:ln>
          <a:effectLst/>
        </p:spPr>
        <p:txBody>
          <a:bodyPr wrap="none"/>
          <a:lstStyle/>
          <a:p>
            <a:endParaRPr lang="en-US" sz="1350"/>
          </a:p>
        </p:txBody>
      </p:sp>
      <p:graphicFrame>
        <p:nvGraphicFramePr>
          <p:cNvPr id="598016" name="Object 0"/>
          <p:cNvGraphicFramePr>
            <a:graphicFrameLocks noChangeAspect="1"/>
          </p:cNvGraphicFramePr>
          <p:nvPr>
            <p:extLst>
              <p:ext uri="{D42A27DB-BD31-4B8C-83A1-F6EECF244321}">
                <p14:modId xmlns:p14="http://schemas.microsoft.com/office/powerpoint/2010/main" val="3702767055"/>
              </p:ext>
            </p:extLst>
          </p:nvPr>
        </p:nvGraphicFramePr>
        <p:xfrm>
          <a:off x="2236716" y="2748557"/>
          <a:ext cx="2139553" cy="1703785"/>
        </p:xfrm>
        <a:graphic>
          <a:graphicData uri="http://schemas.openxmlformats.org/presentationml/2006/ole">
            <mc:AlternateContent xmlns:mc="http://schemas.openxmlformats.org/markup-compatibility/2006">
              <mc:Choice xmlns:v="urn:schemas-microsoft-com:vml" Requires="v">
                <p:oleObj spid="_x0000_s13349" name="Equation" r:id="rId4" imgW="1498600" imgH="1193800" progId="">
                  <p:embed/>
                </p:oleObj>
              </mc:Choice>
              <mc:Fallback>
                <p:oleObj name="Equation" r:id="rId4" imgW="1498600" imgH="1193800" progId="">
                  <p:embed/>
                  <p:pic>
                    <p:nvPicPr>
                      <p:cNvPr id="598016"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6716" y="2748557"/>
                        <a:ext cx="2139553" cy="1703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7414651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9" name="Rectangle 3"/>
          <p:cNvSpPr>
            <a:spLocks noGrp="1" noChangeArrowheads="1"/>
          </p:cNvSpPr>
          <p:nvPr>
            <p:ph sz="quarter" idx="1"/>
          </p:nvPr>
        </p:nvSpPr>
        <p:spPr/>
        <p:txBody>
          <a:bodyPr/>
          <a:lstStyle/>
          <a:p>
            <a:r>
              <a:rPr lang="en-US" sz="1600" dirty="0"/>
              <a:t>Two points define a line (1</a:t>
            </a:r>
            <a:r>
              <a:rPr lang="en-US" sz="1600" baseline="30000" dirty="0"/>
              <a:t>st</a:t>
            </a:r>
            <a:r>
              <a:rPr lang="en-US" sz="1600" dirty="0"/>
              <a:t> order)</a:t>
            </a:r>
          </a:p>
          <a:p>
            <a:r>
              <a:rPr lang="en-US" sz="1600" dirty="0"/>
              <a:t>Three points define a quadratic curve (2</a:t>
            </a:r>
            <a:r>
              <a:rPr lang="en-US" sz="1600" baseline="30000" dirty="0"/>
              <a:t>nd</a:t>
            </a:r>
            <a:r>
              <a:rPr lang="en-US" sz="1600" dirty="0"/>
              <a:t> order)</a:t>
            </a:r>
          </a:p>
          <a:p>
            <a:r>
              <a:rPr lang="en-US" sz="1600" dirty="0"/>
              <a:t>Four points define a cubic curve (3</a:t>
            </a:r>
            <a:r>
              <a:rPr lang="en-US" sz="1600" baseline="30000" dirty="0"/>
              <a:t>rd</a:t>
            </a:r>
            <a:r>
              <a:rPr lang="en-US" sz="1600" dirty="0"/>
              <a:t> order)</a:t>
            </a:r>
          </a:p>
          <a:p>
            <a:r>
              <a:rPr lang="en-US" sz="1600" i="1" dirty="0">
                <a:latin typeface="Times" pitchFamily="1" charset="0"/>
              </a:rPr>
              <a:t>k+1</a:t>
            </a:r>
            <a:r>
              <a:rPr lang="en-US" sz="1600" dirty="0"/>
              <a:t> points define a </a:t>
            </a:r>
            <a:r>
              <a:rPr lang="en-US" sz="1600" i="1" dirty="0">
                <a:latin typeface="Times" pitchFamily="1" charset="0"/>
              </a:rPr>
              <a:t>k</a:t>
            </a:r>
            <a:r>
              <a:rPr lang="en-US" sz="1600" dirty="0"/>
              <a:t>-order curve</a:t>
            </a:r>
          </a:p>
          <a:p>
            <a:pPr>
              <a:buNone/>
            </a:pPr>
            <a:endParaRPr lang="en-US" dirty="0"/>
          </a:p>
        </p:txBody>
      </p:sp>
      <p:sp>
        <p:nvSpPr>
          <p:cNvPr id="521218" name="Rectangle 2"/>
          <p:cNvSpPr>
            <a:spLocks noGrp="1" noChangeArrowheads="1"/>
          </p:cNvSpPr>
          <p:nvPr>
            <p:ph type="title"/>
          </p:nvPr>
        </p:nvSpPr>
        <p:spPr/>
        <p:txBody>
          <a:bodyPr>
            <a:normAutofit/>
          </a:bodyPr>
          <a:lstStyle/>
          <a:p>
            <a:r>
              <a:rPr lang="en-US" dirty="0"/>
              <a:t>How much do you need to </a:t>
            </a:r>
            <a:r>
              <a:rPr lang="en-US" dirty="0" smtClean="0"/>
              <a:t>specify Curve?</a:t>
            </a:r>
            <a:endParaRPr lang="en-US" dirty="0"/>
          </a:p>
        </p:txBody>
      </p:sp>
    </p:spTree>
    <p:extLst>
      <p:ext uri="{BB962C8B-B14F-4D97-AF65-F5344CB8AC3E}">
        <p14:creationId xmlns:p14="http://schemas.microsoft.com/office/powerpoint/2010/main" val="151082620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Curves</a:t>
            </a:r>
            <a:endParaRPr lang="en-US" dirty="0"/>
          </a:p>
        </p:txBody>
      </p:sp>
      <p:pic>
        <p:nvPicPr>
          <p:cNvPr id="65538" name="Picture 2"/>
          <p:cNvPicPr>
            <a:picLocks noGrp="1" noChangeAspect="1" noChangeArrowheads="1"/>
          </p:cNvPicPr>
          <p:nvPr>
            <p:ph sz="quarter" idx="1"/>
          </p:nvPr>
        </p:nvPicPr>
        <p:blipFill>
          <a:blip r:embed="rId2"/>
          <a:srcRect/>
          <a:stretch>
            <a:fillRect/>
          </a:stretch>
        </p:blipFill>
        <p:spPr bwMode="auto">
          <a:xfrm>
            <a:off x="957436" y="2079876"/>
            <a:ext cx="6700664" cy="3083697"/>
          </a:xfrm>
          <a:prstGeom prst="rect">
            <a:avLst/>
          </a:prstGeom>
          <a:noFill/>
          <a:ln w="9525">
            <a:noFill/>
            <a:miter lim="800000"/>
            <a:headEnd/>
            <a:tailEnd/>
          </a:ln>
          <a:effectLst/>
        </p:spPr>
      </p:pic>
    </p:spTree>
    <p:extLst>
      <p:ext uri="{BB962C8B-B14F-4D97-AF65-F5344CB8AC3E}">
        <p14:creationId xmlns:p14="http://schemas.microsoft.com/office/powerpoint/2010/main" val="107491471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sz="1600" dirty="0"/>
              <a:t>A control point defines the curvature of your quadratic curve by creating two imaginary tangential lines which are connected to the context (starting )point and the ending point. </a:t>
            </a:r>
          </a:p>
          <a:p>
            <a:r>
              <a:rPr lang="en-US" sz="1600" dirty="0"/>
              <a:t>Special Case</a:t>
            </a:r>
          </a:p>
          <a:p>
            <a:pPr lvl="1"/>
            <a:r>
              <a:rPr lang="en-US" sz="1600" dirty="0"/>
              <a:t>If the starting point, control points and ending point are share the same X value or Y value , it is a linear curve (straight line)</a:t>
            </a:r>
          </a:p>
          <a:p>
            <a:pPr lvl="1"/>
            <a:r>
              <a:rPr lang="en-US" sz="1600" dirty="0"/>
              <a:t>For example Start point P0  , control point P1, control points P2 and ending point P3</a:t>
            </a:r>
          </a:p>
          <a:p>
            <a:pPr lvl="1"/>
            <a:r>
              <a:rPr lang="en-US" sz="1600" dirty="0"/>
              <a:t>P0  at (10,10), P1 at (20,10) P2 at (30,10) and P3 at (40,10)</a:t>
            </a:r>
          </a:p>
          <a:p>
            <a:pPr lvl="1">
              <a:buNone/>
            </a:pPr>
            <a:endParaRPr lang="en-US" dirty="0"/>
          </a:p>
          <a:p>
            <a:pPr lvl="1"/>
            <a:endParaRPr lang="en-US" dirty="0"/>
          </a:p>
          <a:p>
            <a:endParaRPr lang="en-US" dirty="0"/>
          </a:p>
        </p:txBody>
      </p:sp>
      <p:sp>
        <p:nvSpPr>
          <p:cNvPr id="4" name="Title 3"/>
          <p:cNvSpPr>
            <a:spLocks noGrp="1"/>
          </p:cNvSpPr>
          <p:nvPr>
            <p:ph type="title"/>
          </p:nvPr>
        </p:nvSpPr>
        <p:spPr/>
        <p:txBody>
          <a:bodyPr>
            <a:normAutofit/>
          </a:bodyPr>
          <a:lstStyle/>
          <a:p>
            <a:r>
              <a:rPr lang="en-US" dirty="0"/>
              <a:t>Control Point</a:t>
            </a:r>
          </a:p>
        </p:txBody>
      </p:sp>
    </p:spTree>
    <p:extLst>
      <p:ext uri="{BB962C8B-B14F-4D97-AF65-F5344CB8AC3E}">
        <p14:creationId xmlns:p14="http://schemas.microsoft.com/office/powerpoint/2010/main" val="241894864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sz="1600" dirty="0"/>
              <a:t>A Bezier curve is defined by the starting point, two control points, and an ending point. </a:t>
            </a:r>
          </a:p>
          <a:p>
            <a:endParaRPr lang="en-US" sz="1600" dirty="0"/>
          </a:p>
          <a:p>
            <a:r>
              <a:rPr lang="en-US" sz="1600" dirty="0"/>
              <a:t>A </a:t>
            </a:r>
            <a:r>
              <a:rPr lang="en-US" sz="1600" dirty="0" err="1"/>
              <a:t>Bézier</a:t>
            </a:r>
            <a:r>
              <a:rPr lang="en-US" sz="1600" dirty="0"/>
              <a:t> curve is completely specified by an ordered set of points, called its control points. </a:t>
            </a:r>
          </a:p>
          <a:p>
            <a:endParaRPr lang="en-US" sz="1600" dirty="0"/>
          </a:p>
          <a:p>
            <a:r>
              <a:rPr lang="en-US" sz="1600" dirty="0"/>
              <a:t>The first and last control points are the curve’s end points, where it starts and finishes. The entire curve will lie within the polygon constructed by joining the control points with straight lines. </a:t>
            </a:r>
          </a:p>
        </p:txBody>
      </p:sp>
      <p:sp>
        <p:nvSpPr>
          <p:cNvPr id="2" name="Title 1"/>
          <p:cNvSpPr>
            <a:spLocks noGrp="1"/>
          </p:cNvSpPr>
          <p:nvPr>
            <p:ph type="title"/>
          </p:nvPr>
        </p:nvSpPr>
        <p:spPr/>
        <p:txBody>
          <a:bodyPr>
            <a:normAutofit/>
          </a:bodyPr>
          <a:lstStyle/>
          <a:p>
            <a:r>
              <a:rPr lang="en-US" dirty="0" smtClean="0"/>
              <a:t>Bezier curve</a:t>
            </a:r>
            <a:endParaRPr lang="en-US" dirty="0"/>
          </a:p>
        </p:txBody>
      </p:sp>
    </p:spTree>
    <p:extLst>
      <p:ext uri="{BB962C8B-B14F-4D97-AF65-F5344CB8AC3E}">
        <p14:creationId xmlns:p14="http://schemas.microsoft.com/office/powerpoint/2010/main" val="1618327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Pixel representation</a:t>
            </a:r>
            <a:endParaRPr lang="en-US" dirty="0"/>
          </a:p>
        </p:txBody>
      </p:sp>
      <p:sp>
        <p:nvSpPr>
          <p:cNvPr id="3" name="Content Placeholder 2"/>
          <p:cNvSpPr>
            <a:spLocks noGrp="1"/>
          </p:cNvSpPr>
          <p:nvPr>
            <p:ph idx="1"/>
          </p:nvPr>
        </p:nvSpPr>
        <p:spPr>
          <a:xfrm>
            <a:off x="435894" y="1715956"/>
            <a:ext cx="8272211" cy="3678303"/>
          </a:xfrm>
        </p:spPr>
        <p:txBody>
          <a:bodyPr/>
          <a:lstStyle/>
          <a:p>
            <a:pPr lvl="0"/>
            <a:endParaRPr lang="en-GB" dirty="0" smtClean="0"/>
          </a:p>
          <a:p>
            <a:pPr lvl="0"/>
            <a:r>
              <a:rPr lang="en-GB" sz="1600" dirty="0" smtClean="0">
                <a:solidFill>
                  <a:srgbClr val="FF0000"/>
                </a:solidFill>
              </a:rPr>
              <a:t>Pixels</a:t>
            </a:r>
            <a:r>
              <a:rPr lang="en-GB" sz="1600" dirty="0" smtClean="0"/>
              <a:t> </a:t>
            </a:r>
            <a:r>
              <a:rPr lang="en-GB" sz="1600" dirty="0"/>
              <a:t>are also defined as the smallest addressable unit or element of the screen. Each pixel can be assigned an address as shown in fig</a:t>
            </a:r>
            <a:r>
              <a:rPr lang="en-GB" sz="1600" dirty="0" smtClean="0"/>
              <a:t>:</a:t>
            </a:r>
          </a:p>
          <a:p>
            <a:pPr lvl="0"/>
            <a:endParaRPr lang="en-GB" dirty="0"/>
          </a:p>
          <a:p>
            <a:pPr lvl="0"/>
            <a:endParaRPr lang="en-GB" dirty="0" smtClean="0"/>
          </a:p>
          <a:p>
            <a:pPr lvl="0"/>
            <a:endParaRPr lang="en-GB" dirty="0"/>
          </a:p>
          <a:p>
            <a:pPr lvl="0"/>
            <a:endParaRPr lang="en-GB" dirty="0" smtClean="0"/>
          </a:p>
          <a:p>
            <a:pPr lvl="0"/>
            <a:endParaRPr lang="en-GB" dirty="0"/>
          </a:p>
          <a:p>
            <a:pPr lvl="0"/>
            <a:endParaRPr lang="en-GB" dirty="0" smtClean="0"/>
          </a:p>
          <a:p>
            <a:pPr lvl="0"/>
            <a:endParaRPr lang="en-GB" dirty="0"/>
          </a:p>
          <a:p>
            <a:pPr lvl="0"/>
            <a:endParaRPr lang="en-US" dirty="0"/>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6</a:t>
            </a:fld>
            <a:endParaRPr lang="en-US"/>
          </a:p>
        </p:txBody>
      </p:sp>
      <p:pic>
        <p:nvPicPr>
          <p:cNvPr id="5" name="image4.png"/>
          <p:cNvPicPr/>
          <p:nvPr/>
        </p:nvPicPr>
        <p:blipFill>
          <a:blip r:embed="rId2"/>
          <a:srcRect/>
          <a:stretch>
            <a:fillRect/>
          </a:stretch>
        </p:blipFill>
        <p:spPr>
          <a:xfrm>
            <a:off x="1458446" y="2821566"/>
            <a:ext cx="5490845" cy="2694305"/>
          </a:xfrm>
          <a:prstGeom prst="rect">
            <a:avLst/>
          </a:prstGeom>
          <a:ln/>
        </p:spPr>
      </p:pic>
    </p:spTree>
    <p:extLst>
      <p:ext uri="{BB962C8B-B14F-4D97-AF65-F5344CB8AC3E}">
        <p14:creationId xmlns:p14="http://schemas.microsoft.com/office/powerpoint/2010/main" val="138708678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a:bodyPr>
          <a:lstStyle/>
          <a:p>
            <a:r>
              <a:rPr lang="en-US" sz="1600" dirty="0"/>
              <a:t>The line between the starting end point and the next control point is a </a:t>
            </a:r>
            <a:r>
              <a:rPr lang="en-US" sz="1600" dirty="0">
                <a:solidFill>
                  <a:srgbClr val="C00000"/>
                </a:solidFill>
              </a:rPr>
              <a:t>tangent</a:t>
            </a:r>
            <a:r>
              <a:rPr lang="en-US" sz="1600" dirty="0"/>
              <a:t> to the curve, and so is the line between the final end point and the preceding control point.</a:t>
            </a:r>
          </a:p>
          <a:p>
            <a:endParaRPr lang="en-US" sz="1600" dirty="0"/>
          </a:p>
          <a:p>
            <a:r>
              <a:rPr lang="en-US" sz="1600" dirty="0"/>
              <a:t>The first part of the curve is </a:t>
            </a:r>
            <a:r>
              <a:rPr lang="en-US" sz="1600" b="1" dirty="0"/>
              <a:t>tangential</a:t>
            </a:r>
            <a:r>
              <a:rPr lang="en-US" sz="1600" dirty="0"/>
              <a:t> to the imaginary line that is defined by the </a:t>
            </a:r>
            <a:r>
              <a:rPr lang="en-US" sz="1600" b="1" dirty="0"/>
              <a:t>context point and the first control point. </a:t>
            </a:r>
          </a:p>
          <a:p>
            <a:endParaRPr lang="en-US" sz="1600" b="1" dirty="0"/>
          </a:p>
          <a:p>
            <a:r>
              <a:rPr lang="en-US" sz="1600" dirty="0"/>
              <a:t>The second part of the curve is </a:t>
            </a:r>
            <a:r>
              <a:rPr lang="en-US" sz="1600" b="1" dirty="0"/>
              <a:t>tangential</a:t>
            </a:r>
            <a:r>
              <a:rPr lang="en-US" sz="1600" dirty="0"/>
              <a:t> to the imaginary line that is defined by </a:t>
            </a:r>
            <a:r>
              <a:rPr lang="en-US" sz="1600" b="1" dirty="0"/>
              <a:t>the second control point and the ending point.</a:t>
            </a:r>
          </a:p>
          <a:p>
            <a:endParaRPr lang="en-US" sz="1800" dirty="0"/>
          </a:p>
        </p:txBody>
      </p:sp>
      <p:sp>
        <p:nvSpPr>
          <p:cNvPr id="4" name="Title 3"/>
          <p:cNvSpPr>
            <a:spLocks noGrp="1"/>
          </p:cNvSpPr>
          <p:nvPr>
            <p:ph type="title"/>
          </p:nvPr>
        </p:nvSpPr>
        <p:spPr/>
        <p:txBody>
          <a:bodyPr>
            <a:normAutofit/>
          </a:bodyPr>
          <a:lstStyle/>
          <a:p>
            <a:r>
              <a:rPr lang="en-US" dirty="0" smtClean="0"/>
              <a:t>Bezier </a:t>
            </a:r>
            <a:r>
              <a:rPr lang="en-US" dirty="0"/>
              <a:t>curve</a:t>
            </a:r>
          </a:p>
        </p:txBody>
      </p:sp>
    </p:spTree>
    <p:extLst>
      <p:ext uri="{BB962C8B-B14F-4D97-AF65-F5344CB8AC3E}">
        <p14:creationId xmlns:p14="http://schemas.microsoft.com/office/powerpoint/2010/main" val="118824601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Bezier curve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7500" y="3305969"/>
            <a:ext cx="3429000" cy="1428750"/>
          </a:xfrm>
        </p:spPr>
      </p:pic>
      <p:sp>
        <p:nvSpPr>
          <p:cNvPr id="4" name="Slide Number Placeholder 3"/>
          <p:cNvSpPr>
            <a:spLocks noGrp="1"/>
          </p:cNvSpPr>
          <p:nvPr>
            <p:ph type="sldNum" sz="quarter" idx="12"/>
          </p:nvPr>
        </p:nvSpPr>
        <p:spPr/>
        <p:txBody>
          <a:bodyPr/>
          <a:lstStyle/>
          <a:p>
            <a:fld id="{D2CBC6F9-63DC-418A-A30A-9A9F771FE38A}" type="slidenum">
              <a:rPr lang="en-US" smtClean="0"/>
              <a:t>61</a:t>
            </a:fld>
            <a:endParaRPr lang="en-US"/>
          </a:p>
        </p:txBody>
      </p:sp>
    </p:spTree>
    <p:extLst>
      <p:ext uri="{BB962C8B-B14F-4D97-AF65-F5344CB8AC3E}">
        <p14:creationId xmlns:p14="http://schemas.microsoft.com/office/powerpoint/2010/main" val="55500880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5400" dirty="0" smtClean="0"/>
              <a:t>Thanks </a:t>
            </a:r>
            <a:endParaRPr lang="en-US" sz="5400" dirty="0"/>
          </a:p>
        </p:txBody>
      </p:sp>
      <p:sp>
        <p:nvSpPr>
          <p:cNvPr id="4" name="Slide Number Placeholder 3"/>
          <p:cNvSpPr>
            <a:spLocks noGrp="1"/>
          </p:cNvSpPr>
          <p:nvPr>
            <p:ph type="sldNum" sz="quarter" idx="12"/>
          </p:nvPr>
        </p:nvSpPr>
        <p:spPr/>
        <p:txBody>
          <a:bodyPr/>
          <a:lstStyle/>
          <a:p>
            <a:fld id="{D2CBC6F9-63DC-418A-A30A-9A9F771FE38A}" type="slidenum">
              <a:rPr lang="en-US" smtClean="0"/>
              <a:t>62</a:t>
            </a:fld>
            <a:endParaRPr lang="en-US"/>
          </a:p>
        </p:txBody>
      </p:sp>
    </p:spTree>
    <p:extLst>
      <p:ext uri="{BB962C8B-B14F-4D97-AF65-F5344CB8AC3E}">
        <p14:creationId xmlns:p14="http://schemas.microsoft.com/office/powerpoint/2010/main" val="28349683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Pixel representation </a:t>
            </a:r>
            <a:endParaRPr lang="en-US" dirty="0"/>
          </a:p>
        </p:txBody>
      </p:sp>
      <p:sp>
        <p:nvSpPr>
          <p:cNvPr id="3" name="Content Placeholder 2"/>
          <p:cNvSpPr>
            <a:spLocks noGrp="1"/>
          </p:cNvSpPr>
          <p:nvPr>
            <p:ph idx="1"/>
          </p:nvPr>
        </p:nvSpPr>
        <p:spPr/>
        <p:txBody>
          <a:bodyPr>
            <a:normAutofit lnSpcReduction="10000"/>
          </a:bodyPr>
          <a:lstStyle/>
          <a:p>
            <a:pPr lvl="0"/>
            <a:r>
              <a:rPr lang="en-GB" sz="1600" dirty="0"/>
              <a:t>Different graphics objects can be generated by setting the different intensity of pixels and different </a:t>
            </a:r>
            <a:r>
              <a:rPr lang="en-GB" sz="1600" dirty="0" smtClean="0"/>
              <a:t>colours </a:t>
            </a:r>
            <a:r>
              <a:rPr lang="en-GB" sz="1600" dirty="0"/>
              <a:t>of pixels. Each pixel has some co-ordinate value. The coordinate is represented using row and column</a:t>
            </a:r>
            <a:r>
              <a:rPr lang="en-GB" sz="1600" dirty="0" smtClean="0"/>
              <a:t>.</a:t>
            </a:r>
          </a:p>
          <a:p>
            <a:pPr lvl="0"/>
            <a:endParaRPr lang="en-US" sz="1600" dirty="0"/>
          </a:p>
          <a:p>
            <a:pPr lvl="0"/>
            <a:r>
              <a:rPr lang="en-GB" sz="1600" dirty="0"/>
              <a:t>P (5, 5) used to represent a pixel in the 5th row and the 5th column. Each pixel has some intensity value which is represented in the memory of a computer called a </a:t>
            </a:r>
            <a:r>
              <a:rPr lang="en-GB" sz="1600" b="1" dirty="0">
                <a:solidFill>
                  <a:srgbClr val="FF0000"/>
                </a:solidFill>
              </a:rPr>
              <a:t>frame buffer</a:t>
            </a:r>
            <a:r>
              <a:rPr lang="en-GB" sz="1600" dirty="0">
                <a:solidFill>
                  <a:srgbClr val="FF0000"/>
                </a:solidFill>
              </a:rPr>
              <a:t>. </a:t>
            </a:r>
            <a:r>
              <a:rPr lang="en-GB" sz="1600" dirty="0"/>
              <a:t>Frame Buffer is also called a refresh buffer. This memory is a storage area for storing pixels’ values using which pictures are displayed. It is also called </a:t>
            </a:r>
            <a:r>
              <a:rPr lang="en-GB" sz="1600" dirty="0">
                <a:solidFill>
                  <a:srgbClr val="FF0000"/>
                </a:solidFill>
              </a:rPr>
              <a:t>digital memory</a:t>
            </a:r>
            <a:r>
              <a:rPr lang="en-GB" sz="1600" dirty="0"/>
              <a:t>. </a:t>
            </a:r>
            <a:endParaRPr lang="en-GB" sz="1600" dirty="0" smtClean="0"/>
          </a:p>
          <a:p>
            <a:pPr lvl="0"/>
            <a:endParaRPr lang="en-US" sz="1600" dirty="0"/>
          </a:p>
          <a:p>
            <a:pPr lvl="0"/>
            <a:r>
              <a:rPr lang="en-GB" sz="1600" dirty="0">
                <a:solidFill>
                  <a:srgbClr val="FF0000"/>
                </a:solidFill>
              </a:rPr>
              <a:t>Inside the buffer</a:t>
            </a:r>
            <a:r>
              <a:rPr lang="en-GB" sz="1600" dirty="0"/>
              <a:t>, the image is stored as a pattern of binary digits either 0 or 1. So there is an array of 0 or 1 used to represent the picture. In black and white monitors, black pixels are represented using 1's and white pixels are represented using 0's. In case of systems having one bit per pixel frame buffer is called a</a:t>
            </a:r>
            <a:r>
              <a:rPr lang="en-GB" sz="1600" dirty="0">
                <a:solidFill>
                  <a:srgbClr val="FF0000"/>
                </a:solidFill>
              </a:rPr>
              <a:t> bitmap</a:t>
            </a:r>
            <a:r>
              <a:rPr lang="en-GB" sz="1600" dirty="0"/>
              <a:t>. In systems with multiple bits per pixel it is called a </a:t>
            </a:r>
            <a:r>
              <a:rPr lang="en-GB" sz="1600" dirty="0">
                <a:solidFill>
                  <a:srgbClr val="FF0000"/>
                </a:solidFill>
              </a:rPr>
              <a:t>pixmap</a:t>
            </a:r>
            <a:r>
              <a:rPr lang="en-GB" sz="1600" dirty="0"/>
              <a:t>.</a:t>
            </a:r>
            <a:endParaRPr lang="en-US" sz="1600" dirty="0"/>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7</a:t>
            </a:fld>
            <a:endParaRPr lang="en-US"/>
          </a:p>
        </p:txBody>
      </p:sp>
    </p:spTree>
    <p:extLst>
      <p:ext uri="{BB962C8B-B14F-4D97-AF65-F5344CB8AC3E}">
        <p14:creationId xmlns:p14="http://schemas.microsoft.com/office/powerpoint/2010/main" val="34319083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Pixel representation </a:t>
            </a:r>
          </a:p>
        </p:txBody>
      </p:sp>
      <p:sp>
        <p:nvSpPr>
          <p:cNvPr id="4" name="Slide Number Placeholder 3"/>
          <p:cNvSpPr>
            <a:spLocks noGrp="1"/>
          </p:cNvSpPr>
          <p:nvPr>
            <p:ph type="sldNum" sz="quarter" idx="12"/>
          </p:nvPr>
        </p:nvSpPr>
        <p:spPr/>
        <p:txBody>
          <a:bodyPr/>
          <a:lstStyle/>
          <a:p>
            <a:fld id="{D2CBC6F9-63DC-418A-A30A-9A9F771FE38A}" type="slidenum">
              <a:rPr lang="en-US" smtClean="0"/>
              <a:t>8</a:t>
            </a:fld>
            <a:endParaRPr lang="en-US"/>
          </a:p>
        </p:txBody>
      </p:sp>
      <p:pic>
        <p:nvPicPr>
          <p:cNvPr id="5" name="image16.png"/>
          <p:cNvPicPr/>
          <p:nvPr/>
        </p:nvPicPr>
        <p:blipFill>
          <a:blip r:embed="rId2"/>
          <a:srcRect/>
          <a:stretch>
            <a:fillRect/>
          </a:stretch>
        </p:blipFill>
        <p:spPr>
          <a:xfrm>
            <a:off x="1545272" y="2348876"/>
            <a:ext cx="5678488" cy="3607261"/>
          </a:xfrm>
          <a:prstGeom prst="rect">
            <a:avLst/>
          </a:prstGeom>
          <a:ln/>
        </p:spPr>
      </p:pic>
    </p:spTree>
    <p:extLst>
      <p:ext uri="{BB962C8B-B14F-4D97-AF65-F5344CB8AC3E}">
        <p14:creationId xmlns:p14="http://schemas.microsoft.com/office/powerpoint/2010/main" val="38231086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Pixel representation </a:t>
            </a:r>
          </a:p>
        </p:txBody>
      </p:sp>
      <p:sp>
        <p:nvSpPr>
          <p:cNvPr id="3" name="Content Placeholder 2"/>
          <p:cNvSpPr>
            <a:spLocks noGrp="1"/>
          </p:cNvSpPr>
          <p:nvPr>
            <p:ph idx="1"/>
          </p:nvPr>
        </p:nvSpPr>
        <p:spPr/>
        <p:txBody>
          <a:bodyPr/>
          <a:lstStyle/>
          <a:p>
            <a:r>
              <a:rPr lang="en-GB" sz="1600" dirty="0"/>
              <a:t>Screen locations are referenced with </a:t>
            </a:r>
            <a:r>
              <a:rPr lang="en-GB" sz="1600" b="1" dirty="0">
                <a:solidFill>
                  <a:srgbClr val="FF0000"/>
                </a:solidFill>
              </a:rPr>
              <a:t>integer values</a:t>
            </a:r>
            <a:r>
              <a:rPr lang="en-GB" sz="1600" dirty="0"/>
              <a:t>, so plotted positions may only approximate actual line positions between two specified endpoints. For example, line position of (12.36, 23.87) would be converted to pixel position (12, 24). This rounding of coordinate values to integers causes lines to be displayed with a stair step appearance (“the </a:t>
            </a:r>
            <a:r>
              <a:rPr lang="en-GB" sz="1600" dirty="0" err="1">
                <a:solidFill>
                  <a:srgbClr val="FF0000"/>
                </a:solidFill>
              </a:rPr>
              <a:t>jaggies</a:t>
            </a:r>
            <a:r>
              <a:rPr lang="en-GB" sz="1600" dirty="0"/>
              <a:t>”), as represented in </a:t>
            </a:r>
            <a:r>
              <a:rPr lang="en-GB" sz="1600" dirty="0" smtClean="0"/>
              <a:t>fig.</a:t>
            </a:r>
            <a:endParaRPr lang="en-US" sz="1600"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9</a:t>
            </a:fld>
            <a:endParaRPr lang="en-US"/>
          </a:p>
        </p:txBody>
      </p:sp>
      <p:pic>
        <p:nvPicPr>
          <p:cNvPr id="6" name="image18.png"/>
          <p:cNvPicPr/>
          <p:nvPr/>
        </p:nvPicPr>
        <p:blipFill>
          <a:blip r:embed="rId2"/>
          <a:srcRect/>
          <a:stretch>
            <a:fillRect/>
          </a:stretch>
        </p:blipFill>
        <p:spPr>
          <a:xfrm>
            <a:off x="1978800" y="3682756"/>
            <a:ext cx="5076755" cy="1702044"/>
          </a:xfrm>
          <a:prstGeom prst="rect">
            <a:avLst/>
          </a:prstGeom>
          <a:ln/>
        </p:spPr>
      </p:pic>
    </p:spTree>
    <p:extLst>
      <p:ext uri="{BB962C8B-B14F-4D97-AF65-F5344CB8AC3E}">
        <p14:creationId xmlns:p14="http://schemas.microsoft.com/office/powerpoint/2010/main" val="254501930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yr9MrjKbrtbCJcbejunzM7"/>
</p:tagLst>
</file>

<file path=ppt/tags/tag2.xml><?xml version="1.0" encoding="utf-8"?>
<p:tagLst xmlns:a="http://schemas.openxmlformats.org/drawingml/2006/main" xmlns:r="http://schemas.openxmlformats.org/officeDocument/2006/relationships" xmlns:p="http://schemas.openxmlformats.org/presentationml/2006/main">
  <p:tag name="DVSHAPEID" val="RymUqp4Br43CTFDRir2JbZ"/>
</p:tagLst>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8532</TotalTime>
  <Words>3858</Words>
  <Application>Microsoft Office PowerPoint</Application>
  <PresentationFormat>On-screen Show (4:3)</PresentationFormat>
  <Paragraphs>506</Paragraphs>
  <Slides>62</Slides>
  <Notes>5</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74" baseType="lpstr">
      <vt:lpstr>Arial</vt:lpstr>
      <vt:lpstr>Calibri</vt:lpstr>
      <vt:lpstr>Cambria Math</vt:lpstr>
      <vt:lpstr>Courier New</vt:lpstr>
      <vt:lpstr>Gill Sans MT</vt:lpstr>
      <vt:lpstr>Majalla UI</vt:lpstr>
      <vt:lpstr>Times</vt:lpstr>
      <vt:lpstr>Times New Roman</vt:lpstr>
      <vt:lpstr>Wingdings</vt:lpstr>
      <vt:lpstr>Wingdings 2</vt:lpstr>
      <vt:lpstr>Dividend</vt:lpstr>
      <vt:lpstr>Equation</vt:lpstr>
      <vt:lpstr>Mansoura University  Faculty of Computers and Information Second Semester- 2020-2021 </vt:lpstr>
      <vt:lpstr>PowerPoint Presentation</vt:lpstr>
      <vt:lpstr>Scan conversion</vt:lpstr>
      <vt:lpstr>Scan conversion </vt:lpstr>
      <vt:lpstr>The objective of this chapter</vt:lpstr>
      <vt:lpstr>Pixel representation</vt:lpstr>
      <vt:lpstr>Pixel representation </vt:lpstr>
      <vt:lpstr>Pixel representation </vt:lpstr>
      <vt:lpstr>Pixel representation </vt:lpstr>
      <vt:lpstr>Scan converting a point</vt:lpstr>
      <vt:lpstr>Scan converting a point</vt:lpstr>
      <vt:lpstr>Scan converting a point</vt:lpstr>
      <vt:lpstr>Scan converting a line</vt:lpstr>
      <vt:lpstr>Scan converting a line</vt:lpstr>
      <vt:lpstr>Scan converting a line</vt:lpstr>
      <vt:lpstr>Scan converting a line</vt:lpstr>
      <vt:lpstr>Scan converting a line</vt:lpstr>
      <vt:lpstr>Slope intersect equation algorithm</vt:lpstr>
      <vt:lpstr>Slope intersect equation algorithm</vt:lpstr>
      <vt:lpstr>Dda algorithm</vt:lpstr>
      <vt:lpstr>Dda algorithm</vt:lpstr>
      <vt:lpstr>Dda example </vt:lpstr>
      <vt:lpstr>Dda example </vt:lpstr>
      <vt:lpstr>Dda algorithm</vt:lpstr>
      <vt:lpstr>Bresenham’s Line Algorithm</vt:lpstr>
      <vt:lpstr>Bresenham’s Line Algorithm</vt:lpstr>
      <vt:lpstr>Bresenham’s Line Algorithm</vt:lpstr>
      <vt:lpstr>Bresenham’s Line Algorithm</vt:lpstr>
      <vt:lpstr>Bresenham’s Line Algorithm</vt:lpstr>
      <vt:lpstr>Bresenham’s Line Algorithm</vt:lpstr>
      <vt:lpstr>Bresenham’s Line Algorithm</vt:lpstr>
      <vt:lpstr>Scan converting a circle</vt:lpstr>
      <vt:lpstr>Scan converting a circle</vt:lpstr>
      <vt:lpstr>Scan converting a circle</vt:lpstr>
      <vt:lpstr>Scan converting a circle </vt:lpstr>
      <vt:lpstr>Polynomial method </vt:lpstr>
      <vt:lpstr>A Simple Circle Drawing Algorithm (cont…)</vt:lpstr>
      <vt:lpstr>Trigonometric method </vt:lpstr>
      <vt:lpstr>Midpoint circle algorithm</vt:lpstr>
      <vt:lpstr>Midpoint circle algorithm</vt:lpstr>
      <vt:lpstr>Midpoint circle algorithm</vt:lpstr>
      <vt:lpstr>Midpoint circle algorithm</vt:lpstr>
      <vt:lpstr>Midpoint circle algorithm</vt:lpstr>
      <vt:lpstr>Midpoint circle algorithm</vt:lpstr>
      <vt:lpstr>Polygons</vt:lpstr>
      <vt:lpstr>Polygons</vt:lpstr>
      <vt:lpstr>Scan converting a polygon </vt:lpstr>
      <vt:lpstr>Rectangle algorithm </vt:lpstr>
      <vt:lpstr>Curves </vt:lpstr>
      <vt:lpstr>Usefulness of curves in modeling</vt:lpstr>
      <vt:lpstr>Usefulness of curves in animation</vt:lpstr>
      <vt:lpstr>Usefulness of curves in Fonts</vt:lpstr>
      <vt:lpstr>How to represent curves?</vt:lpstr>
      <vt:lpstr>What is a curve, anyway?</vt:lpstr>
      <vt:lpstr>Types of Curve Curves</vt:lpstr>
      <vt:lpstr>How much do you need to specify Curve?</vt:lpstr>
      <vt:lpstr>Curves</vt:lpstr>
      <vt:lpstr>Control Point</vt:lpstr>
      <vt:lpstr>Bezier curve</vt:lpstr>
      <vt:lpstr>Bezier curve</vt:lpstr>
      <vt:lpstr>Bezier curve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07- Math and Animation for game Developers</dc:title>
  <dc:creator>Waleed M. Mohamed Eladrowsy</dc:creator>
  <cp:lastModifiedBy>user</cp:lastModifiedBy>
  <cp:revision>138</cp:revision>
  <dcterms:created xsi:type="dcterms:W3CDTF">2021-03-19T16:59:30Z</dcterms:created>
  <dcterms:modified xsi:type="dcterms:W3CDTF">2021-04-04T02:14:41Z</dcterms:modified>
</cp:coreProperties>
</file>